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310.xml" ContentType="application/vnd.openxmlformats-officedocument.presentationml.slide+xml"/>
  <Override PartName="/ppt/slideLayouts/slideLayout45.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theme/theme10.xml" ContentType="application/vnd.openxmlformats-officedocument.theme+xml"/>
  <Override PartName="/ppt/slideLayouts/slideLayout3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21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00.xml" ContentType="application/vnd.openxmlformats-officedocument.presentationml.slideLayout+xml"/>
  <Override PartName="/ppt/slideLayouts/slideLayout9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7"/>
  </p:notesMasterIdLst>
  <p:sldIdLst>
    <p:sldId id="256" r:id="rId6"/>
    <p:sldId id="258" r:id="rId7"/>
    <p:sldId id="1386" r:id="rId8"/>
    <p:sldId id="1509" r:id="rId9"/>
    <p:sldId id="1394" r:id="rId10"/>
    <p:sldId id="1411" r:id="rId11"/>
    <p:sldId id="1493" r:id="rId12"/>
    <p:sldId id="3819" r:id="rId13"/>
    <p:sldId id="3788" r:id="rId14"/>
    <p:sldId id="3835" r:id="rId15"/>
    <p:sldId id="1516" r:id="rId16"/>
    <p:sldId id="2146846925" r:id="rId17"/>
    <p:sldId id="2146846926" r:id="rId18"/>
    <p:sldId id="3794" r:id="rId19"/>
    <p:sldId id="3780" r:id="rId20"/>
    <p:sldId id="2146846927" r:id="rId21"/>
    <p:sldId id="3613" r:id="rId22"/>
    <p:sldId id="3792" r:id="rId23"/>
    <p:sldId id="2146846921" r:id="rId24"/>
    <p:sldId id="2146846931" r:id="rId25"/>
    <p:sldId id="2146846932" r:id="rId26"/>
    <p:sldId id="3603" r:id="rId27"/>
    <p:sldId id="3614" r:id="rId28"/>
    <p:sldId id="3791" r:id="rId29"/>
    <p:sldId id="3824" r:id="rId30"/>
    <p:sldId id="1548" r:id="rId31"/>
    <p:sldId id="3825" r:id="rId32"/>
    <p:sldId id="3826" r:id="rId33"/>
    <p:sldId id="3827" r:id="rId34"/>
    <p:sldId id="3828" r:id="rId35"/>
    <p:sldId id="3829" r:id="rId36"/>
    <p:sldId id="3785" r:id="rId37"/>
    <p:sldId id="2146846922" r:id="rId38"/>
    <p:sldId id="3653" r:id="rId39"/>
    <p:sldId id="3774" r:id="rId40"/>
    <p:sldId id="3689" r:id="rId41"/>
    <p:sldId id="3698" r:id="rId42"/>
    <p:sldId id="3701" r:id="rId43"/>
    <p:sldId id="3696" r:id="rId44"/>
    <p:sldId id="2146846924" r:id="rId45"/>
    <p:sldId id="2146846920" r:id="rId46"/>
    <p:sldId id="2146846929" r:id="rId47"/>
    <p:sldId id="3606" r:id="rId48"/>
    <p:sldId id="1499" r:id="rId49"/>
    <p:sldId id="772" r:id="rId50"/>
    <p:sldId id="2146846930" r:id="rId51"/>
    <p:sldId id="3832" r:id="rId52"/>
    <p:sldId id="3795" r:id="rId53"/>
    <p:sldId id="3796" r:id="rId54"/>
    <p:sldId id="3630" r:id="rId55"/>
    <p:sldId id="3836" r:id="rId56"/>
    <p:sldId id="1426" r:id="rId57"/>
    <p:sldId id="1500" r:id="rId58"/>
    <p:sldId id="813" r:id="rId59"/>
    <p:sldId id="3809" r:id="rId60"/>
    <p:sldId id="3820" r:id="rId61"/>
    <p:sldId id="1504" r:id="rId62"/>
    <p:sldId id="3823" r:id="rId63"/>
    <p:sldId id="3626" r:id="rId64"/>
    <p:sldId id="3627" r:id="rId65"/>
    <p:sldId id="1173" r:id="rId66"/>
    <p:sldId id="1410" r:id="rId67"/>
    <p:sldId id="1391" r:id="rId68"/>
    <p:sldId id="3637" r:id="rId69"/>
    <p:sldId id="3638" r:id="rId70"/>
    <p:sldId id="3639" r:id="rId71"/>
    <p:sldId id="3719" r:id="rId72"/>
    <p:sldId id="3813" r:id="rId73"/>
    <p:sldId id="3815" r:id="rId74"/>
    <p:sldId id="3816" r:id="rId75"/>
    <p:sldId id="1502" r:id="rId76"/>
  </p:sldIdLst>
  <p:sldSz cx="10691813" cy="7559675"/>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11" userDrawn="1">
          <p15:clr>
            <a:srgbClr val="A4A3A4"/>
          </p15:clr>
        </p15:guide>
        <p15:guide id="2" pos="3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y Brodie" initials="EB" lastIdx="34" clrIdx="0">
    <p:extLst>
      <p:ext uri="{19B8F6BF-5375-455C-9EA6-DF929625EA0E}">
        <p15:presenceInfo xmlns:p15="http://schemas.microsoft.com/office/powerpoint/2012/main" userId="S-1-5-21-256186967-1468483519-2110688028-50135" providerId="AD"/>
      </p:ext>
    </p:extLst>
  </p:cmAuthor>
  <p:cmAuthor id="2" name="Christine Kang" initials="CK" lastIdx="2" clrIdx="1">
    <p:extLst>
      <p:ext uri="{19B8F6BF-5375-455C-9EA6-DF929625EA0E}">
        <p15:presenceInfo xmlns:p15="http://schemas.microsoft.com/office/powerpoint/2012/main" userId="S-1-5-21-256186967-1468483519-2110688028-7269" providerId="AD"/>
      </p:ext>
    </p:extLst>
  </p:cmAuthor>
  <p:cmAuthor id="3" name="Austin Tan" initials="AT" lastIdx="3" clrIdx="2">
    <p:extLst>
      <p:ext uri="{19B8F6BF-5375-455C-9EA6-DF929625EA0E}">
        <p15:presenceInfo xmlns:p15="http://schemas.microsoft.com/office/powerpoint/2012/main" userId="S-1-5-21-256186967-1468483519-2110688028-50533" providerId="AD"/>
      </p:ext>
    </p:extLst>
  </p:cmAuthor>
  <p:cmAuthor id="4" name="Greg Minney" initials="GM" lastIdx="1" clrIdx="3">
    <p:extLst>
      <p:ext uri="{19B8F6BF-5375-455C-9EA6-DF929625EA0E}">
        <p15:presenceInfo xmlns:p15="http://schemas.microsoft.com/office/powerpoint/2012/main" userId="S-1-5-21-256186967-1468483519-2110688028-65886" providerId="AD"/>
      </p:ext>
    </p:extLst>
  </p:cmAuthor>
  <p:cmAuthor id="5" name="Blaine Miner" initials="BM" lastIdx="2" clrIdx="4">
    <p:extLst>
      <p:ext uri="{19B8F6BF-5375-455C-9EA6-DF929625EA0E}">
        <p15:presenceInfo xmlns:p15="http://schemas.microsoft.com/office/powerpoint/2012/main" userId="S::Blaine.Miner@aemo.com.au::d9c645fb-a3d4-40ea-aa0c-6be95b34fb01" providerId="AD"/>
      </p:ext>
    </p:extLst>
  </p:cmAuthor>
  <p:cmAuthor id="6" name="Austin Tan" initials="AT [2]" lastIdx="77" clrIdx="5">
    <p:extLst>
      <p:ext uri="{19B8F6BF-5375-455C-9EA6-DF929625EA0E}">
        <p15:presenceInfo xmlns:p15="http://schemas.microsoft.com/office/powerpoint/2012/main" userId="S::Austin.Tan@aemo.com.au::acfdf952-a0d3-46a7-9f50-60445baee262" providerId="AD"/>
      </p:ext>
    </p:extLst>
  </p:cmAuthor>
  <p:cmAuthor id="7" name="Monica Morona" initials="MM" lastIdx="4" clrIdx="6">
    <p:extLst>
      <p:ext uri="{19B8F6BF-5375-455C-9EA6-DF929625EA0E}">
        <p15:presenceInfo xmlns:p15="http://schemas.microsoft.com/office/powerpoint/2012/main" userId="S-1-5-21-256186967-1468483519-2110688028-65896" providerId="AD"/>
      </p:ext>
    </p:extLst>
  </p:cmAuthor>
  <p:cmAuthor id="8" name="Emily Brodie" initials="EB [2]" lastIdx="40" clrIdx="7">
    <p:extLst>
      <p:ext uri="{19B8F6BF-5375-455C-9EA6-DF929625EA0E}">
        <p15:presenceInfo xmlns:p15="http://schemas.microsoft.com/office/powerpoint/2012/main" userId="S::Emily.Brodie@aemo.com.au::49ce462e-3502-4f24-a4dc-37209137f68b" providerId="AD"/>
      </p:ext>
    </p:extLst>
  </p:cmAuthor>
  <p:cmAuthor id="9" name="Greg Minney" initials="GM [2]" lastIdx="28" clrIdx="8">
    <p:extLst>
      <p:ext uri="{19B8F6BF-5375-455C-9EA6-DF929625EA0E}">
        <p15:presenceInfo xmlns:p15="http://schemas.microsoft.com/office/powerpoint/2012/main" userId="S::Greg.Minney@aemo.com.au::e657595f-f519-43ef-a5ac-dcb6c666504e" providerId="AD"/>
      </p:ext>
    </p:extLst>
  </p:cmAuthor>
  <p:cmAuthor id="10" name="Vishnu Vijayan" initials="VV" lastIdx="3" clrIdx="9">
    <p:extLst>
      <p:ext uri="{19B8F6BF-5375-455C-9EA6-DF929625EA0E}">
        <p15:presenceInfo xmlns:p15="http://schemas.microsoft.com/office/powerpoint/2012/main" userId="S::Vishnu.Vijayan@aemo.com.au::516b00b7-0809-4b20-9dec-7c92f6f1149a" providerId="AD"/>
      </p:ext>
    </p:extLst>
  </p:cmAuthor>
  <p:cmAuthor id="11" name="Carol Bosnjak" initials="CB" lastIdx="1" clrIdx="10">
    <p:extLst>
      <p:ext uri="{19B8F6BF-5375-455C-9EA6-DF929625EA0E}">
        <p15:presenceInfo xmlns:p15="http://schemas.microsoft.com/office/powerpoint/2012/main" userId="S::Carol.Bosnjak@aemo.com.au::600c1e65-3783-49a7-928f-fac047940cb9" providerId="AD"/>
      </p:ext>
    </p:extLst>
  </p:cmAuthor>
  <p:cmAuthor id="12" name="Ian Devaney" initials="ID" lastIdx="1" clrIdx="11">
    <p:extLst>
      <p:ext uri="{19B8F6BF-5375-455C-9EA6-DF929625EA0E}">
        <p15:presenceInfo xmlns:p15="http://schemas.microsoft.com/office/powerpoint/2012/main" userId="Ian Devaney" providerId="None"/>
      </p:ext>
    </p:extLst>
  </p:cmAuthor>
  <p:cmAuthor id="13" name="Pierre Fromager" initials="PF" lastIdx="1" clrIdx="12">
    <p:extLst>
      <p:ext uri="{19B8F6BF-5375-455C-9EA6-DF929625EA0E}">
        <p15:presenceInfo xmlns:p15="http://schemas.microsoft.com/office/powerpoint/2012/main" userId="S::pierre.fromager@aemo.com.au::fc3f266a-6e83-4cab-b9e8-25888680b1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DEDEF"/>
    <a:srgbClr val="D8D9DE"/>
    <a:srgbClr val="FFF2CC"/>
    <a:srgbClr val="D3F6C0"/>
    <a:srgbClr val="FCE4D6"/>
    <a:srgbClr val="00B050"/>
    <a:srgbClr val="99FF33"/>
    <a:srgbClr val="CECCCE"/>
    <a:srgbClr val="E8E9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99" d="100"/>
          <a:sy n="99" d="100"/>
        </p:scale>
        <p:origin x="1464" y="102"/>
      </p:cViewPr>
      <p:guideLst>
        <p:guide orient="horz" pos="1111"/>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 Id="rId4" Type="http://schemas.openxmlformats.org/officeDocument/2006/relationships/image" Target="../media/image4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AE2672B-A328-4244-8DCF-6DDB3806FBEB}" type="datetimeFigureOut">
              <a:rPr lang="en-AU" smtClean="0"/>
              <a:t>8/04/2021</a:t>
            </a:fld>
            <a:endParaRPr lang="en-AU"/>
          </a:p>
        </p:txBody>
      </p:sp>
      <p:sp>
        <p:nvSpPr>
          <p:cNvPr id="4" name="Slide Image Placeholder 3"/>
          <p:cNvSpPr>
            <a:spLocks noGrp="1" noRot="1" noChangeAspect="1"/>
          </p:cNvSpPr>
          <p:nvPr>
            <p:ph type="sldImg" idx="2"/>
          </p:nvPr>
        </p:nvSpPr>
        <p:spPr>
          <a:xfrm>
            <a:off x="1366838" y="1200150"/>
            <a:ext cx="4581525"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A237AF0D-BB21-49A3-BE26-E6FB4B125E32}" type="slidenum">
              <a:rPr lang="en-AU" smtClean="0"/>
              <a:t>‹#›</a:t>
            </a:fld>
            <a:endParaRPr lang="en-AU"/>
          </a:p>
        </p:txBody>
      </p:sp>
    </p:spTree>
    <p:extLst>
      <p:ext uri="{BB962C8B-B14F-4D97-AF65-F5344CB8AC3E}">
        <p14:creationId xmlns:p14="http://schemas.microsoft.com/office/powerpoint/2010/main" val="1864782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EF49620-6741-4FED-BCB0-A1A8263B3F52}" type="slidenum">
              <a:rPr lang="en-AU" smtClean="0"/>
              <a:t>8</a:t>
            </a:fld>
            <a:endParaRPr lang="en-AU"/>
          </a:p>
        </p:txBody>
      </p:sp>
    </p:spTree>
    <p:extLst>
      <p:ext uri="{BB962C8B-B14F-4D97-AF65-F5344CB8AC3E}">
        <p14:creationId xmlns:p14="http://schemas.microsoft.com/office/powerpoint/2010/main" val="332395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76C8D64-63ED-8640-947F-B1075B78C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059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44</a:t>
            </a:fld>
            <a:endParaRPr lang="en-AU"/>
          </a:p>
        </p:txBody>
      </p:sp>
    </p:spTree>
    <p:extLst>
      <p:ext uri="{BB962C8B-B14F-4D97-AF65-F5344CB8AC3E}">
        <p14:creationId xmlns:p14="http://schemas.microsoft.com/office/powerpoint/2010/main" val="2432587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45</a:t>
            </a:fld>
            <a:endParaRPr lang="en-AU"/>
          </a:p>
        </p:txBody>
      </p:sp>
    </p:spTree>
    <p:extLst>
      <p:ext uri="{BB962C8B-B14F-4D97-AF65-F5344CB8AC3E}">
        <p14:creationId xmlns:p14="http://schemas.microsoft.com/office/powerpoint/2010/main" val="193208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49</a:t>
            </a:fld>
            <a:endParaRPr lang="en-AU"/>
          </a:p>
        </p:txBody>
      </p:sp>
    </p:spTree>
    <p:extLst>
      <p:ext uri="{BB962C8B-B14F-4D97-AF65-F5344CB8AC3E}">
        <p14:creationId xmlns:p14="http://schemas.microsoft.com/office/powerpoint/2010/main" val="4170314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50</a:t>
            </a:fld>
            <a:endParaRPr lang="en-AU"/>
          </a:p>
        </p:txBody>
      </p:sp>
    </p:spTree>
    <p:extLst>
      <p:ext uri="{BB962C8B-B14F-4D97-AF65-F5344CB8AC3E}">
        <p14:creationId xmlns:p14="http://schemas.microsoft.com/office/powerpoint/2010/main" val="175375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39DE090-26EF-450E-97B6-379DF324908B}" type="slidenum">
              <a:rPr lang="en-AU" smtClean="0"/>
              <a:t>53</a:t>
            </a:fld>
            <a:endParaRPr lang="en-AU"/>
          </a:p>
        </p:txBody>
      </p:sp>
    </p:spTree>
    <p:extLst>
      <p:ext uri="{BB962C8B-B14F-4D97-AF65-F5344CB8AC3E}">
        <p14:creationId xmlns:p14="http://schemas.microsoft.com/office/powerpoint/2010/main" val="2179250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61</a:t>
            </a:fld>
            <a:endParaRPr lang="en-AU"/>
          </a:p>
        </p:txBody>
      </p:sp>
    </p:spTree>
    <p:extLst>
      <p:ext uri="{BB962C8B-B14F-4D97-AF65-F5344CB8AC3E}">
        <p14:creationId xmlns:p14="http://schemas.microsoft.com/office/powerpoint/2010/main" val="19875874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64</a:t>
            </a:fld>
            <a:endParaRPr lang="en-AU"/>
          </a:p>
        </p:txBody>
      </p:sp>
    </p:spTree>
    <p:extLst>
      <p:ext uri="{BB962C8B-B14F-4D97-AF65-F5344CB8AC3E}">
        <p14:creationId xmlns:p14="http://schemas.microsoft.com/office/powerpoint/2010/main" val="426328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65</a:t>
            </a:fld>
            <a:endParaRPr lang="en-AU"/>
          </a:p>
        </p:txBody>
      </p:sp>
    </p:spTree>
    <p:extLst>
      <p:ext uri="{BB962C8B-B14F-4D97-AF65-F5344CB8AC3E}">
        <p14:creationId xmlns:p14="http://schemas.microsoft.com/office/powerpoint/2010/main" val="675953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a:t>Removed:</a:t>
            </a:r>
            <a:endParaRPr lang="en-AU" sz="1200" b="0" i="0" u="none" strike="noStrike" kern="1200">
              <a:solidFill>
                <a:srgbClr val="000000"/>
              </a:solidFill>
              <a:effectLst/>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t>10MB file size</a:t>
            </a:r>
          </a:p>
        </p:txBody>
      </p:sp>
      <p:sp>
        <p:nvSpPr>
          <p:cNvPr id="4" name="Slide Number Placeholder 3"/>
          <p:cNvSpPr>
            <a:spLocks noGrp="1"/>
          </p:cNvSpPr>
          <p:nvPr>
            <p:ph type="sldNum" sz="quarter" idx="5"/>
          </p:nvPr>
        </p:nvSpPr>
        <p:spPr/>
        <p:txBody>
          <a:bodyPr/>
          <a:lstStyle/>
          <a:p>
            <a:fld id="{A237AF0D-BB21-49A3-BE26-E6FB4B125E32}" type="slidenum">
              <a:rPr lang="en-AU" smtClean="0"/>
              <a:t>66</a:t>
            </a:fld>
            <a:endParaRPr lang="en-AU"/>
          </a:p>
        </p:txBody>
      </p:sp>
    </p:spTree>
    <p:extLst>
      <p:ext uri="{BB962C8B-B14F-4D97-AF65-F5344CB8AC3E}">
        <p14:creationId xmlns:p14="http://schemas.microsoft.com/office/powerpoint/2010/main" val="1478932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9DE090-26EF-450E-97B6-379DF324908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023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13</a:t>
            </a:fld>
            <a:endParaRPr lang="en-AU"/>
          </a:p>
        </p:txBody>
      </p:sp>
    </p:spTree>
    <p:extLst>
      <p:ext uri="{BB962C8B-B14F-4D97-AF65-F5344CB8AC3E}">
        <p14:creationId xmlns:p14="http://schemas.microsoft.com/office/powerpoint/2010/main" val="1299174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14</a:t>
            </a:fld>
            <a:endParaRPr lang="en-AU"/>
          </a:p>
        </p:txBody>
      </p:sp>
    </p:spTree>
    <p:extLst>
      <p:ext uri="{BB962C8B-B14F-4D97-AF65-F5344CB8AC3E}">
        <p14:creationId xmlns:p14="http://schemas.microsoft.com/office/powerpoint/2010/main" val="3473176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16</a:t>
            </a:fld>
            <a:endParaRPr lang="en-AU"/>
          </a:p>
        </p:txBody>
      </p:sp>
    </p:spTree>
    <p:extLst>
      <p:ext uri="{BB962C8B-B14F-4D97-AF65-F5344CB8AC3E}">
        <p14:creationId xmlns:p14="http://schemas.microsoft.com/office/powerpoint/2010/main" val="1752381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17</a:t>
            </a:fld>
            <a:endParaRPr lang="en-AU"/>
          </a:p>
        </p:txBody>
      </p:sp>
    </p:spTree>
    <p:extLst>
      <p:ext uri="{BB962C8B-B14F-4D97-AF65-F5344CB8AC3E}">
        <p14:creationId xmlns:p14="http://schemas.microsoft.com/office/powerpoint/2010/main" val="3104337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20</a:t>
            </a:fld>
            <a:endParaRPr lang="en-AU"/>
          </a:p>
        </p:txBody>
      </p:sp>
    </p:spTree>
    <p:extLst>
      <p:ext uri="{BB962C8B-B14F-4D97-AF65-F5344CB8AC3E}">
        <p14:creationId xmlns:p14="http://schemas.microsoft.com/office/powerpoint/2010/main" val="1471365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B1A1017-5750-4AB3-BA18-4D3BEB0D3C75}" type="slidenum">
              <a:rPr lang="en-AU" smtClean="0"/>
              <a:t>21</a:t>
            </a:fld>
            <a:endParaRPr lang="en-AU"/>
          </a:p>
        </p:txBody>
      </p:sp>
    </p:spTree>
    <p:extLst>
      <p:ext uri="{BB962C8B-B14F-4D97-AF65-F5344CB8AC3E}">
        <p14:creationId xmlns:p14="http://schemas.microsoft.com/office/powerpoint/2010/main" val="1910561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237AF0D-BB21-49A3-BE26-E6FB4B125E32}" type="slidenum">
              <a:rPr lang="en-AU" smtClean="0"/>
              <a:t>36</a:t>
            </a:fld>
            <a:endParaRPr lang="en-AU"/>
          </a:p>
        </p:txBody>
      </p:sp>
    </p:spTree>
    <p:extLst>
      <p:ext uri="{BB962C8B-B14F-4D97-AF65-F5344CB8AC3E}">
        <p14:creationId xmlns:p14="http://schemas.microsoft.com/office/powerpoint/2010/main" val="32235312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8/04/2021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8/04/2021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6B70B14-71BF-4D10-B3DA-12193BF02EE1}"/>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3A023EC-89BA-427F-B659-C9BA6F7C97BD}"/>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E2789DB-5346-49A4-93BC-CE824ABD6F0D}"/>
              </a:ext>
            </a:extLst>
          </p:cNvPr>
          <p:cNvSpPr>
            <a:spLocks noGrp="1"/>
          </p:cNvSpPr>
          <p:nvPr>
            <p:ph type="pic" idx="1"/>
          </p:nvPr>
        </p:nvSpPr>
        <p:spPr>
          <a:xfrm>
            <a:off x="3684793" y="503978"/>
            <a:ext cx="6774452" cy="6202505"/>
          </a:xfrm>
        </p:spPr>
        <p:txBody>
          <a:bodyPr/>
          <a:lstStyle>
            <a:lvl1pPr marL="0" indent="0">
              <a:buNone/>
              <a:defRPr sz="2806"/>
            </a:lvl1pPr>
            <a:lvl2pPr marL="400964" indent="0">
              <a:buNone/>
              <a:defRPr sz="2456"/>
            </a:lvl2pPr>
            <a:lvl3pPr marL="801929" indent="0">
              <a:buNone/>
              <a:defRPr sz="2105"/>
            </a:lvl3pPr>
            <a:lvl4pPr marL="1202893" indent="0">
              <a:buNone/>
              <a:defRPr sz="1754"/>
            </a:lvl4pPr>
            <a:lvl5pPr marL="1603858" indent="0">
              <a:buNone/>
              <a:defRPr sz="1754"/>
            </a:lvl5pPr>
            <a:lvl6pPr marL="2004822" indent="0">
              <a:buNone/>
              <a:defRPr sz="1754"/>
            </a:lvl6pPr>
            <a:lvl7pPr marL="2405786" indent="0">
              <a:buNone/>
              <a:defRPr sz="1754"/>
            </a:lvl7pPr>
            <a:lvl8pPr marL="2806751" indent="0">
              <a:buNone/>
              <a:defRPr sz="1754"/>
            </a:lvl8pPr>
            <a:lvl9pPr marL="3207715" indent="0">
              <a:buNone/>
              <a:defRPr sz="1754"/>
            </a:lvl9pPr>
          </a:lstStyle>
          <a:p>
            <a:r>
              <a:rPr lang="en-US"/>
              <a:t>Click icon to add picture</a:t>
            </a:r>
            <a:endParaRPr lang="en-AU"/>
          </a:p>
        </p:txBody>
      </p:sp>
      <p:sp>
        <p:nvSpPr>
          <p:cNvPr id="4" name="Text Placeholder 3">
            <a:extLst>
              <a:ext uri="{FF2B5EF4-FFF2-40B4-BE49-F238E27FC236}">
                <a16:creationId xmlns:a16="http://schemas.microsoft.com/office/drawing/2014/main" id="{227ED3C4-6241-480A-9C80-94FA28B6BFD3}"/>
              </a:ext>
            </a:extLst>
          </p:cNvPr>
          <p:cNvSpPr>
            <a:spLocks noGrp="1"/>
          </p:cNvSpPr>
          <p:nvPr>
            <p:ph type="body" sz="half" idx="2"/>
          </p:nvPr>
        </p:nvSpPr>
        <p:spPr>
          <a:xfrm>
            <a:off x="233620" y="3436577"/>
            <a:ext cx="2907626" cy="2035755"/>
          </a:xfrm>
        </p:spPr>
        <p:txBody>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9A2BE93A-F35B-437B-B683-A13F8549B11A}"/>
              </a:ext>
            </a:extLst>
          </p:cNvPr>
          <p:cNvSpPr>
            <a:spLocks noGrp="1"/>
          </p:cNvSpPr>
          <p:nvPr>
            <p:ph type="dt" sz="half" idx="10"/>
          </p:nvPr>
        </p:nvSpPr>
        <p:spPr/>
        <p:txBody>
          <a:bodyPr/>
          <a:lstStyle/>
          <a:p>
            <a:fld id="{3EDF0E40-436F-4A58-BA98-F43008232535}" type="datetime1">
              <a:rPr lang="en-AU" smtClean="0"/>
              <a:t>30/03/2021</a:t>
            </a:fld>
            <a:endParaRPr lang="en-AU"/>
          </a:p>
        </p:txBody>
      </p:sp>
      <p:sp>
        <p:nvSpPr>
          <p:cNvPr id="6" name="Footer Placeholder 5">
            <a:extLst>
              <a:ext uri="{FF2B5EF4-FFF2-40B4-BE49-F238E27FC236}">
                <a16:creationId xmlns:a16="http://schemas.microsoft.com/office/drawing/2014/main" id="{F94D30DB-3BC0-4933-B267-A5A1205AA3B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67EDBB3-96E6-4EEA-931F-DB7B9E145130}"/>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4BA7C90F-9669-4678-B9A5-7D2A32BE2D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3897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a:xfrm>
            <a:off x="569539" y="549488"/>
            <a:ext cx="9619601" cy="815624"/>
          </a:xfrm>
        </p:spPr>
        <p:txBody>
          <a:bodyPr/>
          <a:lstStyle/>
          <a:p>
            <a:r>
              <a:rPr lang="en-US"/>
              <a:t>Click to edit Master title style</a:t>
            </a:r>
          </a:p>
        </p:txBody>
      </p:sp>
      <p:sp>
        <p:nvSpPr>
          <p:cNvPr id="4" name="TextBox 3"/>
          <p:cNvSpPr txBox="1"/>
          <p:nvPr userDrawn="1"/>
        </p:nvSpPr>
        <p:spPr>
          <a:xfrm>
            <a:off x="565875" y="6885986"/>
            <a:ext cx="4792685" cy="373194"/>
          </a:xfrm>
          <a:prstGeom prst="rect">
            <a:avLst/>
          </a:prstGeom>
          <a:noFill/>
        </p:spPr>
        <p:txBody>
          <a:bodyPr wrap="square" lIns="0" tIns="0" rIns="0" bIns="0" rtlCol="0" anchor="b" anchorCtr="0">
            <a:noAutofit/>
          </a:bodyPr>
          <a:lstStyle/>
          <a:p>
            <a:pPr marL="0" indent="0">
              <a:tabLst>
                <a:tab pos="462200" algn="l"/>
                <a:tab pos="1451567" algn="l"/>
              </a:tabLst>
            </a:pPr>
            <a:fld id="{F2F7D87C-7DB2-174A-B896-A654E6A2D983}" type="slidenum">
              <a:rPr lang="en-US" sz="702" b="1" smtClean="0">
                <a:solidFill>
                  <a:schemeClr val="accent1"/>
                </a:solidFill>
              </a:rPr>
              <a:pPr marL="0" indent="0">
                <a:tabLst>
                  <a:tab pos="462200" algn="l"/>
                  <a:tab pos="1451567" algn="l"/>
                </a:tabLst>
              </a:pPr>
              <a:t>‹#›</a:t>
            </a:fld>
            <a:r>
              <a:rPr lang="en-US" sz="702">
                <a:solidFill>
                  <a:schemeClr val="tx2"/>
                </a:solidFill>
              </a:rPr>
              <a:t>  	</a:t>
            </a:r>
            <a:fld id="{A5DA238E-6C0E-644A-95A4-E478C343EC04}" type="datetime4">
              <a:rPr lang="en-AU" sz="702" smtClean="0">
                <a:solidFill>
                  <a:schemeClr val="tx2"/>
                </a:solidFill>
              </a:rPr>
              <a:pPr marL="0" indent="0">
                <a:tabLst>
                  <a:tab pos="462200" algn="l"/>
                  <a:tab pos="1451567" algn="l"/>
                </a:tabLst>
              </a:pPr>
              <a:t>8 April 2021</a:t>
            </a:fld>
            <a:r>
              <a:rPr lang="en-US" sz="702">
                <a:solidFill>
                  <a:schemeClr val="tx2"/>
                </a:solidFill>
              </a:rPr>
              <a:t>        </a:t>
            </a:r>
            <a:r>
              <a:rPr lang="en-US" sz="2806" baseline="-16000">
                <a:ln w="12700">
                  <a:solidFill>
                    <a:schemeClr val="accent1"/>
                  </a:solidFill>
                </a:ln>
                <a:noFill/>
              </a:rPr>
              <a:t>•</a:t>
            </a:r>
            <a:r>
              <a:rPr lang="en-US" sz="702" baseline="0">
                <a:ln w="12700">
                  <a:solidFill>
                    <a:schemeClr val="bg1"/>
                  </a:solidFill>
                </a:ln>
                <a:solidFill>
                  <a:schemeClr val="tx2"/>
                </a:solidFill>
              </a:rPr>
              <a:t>  </a:t>
            </a:r>
            <a:r>
              <a:rPr lang="it-IT" sz="702">
                <a:solidFill>
                  <a:schemeClr val="tx2"/>
                </a:solidFill>
              </a:rPr>
              <a:t>      </a:t>
            </a:r>
            <a:r>
              <a:rPr lang="en-US" sz="702">
                <a:solidFill>
                  <a:schemeClr val="tx2"/>
                </a:solidFill>
              </a:rPr>
              <a:t>R&amp;M Deployment Strategy</a:t>
            </a:r>
          </a:p>
        </p:txBody>
      </p:sp>
    </p:spTree>
    <p:extLst>
      <p:ext uri="{BB962C8B-B14F-4D97-AF65-F5344CB8AC3E}">
        <p14:creationId xmlns:p14="http://schemas.microsoft.com/office/powerpoint/2010/main" val="20163462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5A90067-2361-4840-83F8-CBD421F060F8}"/>
              </a:ext>
            </a:extLst>
          </p:cNvPr>
          <p:cNvGrpSpPr/>
          <p:nvPr/>
        </p:nvGrpSpPr>
        <p:grpSpPr>
          <a:xfrm>
            <a:off x="-2522553" y="5191458"/>
            <a:ext cx="13381761" cy="3156233"/>
            <a:chOff x="-2935513" y="4064389"/>
            <a:chExt cx="15659100" cy="3693368"/>
          </a:xfrm>
        </p:grpSpPr>
        <p:sp>
          <p:nvSpPr>
            <p:cNvPr id="14" name="Freeform 15">
              <a:extLst>
                <a:ext uri="{FF2B5EF4-FFF2-40B4-BE49-F238E27FC236}">
                  <a16:creationId xmlns:a16="http://schemas.microsoft.com/office/drawing/2014/main" id="{DEBCA1C5-5795-4F26-B880-05CD7CA9A5B0}"/>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15" name="Freeform 16">
              <a:extLst>
                <a:ext uri="{FF2B5EF4-FFF2-40B4-BE49-F238E27FC236}">
                  <a16:creationId xmlns:a16="http://schemas.microsoft.com/office/drawing/2014/main" id="{F253B752-9D1D-46A8-B0EA-628BFC103A70}"/>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sp>
        <p:nvSpPr>
          <p:cNvPr id="10" name="Freeform: Shape 9">
            <a:extLst>
              <a:ext uri="{FF2B5EF4-FFF2-40B4-BE49-F238E27FC236}">
                <a16:creationId xmlns:a16="http://schemas.microsoft.com/office/drawing/2014/main" id="{7B9E9ED6-D0E9-4818-A55E-FEFC2F0CD672}"/>
              </a:ext>
            </a:extLst>
          </p:cNvPr>
          <p:cNvSpPr/>
          <p:nvPr/>
        </p:nvSpPr>
        <p:spPr>
          <a:xfrm>
            <a:off x="0" y="0"/>
            <a:ext cx="10691813" cy="7559675"/>
          </a:xfrm>
          <a:custGeom>
            <a:avLst/>
            <a:gdLst>
              <a:gd name="connsiteX0" fmla="*/ 263525 w 12192000"/>
              <a:gd name="connsiteY0" fmla="*/ 260350 h 6858000"/>
              <a:gd name="connsiteX1" fmla="*/ 263525 w 12192000"/>
              <a:gd name="connsiteY1" fmla="*/ 6597650 h 6858000"/>
              <a:gd name="connsiteX2" fmla="*/ 11928475 w 12192000"/>
              <a:gd name="connsiteY2" fmla="*/ 6597650 h 6858000"/>
              <a:gd name="connsiteX3" fmla="*/ 11928475 w 12192000"/>
              <a:gd name="connsiteY3" fmla="*/ 26035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263525" y="260350"/>
                </a:moveTo>
                <a:lnTo>
                  <a:pt x="263525" y="6597650"/>
                </a:lnTo>
                <a:lnTo>
                  <a:pt x="11928475" y="6597650"/>
                </a:lnTo>
                <a:lnTo>
                  <a:pt x="11928475" y="260350"/>
                </a:lnTo>
                <a:close/>
                <a:moveTo>
                  <a:pt x="0" y="0"/>
                </a:moveTo>
                <a:lnTo>
                  <a:pt x="12192000" y="0"/>
                </a:lnTo>
                <a:lnTo>
                  <a:pt x="12192000"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01929" rtl="0" eaLnBrk="1" fontAlgn="auto" latinLnBrk="0" hangingPunct="1">
              <a:lnSpc>
                <a:spcPct val="100000"/>
              </a:lnSpc>
              <a:spcBef>
                <a:spcPts val="0"/>
              </a:spcBef>
              <a:spcAft>
                <a:spcPts val="0"/>
              </a:spcAft>
              <a:buClrTx/>
              <a:buSzTx/>
              <a:buFontTx/>
              <a:buNone/>
              <a:tabLst/>
              <a:defRPr/>
            </a:pPr>
            <a:endParaRPr kumimoji="0" lang="en-US" sz="1579" b="0" i="0" u="none" strike="noStrike" kern="1200" cap="none" spc="0" normalizeH="0" baseline="0" noProof="0">
              <a:ln>
                <a:noFill/>
              </a:ln>
              <a:solidFill>
                <a:prstClr val="white"/>
              </a:solidFill>
              <a:effectLst/>
              <a:uLnTx/>
              <a:uFillTx/>
              <a:latin typeface="Futura Std Light"/>
              <a:ea typeface="+mn-ea"/>
              <a:cs typeface="+mn-cs"/>
              <a:sym typeface="Futura Std Light"/>
            </a:endParaRPr>
          </a:p>
        </p:txBody>
      </p:sp>
      <p:sp>
        <p:nvSpPr>
          <p:cNvPr id="2" name="Title 1">
            <a:extLst>
              <a:ext uri="{FF2B5EF4-FFF2-40B4-BE49-F238E27FC236}">
                <a16:creationId xmlns:a16="http://schemas.microsoft.com/office/drawing/2014/main" id="{AD559B4D-39E2-4A2E-8A5C-95726E785FF9}"/>
              </a:ext>
            </a:extLst>
          </p:cNvPr>
          <p:cNvSpPr>
            <a:spLocks noGrp="1"/>
          </p:cNvSpPr>
          <p:nvPr>
            <p:ph type="ctrTitle"/>
          </p:nvPr>
        </p:nvSpPr>
        <p:spPr>
          <a:xfrm>
            <a:off x="735588" y="2591322"/>
            <a:ext cx="8018860" cy="2631887"/>
          </a:xfrm>
        </p:spPr>
        <p:txBody>
          <a:bodyPr anchor="b"/>
          <a:lstStyle>
            <a:lvl1pPr algn="l">
              <a:defRPr sz="5262"/>
            </a:lvl1pPr>
          </a:lstStyle>
          <a:p>
            <a:r>
              <a:rPr lang="en-US"/>
              <a:t>Click to edit Master title style</a:t>
            </a:r>
            <a:endParaRPr lang="en-AU"/>
          </a:p>
        </p:txBody>
      </p:sp>
      <p:sp>
        <p:nvSpPr>
          <p:cNvPr id="3" name="Subtitle 2">
            <a:extLst>
              <a:ext uri="{FF2B5EF4-FFF2-40B4-BE49-F238E27FC236}">
                <a16:creationId xmlns:a16="http://schemas.microsoft.com/office/drawing/2014/main" id="{4F9AB51E-A732-4105-AAF9-C4C491281C8E}"/>
              </a:ext>
            </a:extLst>
          </p:cNvPr>
          <p:cNvSpPr>
            <a:spLocks noGrp="1"/>
          </p:cNvSpPr>
          <p:nvPr>
            <p:ph type="subTitle" idx="1"/>
          </p:nvPr>
        </p:nvSpPr>
        <p:spPr>
          <a:xfrm>
            <a:off x="735588" y="5400902"/>
            <a:ext cx="8018860" cy="690490"/>
          </a:xfrm>
        </p:spPr>
        <p:txBody>
          <a:bodyPr>
            <a:normAutofit/>
          </a:bodyPr>
          <a:lstStyle>
            <a:lvl1pPr marL="0" indent="0" algn="l">
              <a:buNone/>
              <a:defRPr sz="2456">
                <a:solidFill>
                  <a:schemeClr val="bg1"/>
                </a:solidFill>
              </a:defRPr>
            </a:lvl1pPr>
            <a:lvl2pPr marL="400964" indent="0" algn="ctr">
              <a:buNone/>
              <a:defRPr sz="1754"/>
            </a:lvl2pPr>
            <a:lvl3pPr marL="801929" indent="0" algn="ctr">
              <a:buNone/>
              <a:defRPr sz="1579"/>
            </a:lvl3pPr>
            <a:lvl4pPr marL="1202893" indent="0" algn="ctr">
              <a:buNone/>
              <a:defRPr sz="1403"/>
            </a:lvl4pPr>
            <a:lvl5pPr marL="1603858" indent="0" algn="ctr">
              <a:buNone/>
              <a:defRPr sz="1403"/>
            </a:lvl5pPr>
            <a:lvl6pPr marL="2004822" indent="0" algn="ctr">
              <a:buNone/>
              <a:defRPr sz="1403"/>
            </a:lvl6pPr>
            <a:lvl7pPr marL="2405786" indent="0" algn="ctr">
              <a:buNone/>
              <a:defRPr sz="1403"/>
            </a:lvl7pPr>
            <a:lvl8pPr marL="2806751" indent="0" algn="ctr">
              <a:buNone/>
              <a:defRPr sz="1403"/>
            </a:lvl8pPr>
            <a:lvl9pPr marL="3207715" indent="0" algn="ctr">
              <a:buNone/>
              <a:defRPr sz="1403"/>
            </a:lvl9pPr>
          </a:lstStyle>
          <a:p>
            <a:r>
              <a:rPr lang="en-US"/>
              <a:t>Click to edit Master subtitle style</a:t>
            </a:r>
            <a:endParaRPr lang="en-AU"/>
          </a:p>
        </p:txBody>
      </p:sp>
      <p:sp>
        <p:nvSpPr>
          <p:cNvPr id="6" name="Slide Number Placeholder 5">
            <a:extLst>
              <a:ext uri="{FF2B5EF4-FFF2-40B4-BE49-F238E27FC236}">
                <a16:creationId xmlns:a16="http://schemas.microsoft.com/office/drawing/2014/main" id="{5B9216FF-48D2-43CC-A7A2-6B66955AF4F4}"/>
              </a:ext>
            </a:extLst>
          </p:cNvPr>
          <p:cNvSpPr>
            <a:spLocks noGrp="1"/>
          </p:cNvSpPr>
          <p:nvPr>
            <p:ph type="sldNum" sz="quarter" idx="12"/>
          </p:nvPr>
        </p:nvSpPr>
        <p:spPr>
          <a:xfrm>
            <a:off x="9941028" y="6868355"/>
            <a:ext cx="505220" cy="402483"/>
          </a:xfrm>
        </p:spPr>
        <p:txBody>
          <a:bodyPr/>
          <a:lstStyle>
            <a:lvl1pPr>
              <a:defRPr>
                <a:solidFill>
                  <a:schemeClr val="bg1"/>
                </a:solidFill>
              </a:defRPr>
            </a:lvl1pPr>
          </a:lstStyle>
          <a:p>
            <a:fld id="{4EC81F68-4976-451A-B2E9-79BCBD2F70CC}" type="slidenum">
              <a:rPr lang="en-AU" smtClean="0"/>
              <a:pPr/>
              <a:t>‹#›</a:t>
            </a:fld>
            <a:endParaRPr lang="en-AU"/>
          </a:p>
        </p:txBody>
      </p:sp>
      <p:sp>
        <p:nvSpPr>
          <p:cNvPr id="4" name="Date Placeholder 3">
            <a:extLst>
              <a:ext uri="{FF2B5EF4-FFF2-40B4-BE49-F238E27FC236}">
                <a16:creationId xmlns:a16="http://schemas.microsoft.com/office/drawing/2014/main" id="{FCDF4901-5DA8-4CDF-9DD6-0DFA0044C2F9}"/>
              </a:ext>
            </a:extLst>
          </p:cNvPr>
          <p:cNvSpPr>
            <a:spLocks noGrp="1"/>
          </p:cNvSpPr>
          <p:nvPr>
            <p:ph type="dt" sz="half" idx="10"/>
          </p:nvPr>
        </p:nvSpPr>
        <p:spPr>
          <a:xfrm>
            <a:off x="8312197" y="6868355"/>
            <a:ext cx="1522449" cy="402483"/>
          </a:xfrm>
        </p:spPr>
        <p:txBody>
          <a:bodyPr/>
          <a:lstStyle>
            <a:lvl1pPr>
              <a:defRPr>
                <a:solidFill>
                  <a:schemeClr val="bg1"/>
                </a:solidFill>
              </a:defRPr>
            </a:lvl1pPr>
          </a:lstStyle>
          <a:p>
            <a:fld id="{2BCB263C-B82E-4737-BBF3-626217CA90E3}" type="datetime1">
              <a:rPr lang="en-AU" smtClean="0"/>
              <a:t>30/03/2021</a:t>
            </a:fld>
            <a:endParaRPr lang="en-AU"/>
          </a:p>
        </p:txBody>
      </p:sp>
      <p:sp>
        <p:nvSpPr>
          <p:cNvPr id="5" name="Footer Placeholder 4">
            <a:extLst>
              <a:ext uri="{FF2B5EF4-FFF2-40B4-BE49-F238E27FC236}">
                <a16:creationId xmlns:a16="http://schemas.microsoft.com/office/drawing/2014/main" id="{4A27B57D-1C5A-4936-973A-C09D58DAEA00}"/>
              </a:ext>
            </a:extLst>
          </p:cNvPr>
          <p:cNvSpPr>
            <a:spLocks noGrp="1"/>
          </p:cNvSpPr>
          <p:nvPr>
            <p:ph type="ftr" sz="quarter" idx="11"/>
          </p:nvPr>
        </p:nvSpPr>
        <p:spPr>
          <a:xfrm>
            <a:off x="3525940" y="6868355"/>
            <a:ext cx="4679868" cy="402483"/>
          </a:xfrm>
        </p:spPr>
        <p:txBody>
          <a:bodyPr/>
          <a:lstStyle>
            <a:lvl1pPr>
              <a:defRPr>
                <a:solidFill>
                  <a:schemeClr val="bg1"/>
                </a:solidFill>
              </a:defRPr>
            </a:lvl1pPr>
          </a:lstStyle>
          <a:p>
            <a:endParaRPr lang="en-AU"/>
          </a:p>
        </p:txBody>
      </p:sp>
      <p:pic>
        <p:nvPicPr>
          <p:cNvPr id="11" name="Picture 10">
            <a:extLst>
              <a:ext uri="{FF2B5EF4-FFF2-40B4-BE49-F238E27FC236}">
                <a16:creationId xmlns:a16="http://schemas.microsoft.com/office/drawing/2014/main" id="{5DF909FA-3722-4F31-ACE2-78B291F15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2657" y="834013"/>
            <a:ext cx="3024336" cy="996252"/>
          </a:xfrm>
          <a:prstGeom prst="rect">
            <a:avLst/>
          </a:prstGeom>
        </p:spPr>
      </p:pic>
    </p:spTree>
    <p:extLst>
      <p:ext uri="{BB962C8B-B14F-4D97-AF65-F5344CB8AC3E}">
        <p14:creationId xmlns:p14="http://schemas.microsoft.com/office/powerpoint/2010/main" val="3191040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Headline only">
    <p:spTree>
      <p:nvGrpSpPr>
        <p:cNvPr id="1" name=""/>
        <p:cNvGrpSpPr/>
        <p:nvPr/>
      </p:nvGrpSpPr>
      <p:grpSpPr>
        <a:xfrm>
          <a:off x="0" y="0"/>
          <a:ext cx="0" cy="0"/>
          <a:chOff x="0" y="0"/>
          <a:chExt cx="0" cy="0"/>
        </a:xfrm>
      </p:grpSpPr>
      <p:sp>
        <p:nvSpPr>
          <p:cNvPr id="2" name="Title 1"/>
          <p:cNvSpPr>
            <a:spLocks noGrp="1"/>
          </p:cNvSpPr>
          <p:nvPr>
            <p:ph type="title"/>
          </p:nvPr>
        </p:nvSpPr>
        <p:spPr>
          <a:xfrm>
            <a:off x="569539" y="549488"/>
            <a:ext cx="9619601" cy="815624"/>
          </a:xfrm>
        </p:spPr>
        <p:txBody>
          <a:bodyPr/>
          <a:lstStyle/>
          <a:p>
            <a:r>
              <a:rPr lang="en-US"/>
              <a:t>Click to edit Master title style</a:t>
            </a:r>
          </a:p>
        </p:txBody>
      </p:sp>
      <p:sp>
        <p:nvSpPr>
          <p:cNvPr id="4" name="TextBox 3"/>
          <p:cNvSpPr txBox="1"/>
          <p:nvPr userDrawn="1"/>
        </p:nvSpPr>
        <p:spPr>
          <a:xfrm>
            <a:off x="565875" y="6885986"/>
            <a:ext cx="4792685" cy="373194"/>
          </a:xfrm>
          <a:prstGeom prst="rect">
            <a:avLst/>
          </a:prstGeom>
          <a:noFill/>
        </p:spPr>
        <p:txBody>
          <a:bodyPr wrap="square" lIns="0" tIns="0" rIns="0" bIns="0" rtlCol="0" anchor="b" anchorCtr="0">
            <a:noAutofit/>
          </a:bodyPr>
          <a:lstStyle/>
          <a:p>
            <a:pPr marL="0" indent="0">
              <a:tabLst>
                <a:tab pos="462200" algn="l"/>
                <a:tab pos="1451567" algn="l"/>
              </a:tabLst>
            </a:pPr>
            <a:fld id="{F2F7D87C-7DB2-174A-B896-A654E6A2D983}" type="slidenum">
              <a:rPr lang="en-US" sz="702" b="1" smtClean="0">
                <a:solidFill>
                  <a:schemeClr val="accent1"/>
                </a:solidFill>
              </a:rPr>
              <a:pPr marL="0" indent="0">
                <a:tabLst>
                  <a:tab pos="462200" algn="l"/>
                  <a:tab pos="1451567" algn="l"/>
                </a:tabLst>
              </a:pPr>
              <a:t>‹#›</a:t>
            </a:fld>
            <a:r>
              <a:rPr lang="en-US" sz="702">
                <a:solidFill>
                  <a:schemeClr val="tx2"/>
                </a:solidFill>
              </a:rPr>
              <a:t>  	</a:t>
            </a:r>
            <a:fld id="{A5DA238E-6C0E-644A-95A4-E478C343EC04}" type="datetime4">
              <a:rPr lang="en-AU" sz="702" smtClean="0">
                <a:solidFill>
                  <a:schemeClr val="tx2"/>
                </a:solidFill>
              </a:rPr>
              <a:pPr marL="0" indent="0">
                <a:tabLst>
                  <a:tab pos="462200" algn="l"/>
                  <a:tab pos="1451567" algn="l"/>
                </a:tabLst>
              </a:pPr>
              <a:t>30 March 2021</a:t>
            </a:fld>
            <a:r>
              <a:rPr lang="en-US" sz="702">
                <a:solidFill>
                  <a:schemeClr val="tx2"/>
                </a:solidFill>
              </a:rPr>
              <a:t>        </a:t>
            </a:r>
            <a:r>
              <a:rPr lang="en-US" sz="2806" baseline="-16000">
                <a:ln w="12700">
                  <a:solidFill>
                    <a:schemeClr val="accent1"/>
                  </a:solidFill>
                </a:ln>
                <a:noFill/>
              </a:rPr>
              <a:t>•</a:t>
            </a:r>
            <a:r>
              <a:rPr lang="en-US" sz="702" baseline="0">
                <a:ln w="12700">
                  <a:solidFill>
                    <a:schemeClr val="bg1"/>
                  </a:solidFill>
                </a:ln>
                <a:solidFill>
                  <a:schemeClr val="tx2"/>
                </a:solidFill>
              </a:rPr>
              <a:t>  </a:t>
            </a:r>
            <a:r>
              <a:rPr lang="it-IT" sz="702">
                <a:solidFill>
                  <a:schemeClr val="tx2"/>
                </a:solidFill>
              </a:rPr>
              <a:t>      </a:t>
            </a:r>
            <a:r>
              <a:rPr lang="en-US" sz="702">
                <a:solidFill>
                  <a:schemeClr val="tx2"/>
                </a:solidFill>
              </a:rPr>
              <a:t>R&amp;M Deployment Strategy</a:t>
            </a:r>
          </a:p>
        </p:txBody>
      </p:sp>
    </p:spTree>
    <p:extLst>
      <p:ext uri="{BB962C8B-B14F-4D97-AF65-F5344CB8AC3E}">
        <p14:creationId xmlns:p14="http://schemas.microsoft.com/office/powerpoint/2010/main" val="2016346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Final Slide">
    <p:bg>
      <p:bgPr>
        <a:solidFill>
          <a:schemeClr val="accent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B963A3D-4158-4862-80EF-B6397DC9CE90}"/>
              </a:ext>
            </a:extLst>
          </p:cNvPr>
          <p:cNvGrpSpPr/>
          <p:nvPr/>
        </p:nvGrpSpPr>
        <p:grpSpPr>
          <a:xfrm>
            <a:off x="-2080098" y="5309446"/>
            <a:ext cx="13381761" cy="3156233"/>
            <a:chOff x="-2935513" y="4064389"/>
            <a:chExt cx="15659100" cy="3693368"/>
          </a:xfrm>
        </p:grpSpPr>
        <p:sp>
          <p:nvSpPr>
            <p:cNvPr id="6" name="Freeform 15">
              <a:extLst>
                <a:ext uri="{FF2B5EF4-FFF2-40B4-BE49-F238E27FC236}">
                  <a16:creationId xmlns:a16="http://schemas.microsoft.com/office/drawing/2014/main" id="{847E1A0B-CD25-493E-BBD2-63F153442D8D}"/>
                </a:ext>
              </a:extLst>
            </p:cNvPr>
            <p:cNvSpPr>
              <a:spLocks/>
            </p:cNvSpPr>
            <p:nvPr/>
          </p:nvSpPr>
          <p:spPr bwMode="auto">
            <a:xfrm flipH="1">
              <a:off x="-2935513" y="4166205"/>
              <a:ext cx="11139999" cy="3591552"/>
            </a:xfrm>
            <a:custGeom>
              <a:avLst/>
              <a:gdLst>
                <a:gd name="T0" fmla="*/ 6807 w 8055"/>
                <a:gd name="T1" fmla="*/ 1082 h 2594"/>
                <a:gd name="T2" fmla="*/ 3279 w 8055"/>
                <a:gd name="T3" fmla="*/ 786 h 2594"/>
                <a:gd name="T4" fmla="*/ 1046 w 8055"/>
                <a:gd name="T5" fmla="*/ 5 h 2594"/>
                <a:gd name="T6" fmla="*/ 1063 w 8055"/>
                <a:gd name="T7" fmla="*/ 6 h 2594"/>
                <a:gd name="T8" fmla="*/ 0 w 8055"/>
                <a:gd name="T9" fmla="*/ 292 h 2594"/>
                <a:gd name="T10" fmla="*/ 1311 w 8055"/>
                <a:gd name="T11" fmla="*/ 482 h 2594"/>
                <a:gd name="T12" fmla="*/ 3231 w 8055"/>
                <a:gd name="T13" fmla="*/ 1898 h 2594"/>
                <a:gd name="T14" fmla="*/ 5831 w 8055"/>
                <a:gd name="T15" fmla="*/ 1722 h 2594"/>
                <a:gd name="T16" fmla="*/ 8055 w 8055"/>
                <a:gd name="T17" fmla="*/ 1346 h 2594"/>
                <a:gd name="T18" fmla="*/ 8055 w 8055"/>
                <a:gd name="T19" fmla="*/ 1098 h 2594"/>
                <a:gd name="T20" fmla="*/ 6807 w 8055"/>
                <a:gd name="T21" fmla="*/ 1082 h 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55" h="2594">
                  <a:moveTo>
                    <a:pt x="6807" y="1082"/>
                  </a:moveTo>
                  <a:cubicBezTo>
                    <a:pt x="5911" y="1330"/>
                    <a:pt x="4872" y="1860"/>
                    <a:pt x="3279" y="786"/>
                  </a:cubicBezTo>
                  <a:cubicBezTo>
                    <a:pt x="2364" y="169"/>
                    <a:pt x="1673" y="0"/>
                    <a:pt x="1046" y="5"/>
                  </a:cubicBezTo>
                  <a:cubicBezTo>
                    <a:pt x="1057" y="6"/>
                    <a:pt x="1063" y="6"/>
                    <a:pt x="1063" y="6"/>
                  </a:cubicBezTo>
                  <a:cubicBezTo>
                    <a:pt x="1063" y="6"/>
                    <a:pt x="530" y="57"/>
                    <a:pt x="0" y="292"/>
                  </a:cubicBezTo>
                  <a:cubicBezTo>
                    <a:pt x="399" y="260"/>
                    <a:pt x="917" y="274"/>
                    <a:pt x="1311" y="482"/>
                  </a:cubicBezTo>
                  <a:cubicBezTo>
                    <a:pt x="2055" y="874"/>
                    <a:pt x="2783" y="1610"/>
                    <a:pt x="3231" y="1898"/>
                  </a:cubicBezTo>
                  <a:cubicBezTo>
                    <a:pt x="3598" y="2134"/>
                    <a:pt x="4463" y="2594"/>
                    <a:pt x="5831" y="1722"/>
                  </a:cubicBezTo>
                  <a:cubicBezTo>
                    <a:pt x="7199" y="850"/>
                    <a:pt x="8055" y="1346"/>
                    <a:pt x="8055" y="1346"/>
                  </a:cubicBezTo>
                  <a:cubicBezTo>
                    <a:pt x="8055" y="1098"/>
                    <a:pt x="8055" y="1098"/>
                    <a:pt x="8055" y="1098"/>
                  </a:cubicBezTo>
                  <a:cubicBezTo>
                    <a:pt x="8055" y="1098"/>
                    <a:pt x="7703" y="834"/>
                    <a:pt x="6807" y="1082"/>
                  </a:cubicBezTo>
                  <a:close/>
                </a:path>
              </a:pathLst>
            </a:custGeom>
            <a:gradFill flip="none" rotWithShape="1">
              <a:gsLst>
                <a:gs pos="17000">
                  <a:srgbClr val="360F3C">
                    <a:alpha val="70000"/>
                  </a:srgbClr>
                </a:gs>
                <a:gs pos="57000">
                  <a:srgbClr val="5C1C8C">
                    <a:alpha val="20000"/>
                  </a:srgbClr>
                </a:gs>
                <a:gs pos="94000">
                  <a:srgbClr val="C72032">
                    <a:alpha val="50000"/>
                  </a:srgbClr>
                </a:gs>
              </a:gsLst>
              <a:lin ang="10800000" scaled="1"/>
              <a:tileRect/>
            </a:gra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sp>
          <p:nvSpPr>
            <p:cNvPr id="8" name="Freeform 16">
              <a:extLst>
                <a:ext uri="{FF2B5EF4-FFF2-40B4-BE49-F238E27FC236}">
                  <a16:creationId xmlns:a16="http://schemas.microsoft.com/office/drawing/2014/main" id="{5E2C415D-48A1-4209-A679-82D52AD61504}"/>
                </a:ext>
              </a:extLst>
            </p:cNvPr>
            <p:cNvSpPr>
              <a:spLocks/>
            </p:cNvSpPr>
            <p:nvPr/>
          </p:nvSpPr>
          <p:spPr bwMode="auto">
            <a:xfrm flipH="1">
              <a:off x="6738333" y="4064389"/>
              <a:ext cx="5985254" cy="2631276"/>
            </a:xfrm>
            <a:custGeom>
              <a:avLst/>
              <a:gdLst>
                <a:gd name="T0" fmla="*/ 2196 w 4328"/>
                <a:gd name="T1" fmla="*/ 1896 h 1900"/>
                <a:gd name="T2" fmla="*/ 2448 w 4328"/>
                <a:gd name="T3" fmla="*/ 992 h 1900"/>
                <a:gd name="T4" fmla="*/ 4328 w 4328"/>
                <a:gd name="T5" fmla="*/ 80 h 1900"/>
                <a:gd name="T6" fmla="*/ 1632 w 4328"/>
                <a:gd name="T7" fmla="*/ 420 h 1900"/>
                <a:gd name="T8" fmla="*/ 248 w 4328"/>
                <a:gd name="T9" fmla="*/ 1900 h 1900"/>
                <a:gd name="T10" fmla="*/ 2196 w 4328"/>
                <a:gd name="T11" fmla="*/ 1896 h 1900"/>
              </a:gdLst>
              <a:ahLst/>
              <a:cxnLst>
                <a:cxn ang="0">
                  <a:pos x="T0" y="T1"/>
                </a:cxn>
                <a:cxn ang="0">
                  <a:pos x="T2" y="T3"/>
                </a:cxn>
                <a:cxn ang="0">
                  <a:pos x="T4" y="T5"/>
                </a:cxn>
                <a:cxn ang="0">
                  <a:pos x="T6" y="T7"/>
                </a:cxn>
                <a:cxn ang="0">
                  <a:pos x="T8" y="T9"/>
                </a:cxn>
                <a:cxn ang="0">
                  <a:pos x="T10" y="T11"/>
                </a:cxn>
              </a:cxnLst>
              <a:rect l="0" t="0" r="r" b="b"/>
              <a:pathLst>
                <a:path w="4328" h="1900">
                  <a:moveTo>
                    <a:pt x="2196" y="1896"/>
                  </a:moveTo>
                  <a:cubicBezTo>
                    <a:pt x="2196" y="1896"/>
                    <a:pt x="2113" y="1475"/>
                    <a:pt x="2448" y="992"/>
                  </a:cubicBezTo>
                  <a:cubicBezTo>
                    <a:pt x="2992" y="208"/>
                    <a:pt x="4328" y="80"/>
                    <a:pt x="4328" y="80"/>
                  </a:cubicBezTo>
                  <a:cubicBezTo>
                    <a:pt x="4328" y="80"/>
                    <a:pt x="3161" y="0"/>
                    <a:pt x="1632" y="420"/>
                  </a:cubicBezTo>
                  <a:cubicBezTo>
                    <a:pt x="0" y="868"/>
                    <a:pt x="248" y="1900"/>
                    <a:pt x="248" y="1900"/>
                  </a:cubicBezTo>
                  <a:lnTo>
                    <a:pt x="2196" y="1896"/>
                  </a:lnTo>
                  <a:close/>
                </a:path>
              </a:pathLst>
            </a:custGeom>
            <a:gradFill flip="none" rotWithShape="1">
              <a:gsLst>
                <a:gs pos="37000">
                  <a:srgbClr val="D93B50">
                    <a:alpha val="50000"/>
                  </a:srgbClr>
                </a:gs>
                <a:gs pos="0">
                  <a:srgbClr val="C72032">
                    <a:alpha val="80000"/>
                  </a:srgbClr>
                </a:gs>
                <a:gs pos="95575">
                  <a:srgbClr val="5C1C8C">
                    <a:alpha val="35000"/>
                  </a:srgbClr>
                </a:gs>
              </a:gsLst>
              <a:lin ang="18900000" scaled="1"/>
              <a:tileRect/>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2324"/>
                </a:solidFill>
                <a:effectLst/>
                <a:uLnTx/>
                <a:uFillTx/>
                <a:latin typeface="Futura Std Light"/>
                <a:ea typeface="+mn-ea"/>
                <a:cs typeface="+mn-cs"/>
                <a:sym typeface="Futura Std Light"/>
              </a:endParaRPr>
            </a:p>
          </p:txBody>
        </p:sp>
      </p:grpSp>
      <p:pic>
        <p:nvPicPr>
          <p:cNvPr id="11" name="Picture 10">
            <a:extLst>
              <a:ext uri="{FF2B5EF4-FFF2-40B4-BE49-F238E27FC236}">
                <a16:creationId xmlns:a16="http://schemas.microsoft.com/office/drawing/2014/main" id="{D2C647D8-C790-464F-B73C-E653BB913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3138" y="3080572"/>
            <a:ext cx="4245537" cy="1398530"/>
          </a:xfrm>
          <a:prstGeom prst="rect">
            <a:avLst/>
          </a:prstGeom>
        </p:spPr>
      </p:pic>
    </p:spTree>
    <p:extLst>
      <p:ext uri="{BB962C8B-B14F-4D97-AF65-F5344CB8AC3E}">
        <p14:creationId xmlns:p14="http://schemas.microsoft.com/office/powerpoint/2010/main" val="53550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EMC Title Slide v01">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B6882CA-16B8-1844-AB10-4CD588723123}"/>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8" name="Picture 7">
            <a:extLst>
              <a:ext uri="{FF2B5EF4-FFF2-40B4-BE49-F238E27FC236}">
                <a16:creationId xmlns:a16="http://schemas.microsoft.com/office/drawing/2014/main" id="{566833E7-48A8-FD44-9BF0-C94FBC2239EA}"/>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233219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EMC Title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A24CD5-D651-DC40-873A-5341FDBC1928}"/>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pic>
        <p:nvPicPr>
          <p:cNvPr id="10" name="Picture 9">
            <a:extLst>
              <a:ext uri="{FF2B5EF4-FFF2-40B4-BE49-F238E27FC236}">
                <a16:creationId xmlns:a16="http://schemas.microsoft.com/office/drawing/2014/main" id="{CDF6C559-0A2C-D44D-89DE-CF1E8FD11297}"/>
              </a:ext>
            </a:extLst>
          </p:cNvPr>
          <p:cNvPicPr>
            <a:picLocks noChangeAspect="1"/>
          </p:cNvPicPr>
          <p:nvPr userDrawn="1"/>
        </p:nvPicPr>
        <p:blipFill>
          <a:blip r:embed="rId3"/>
          <a:stretch>
            <a:fillRect/>
          </a:stretch>
        </p:blipFill>
        <p:spPr>
          <a:xfrm>
            <a:off x="9155391" y="6799078"/>
            <a:ext cx="1262813" cy="375801"/>
          </a:xfrm>
          <a:prstGeom prst="rect">
            <a:avLst/>
          </a:prstGeom>
        </p:spPr>
      </p:pic>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spTree>
    <p:extLst>
      <p:ext uri="{BB962C8B-B14F-4D97-AF65-F5344CB8AC3E}">
        <p14:creationId xmlns:p14="http://schemas.microsoft.com/office/powerpoint/2010/main" val="248961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EMC Title Slide v0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107040-69F2-B14E-873F-FCC9C48053F9}"/>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1455056"/>
          </a:xfrm>
        </p:spPr>
        <p:txBody>
          <a:bodyPr anchor="t" anchorCtr="0"/>
          <a:lstStyle>
            <a:lvl1pPr algn="l">
              <a:lnSpc>
                <a:spcPts val="4677"/>
              </a:lnSpc>
              <a:defRPr sz="4677" cap="all" baseline="0">
                <a:solidFill>
                  <a:schemeClr val="tx1"/>
                </a:solidFill>
              </a:defRPr>
            </a:lvl1pPr>
          </a:lstStyle>
          <a:p>
            <a:r>
              <a:rPr lang="en-US"/>
              <a:t>ONE OR TWO LINE TITLE GOES HERE</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2239983"/>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ONE LINE SUBTITLE GOES HERE</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887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32D8A70E-922F-B747-81C7-BE2E6EEAD57E}"/>
              </a:ext>
            </a:extLst>
          </p:cNvPr>
          <p:cNvSpPr>
            <a:spLocks noGrp="1"/>
          </p:cNvSpPr>
          <p:nvPr>
            <p:ph type="body" sz="quarter" idx="10" hasCustomPrompt="1"/>
          </p:nvPr>
        </p:nvSpPr>
        <p:spPr>
          <a:xfrm>
            <a:off x="357797" y="3046738"/>
            <a:ext cx="4209375" cy="582022"/>
          </a:xfrm>
        </p:spPr>
        <p:txBody>
          <a:bodyPr/>
          <a:lstStyle>
            <a:lvl1pPr marL="0" indent="0">
              <a:lnSpc>
                <a:spcPts val="1754"/>
              </a:lnSpc>
              <a:spcAft>
                <a:spcPts val="0"/>
              </a:spcAft>
              <a:buNone/>
              <a:defRPr sz="1520" cap="all" baseline="0">
                <a:solidFill>
                  <a:schemeClr val="tx1"/>
                </a:solidFill>
              </a:defRPr>
            </a:lvl1pPr>
            <a:lvl2pPr marL="420948" indent="0">
              <a:buNone/>
              <a:defRPr cap="all" baseline="0">
                <a:solidFill>
                  <a:schemeClr val="tx1"/>
                </a:solidFill>
              </a:defRPr>
            </a:lvl2pPr>
            <a:lvl3pPr marL="841896" indent="0">
              <a:buNone/>
              <a:defRPr cap="all" baseline="0">
                <a:solidFill>
                  <a:schemeClr val="tx1"/>
                </a:solidFill>
              </a:defRPr>
            </a:lvl3pPr>
            <a:lvl4pPr marL="1262844" indent="0">
              <a:buNone/>
              <a:defRPr cap="all" baseline="0">
                <a:solidFill>
                  <a:schemeClr val="tx1"/>
                </a:solidFill>
              </a:defRPr>
            </a:lvl4pPr>
            <a:lvl5pPr marL="1683792" indent="0">
              <a:buNone/>
              <a:defRPr cap="all" baseline="0">
                <a:solidFill>
                  <a:schemeClr val="tx1"/>
                </a:solidFill>
              </a:defRPr>
            </a:lvl5pPr>
          </a:lstStyle>
          <a:p>
            <a:pPr lvl="0"/>
            <a:r>
              <a:rPr lang="en-US"/>
              <a:t>NAME</a:t>
            </a:r>
          </a:p>
          <a:p>
            <a:pPr lvl="0"/>
            <a:r>
              <a:rPr lang="en-US"/>
              <a:t>DATE</a:t>
            </a:r>
          </a:p>
        </p:txBody>
      </p:sp>
      <p:pic>
        <p:nvPicPr>
          <p:cNvPr id="12" name="Picture 11">
            <a:extLst>
              <a:ext uri="{FF2B5EF4-FFF2-40B4-BE49-F238E27FC236}">
                <a16:creationId xmlns:a16="http://schemas.microsoft.com/office/drawing/2014/main" id="{C7C1BCC5-E97F-6A44-BE6D-C68FB7BF971F}"/>
              </a:ext>
            </a:extLst>
          </p:cNvPr>
          <p:cNvPicPr>
            <a:picLocks noChangeAspect="1"/>
          </p:cNvPicPr>
          <p:nvPr userDrawn="1"/>
        </p:nvPicPr>
        <p:blipFill>
          <a:blip r:embed="rId3"/>
          <a:stretch>
            <a:fillRect/>
          </a:stretch>
        </p:blipFill>
        <p:spPr>
          <a:xfrm>
            <a:off x="9155391" y="6799078"/>
            <a:ext cx="1262813" cy="375801"/>
          </a:xfrm>
          <a:prstGeom prst="rect">
            <a:avLst/>
          </a:prstGeom>
        </p:spPr>
      </p:pic>
    </p:spTree>
    <p:extLst>
      <p:ext uri="{BB962C8B-B14F-4D97-AF65-F5344CB8AC3E}">
        <p14:creationId xmlns:p14="http://schemas.microsoft.com/office/powerpoint/2010/main" val="2580552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EMC Divider Slide v01">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74554D6-74C7-7F48-9311-A0F9600B0CC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Slide Number Placeholder 21">
            <a:extLst>
              <a:ext uri="{FF2B5EF4-FFF2-40B4-BE49-F238E27FC236}">
                <a16:creationId xmlns:a16="http://schemas.microsoft.com/office/drawing/2014/main" id="{85E3EA8C-D7FA-E541-8B18-79F24430CD8E}"/>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23" name="Straight Connector 22">
            <a:extLst>
              <a:ext uri="{FF2B5EF4-FFF2-40B4-BE49-F238E27FC236}">
                <a16:creationId xmlns:a16="http://schemas.microsoft.com/office/drawing/2014/main" id="{6D058CBC-B9C7-5E49-980D-70BA234DF55E}"/>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525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EMC Divider Slide v0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959F6E-7BC2-5843-AB30-D7BB06590084}"/>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7535FA84-0AE2-114D-AB60-A25BA0A9933A}"/>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3" name="Straight Connector 12">
            <a:extLst>
              <a:ext uri="{FF2B5EF4-FFF2-40B4-BE49-F238E27FC236}">
                <a16:creationId xmlns:a16="http://schemas.microsoft.com/office/drawing/2014/main" id="{872FEDDB-E6D9-D846-99F7-B2F1E45C8E59}"/>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42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EMC Divider Slide v0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C7E76A-3109-DA49-95C0-6BB58D4B062A}"/>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9EA24F53-9E5A-6F42-8274-94924D121078}"/>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3F9D1629-74F5-0B44-8787-ABA9EB2C83BB}"/>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9321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EMC Divider Slide v04">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C5571-7D59-C940-AA36-5B1AC0C4BEA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F20A432-27E5-7049-A574-AA536ED1C685}"/>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C716B783-64A2-CE46-B486-A5B5F09FA9E6}"/>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61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8/04/2021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EMC Divider Slide v0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BFFC0BE-1B9D-484C-8D4F-CD97B5154516}"/>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6C72046A-AE55-4C48-AB00-6B80128964A1}"/>
              </a:ext>
            </a:extLst>
          </p:cNvPr>
          <p:cNvSpPr>
            <a:spLocks noGrp="1"/>
          </p:cNvSpPr>
          <p:nvPr>
            <p:ph type="sldNum" sz="quarter" idx="10"/>
          </p:nvPr>
        </p:nvSpPr>
        <p:spPr/>
        <p:txBody>
          <a:bodyPr/>
          <a:lstStyle/>
          <a:p>
            <a:fld id="{73A9E820-FCDC-9D4F-B422-DEB35CEB4BD2}" type="slidenum">
              <a:rPr lang="en-US" smtClean="0"/>
              <a:pPr/>
              <a:t>‹#›</a:t>
            </a:fld>
            <a:endParaRPr lang="en-US"/>
          </a:p>
        </p:txBody>
      </p:sp>
      <p:cxnSp>
        <p:nvCxnSpPr>
          <p:cNvPr id="10" name="Straight Connector 9">
            <a:extLst>
              <a:ext uri="{FF2B5EF4-FFF2-40B4-BE49-F238E27FC236}">
                <a16:creationId xmlns:a16="http://schemas.microsoft.com/office/drawing/2014/main" id="{43AEF03E-415A-7648-87B5-2B8AE1CB3DB0}"/>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3393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EMC Divider Slide v06">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FDBF443-D40F-6046-B171-7C79EBDA0882}"/>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86991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626793B9-B0ED-4A26-A4C7-633528BE5461}" type="datetime1">
              <a:rPr lang="en-AU" smtClean="0"/>
              <a:t>30/03/2021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sp>
        <p:nvSpPr>
          <p:cNvPr id="9" name="Text Placeholder 8">
            <a:extLst>
              <a:ext uri="{FF2B5EF4-FFF2-40B4-BE49-F238E27FC236}">
                <a16:creationId xmlns:a16="http://schemas.microsoft.com/office/drawing/2014/main" id="{96966F1C-22DB-47A8-8E30-240A14932D3A}"/>
              </a:ext>
            </a:extLst>
          </p:cNvPr>
          <p:cNvSpPr>
            <a:spLocks noGrp="1"/>
          </p:cNvSpPr>
          <p:nvPr>
            <p:ph type="body" sz="quarter" idx="13"/>
          </p:nvPr>
        </p:nvSpPr>
        <p:spPr>
          <a:xfrm>
            <a:off x="3686400" y="503237"/>
            <a:ext cx="6775200" cy="6202800"/>
          </a:xfrm>
        </p:spPr>
        <p:txBody>
          <a:bodyPr/>
          <a:lstStyle>
            <a:lvl1pPr marL="360363" indent="-360363">
              <a:buFont typeface="+mj-lt"/>
              <a:buAutoNum type="arabicPeriod"/>
              <a:defRPr/>
            </a:lvl1pPr>
            <a:lvl2pPr marL="858165" indent="-457200">
              <a:buFont typeface="+mj-lt"/>
              <a:buAutoNum type="arabicPeriod"/>
              <a:defRPr/>
            </a:lvl2pPr>
            <a:lvl3pPr marL="1144829" indent="-342900">
              <a:buFont typeface="+mj-lt"/>
              <a:buAutoNum type="arabicPeriod"/>
              <a:defRPr/>
            </a:lvl3pPr>
            <a:lvl4pPr marL="1545793" indent="-342900">
              <a:buFont typeface="+mj-lt"/>
              <a:buAutoNum type="arabicPeriod"/>
              <a:defRPr/>
            </a:lvl4pPr>
            <a:lvl5pPr marL="1946758" indent="-342900">
              <a:buFont typeface="+mj-lt"/>
              <a:buAutoNum type="arabicPerio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10" name="Picture 9">
            <a:extLst>
              <a:ext uri="{FF2B5EF4-FFF2-40B4-BE49-F238E27FC236}">
                <a16:creationId xmlns:a16="http://schemas.microsoft.com/office/drawing/2014/main" id="{35A87A14-C640-4048-95A7-4EF6E742A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1613455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EMC Divider Slide v07">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84E8C5-16B0-FD4D-8BBE-10B4D517272C}"/>
              </a:ext>
            </a:extLst>
          </p:cNvPr>
          <p:cNvPicPr>
            <a:picLocks noChangeAspect="1"/>
          </p:cNvPicPr>
          <p:nvPr userDrawn="1"/>
        </p:nvPicPr>
        <p:blipFill>
          <a:blip r:embed="rId2"/>
          <a:stretch>
            <a:fillRect/>
          </a:stretch>
        </p:blipFill>
        <p:spPr>
          <a:xfrm>
            <a:off x="0" y="0"/>
            <a:ext cx="10691813" cy="7559675"/>
          </a:xfrm>
          <a:prstGeom prst="rect">
            <a:avLst/>
          </a:prstGeom>
        </p:spPr>
      </p:pic>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357797" y="661389"/>
            <a:ext cx="5893125" cy="661389"/>
          </a:xfrm>
        </p:spPr>
        <p:txBody>
          <a:bodyPr anchor="t" anchorCtr="0"/>
          <a:lstStyle>
            <a:lvl1pPr algn="l">
              <a:lnSpc>
                <a:spcPts val="4677"/>
              </a:lnSpc>
              <a:defRPr sz="4677" cap="all" baseline="0">
                <a:solidFill>
                  <a:schemeClr val="tx1"/>
                </a:solidFill>
              </a:defRPr>
            </a:lvl1pPr>
          </a:lstStyle>
          <a:p>
            <a:r>
              <a:rPr lang="en-US"/>
              <a:t>Section divider</a:t>
            </a:r>
          </a:p>
        </p:txBody>
      </p:sp>
      <p:sp>
        <p:nvSpPr>
          <p:cNvPr id="3" name="Subtitle 2">
            <a:extLst>
              <a:ext uri="{FF2B5EF4-FFF2-40B4-BE49-F238E27FC236}">
                <a16:creationId xmlns:a16="http://schemas.microsoft.com/office/drawing/2014/main" id="{3F95CE36-379E-F049-8A1F-BF41796EB7B5}"/>
              </a:ext>
            </a:extLst>
          </p:cNvPr>
          <p:cNvSpPr>
            <a:spLocks noGrp="1"/>
          </p:cNvSpPr>
          <p:nvPr>
            <p:ph type="subTitle" idx="1" hasCustomPrompt="1"/>
          </p:nvPr>
        </p:nvSpPr>
        <p:spPr>
          <a:xfrm>
            <a:off x="357797" y="1455056"/>
            <a:ext cx="5893125" cy="396833"/>
          </a:xfrm>
        </p:spPr>
        <p:txBody>
          <a:bodyPr/>
          <a:lstStyle>
            <a:lvl1pPr marL="0" indent="0" algn="l">
              <a:lnSpc>
                <a:spcPts val="2105"/>
              </a:lnSpc>
              <a:spcAft>
                <a:spcPts val="0"/>
              </a:spcAft>
              <a:buNone/>
              <a:defRPr sz="2105" cap="all" baseline="0">
                <a:solidFill>
                  <a:schemeClr val="tx1"/>
                </a:solidFill>
              </a:defRPr>
            </a:lvl1pPr>
            <a:lvl2pPr marL="534604" indent="0" algn="ctr">
              <a:buNone/>
              <a:defRPr sz="2339"/>
            </a:lvl2pPr>
            <a:lvl3pPr marL="1069208" indent="0" algn="ctr">
              <a:buNone/>
              <a:defRPr sz="2105"/>
            </a:lvl3pPr>
            <a:lvl4pPr marL="1603812" indent="0" algn="ctr">
              <a:buNone/>
              <a:defRPr sz="1871"/>
            </a:lvl4pPr>
            <a:lvl5pPr marL="2138416" indent="0" algn="ctr">
              <a:buNone/>
              <a:defRPr sz="1871"/>
            </a:lvl5pPr>
            <a:lvl6pPr marL="2673020" indent="0" algn="ctr">
              <a:buNone/>
              <a:defRPr sz="1871"/>
            </a:lvl6pPr>
            <a:lvl7pPr marL="3207624" indent="0" algn="ctr">
              <a:buNone/>
              <a:defRPr sz="1871"/>
            </a:lvl7pPr>
            <a:lvl8pPr marL="3742228" indent="0" algn="ctr">
              <a:buNone/>
              <a:defRPr sz="1871"/>
            </a:lvl8pPr>
            <a:lvl9pPr marL="4276832" indent="0" algn="ctr">
              <a:buNone/>
              <a:defRPr sz="1871"/>
            </a:lvl9pPr>
          </a:lstStyle>
          <a:p>
            <a:r>
              <a:rPr lang="en-US"/>
              <a:t>HEADING LINE TWO</a:t>
            </a:r>
          </a:p>
        </p:txBody>
      </p:sp>
      <p:cxnSp>
        <p:nvCxnSpPr>
          <p:cNvPr id="11" name="Straight Connector 10">
            <a:extLst>
              <a:ext uri="{FF2B5EF4-FFF2-40B4-BE49-F238E27FC236}">
                <a16:creationId xmlns:a16="http://schemas.microsoft.com/office/drawing/2014/main" id="{BED47742-8325-9843-B132-2C1747D038F5}"/>
              </a:ext>
            </a:extLst>
          </p:cNvPr>
          <p:cNvCxnSpPr/>
          <p:nvPr userDrawn="1"/>
        </p:nvCxnSpPr>
        <p:spPr>
          <a:xfrm>
            <a:off x="357797" y="2433911"/>
            <a:ext cx="568266" cy="0"/>
          </a:xfrm>
          <a:prstGeom prst="line">
            <a:avLst/>
          </a:prstGeom>
          <a:ln w="698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4942AD-F020-A842-B53C-3B7F33AC310F}"/>
              </a:ext>
            </a:extLst>
          </p:cNvPr>
          <p:cNvSpPr>
            <a:spLocks noGrp="1"/>
          </p:cNvSpPr>
          <p:nvPr>
            <p:ph type="sldNum" sz="quarter" idx="10"/>
          </p:nvPr>
        </p:nvSpPr>
        <p:spPr/>
        <p:txBody>
          <a:bodyPr/>
          <a:lstStyle>
            <a:lvl1pPr>
              <a:defRPr>
                <a:solidFill>
                  <a:schemeClr val="tx1"/>
                </a:solidFill>
              </a:defRPr>
            </a:lvl1pPr>
          </a:lstStyle>
          <a:p>
            <a:fld id="{73A9E820-FCDC-9D4F-B422-DEB35CEB4BD2}" type="slidenum">
              <a:rPr lang="en-US" smtClean="0"/>
              <a:pPr/>
              <a:t>‹#›</a:t>
            </a:fld>
            <a:endParaRPr lang="en-US"/>
          </a:p>
        </p:txBody>
      </p:sp>
      <p:cxnSp>
        <p:nvCxnSpPr>
          <p:cNvPr id="14" name="Straight Connector 13">
            <a:extLst>
              <a:ext uri="{FF2B5EF4-FFF2-40B4-BE49-F238E27FC236}">
                <a16:creationId xmlns:a16="http://schemas.microsoft.com/office/drawing/2014/main" id="{72E6AA40-47B5-494F-82F1-2BB402CD24C8}"/>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7176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EMC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819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AEMC Title &amp; Content (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4232889"/>
          </a:xfrm>
        </p:spPr>
        <p:txBody>
          <a:bodyPr/>
          <a:lstStyle>
            <a:lvl1pPr marL="0" indent="0">
              <a:lnSpc>
                <a:spcPts val="5145"/>
              </a:lnSpc>
              <a:spcAft>
                <a:spcPts val="877"/>
              </a:spcAft>
              <a:buNone/>
              <a:defRPr sz="4911">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a:t>“</a:t>
            </a:r>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oditinnus</a:t>
            </a:r>
            <a:r>
              <a:rPr lang="en-US"/>
              <a:t> sit que </a:t>
            </a:r>
            <a:r>
              <a:rPr lang="en-US" err="1"/>
              <a:t>dolutemolum</a:t>
            </a:r>
            <a:r>
              <a:rPr lang="en-US"/>
              <a:t> 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6349333"/>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76296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AEMC Title and Conten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a:xfrm>
            <a:off x="357796" y="1851889"/>
            <a:ext cx="9471094" cy="3703778"/>
          </a:xfrm>
        </p:spPr>
        <p:txBody>
          <a:bodyPr/>
          <a:lstStyle>
            <a:lvl1pPr marL="0" indent="0">
              <a:lnSpc>
                <a:spcPts val="3742"/>
              </a:lnSpc>
              <a:spcAft>
                <a:spcPts val="877"/>
              </a:spcAft>
              <a:buNone/>
              <a:defRPr sz="3508">
                <a:solidFill>
                  <a:schemeClr val="bg1"/>
                </a:solidFill>
              </a:defRPr>
            </a:lvl1pPr>
            <a:lvl2pPr marL="420948" indent="0">
              <a:buNone/>
              <a:defRPr>
                <a:solidFill>
                  <a:srgbClr val="FF0000"/>
                </a:solidFill>
              </a:defRPr>
            </a:lvl2pPr>
            <a:lvl3pPr marL="841896" indent="0">
              <a:buNone/>
              <a:defRPr>
                <a:solidFill>
                  <a:srgbClr val="FF0000"/>
                </a:solidFill>
              </a:defRPr>
            </a:lvl3pPr>
            <a:lvl4pPr marL="1262844" indent="0">
              <a:buNone/>
              <a:defRPr>
                <a:solidFill>
                  <a:srgbClr val="FF0000"/>
                </a:solidFill>
              </a:defRPr>
            </a:lvl4pPr>
            <a:lvl5pPr marL="1683792" indent="0">
              <a:buNone/>
              <a:defRPr>
                <a:solidFill>
                  <a:srgbClr val="FF0000"/>
                </a:solidFill>
              </a:defRPr>
            </a:lvl5pPr>
          </a:lstStyle>
          <a:p>
            <a:pPr lvl="0"/>
            <a:r>
              <a:rPr lang="en-US" err="1"/>
              <a:t>Uptaque</a:t>
            </a:r>
            <a:r>
              <a:rPr lang="en-US"/>
              <a:t> </a:t>
            </a:r>
            <a:r>
              <a:rPr lang="en-US" err="1"/>
              <a:t>saection</a:t>
            </a:r>
            <a:r>
              <a:rPr lang="en-US"/>
              <a:t> </a:t>
            </a:r>
            <a:r>
              <a:rPr lang="en-US" err="1"/>
              <a:t>consequiam</a:t>
            </a:r>
            <a:r>
              <a:rPr lang="en-US"/>
              <a:t> </a:t>
            </a: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r>
              <a:rPr lang="en-US"/>
              <a:t> </a:t>
            </a:r>
            <a:r>
              <a:rPr lang="en-US" err="1"/>
              <a:t>eicaeperro</a:t>
            </a:r>
            <a:r>
              <a:rPr lang="en-US"/>
              <a:t> </a:t>
            </a:r>
            <a:r>
              <a:rPr lang="en-US" err="1"/>
              <a:t>oditin</a:t>
            </a:r>
            <a:r>
              <a:rPr lang="en-US"/>
              <a:t> nus, sit que </a:t>
            </a:r>
            <a:r>
              <a:rPr lang="en-US" err="1"/>
              <a:t>dolutemolum</a:t>
            </a:r>
            <a:r>
              <a:rPr lang="en-US"/>
              <a:t> re, </a:t>
            </a:r>
            <a:r>
              <a:rPr lang="en-US" err="1"/>
              <a:t>volut</a:t>
            </a:r>
            <a:r>
              <a:rPr lang="en-US"/>
              <a:t> maxim </a:t>
            </a:r>
            <a:r>
              <a:rPr lang="en-US" err="1"/>
              <a:t>harchil</a:t>
            </a:r>
            <a:r>
              <a:rPr lang="en-US"/>
              <a:t> </a:t>
            </a:r>
            <a:r>
              <a:rPr lang="en-US" err="1"/>
              <a:t>laudit</a:t>
            </a:r>
            <a:r>
              <a:rPr lang="en-US"/>
              <a:t> </a:t>
            </a:r>
            <a:r>
              <a:rPr lang="en-US" err="1"/>
              <a:t>pratem</a:t>
            </a:r>
            <a:r>
              <a:rPr lang="en-US"/>
              <a:t> </a:t>
            </a:r>
            <a:r>
              <a:rPr lang="en-US" err="1"/>
              <a:t>nient</a:t>
            </a:r>
            <a:r>
              <a:rPr lang="en-US"/>
              <a:t>, </a:t>
            </a:r>
            <a:r>
              <a:rPr lang="en-US" err="1"/>
              <a:t>ebistia</a:t>
            </a:r>
            <a:r>
              <a:rPr lang="en-US"/>
              <a:t> </a:t>
            </a:r>
            <a:r>
              <a:rPr lang="en-US" err="1"/>
              <a:t>cuptibus</a:t>
            </a:r>
            <a:r>
              <a:rPr lang="en-US"/>
              <a:t> </a:t>
            </a:r>
            <a:r>
              <a:rPr lang="en-US" err="1"/>
              <a:t>maximpo</a:t>
            </a:r>
            <a:r>
              <a:rPr lang="en-US"/>
              <a:t> </a:t>
            </a:r>
            <a:r>
              <a:rPr lang="en-US" err="1"/>
              <a:t>restiant</a:t>
            </a:r>
            <a:r>
              <a:rPr lang="en-US"/>
              <a:t> </a:t>
            </a:r>
            <a:r>
              <a:rPr lang="en-US" err="1"/>
              <a:t>accus</a:t>
            </a:r>
            <a:r>
              <a:rPr lang="en-US"/>
              <a:t> </a:t>
            </a:r>
            <a:r>
              <a:rPr lang="en-US" err="1"/>
              <a:t>maio</a:t>
            </a:r>
            <a:r>
              <a:rPr lang="en-US"/>
              <a:t> tat </a:t>
            </a:r>
            <a:r>
              <a:rPr lang="en-US" err="1"/>
              <a:t>verumquod</a:t>
            </a:r>
            <a:r>
              <a:rPr lang="en-US"/>
              <a:t> </a:t>
            </a:r>
            <a:r>
              <a:rPr lang="en-US" err="1"/>
              <a:t>molorep</a:t>
            </a:r>
            <a:r>
              <a:rPr lang="en-US"/>
              <a:t> </a:t>
            </a:r>
            <a:r>
              <a:rPr lang="en-US" err="1"/>
              <a:t>erent</a:t>
            </a:r>
            <a:r>
              <a:rPr lang="en-US"/>
              <a:t>.</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51F12A-1030-1E41-8594-B0FF3B822E72}"/>
              </a:ext>
            </a:extLst>
          </p:cNvPr>
          <p:cNvCxnSpPr/>
          <p:nvPr userDrawn="1"/>
        </p:nvCxnSpPr>
        <p:spPr>
          <a:xfrm>
            <a:off x="357797" y="574085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8461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EMC 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9892032"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50" y="1851889"/>
            <a:ext cx="6735000"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973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EMC Title &amp; Content (2 Co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a:t>
            </a:r>
          </a:p>
        </p:txBody>
      </p:sp>
    </p:spTree>
    <p:extLst>
      <p:ext uri="{BB962C8B-B14F-4D97-AF65-F5344CB8AC3E}">
        <p14:creationId xmlns:p14="http://schemas.microsoft.com/office/powerpoint/2010/main" val="4796116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EMC Title &amp; Content (2 Col w Pull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hasCustomPrompt="1"/>
          </p:nvPr>
        </p:nvSpPr>
        <p:spPr>
          <a:xfrm>
            <a:off x="358249" y="1851889"/>
            <a:ext cx="9892032" cy="4894278"/>
          </a:xfrm>
        </p:spPr>
        <p:txBody>
          <a:bodyPr numCol="2" spcCol="540000"/>
          <a:lstStyle>
            <a:lvl1pPr marL="0" indent="0">
              <a:lnSpc>
                <a:spcPts val="1871"/>
              </a:lnSpc>
              <a:buNone/>
              <a:defRPr sz="1637">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Text heavy page to go here text to 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r>
              <a:rPr lang="en-US"/>
              <a:t> as de ne et </a:t>
            </a:r>
            <a:r>
              <a:rPr lang="en-US" err="1"/>
              <a:t>aspit</a:t>
            </a:r>
            <a:r>
              <a:rPr lang="en-US"/>
              <a:t> alia </a:t>
            </a:r>
            <a:r>
              <a:rPr lang="en-US" err="1"/>
              <a:t>vendist</a:t>
            </a:r>
            <a:r>
              <a:rPr lang="en-US"/>
              <a:t> </a:t>
            </a:r>
            <a:r>
              <a:rPr lang="en-US" err="1"/>
              <a:t>iorepro</a:t>
            </a:r>
            <a:r>
              <a:rPr lang="en-US"/>
              <a:t> </a:t>
            </a:r>
            <a:r>
              <a:rPr lang="en-US" err="1"/>
              <a:t>eos</a:t>
            </a:r>
            <a:r>
              <a:rPr lang="en-US"/>
              <a:t> </a:t>
            </a:r>
            <a:r>
              <a:rPr lang="en-US" err="1"/>
              <a:t>autaqui</a:t>
            </a:r>
            <a:r>
              <a:rPr lang="en-US"/>
              <a:t> </a:t>
            </a:r>
            <a:r>
              <a:rPr lang="en-US" err="1"/>
              <a:t>repres</a:t>
            </a:r>
            <a:r>
              <a:rPr lang="en-US"/>
              <a:t> </a:t>
            </a:r>
            <a:r>
              <a:rPr lang="en-US" err="1"/>
              <a:t>diae</a:t>
            </a:r>
            <a:r>
              <a:rPr lang="en-US"/>
              <a:t> re et od </a:t>
            </a:r>
            <a:r>
              <a:rPr lang="en-US" err="1"/>
              <a:t>quam</a:t>
            </a:r>
            <a:r>
              <a:rPr lang="en-US"/>
              <a:t> </a:t>
            </a:r>
            <a:r>
              <a:rPr lang="en-US" err="1"/>
              <a:t>acessunt</a:t>
            </a:r>
            <a:endParaRPr lang="en-US"/>
          </a:p>
          <a:p>
            <a:pPr lvl="0"/>
            <a:r>
              <a:rPr lang="en-US" err="1"/>
              <a:t>Nem</a:t>
            </a:r>
            <a:r>
              <a:rPr lang="en-US"/>
              <a:t> </a:t>
            </a:r>
            <a:r>
              <a:rPr lang="en-US" err="1"/>
              <a:t>doloribus</a:t>
            </a:r>
            <a:r>
              <a:rPr lang="en-US"/>
              <a:t>, </a:t>
            </a:r>
            <a:r>
              <a:rPr lang="en-US" err="1"/>
              <a:t>similloribus</a:t>
            </a:r>
            <a:r>
              <a:rPr lang="en-US"/>
              <a:t> </a:t>
            </a:r>
            <a:r>
              <a:rPr lang="en-US" err="1"/>
              <a:t>atem</a:t>
            </a:r>
            <a:r>
              <a:rPr lang="en-US"/>
              <a:t> </a:t>
            </a:r>
            <a:r>
              <a:rPr lang="en-US" err="1"/>
              <a:t>earit</a:t>
            </a:r>
            <a:r>
              <a:rPr lang="en-US"/>
              <a:t> </a:t>
            </a:r>
            <a:r>
              <a:rPr lang="en-US" err="1"/>
              <a:t>etur</a:t>
            </a:r>
            <a:r>
              <a:rPr lang="en-US"/>
              <a:t> </a:t>
            </a:r>
            <a:r>
              <a:rPr lang="en-US" err="1"/>
              <a:t>sinctur</a:t>
            </a:r>
            <a:r>
              <a:rPr lang="en-US"/>
              <a:t>, </a:t>
            </a:r>
            <a:r>
              <a:rPr lang="en-US" err="1"/>
              <a:t>conem</a:t>
            </a:r>
            <a:r>
              <a:rPr lang="en-US"/>
              <a:t> cum </a:t>
            </a:r>
            <a:r>
              <a:rPr lang="en-US" err="1"/>
              <a:t>dolesti</a:t>
            </a:r>
            <a:r>
              <a:rPr lang="en-US"/>
              <a:t> </a:t>
            </a:r>
            <a:r>
              <a:rPr lang="en-US" err="1"/>
              <a:t>osanditi</a:t>
            </a:r>
            <a:r>
              <a:rPr lang="en-US"/>
              <a:t> </a:t>
            </a:r>
            <a:r>
              <a:rPr lang="en-US" err="1"/>
              <a:t>blabo</a:t>
            </a:r>
            <a:r>
              <a:rPr lang="en-US"/>
              <a:t>. </a:t>
            </a:r>
            <a:r>
              <a:rPr lang="en-US" err="1"/>
              <a:t>Sed</a:t>
            </a:r>
            <a:r>
              <a:rPr lang="en-US"/>
              <a:t> </a:t>
            </a:r>
            <a:r>
              <a:rPr lang="en-US" err="1"/>
              <a:t>molorem</a:t>
            </a:r>
            <a:r>
              <a:rPr lang="en-US"/>
              <a:t> </a:t>
            </a:r>
            <a:r>
              <a:rPr lang="en-US" err="1"/>
              <a:t>es</a:t>
            </a:r>
            <a:r>
              <a:rPr lang="en-US"/>
              <a:t> </a:t>
            </a:r>
            <a:r>
              <a:rPr lang="en-US" err="1"/>
              <a:t>moloreriorro</a:t>
            </a:r>
            <a:r>
              <a:rPr lang="en-US"/>
              <a:t> </a:t>
            </a:r>
            <a:r>
              <a:rPr lang="en-US" err="1"/>
              <a:t>volore</a:t>
            </a:r>
            <a:r>
              <a:rPr lang="en-US"/>
              <a:t> vid expel </a:t>
            </a:r>
            <a:r>
              <a:rPr lang="en-US" err="1"/>
              <a:t>mo</a:t>
            </a:r>
            <a:r>
              <a:rPr lang="en-US"/>
              <a:t> </a:t>
            </a:r>
            <a:r>
              <a:rPr lang="en-US" err="1"/>
              <a:t>tem</a:t>
            </a:r>
            <a:r>
              <a:rPr lang="en-US"/>
              <a:t> et </a:t>
            </a:r>
            <a:r>
              <a:rPr lang="en-US" err="1"/>
              <a:t>volest</a:t>
            </a:r>
            <a:r>
              <a:rPr lang="en-US"/>
              <a:t> </a:t>
            </a:r>
            <a:r>
              <a:rPr lang="en-US" err="1"/>
              <a:t>restior</a:t>
            </a:r>
            <a:r>
              <a:rPr lang="en-US"/>
              <a:t> </a:t>
            </a:r>
            <a:r>
              <a:rPr lang="en-US" err="1"/>
              <a:t>adis</a:t>
            </a:r>
            <a:r>
              <a:rPr lang="en-US"/>
              <a:t> </a:t>
            </a:r>
            <a:r>
              <a:rPr lang="en-US" err="1"/>
              <a:t>est</a:t>
            </a:r>
            <a:r>
              <a:rPr lang="en-US"/>
              <a:t> a </a:t>
            </a:r>
            <a:r>
              <a:rPr lang="en-US" err="1"/>
              <a:t>ius</a:t>
            </a:r>
            <a:r>
              <a:rPr lang="en-US"/>
              <a:t> </a:t>
            </a:r>
            <a:r>
              <a:rPr lang="en-US" err="1"/>
              <a:t>molum</a:t>
            </a:r>
            <a:r>
              <a:rPr lang="en-US"/>
              <a:t> qui di </a:t>
            </a:r>
            <a:r>
              <a:rPr lang="en-US" err="1"/>
              <a:t>ut</a:t>
            </a:r>
            <a:r>
              <a:rPr lang="en-US"/>
              <a:t> </a:t>
            </a:r>
            <a:r>
              <a:rPr lang="en-US" err="1"/>
              <a:t>liandae</a:t>
            </a:r>
            <a:r>
              <a:rPr lang="en-US"/>
              <a:t> </a:t>
            </a:r>
            <a:r>
              <a:rPr lang="en-US" err="1"/>
              <a:t>porrum</a:t>
            </a:r>
            <a:r>
              <a:rPr lang="en-US"/>
              <a:t> </a:t>
            </a:r>
            <a:r>
              <a:rPr lang="en-US" err="1"/>
              <a:t>eari</a:t>
            </a:r>
            <a:r>
              <a:rPr lang="en-US"/>
              <a:t> </a:t>
            </a:r>
            <a:r>
              <a:rPr lang="en-US" err="1"/>
              <a:t>quist</a:t>
            </a:r>
            <a:r>
              <a:rPr lang="en-US"/>
              <a:t> ad et ex eat </a:t>
            </a:r>
            <a:r>
              <a:rPr lang="en-US" err="1"/>
              <a:t>officip</a:t>
            </a:r>
            <a:r>
              <a:rPr lang="en-US"/>
              <a:t> </a:t>
            </a:r>
            <a:r>
              <a:rPr lang="en-US" err="1"/>
              <a:t>itassi</a:t>
            </a:r>
            <a:r>
              <a:rPr lang="en-US"/>
              <a:t> dis </a:t>
            </a:r>
            <a:r>
              <a:rPr lang="en-US" err="1"/>
              <a:t>si</a:t>
            </a:r>
            <a:r>
              <a:rPr lang="en-US"/>
              <a:t> </a:t>
            </a:r>
            <a:r>
              <a:rPr lang="en-US" err="1"/>
              <a:t>iusaera</a:t>
            </a:r>
            <a:r>
              <a:rPr lang="en-US"/>
              <a:t> </a:t>
            </a:r>
            <a:r>
              <a:rPr lang="en-US" err="1"/>
              <a:t>temquodit</a:t>
            </a:r>
            <a:r>
              <a:rPr lang="en-US"/>
              <a:t> </a:t>
            </a:r>
            <a:r>
              <a:rPr lang="en-US" err="1"/>
              <a:t>ut</a:t>
            </a:r>
            <a:r>
              <a:rPr lang="en-US"/>
              <a:t> </a:t>
            </a:r>
            <a:r>
              <a:rPr lang="en-US" err="1"/>
              <a:t>officie</a:t>
            </a:r>
            <a:r>
              <a:rPr lang="en-US"/>
              <a:t> </a:t>
            </a:r>
            <a:r>
              <a:rPr lang="en-US" err="1"/>
              <a:t>ntureped</a:t>
            </a:r>
            <a:r>
              <a:rPr lang="en-US"/>
              <a:t> </a:t>
            </a:r>
            <a:r>
              <a:rPr lang="en-US" err="1"/>
              <a:t>quidebis</a:t>
            </a:r>
            <a:r>
              <a:rPr lang="en-US"/>
              <a:t> et </a:t>
            </a:r>
            <a:r>
              <a:rPr lang="en-US" err="1"/>
              <a:t>faceria</a:t>
            </a:r>
            <a:r>
              <a:rPr lang="en-US"/>
              <a:t> </a:t>
            </a:r>
            <a:r>
              <a:rPr lang="en-US" err="1"/>
              <a:t>comnimus</a:t>
            </a:r>
            <a:r>
              <a:rPr lang="en-US"/>
              <a:t> </a:t>
            </a:r>
            <a:r>
              <a:rPr lang="en-US" err="1"/>
              <a:t>eaquid</a:t>
            </a:r>
            <a:r>
              <a:rPr lang="en-US"/>
              <a:t> </a:t>
            </a:r>
            <a:r>
              <a:rPr lang="en-US" err="1"/>
              <a:t>molore</a:t>
            </a:r>
            <a:r>
              <a:rPr lang="en-US"/>
              <a:t> </a:t>
            </a:r>
            <a:r>
              <a:rPr lang="en-US" err="1"/>
              <a:t>conseque</a:t>
            </a:r>
            <a:r>
              <a:rPr lang="en-US"/>
              <a:t> pro </a:t>
            </a:r>
            <a:r>
              <a:rPr lang="en-US" err="1"/>
              <a:t>illest</a:t>
            </a:r>
            <a:r>
              <a:rPr lang="en-US"/>
              <a:t> </a:t>
            </a:r>
            <a:r>
              <a:rPr lang="en-US" err="1"/>
              <a:t>il</a:t>
            </a:r>
            <a:r>
              <a:rPr lang="en-US"/>
              <a:t> et am </a:t>
            </a:r>
            <a:r>
              <a:rPr lang="en-US" err="1"/>
              <a:t>nam</a:t>
            </a:r>
            <a:r>
              <a:rPr lang="en-US"/>
              <a:t> </a:t>
            </a:r>
            <a:r>
              <a:rPr lang="en-US" err="1"/>
              <a:t>inciam</a:t>
            </a:r>
            <a:r>
              <a:rPr lang="en-US"/>
              <a:t> et fugit </a:t>
            </a:r>
            <a:r>
              <a:rPr lang="en-US" err="1"/>
              <a:t>vendign</a:t>
            </a:r>
            <a:r>
              <a:rPr lang="en-US"/>
              <a:t> </a:t>
            </a:r>
            <a:r>
              <a:rPr lang="en-US" err="1"/>
              <a:t>atiorib</a:t>
            </a:r>
            <a:r>
              <a:rPr lang="en-US"/>
              <a:t> </a:t>
            </a:r>
            <a:r>
              <a:rPr lang="en-US" err="1"/>
              <a:t>eratiis</a:t>
            </a:r>
            <a:r>
              <a:rPr lang="en-US"/>
              <a:t> </a:t>
            </a:r>
            <a:r>
              <a:rPr lang="en-US" err="1"/>
              <a:t>aut</a:t>
            </a:r>
            <a:r>
              <a:rPr lang="en-US"/>
              <a:t> </a:t>
            </a:r>
            <a:r>
              <a:rPr lang="en-US" err="1"/>
              <a:t>electio</a:t>
            </a:r>
            <a:r>
              <a:rPr lang="en-US"/>
              <a:t> quo </a:t>
            </a:r>
            <a:r>
              <a:rPr lang="en-US" err="1"/>
              <a:t>blatur</a:t>
            </a:r>
            <a:r>
              <a:rPr lang="en-US"/>
              <a:t>.</a:t>
            </a:r>
          </a:p>
          <a:p>
            <a:pPr lvl="0"/>
            <a:r>
              <a:rPr lang="en-US" err="1"/>
              <a:t>Optiatii</a:t>
            </a:r>
            <a:r>
              <a:rPr lang="en-US"/>
              <a:t> </a:t>
            </a:r>
            <a:r>
              <a:rPr lang="en-US" err="1"/>
              <a:t>stecus</a:t>
            </a:r>
            <a:r>
              <a:rPr lang="en-US"/>
              <a:t> </a:t>
            </a:r>
            <a:r>
              <a:rPr lang="en-US" err="1"/>
              <a:t>aut</a:t>
            </a:r>
            <a:r>
              <a:rPr lang="en-US"/>
              <a:t> </a:t>
            </a:r>
            <a:r>
              <a:rPr lang="en-US" err="1"/>
              <a:t>eum</a:t>
            </a:r>
            <a:r>
              <a:rPr lang="en-US"/>
              <a:t> </a:t>
            </a:r>
            <a:r>
              <a:rPr lang="en-US" err="1"/>
              <a:t>hillates</a:t>
            </a:r>
            <a:r>
              <a:rPr lang="en-US"/>
              <a:t> rest, tent </a:t>
            </a:r>
            <a:r>
              <a:rPr lang="en-US" err="1"/>
              <a:t>quosand</a:t>
            </a:r>
            <a:r>
              <a:rPr lang="en-US"/>
              <a:t> </a:t>
            </a:r>
            <a:r>
              <a:rPr lang="en-US" err="1"/>
              <a:t>ucipsa</a:t>
            </a:r>
            <a:r>
              <a:rPr lang="en-US"/>
              <a:t> </a:t>
            </a:r>
            <a:r>
              <a:rPr lang="en-US" err="1"/>
              <a:t>culparum</a:t>
            </a:r>
            <a:r>
              <a:rPr lang="en-US"/>
              <a:t> idem hit </a:t>
            </a:r>
            <a:r>
              <a:rPr lang="en-US" err="1"/>
              <a:t>explatibus</a:t>
            </a:r>
            <a:r>
              <a:rPr lang="en-US"/>
              <a:t>, </a:t>
            </a:r>
            <a:r>
              <a:rPr lang="en-US" err="1"/>
              <a:t>quia</a:t>
            </a:r>
            <a:r>
              <a:rPr lang="en-US"/>
              <a:t> </a:t>
            </a:r>
            <a:r>
              <a:rPr lang="en-US" err="1"/>
              <a:t>volescima</a:t>
            </a:r>
            <a:r>
              <a:rPr lang="en-US"/>
              <a:t> </a:t>
            </a:r>
            <a:r>
              <a:rPr lang="en-US" err="1"/>
              <a:t>destrum</a:t>
            </a:r>
            <a:r>
              <a:rPr lang="en-US"/>
              <a:t> </a:t>
            </a:r>
            <a:r>
              <a:rPr lang="en-US" err="1"/>
              <a:t>etur</a:t>
            </a:r>
            <a:r>
              <a:rPr lang="en-US"/>
              <a:t> </a:t>
            </a:r>
            <a:r>
              <a:rPr lang="en-US" err="1"/>
              <a:t>aut</a:t>
            </a:r>
            <a:r>
              <a:rPr lang="en-US"/>
              <a:t> </a:t>
            </a:r>
            <a:r>
              <a:rPr lang="en-US" err="1"/>
              <a:t>parum</a:t>
            </a:r>
            <a:r>
              <a:rPr lang="en-US"/>
              <a:t> re </a:t>
            </a:r>
            <a:r>
              <a:rPr lang="en-US" err="1"/>
              <a:t>doluptate</a:t>
            </a:r>
            <a:r>
              <a:rPr lang="en-US"/>
              <a:t> is id qui as </a:t>
            </a:r>
            <a:r>
              <a:rPr lang="en-US" err="1"/>
              <a:t>inis</a:t>
            </a:r>
            <a:r>
              <a:rPr lang="en-US"/>
              <a:t> a </a:t>
            </a:r>
            <a:r>
              <a:rPr lang="en-US" err="1"/>
              <a:t>coremo</a:t>
            </a:r>
            <a:r>
              <a:rPr lang="en-US"/>
              <a:t> </a:t>
            </a:r>
            <a:r>
              <a:rPr lang="en-US" err="1"/>
              <a:t>te</a:t>
            </a:r>
            <a:r>
              <a:rPr lang="en-US"/>
              <a:t> et et quo </a:t>
            </a:r>
            <a:r>
              <a:rPr lang="en-US" err="1"/>
              <a:t>volor</a:t>
            </a:r>
            <a:r>
              <a:rPr lang="en-US"/>
              <a:t> sum et de </a:t>
            </a:r>
            <a:r>
              <a:rPr lang="en-US" err="1"/>
              <a:t>poraeperae</a:t>
            </a:r>
            <a:r>
              <a:rPr lang="en-US"/>
              <a:t> </a:t>
            </a:r>
            <a:r>
              <a:rPr lang="en-US" err="1"/>
              <a:t>voluptat</a:t>
            </a:r>
            <a:r>
              <a:rPr lang="en-US"/>
              <a:t> </a:t>
            </a:r>
            <a:r>
              <a:rPr lang="en-US" err="1"/>
              <a:t>voluptianis</a:t>
            </a:r>
            <a:r>
              <a:rPr lang="en-US"/>
              <a:t> none </a:t>
            </a:r>
            <a:r>
              <a:rPr lang="en-US" err="1"/>
              <a:t>nienimil</a:t>
            </a:r>
            <a:r>
              <a:rPr lang="en-US"/>
              <a:t> </a:t>
            </a:r>
            <a:r>
              <a:rPr lang="en-US" err="1"/>
              <a:t>illes</a:t>
            </a:r>
            <a:r>
              <a:rPr lang="en-US"/>
              <a:t> </a:t>
            </a:r>
            <a:r>
              <a:rPr lang="en-US" err="1"/>
              <a:t>cus</a:t>
            </a:r>
            <a:r>
              <a:rPr lang="en-US"/>
              <a:t>, </a:t>
            </a:r>
            <a:r>
              <a:rPr lang="en-US" err="1"/>
              <a:t>consequiam</a:t>
            </a:r>
            <a:r>
              <a:rPr lang="en-US"/>
              <a:t> </a:t>
            </a:r>
            <a:r>
              <a:rPr lang="en-US" err="1"/>
              <a:t>iscid</a:t>
            </a:r>
            <a:r>
              <a:rPr lang="en-US"/>
              <a:t> </a:t>
            </a:r>
            <a:r>
              <a:rPr lang="en-US" err="1"/>
              <a:t>quisquam</a:t>
            </a:r>
            <a:r>
              <a:rPr lang="en-US"/>
              <a:t> </a:t>
            </a:r>
            <a:r>
              <a:rPr lang="en-US" err="1"/>
              <a:t>nossitatum</a:t>
            </a:r>
            <a:r>
              <a:rPr lang="en-US"/>
              <a:t> </a:t>
            </a:r>
            <a:r>
              <a:rPr lang="en-US" err="1"/>
              <a:t>nonecab</a:t>
            </a:r>
            <a:r>
              <a:rPr lang="en-US"/>
              <a:t> </a:t>
            </a:r>
            <a:r>
              <a:rPr lang="en-US" err="1"/>
              <a:t>illuptur</a:t>
            </a:r>
            <a:r>
              <a:rPr lang="en-US"/>
              <a:t>, </a:t>
            </a:r>
            <a:r>
              <a:rPr lang="en-US" err="1"/>
              <a:t>volorro</a:t>
            </a:r>
            <a:r>
              <a:rPr lang="en-US"/>
              <a:t> </a:t>
            </a:r>
            <a:r>
              <a:rPr lang="en-US" err="1"/>
              <a:t>consed</a:t>
            </a:r>
            <a:r>
              <a:rPr lang="en-US"/>
              <a:t> mod </a:t>
            </a:r>
            <a:r>
              <a:rPr lang="en-US" err="1"/>
              <a:t>ut</a:t>
            </a:r>
            <a:r>
              <a:rPr lang="en-US"/>
              <a:t> </a:t>
            </a:r>
            <a:r>
              <a:rPr lang="en-US" err="1"/>
              <a:t>velibus</a:t>
            </a:r>
            <a:r>
              <a:rPr lang="en-US"/>
              <a:t> </a:t>
            </a:r>
            <a:r>
              <a:rPr lang="en-US" err="1"/>
              <a:t>simos</a:t>
            </a:r>
            <a:r>
              <a:rPr lang="en-US"/>
              <a:t> </a:t>
            </a:r>
            <a:r>
              <a:rPr lang="en-US" err="1"/>
              <a:t>dolut</a:t>
            </a:r>
            <a:r>
              <a:rPr lang="en-US"/>
              <a:t> </a:t>
            </a:r>
            <a:r>
              <a:rPr lang="en-US" err="1"/>
              <a:t>asperitiate</a:t>
            </a:r>
            <a:r>
              <a:rPr lang="en-US"/>
              <a:t> </a:t>
            </a:r>
            <a:r>
              <a:rPr lang="en-US" err="1"/>
              <a:t>plaboraes</a:t>
            </a:r>
            <a:r>
              <a:rPr lang="en-US"/>
              <a:t> </a:t>
            </a:r>
            <a:r>
              <a:rPr lang="en-US" err="1"/>
              <a:t>aliquia</a:t>
            </a:r>
            <a:r>
              <a:rPr lang="en-US"/>
              <a:t> </a:t>
            </a:r>
            <a:r>
              <a:rPr lang="en-US" err="1"/>
              <a:t>tureris</a:t>
            </a:r>
            <a:r>
              <a:rPr lang="en-US"/>
              <a:t> </a:t>
            </a:r>
            <a:r>
              <a:rPr lang="en-US" err="1"/>
              <a:t>eaque</a:t>
            </a:r>
            <a:r>
              <a:rPr lang="en-US"/>
              <a:t> </a:t>
            </a:r>
            <a:r>
              <a:rPr lang="en-US" err="1"/>
              <a:t>ea</a:t>
            </a:r>
            <a:r>
              <a:rPr lang="en-US"/>
              <a:t> </a:t>
            </a:r>
            <a:r>
              <a:rPr lang="en-US" err="1"/>
              <a:t>aris</a:t>
            </a:r>
            <a:r>
              <a:rPr lang="en-US"/>
              <a:t> et </a:t>
            </a:r>
            <a:r>
              <a:rPr lang="en-US" err="1"/>
              <a:t>pelestem</a:t>
            </a:r>
            <a:r>
              <a:rPr lang="en-US"/>
              <a:t> et </a:t>
            </a:r>
            <a:r>
              <a:rPr lang="en-US" err="1"/>
              <a:t>accabor</a:t>
            </a:r>
            <a:r>
              <a:rPr lang="en-US"/>
              <a:t> abo.</a:t>
            </a:r>
          </a:p>
        </p:txBody>
      </p:sp>
      <p:cxnSp>
        <p:nvCxnSpPr>
          <p:cNvPr id="13" name="Straight Connector 12">
            <a:extLst>
              <a:ext uri="{FF2B5EF4-FFF2-40B4-BE49-F238E27FC236}">
                <a16:creationId xmlns:a16="http://schemas.microsoft.com/office/drawing/2014/main" id="{8FFE32B6-2F77-FC4B-8320-5CD4B36D8619}"/>
              </a:ext>
            </a:extLst>
          </p:cNvPr>
          <p:cNvCxnSpPr/>
          <p:nvPr userDrawn="1"/>
        </p:nvCxnSpPr>
        <p:spPr>
          <a:xfrm>
            <a:off x="5640563" y="47620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B479C3-95F5-F249-AB54-98FE329AEC94}"/>
              </a:ext>
            </a:extLst>
          </p:cNvPr>
          <p:cNvCxnSpPr/>
          <p:nvPr userDrawn="1"/>
        </p:nvCxnSpPr>
        <p:spPr>
          <a:xfrm>
            <a:off x="5640563" y="6613889"/>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Text Placeholder 38">
            <a:extLst>
              <a:ext uri="{FF2B5EF4-FFF2-40B4-BE49-F238E27FC236}">
                <a16:creationId xmlns:a16="http://schemas.microsoft.com/office/drawing/2014/main" id="{91F2159A-A782-1644-A8CD-34A685ED01AD}"/>
              </a:ext>
            </a:extLst>
          </p:cNvPr>
          <p:cNvSpPr>
            <a:spLocks noGrp="1"/>
          </p:cNvSpPr>
          <p:nvPr>
            <p:ph type="body" sz="quarter" idx="14" hasCustomPrompt="1"/>
          </p:nvPr>
        </p:nvSpPr>
        <p:spPr>
          <a:xfrm>
            <a:off x="5640563" y="4963062"/>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42939678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EMC Title Content &amp; Icon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9442B7E-A07A-0843-9E8B-A7816244D5E8}"/>
              </a:ext>
            </a:extLst>
          </p:cNvPr>
          <p:cNvSpPr>
            <a:spLocks noGrp="1"/>
          </p:cNvSpPr>
          <p:nvPr>
            <p:ph type="body" sz="quarter" idx="18" hasCustomPrompt="1"/>
          </p:nvPr>
        </p:nvSpPr>
        <p:spPr>
          <a:xfrm>
            <a:off x="1262812" y="2383473"/>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5" name="Text Placeholder 4">
            <a:extLst>
              <a:ext uri="{FF2B5EF4-FFF2-40B4-BE49-F238E27FC236}">
                <a16:creationId xmlns:a16="http://schemas.microsoft.com/office/drawing/2014/main" id="{232A7126-64B9-3C42-B4FC-1F6998A4C60E}"/>
              </a:ext>
            </a:extLst>
          </p:cNvPr>
          <p:cNvSpPr>
            <a:spLocks noGrp="1"/>
          </p:cNvSpPr>
          <p:nvPr>
            <p:ph type="body" sz="quarter" idx="19" hasCustomPrompt="1"/>
          </p:nvPr>
        </p:nvSpPr>
        <p:spPr>
          <a:xfrm>
            <a:off x="1261364" y="378602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6" name="Text Placeholder 4">
            <a:extLst>
              <a:ext uri="{FF2B5EF4-FFF2-40B4-BE49-F238E27FC236}">
                <a16:creationId xmlns:a16="http://schemas.microsoft.com/office/drawing/2014/main" id="{C5E08FC6-980E-4942-A9E5-7F9A3A9D2D8D}"/>
              </a:ext>
            </a:extLst>
          </p:cNvPr>
          <p:cNvSpPr>
            <a:spLocks noGrp="1"/>
          </p:cNvSpPr>
          <p:nvPr>
            <p:ph type="body" sz="quarter" idx="20" hasCustomPrompt="1"/>
          </p:nvPr>
        </p:nvSpPr>
        <p:spPr>
          <a:xfrm>
            <a:off x="1261364" y="516409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8" name="Text Placeholder 4">
            <a:extLst>
              <a:ext uri="{FF2B5EF4-FFF2-40B4-BE49-F238E27FC236}">
                <a16:creationId xmlns:a16="http://schemas.microsoft.com/office/drawing/2014/main" id="{F0AF514E-C668-D944-A58A-A2ED2A6615EF}"/>
              </a:ext>
            </a:extLst>
          </p:cNvPr>
          <p:cNvSpPr>
            <a:spLocks noGrp="1"/>
          </p:cNvSpPr>
          <p:nvPr>
            <p:ph type="body" sz="quarter" idx="21" hasCustomPrompt="1"/>
          </p:nvPr>
        </p:nvSpPr>
        <p:spPr>
          <a:xfrm>
            <a:off x="6105043" y="2381002"/>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9" name="Text Placeholder 4">
            <a:extLst>
              <a:ext uri="{FF2B5EF4-FFF2-40B4-BE49-F238E27FC236}">
                <a16:creationId xmlns:a16="http://schemas.microsoft.com/office/drawing/2014/main" id="{1EC137A1-9D8B-3143-9B6B-3EE85A538B5D}"/>
              </a:ext>
            </a:extLst>
          </p:cNvPr>
          <p:cNvSpPr>
            <a:spLocks noGrp="1"/>
          </p:cNvSpPr>
          <p:nvPr>
            <p:ph type="body" sz="quarter" idx="22" hasCustomPrompt="1"/>
          </p:nvPr>
        </p:nvSpPr>
        <p:spPr>
          <a:xfrm>
            <a:off x="6103594" y="378355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0" name="Text Placeholder 4">
            <a:extLst>
              <a:ext uri="{FF2B5EF4-FFF2-40B4-BE49-F238E27FC236}">
                <a16:creationId xmlns:a16="http://schemas.microsoft.com/office/drawing/2014/main" id="{7B2E12E3-CF26-764B-ACBC-133BFDFB9E26}"/>
              </a:ext>
            </a:extLst>
          </p:cNvPr>
          <p:cNvSpPr>
            <a:spLocks noGrp="1"/>
          </p:cNvSpPr>
          <p:nvPr>
            <p:ph type="body" sz="quarter" idx="23" hasCustomPrompt="1"/>
          </p:nvPr>
        </p:nvSpPr>
        <p:spPr>
          <a:xfrm>
            <a:off x="6103594" y="5161624"/>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07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8/04/2021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EMC Title Content Icons &amp;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4A3BF3E-1E59-5E44-8D38-10B3DB7C7CC5}"/>
              </a:ext>
            </a:extLst>
          </p:cNvPr>
          <p:cNvSpPr>
            <a:spLocks noGrp="1"/>
          </p:cNvSpPr>
          <p:nvPr>
            <p:ph type="body" sz="quarter" idx="16" hasCustomPrompt="1"/>
          </p:nvPr>
        </p:nvSpPr>
        <p:spPr>
          <a:xfrm>
            <a:off x="1262812" y="2379937"/>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3" name="Text Placeholder 4">
            <a:extLst>
              <a:ext uri="{FF2B5EF4-FFF2-40B4-BE49-F238E27FC236}">
                <a16:creationId xmlns:a16="http://schemas.microsoft.com/office/drawing/2014/main" id="{423D9D4D-016C-224A-AEA8-31A4F212CBC8}"/>
              </a:ext>
            </a:extLst>
          </p:cNvPr>
          <p:cNvSpPr>
            <a:spLocks noGrp="1"/>
          </p:cNvSpPr>
          <p:nvPr>
            <p:ph type="body" sz="quarter" idx="17" hasCustomPrompt="1"/>
          </p:nvPr>
        </p:nvSpPr>
        <p:spPr>
          <a:xfrm>
            <a:off x="1262812" y="3784306"/>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14" name="Text Placeholder 4">
            <a:extLst>
              <a:ext uri="{FF2B5EF4-FFF2-40B4-BE49-F238E27FC236}">
                <a16:creationId xmlns:a16="http://schemas.microsoft.com/office/drawing/2014/main" id="{FB1E91EF-9E01-6843-8409-95567B92FCB5}"/>
              </a:ext>
            </a:extLst>
          </p:cNvPr>
          <p:cNvSpPr>
            <a:spLocks noGrp="1"/>
          </p:cNvSpPr>
          <p:nvPr>
            <p:ph type="body" sz="quarter" idx="18" hasCustomPrompt="1"/>
          </p:nvPr>
        </p:nvSpPr>
        <p:spPr>
          <a:xfrm>
            <a:off x="1262812" y="5156610"/>
            <a:ext cx="3558370" cy="1059288"/>
          </a:xfrm>
        </p:spPr>
        <p:txBody>
          <a:bodyPr/>
          <a:lstStyle>
            <a:lvl1pPr>
              <a:lnSpc>
                <a:spcPts val="1871"/>
              </a:lnSpc>
              <a:spcAft>
                <a:spcPts val="0"/>
              </a:spcAft>
              <a:defRPr sz="1637">
                <a:solidFill>
                  <a:schemeClr val="bg1"/>
                </a:solidFill>
              </a:defRPr>
            </a:lvl1pPr>
            <a:lvl2pPr marL="420948" indent="0">
              <a:buNone/>
              <a:defRPr/>
            </a:lvl2pPr>
          </a:lstStyle>
          <a:p>
            <a:pPr lvl="0"/>
            <a:r>
              <a:rPr lang="en-US"/>
              <a:t>Bullet one text to go here text to</a:t>
            </a:r>
            <a:br>
              <a:rPr lang="en-US"/>
            </a:br>
            <a:r>
              <a:rPr lang="en-US"/>
              <a:t>go here </a:t>
            </a:r>
            <a:r>
              <a:rPr lang="en-US" err="1"/>
              <a:t>sapicia</a:t>
            </a:r>
            <a:r>
              <a:rPr lang="en-US"/>
              <a:t> </a:t>
            </a:r>
            <a:r>
              <a:rPr lang="en-US" err="1"/>
              <a:t>vellatin</a:t>
            </a:r>
            <a:r>
              <a:rPr lang="en-US"/>
              <a:t> </a:t>
            </a:r>
            <a:r>
              <a:rPr lang="en-US" err="1"/>
              <a:t>prorem</a:t>
            </a:r>
            <a:r>
              <a:rPr lang="en-US"/>
              <a:t> et </a:t>
            </a:r>
            <a:r>
              <a:rPr lang="en-US" err="1"/>
              <a:t>quiate</a:t>
            </a:r>
            <a:r>
              <a:rPr lang="en-US"/>
              <a:t> </a:t>
            </a:r>
            <a:r>
              <a:rPr lang="en-US" err="1"/>
              <a:t>apicia</a:t>
            </a:r>
            <a:r>
              <a:rPr lang="en-US"/>
              <a:t> </a:t>
            </a:r>
            <a:r>
              <a:rPr lang="en-US" err="1"/>
              <a:t>vellatin</a:t>
            </a:r>
            <a:endParaRPr lang="en-US"/>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a:xfrm>
            <a:off x="357797" y="449745"/>
            <a:ext cx="4630313" cy="39683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0" name="Picture Placeholder 59">
            <a:extLst>
              <a:ext uri="{FF2B5EF4-FFF2-40B4-BE49-F238E27FC236}">
                <a16:creationId xmlns:a16="http://schemas.microsoft.com/office/drawing/2014/main" id="{F73D7F61-2BCF-3248-94E8-077AC7526667}"/>
              </a:ext>
            </a:extLst>
          </p:cNvPr>
          <p:cNvSpPr>
            <a:spLocks noGrp="1"/>
          </p:cNvSpPr>
          <p:nvPr>
            <p:ph type="pic" sz="quarter" idx="15"/>
          </p:nvPr>
        </p:nvSpPr>
        <p:spPr>
          <a:xfrm>
            <a:off x="5366328" y="2"/>
            <a:ext cx="5325488" cy="6334728"/>
          </a:xfrm>
        </p:spPr>
        <p:txBody>
          <a:bodyPr/>
          <a:lstStyle>
            <a:lvl1pPr marL="0" indent="0">
              <a:lnSpc>
                <a:spcPct val="100000"/>
              </a:lnSpc>
              <a:spcAft>
                <a:spcPts val="0"/>
              </a:spcAft>
              <a:buNone/>
              <a:defRPr sz="1169"/>
            </a:lvl1pPr>
          </a:lstStyle>
          <a:p>
            <a:r>
              <a:rPr lang="en-US"/>
              <a:t>Click icon to add picture</a:t>
            </a:r>
          </a:p>
        </p:txBody>
      </p:sp>
      <p:cxnSp>
        <p:nvCxnSpPr>
          <p:cNvPr id="62" name="Straight Connector 61">
            <a:extLst>
              <a:ext uri="{FF2B5EF4-FFF2-40B4-BE49-F238E27FC236}">
                <a16:creationId xmlns:a16="http://schemas.microsoft.com/office/drawing/2014/main" id="{179B9315-77AD-5146-ACA8-C38B271193DC}"/>
              </a:ext>
            </a:extLst>
          </p:cNvPr>
          <p:cNvCxnSpPr/>
          <p:nvPr userDrawn="1"/>
        </p:nvCxnSpPr>
        <p:spPr>
          <a:xfrm>
            <a:off x="5365706" y="6615066"/>
            <a:ext cx="568266" cy="0"/>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2953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EMC Title Content &amp; Pullou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954BB-84B7-2B41-9CCA-39C0462F4B15}"/>
              </a:ext>
            </a:extLst>
          </p:cNvPr>
          <p:cNvSpPr>
            <a:spLocks noGrp="1"/>
          </p:cNvSpPr>
          <p:nvPr>
            <p:ph idx="1"/>
          </p:nvPr>
        </p:nvSpPr>
        <p:spPr>
          <a:xfrm>
            <a:off x="357797" y="1851889"/>
            <a:ext cx="4630313"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20959DE-2E97-A542-9713-93CBA067A5E3}"/>
              </a:ext>
            </a:extLst>
          </p:cNvPr>
          <p:cNvCxnSpPr/>
          <p:nvPr userDrawn="1"/>
        </p:nvCxnSpPr>
        <p:spPr>
          <a:xfrm>
            <a:off x="6040298" y="4365167"/>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69AA80E-DE9A-9848-964D-5CA65F08A981}"/>
              </a:ext>
            </a:extLst>
          </p:cNvPr>
          <p:cNvCxnSpPr/>
          <p:nvPr userDrawn="1"/>
        </p:nvCxnSpPr>
        <p:spPr>
          <a:xfrm>
            <a:off x="6040298" y="6217056"/>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38">
            <a:extLst>
              <a:ext uri="{FF2B5EF4-FFF2-40B4-BE49-F238E27FC236}">
                <a16:creationId xmlns:a16="http://schemas.microsoft.com/office/drawing/2014/main" id="{E7676428-008D-9B46-8F6D-D80B21698BBD}"/>
              </a:ext>
            </a:extLst>
          </p:cNvPr>
          <p:cNvSpPr>
            <a:spLocks noGrp="1"/>
          </p:cNvSpPr>
          <p:nvPr>
            <p:ph type="body" sz="quarter" idx="13" hasCustomPrompt="1"/>
          </p:nvPr>
        </p:nvSpPr>
        <p:spPr>
          <a:xfrm>
            <a:off x="6040298" y="4566915"/>
            <a:ext cx="3851578" cy="1455056"/>
          </a:xfrm>
        </p:spPr>
        <p:txBody>
          <a:bodyPr/>
          <a:lstStyle>
            <a:lvl1pPr marL="0" indent="0" algn="l">
              <a:lnSpc>
                <a:spcPts val="2923"/>
              </a:lnSpc>
              <a:spcAft>
                <a:spcPts val="0"/>
              </a:spcAft>
              <a:buNone/>
              <a:defRPr sz="2689">
                <a:solidFill>
                  <a:schemeClr val="accent3"/>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endParaRPr lang="en-US"/>
          </a:p>
        </p:txBody>
      </p:sp>
    </p:spTree>
    <p:extLst>
      <p:ext uri="{BB962C8B-B14F-4D97-AF65-F5344CB8AC3E}">
        <p14:creationId xmlns:p14="http://schemas.microsoft.com/office/powerpoint/2010/main" val="90104056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78D73-741E-4A3A-B8C4-124CE6BAC49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D4DF620-32AE-46C9-9F22-DDE369B504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E8A0033-3118-46E0-9F01-3652AE36EBE3}"/>
              </a:ext>
            </a:extLst>
          </p:cNvPr>
          <p:cNvSpPr>
            <a:spLocks noGrp="1"/>
          </p:cNvSpPr>
          <p:nvPr>
            <p:ph type="dt" sz="half" idx="10"/>
          </p:nvPr>
        </p:nvSpPr>
        <p:spPr/>
        <p:txBody>
          <a:bodyPr/>
          <a:lstStyle/>
          <a:p>
            <a:fld id="{7FECD23D-93BC-4BFC-8E72-A4B9F48D5070}" type="datetime1">
              <a:rPr lang="en-AU" smtClean="0"/>
              <a:t>30/03/2021</a:t>
            </a:fld>
            <a:endParaRPr lang="en-AU"/>
          </a:p>
        </p:txBody>
      </p:sp>
      <p:sp>
        <p:nvSpPr>
          <p:cNvPr id="5" name="Footer Placeholder 4">
            <a:extLst>
              <a:ext uri="{FF2B5EF4-FFF2-40B4-BE49-F238E27FC236}">
                <a16:creationId xmlns:a16="http://schemas.microsoft.com/office/drawing/2014/main" id="{947995D5-0AEB-4D1D-8A60-9100F1F045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05ED6E-F140-4083-9570-EFDF8AAE9C49}"/>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0462795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EMC Full Bleed Image &amp; Pull-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E23A1C-A544-2B4E-AAB3-678FC566362A}"/>
              </a:ext>
            </a:extLst>
          </p:cNvPr>
          <p:cNvSpPr>
            <a:spLocks noGrp="1"/>
          </p:cNvSpPr>
          <p:nvPr>
            <p:ph type="pic" sz="quarter" idx="17"/>
          </p:nvPr>
        </p:nvSpPr>
        <p:spPr>
          <a:xfrm>
            <a:off x="0" y="0"/>
            <a:ext cx="10691813" cy="7559675"/>
          </a:xfrm>
        </p:spPr>
        <p:txBody>
          <a:bodyPr/>
          <a:lstStyle>
            <a:lvl1pPr marL="0" indent="0">
              <a:lnSpc>
                <a:spcPct val="100000"/>
              </a:lnSpc>
              <a:spcAft>
                <a:spcPts val="0"/>
              </a:spcAft>
              <a:buNone/>
              <a:defRPr sz="1169"/>
            </a:lvl1pPr>
          </a:lstStyle>
          <a:p>
            <a:r>
              <a:rPr lang="en-US"/>
              <a:t>Click icon to add picture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682657" y="2911877"/>
            <a:ext cx="3851578" cy="1928805"/>
          </a:xfrm>
        </p:spPr>
        <p:txBody>
          <a:bodyPr/>
          <a:lstStyle>
            <a:lvl1pPr marL="0" indent="0" algn="l">
              <a:lnSpc>
                <a:spcPts val="2923"/>
              </a:lnSpc>
              <a:spcAft>
                <a:spcPts val="0"/>
              </a:spcAft>
              <a:buNone/>
              <a:defRPr sz="2689">
                <a:solidFill>
                  <a:schemeClr val="tx1"/>
                </a:solidFill>
              </a:defRPr>
            </a:lvl1pPr>
          </a:lstStyle>
          <a:p>
            <a:pPr lvl="0"/>
            <a:r>
              <a:rPr lang="en-US"/>
              <a:t>Pullout to go here</a:t>
            </a:r>
            <a:br>
              <a:rPr lang="en-US"/>
            </a:br>
            <a:r>
              <a:rPr lang="en-US" err="1"/>
              <a:t>quaero</a:t>
            </a:r>
            <a:r>
              <a:rPr lang="en-US"/>
              <a:t> in </a:t>
            </a:r>
            <a:r>
              <a:rPr lang="en-US" err="1"/>
              <a:t>nullia</a:t>
            </a:r>
            <a:r>
              <a:rPr lang="en-US"/>
              <a:t> </a:t>
            </a:r>
            <a:r>
              <a:rPr lang="en-US" err="1"/>
              <a:t>volorerio</a:t>
            </a:r>
            <a:r>
              <a:rPr lang="en-US"/>
              <a:t> </a:t>
            </a:r>
            <a:r>
              <a:rPr lang="en-US" err="1"/>
              <a:t>endite</a:t>
            </a:r>
            <a:r>
              <a:rPr lang="en-US"/>
              <a:t> </a:t>
            </a:r>
            <a:r>
              <a:rPr lang="en-US" err="1"/>
              <a:t>omnit</a:t>
            </a:r>
            <a:r>
              <a:rPr lang="en-US"/>
              <a:t> </a:t>
            </a:r>
            <a:r>
              <a:rPr lang="en-US" err="1"/>
              <a:t>eicaerro</a:t>
            </a:r>
            <a:r>
              <a:rPr lang="en-US"/>
              <a:t> </a:t>
            </a:r>
            <a:r>
              <a:rPr lang="en-US" err="1"/>
              <a:t>quia</a:t>
            </a:r>
            <a:r>
              <a:rPr lang="en-US"/>
              <a:t> </a:t>
            </a:r>
            <a:r>
              <a:rPr lang="en-US" err="1"/>
              <a:t>num</a:t>
            </a:r>
            <a:r>
              <a:rPr lang="en-US"/>
              <a:t> re </a:t>
            </a:r>
            <a:r>
              <a:rPr lang="en-US" err="1"/>
              <a:t>consequam</a:t>
            </a:r>
            <a:endParaRPr lang="en-US"/>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682657" y="1031766"/>
            <a:ext cx="3851578" cy="1455056"/>
          </a:xfrm>
        </p:spPr>
        <p:txBody>
          <a:bodyPr/>
          <a:lstStyle>
            <a:lvl1pPr marL="0" indent="0" algn="l">
              <a:lnSpc>
                <a:spcPts val="11693"/>
              </a:lnSpc>
              <a:spcAft>
                <a:spcPts val="0"/>
              </a:spcAft>
              <a:buNone/>
              <a:defRPr sz="11693">
                <a:solidFill>
                  <a:schemeClr val="tx1"/>
                </a:solidFill>
              </a:defRPr>
            </a:lvl1pPr>
          </a:lstStyle>
          <a:p>
            <a:pPr lvl="0"/>
            <a:r>
              <a:rPr lang="en-US"/>
              <a:t>52m</a:t>
            </a:r>
          </a:p>
        </p:txBody>
      </p:sp>
    </p:spTree>
    <p:extLst>
      <p:ext uri="{BB962C8B-B14F-4D97-AF65-F5344CB8AC3E}">
        <p14:creationId xmlns:p14="http://schemas.microsoft.com/office/powerpoint/2010/main" val="32454667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EMC Content &amp;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841878" y="4710655"/>
            <a:ext cx="3470552" cy="1984167"/>
          </a:xfrm>
        </p:spPr>
        <p:txBody>
          <a:bodyPr/>
          <a:lstStyle>
            <a:lvl1pPr marL="0" indent="0" algn="l">
              <a:lnSpc>
                <a:spcPts val="2456"/>
              </a:lnSpc>
              <a:spcAft>
                <a:spcPts val="0"/>
              </a:spcAft>
              <a:buNone/>
              <a:defRPr sz="2339">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key takeaway from chart is to go here</a:t>
            </a:r>
          </a:p>
        </p:txBody>
      </p:sp>
      <p:sp>
        <p:nvSpPr>
          <p:cNvPr id="33" name="Text Placeholder 3">
            <a:extLst>
              <a:ext uri="{FF2B5EF4-FFF2-40B4-BE49-F238E27FC236}">
                <a16:creationId xmlns:a16="http://schemas.microsoft.com/office/drawing/2014/main" id="{7F1A51B3-0A04-DB4D-A887-50BCC1D1A7FE}"/>
              </a:ext>
            </a:extLst>
          </p:cNvPr>
          <p:cNvSpPr>
            <a:spLocks noGrp="1"/>
          </p:cNvSpPr>
          <p:nvPr>
            <p:ph type="body" sz="quarter" idx="14" hasCustomPrompt="1"/>
          </p:nvPr>
        </p:nvSpPr>
        <p:spPr>
          <a:xfrm>
            <a:off x="841877" y="1928806"/>
            <a:ext cx="3470552" cy="2676026"/>
          </a:xfrm>
        </p:spPr>
        <p:txBody>
          <a:bodyPr/>
          <a:lstStyle>
            <a:lvl1pPr marL="0" indent="0" algn="l">
              <a:lnSpc>
                <a:spcPct val="100000"/>
              </a:lnSpc>
              <a:spcAft>
                <a:spcPts val="0"/>
              </a:spcAft>
              <a:buNone/>
              <a:defRPr sz="11693">
                <a:solidFill>
                  <a:schemeClr val="accent3"/>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85%</a:t>
            </a:r>
          </a:p>
        </p:txBody>
      </p:sp>
    </p:spTree>
    <p:extLst>
      <p:ext uri="{BB962C8B-B14F-4D97-AF65-F5344CB8AC3E}">
        <p14:creationId xmlns:p14="http://schemas.microsoft.com/office/powerpoint/2010/main" val="400579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EMC Content &amp;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Key takeaway from chart is to go here</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232889"/>
            <a:ext cx="2166205" cy="1190500"/>
          </a:xfrm>
        </p:spPr>
        <p:txBody>
          <a:bodyPr/>
          <a:lstStyle>
            <a:lvl1pPr marL="0" indent="0" algn="ctr">
              <a:lnSpc>
                <a:spcPct val="100000"/>
              </a:lnSpc>
              <a:spcAft>
                <a:spcPts val="0"/>
              </a:spcAft>
              <a:buNone/>
              <a:defRPr sz="7600">
                <a:solidFill>
                  <a:schemeClr val="accent3"/>
                </a:solidFill>
              </a:defRPr>
            </a:lvl1pPr>
          </a:lstStyle>
          <a:p>
            <a:pPr lvl="0"/>
            <a:r>
              <a:rPr lang="en-US"/>
              <a:t>74%</a:t>
            </a:r>
          </a:p>
        </p:txBody>
      </p:sp>
    </p:spTree>
    <p:extLst>
      <p:ext uri="{BB962C8B-B14F-4D97-AF65-F5344CB8AC3E}">
        <p14:creationId xmlns:p14="http://schemas.microsoft.com/office/powerpoint/2010/main" val="206099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EMC Content &amp;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38">
            <a:extLst>
              <a:ext uri="{FF2B5EF4-FFF2-40B4-BE49-F238E27FC236}">
                <a16:creationId xmlns:a16="http://schemas.microsoft.com/office/drawing/2014/main" id="{3604AA8B-EC83-0849-A8AD-F5CABD646071}"/>
              </a:ext>
            </a:extLst>
          </p:cNvPr>
          <p:cNvSpPr>
            <a:spLocks noGrp="1"/>
          </p:cNvSpPr>
          <p:nvPr>
            <p:ph type="body" sz="quarter" idx="13" hasCustomPrompt="1"/>
          </p:nvPr>
        </p:nvSpPr>
        <p:spPr>
          <a:xfrm>
            <a:off x="523611"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p:ph type="body" sz="quarter" idx="14" hasCustomPrompt="1"/>
          </p:nvPr>
        </p:nvSpPr>
        <p:spPr>
          <a:xfrm>
            <a:off x="4157489"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p:ph type="body" sz="quarter" idx="15" hasCustomPrompt="1"/>
          </p:nvPr>
        </p:nvSpPr>
        <p:spPr>
          <a:xfrm>
            <a:off x="7791368" y="5820222"/>
            <a:ext cx="2166205" cy="1058222"/>
          </a:xfrm>
        </p:spPr>
        <p:txBody>
          <a:bodyPr/>
          <a:lstStyle>
            <a:lvl1pPr marL="0" indent="0" algn="l">
              <a:lnSpc>
                <a:spcPts val="1871"/>
              </a:lnSpc>
              <a:spcAft>
                <a:spcPts val="0"/>
              </a:spcAft>
              <a:buNone/>
              <a:defRPr sz="1637">
                <a:solidFill>
                  <a:schemeClr val="bg1"/>
                </a:solidFill>
              </a:defRPr>
            </a:lvl1pPr>
          </a:lstStyle>
          <a:p>
            <a:pPr lvl="0"/>
            <a:r>
              <a:rPr lang="en-US"/>
              <a:t>Brief text to go here </a:t>
            </a:r>
            <a:r>
              <a:rPr lang="en-US" err="1"/>
              <a:t>quaero</a:t>
            </a:r>
            <a:r>
              <a:rPr lang="en-US"/>
              <a:t> in </a:t>
            </a:r>
            <a:r>
              <a:rPr lang="en-US" err="1"/>
              <a:t>nullia</a:t>
            </a:r>
            <a:r>
              <a:rPr lang="en-US"/>
              <a:t> </a:t>
            </a:r>
          </a:p>
        </p:txBody>
      </p:sp>
      <p:sp>
        <p:nvSpPr>
          <p:cNvPr id="47" name="Text Placeholder 38">
            <a:extLst>
              <a:ext uri="{FF2B5EF4-FFF2-40B4-BE49-F238E27FC236}">
                <a16:creationId xmlns:a16="http://schemas.microsoft.com/office/drawing/2014/main" id="{ADCBEC99-778B-554C-8EF5-C8205BEA28C6}"/>
              </a:ext>
            </a:extLst>
          </p:cNvPr>
          <p:cNvSpPr>
            <a:spLocks noGrp="1"/>
          </p:cNvSpPr>
          <p:nvPr>
            <p:ph type="body" sz="quarter" idx="16" hasCustomPrompt="1"/>
          </p:nvPr>
        </p:nvSpPr>
        <p:spPr>
          <a:xfrm>
            <a:off x="523611"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8" name="Text Placeholder 38">
            <a:extLst>
              <a:ext uri="{FF2B5EF4-FFF2-40B4-BE49-F238E27FC236}">
                <a16:creationId xmlns:a16="http://schemas.microsoft.com/office/drawing/2014/main" id="{CDE79AD5-AFDC-3A43-B967-418D0C902DFD}"/>
              </a:ext>
            </a:extLst>
          </p:cNvPr>
          <p:cNvSpPr>
            <a:spLocks noGrp="1"/>
          </p:cNvSpPr>
          <p:nvPr>
            <p:ph type="body" sz="quarter" idx="17" hasCustomPrompt="1"/>
          </p:nvPr>
        </p:nvSpPr>
        <p:spPr>
          <a:xfrm>
            <a:off x="4157489"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
        <p:nvSpPr>
          <p:cNvPr id="49" name="Text Placeholder 38">
            <a:extLst>
              <a:ext uri="{FF2B5EF4-FFF2-40B4-BE49-F238E27FC236}">
                <a16:creationId xmlns:a16="http://schemas.microsoft.com/office/drawing/2014/main" id="{B5FEB762-FFB9-1F4F-B5F4-D7A05167F760}"/>
              </a:ext>
            </a:extLst>
          </p:cNvPr>
          <p:cNvSpPr>
            <a:spLocks noGrp="1"/>
          </p:cNvSpPr>
          <p:nvPr>
            <p:ph type="body" sz="quarter" idx="18" hasCustomPrompt="1"/>
          </p:nvPr>
        </p:nvSpPr>
        <p:spPr>
          <a:xfrm>
            <a:off x="7791368" y="4365167"/>
            <a:ext cx="2166205" cy="1190500"/>
          </a:xfrm>
        </p:spPr>
        <p:txBody>
          <a:bodyPr/>
          <a:lstStyle>
            <a:lvl1pPr marL="0" indent="0" algn="ctr">
              <a:lnSpc>
                <a:spcPts val="8770"/>
              </a:lnSpc>
              <a:spcAft>
                <a:spcPts val="0"/>
              </a:spcAft>
              <a:buNone/>
              <a:defRPr sz="8770">
                <a:solidFill>
                  <a:schemeClr val="bg1"/>
                </a:solidFill>
              </a:defRPr>
            </a:lvl1pPr>
          </a:lstStyle>
          <a:p>
            <a:pPr lvl="0"/>
            <a:r>
              <a:rPr lang="en-US"/>
              <a:t>XXX</a:t>
            </a:r>
          </a:p>
        </p:txBody>
      </p:sp>
    </p:spTree>
    <p:extLst>
      <p:ext uri="{BB962C8B-B14F-4D97-AF65-F5344CB8AC3E}">
        <p14:creationId xmlns:p14="http://schemas.microsoft.com/office/powerpoint/2010/main" val="172090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EMC Who We Are">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C35BB38-947B-2D40-BAD6-FC5A012609D5}"/>
              </a:ext>
            </a:extLst>
          </p:cNvPr>
          <p:cNvPicPr>
            <a:picLocks noChangeAspect="1"/>
          </p:cNvPicPr>
          <p:nvPr userDrawn="1"/>
        </p:nvPicPr>
        <p:blipFill>
          <a:blip r:embed="rId2"/>
          <a:stretch>
            <a:fillRect/>
          </a:stretch>
        </p:blipFill>
        <p:spPr>
          <a:xfrm>
            <a:off x="4418556" y="1528624"/>
            <a:ext cx="1628716" cy="2645556"/>
          </a:xfrm>
          <a:prstGeom prst="rect">
            <a:avLst/>
          </a:prstGeom>
        </p:spPr>
      </p:pic>
      <p:sp>
        <p:nvSpPr>
          <p:cNvPr id="2" name="Title 1">
            <a:extLst>
              <a:ext uri="{FF2B5EF4-FFF2-40B4-BE49-F238E27FC236}">
                <a16:creationId xmlns:a16="http://schemas.microsoft.com/office/drawing/2014/main" id="{29AF8DFD-FBB1-3041-BF49-A40D9A5EB647}"/>
              </a:ext>
            </a:extLst>
          </p:cNvPr>
          <p:cNvSpPr>
            <a:spLocks noGrp="1"/>
          </p:cNvSpPr>
          <p:nvPr>
            <p:ph type="title" hasCustomPrompt="1"/>
          </p:nvPr>
        </p:nvSpPr>
        <p:spPr/>
        <p:txBody>
          <a:bodyPr/>
          <a:lstStyle/>
          <a:p>
            <a:r>
              <a:rPr lang="en-US"/>
              <a:t>Who we are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B343C625-54A5-6B4A-B500-D02261DEBB74}"/>
              </a:ext>
            </a:extLst>
          </p:cNvPr>
          <p:cNvSpPr>
            <a:spLocks noGrp="1"/>
          </p:cNvSpPr>
          <p:nvPr>
            <p:ph type="body" sz="quarter" idx="13" hasCustomPrompt="1"/>
          </p:nvPr>
        </p:nvSpPr>
        <p:spPr>
          <a:xfrm>
            <a:off x="2578243" y="4629722"/>
            <a:ext cx="5535328" cy="1984167"/>
          </a:xfrm>
        </p:spPr>
        <p:txBody>
          <a:bodyPr/>
          <a:lstStyle>
            <a:lvl1pPr marL="0" indent="0" algn="ctr">
              <a:lnSpc>
                <a:spcPts val="3742"/>
              </a:lnSpc>
              <a:spcAft>
                <a:spcPts val="0"/>
              </a:spcAft>
              <a:buNone/>
              <a:defRPr sz="3508">
                <a:solidFill>
                  <a:schemeClr val="bg1"/>
                </a:solidFill>
              </a:defRPr>
            </a:lvl1pPr>
            <a:lvl2pPr marL="420948" indent="0">
              <a:buNone/>
              <a:defRPr/>
            </a:lvl2pPr>
            <a:lvl3pPr marL="841896" indent="0">
              <a:buNone/>
              <a:defRPr/>
            </a:lvl3pPr>
            <a:lvl4pPr marL="1262844" indent="0">
              <a:buNone/>
              <a:defRPr/>
            </a:lvl4pPr>
            <a:lvl5pPr marL="1683792" indent="0">
              <a:buNone/>
              <a:defRPr/>
            </a:lvl5pPr>
          </a:lstStyle>
          <a:p>
            <a:pPr lvl="0"/>
            <a:r>
              <a:rPr lang="en-US"/>
              <a:t>We are the rule maker</a:t>
            </a:r>
            <a:br>
              <a:rPr lang="en-US"/>
            </a:br>
            <a:r>
              <a:rPr lang="en-US"/>
              <a:t>for Australian electricity and gas markets</a:t>
            </a:r>
          </a:p>
        </p:txBody>
      </p:sp>
      <p:grpSp>
        <p:nvGrpSpPr>
          <p:cNvPr id="5" name="Group 4">
            <a:extLst>
              <a:ext uri="{FF2B5EF4-FFF2-40B4-BE49-F238E27FC236}">
                <a16:creationId xmlns:a16="http://schemas.microsoft.com/office/drawing/2014/main" id="{8114645D-0533-1E44-99F4-1D50CB7CBE29}"/>
              </a:ext>
            </a:extLst>
          </p:cNvPr>
          <p:cNvGrpSpPr/>
          <p:nvPr userDrawn="1"/>
        </p:nvGrpSpPr>
        <p:grpSpPr>
          <a:xfrm>
            <a:off x="5508236" y="2795863"/>
            <a:ext cx="898685" cy="1121610"/>
            <a:chOff x="4710830" y="1902267"/>
            <a:chExt cx="768586" cy="763128"/>
          </a:xfrm>
        </p:grpSpPr>
        <p:sp>
          <p:nvSpPr>
            <p:cNvPr id="17" name="Freeform 7">
              <a:extLst>
                <a:ext uri="{FF2B5EF4-FFF2-40B4-BE49-F238E27FC236}">
                  <a16:creationId xmlns:a16="http://schemas.microsoft.com/office/drawing/2014/main" id="{10123C44-15E2-FD48-895F-315EBB905755}"/>
                </a:ext>
              </a:extLst>
            </p:cNvPr>
            <p:cNvSpPr>
              <a:spLocks noChangeArrowheads="1"/>
            </p:cNvSpPr>
            <p:nvPr userDrawn="1"/>
          </p:nvSpPr>
          <p:spPr bwMode="auto">
            <a:xfrm>
              <a:off x="4710830" y="1902267"/>
              <a:ext cx="768586" cy="763128"/>
            </a:xfrm>
            <a:custGeom>
              <a:avLst/>
              <a:gdLst>
                <a:gd name="T0" fmla="*/ 1878 w 3726"/>
                <a:gd name="T1" fmla="*/ 3697 h 3698"/>
                <a:gd name="T2" fmla="*/ 1878 w 3726"/>
                <a:gd name="T3" fmla="*/ 3697 h 3698"/>
                <a:gd name="T4" fmla="*/ 3725 w 3726"/>
                <a:gd name="T5" fmla="*/ 1848 h 3698"/>
                <a:gd name="T6" fmla="*/ 1878 w 3726"/>
                <a:gd name="T7" fmla="*/ 0 h 3698"/>
                <a:gd name="T8" fmla="*/ 0 w 3726"/>
                <a:gd name="T9" fmla="*/ 1848 h 3698"/>
                <a:gd name="T10" fmla="*/ 1878 w 3726"/>
                <a:gd name="T11" fmla="*/ 3697 h 3698"/>
              </a:gdLst>
              <a:ahLst/>
              <a:cxnLst>
                <a:cxn ang="0">
                  <a:pos x="T0" y="T1"/>
                </a:cxn>
                <a:cxn ang="0">
                  <a:pos x="T2" y="T3"/>
                </a:cxn>
                <a:cxn ang="0">
                  <a:pos x="T4" y="T5"/>
                </a:cxn>
                <a:cxn ang="0">
                  <a:pos x="T6" y="T7"/>
                </a:cxn>
                <a:cxn ang="0">
                  <a:pos x="T8" y="T9"/>
                </a:cxn>
                <a:cxn ang="0">
                  <a:pos x="T10" y="T11"/>
                </a:cxn>
              </a:cxnLst>
              <a:rect l="0" t="0" r="r" b="b"/>
              <a:pathLst>
                <a:path w="3726" h="3698">
                  <a:moveTo>
                    <a:pt x="1878" y="3697"/>
                  </a:moveTo>
                  <a:lnTo>
                    <a:pt x="1878" y="3697"/>
                  </a:lnTo>
                  <a:cubicBezTo>
                    <a:pt x="2880" y="3697"/>
                    <a:pt x="3725" y="2882"/>
                    <a:pt x="3725" y="1848"/>
                  </a:cubicBezTo>
                  <a:cubicBezTo>
                    <a:pt x="3725" y="815"/>
                    <a:pt x="2880" y="0"/>
                    <a:pt x="1878" y="0"/>
                  </a:cubicBezTo>
                  <a:cubicBezTo>
                    <a:pt x="845" y="0"/>
                    <a:pt x="0" y="815"/>
                    <a:pt x="0" y="1848"/>
                  </a:cubicBezTo>
                  <a:cubicBezTo>
                    <a:pt x="0" y="2882"/>
                    <a:pt x="845" y="3697"/>
                    <a:pt x="1878" y="3697"/>
                  </a:cubicBezTo>
                </a:path>
              </a:pathLst>
            </a:custGeom>
            <a:solidFill>
              <a:schemeClr val="accent1"/>
            </a:solidFill>
            <a:ln>
              <a:noFill/>
            </a:ln>
            <a:effectLst/>
          </p:spPr>
          <p:txBody>
            <a:bodyPr wrap="none" anchor="ctr"/>
            <a:lstStyle/>
            <a:p>
              <a:endParaRPr lang="en-US" sz="2105"/>
            </a:p>
          </p:txBody>
        </p:sp>
        <p:pic>
          <p:nvPicPr>
            <p:cNvPr id="34" name="Picture 33">
              <a:extLst>
                <a:ext uri="{FF2B5EF4-FFF2-40B4-BE49-F238E27FC236}">
                  <a16:creationId xmlns:a16="http://schemas.microsoft.com/office/drawing/2014/main" id="{16AEACBE-C8C2-E544-87A7-7E84017C501E}"/>
                </a:ext>
              </a:extLst>
            </p:cNvPr>
            <p:cNvPicPr>
              <a:picLocks noChangeAspect="1"/>
            </p:cNvPicPr>
            <p:nvPr userDrawn="1"/>
          </p:nvPicPr>
          <p:blipFill>
            <a:blip r:embed="rId3"/>
            <a:stretch>
              <a:fillRect/>
            </a:stretch>
          </p:blipFill>
          <p:spPr>
            <a:xfrm>
              <a:off x="4880112" y="2058831"/>
              <a:ext cx="432509" cy="450000"/>
            </a:xfrm>
            <a:prstGeom prst="rect">
              <a:avLst/>
            </a:prstGeom>
          </p:spPr>
        </p:pic>
      </p:grpSp>
      <p:grpSp>
        <p:nvGrpSpPr>
          <p:cNvPr id="3" name="Group 2">
            <a:extLst>
              <a:ext uri="{FF2B5EF4-FFF2-40B4-BE49-F238E27FC236}">
                <a16:creationId xmlns:a16="http://schemas.microsoft.com/office/drawing/2014/main" id="{81E1BC75-C84B-5641-90F7-1B069570C858}"/>
              </a:ext>
            </a:extLst>
          </p:cNvPr>
          <p:cNvGrpSpPr/>
          <p:nvPr userDrawn="1"/>
        </p:nvGrpSpPr>
        <p:grpSpPr>
          <a:xfrm>
            <a:off x="6455074" y="2825960"/>
            <a:ext cx="883949" cy="1121716"/>
            <a:chOff x="5520595" y="1922745"/>
            <a:chExt cx="755983" cy="763200"/>
          </a:xfrm>
        </p:grpSpPr>
        <p:sp>
          <p:nvSpPr>
            <p:cNvPr id="30" name="Freeform 5">
              <a:extLst>
                <a:ext uri="{FF2B5EF4-FFF2-40B4-BE49-F238E27FC236}">
                  <a16:creationId xmlns:a16="http://schemas.microsoft.com/office/drawing/2014/main" id="{7E262233-C20A-5C41-8412-250DA6D9D12A}"/>
                </a:ext>
              </a:extLst>
            </p:cNvPr>
            <p:cNvSpPr>
              <a:spLocks noChangeArrowheads="1"/>
            </p:cNvSpPr>
            <p:nvPr userDrawn="1"/>
          </p:nvSpPr>
          <p:spPr bwMode="auto">
            <a:xfrm>
              <a:off x="5520595" y="1922745"/>
              <a:ext cx="755983" cy="763200"/>
            </a:xfrm>
            <a:custGeom>
              <a:avLst/>
              <a:gdLst>
                <a:gd name="T0" fmla="*/ 1846 w 3694"/>
                <a:gd name="T1" fmla="*/ 3730 h 3731"/>
                <a:gd name="T2" fmla="*/ 1846 w 3694"/>
                <a:gd name="T3" fmla="*/ 3730 h 3731"/>
                <a:gd name="T4" fmla="*/ 3693 w 3694"/>
                <a:gd name="T5" fmla="*/ 1849 h 3731"/>
                <a:gd name="T6" fmla="*/ 1846 w 3694"/>
                <a:gd name="T7" fmla="*/ 0 h 3731"/>
                <a:gd name="T8" fmla="*/ 0 w 3694"/>
                <a:gd name="T9" fmla="*/ 1849 h 3731"/>
                <a:gd name="T10" fmla="*/ 1846 w 3694"/>
                <a:gd name="T11" fmla="*/ 3730 h 3731"/>
              </a:gdLst>
              <a:ahLst/>
              <a:cxnLst>
                <a:cxn ang="0">
                  <a:pos x="T0" y="T1"/>
                </a:cxn>
                <a:cxn ang="0">
                  <a:pos x="T2" y="T3"/>
                </a:cxn>
                <a:cxn ang="0">
                  <a:pos x="T4" y="T5"/>
                </a:cxn>
                <a:cxn ang="0">
                  <a:pos x="T6" y="T7"/>
                </a:cxn>
                <a:cxn ang="0">
                  <a:pos x="T8" y="T9"/>
                </a:cxn>
                <a:cxn ang="0">
                  <a:pos x="T10" y="T11"/>
                </a:cxn>
              </a:cxnLst>
              <a:rect l="0" t="0" r="r" b="b"/>
              <a:pathLst>
                <a:path w="3694" h="3731">
                  <a:moveTo>
                    <a:pt x="1846" y="3730"/>
                  </a:moveTo>
                  <a:lnTo>
                    <a:pt x="1846" y="3730"/>
                  </a:lnTo>
                  <a:cubicBezTo>
                    <a:pt x="2880" y="3730"/>
                    <a:pt x="3693" y="2884"/>
                    <a:pt x="3693" y="1849"/>
                  </a:cubicBezTo>
                  <a:cubicBezTo>
                    <a:pt x="3693" y="847"/>
                    <a:pt x="2880" y="0"/>
                    <a:pt x="1846" y="0"/>
                  </a:cubicBezTo>
                  <a:cubicBezTo>
                    <a:pt x="844" y="0"/>
                    <a:pt x="0" y="847"/>
                    <a:pt x="0" y="1849"/>
                  </a:cubicBezTo>
                  <a:cubicBezTo>
                    <a:pt x="0" y="2884"/>
                    <a:pt x="844" y="3730"/>
                    <a:pt x="1846" y="3730"/>
                  </a:cubicBezTo>
                </a:path>
              </a:pathLst>
            </a:custGeom>
            <a:solidFill>
              <a:schemeClr val="accent5"/>
            </a:solidFill>
            <a:ln>
              <a:noFill/>
            </a:ln>
            <a:effectLst/>
          </p:spPr>
          <p:txBody>
            <a:bodyPr wrap="none" anchor="ctr"/>
            <a:lstStyle/>
            <a:p>
              <a:endParaRPr lang="en-US" sz="2105"/>
            </a:p>
          </p:txBody>
        </p:sp>
        <p:pic>
          <p:nvPicPr>
            <p:cNvPr id="35" name="Picture 34">
              <a:extLst>
                <a:ext uri="{FF2B5EF4-FFF2-40B4-BE49-F238E27FC236}">
                  <a16:creationId xmlns:a16="http://schemas.microsoft.com/office/drawing/2014/main" id="{D0EE5F60-006A-B341-A5D6-D449FE4B520E}"/>
                </a:ext>
              </a:extLst>
            </p:cNvPr>
            <p:cNvPicPr>
              <a:picLocks noChangeAspect="1"/>
            </p:cNvPicPr>
            <p:nvPr userDrawn="1"/>
          </p:nvPicPr>
          <p:blipFill>
            <a:blip r:embed="rId4"/>
            <a:stretch>
              <a:fillRect/>
            </a:stretch>
          </p:blipFill>
          <p:spPr>
            <a:xfrm>
              <a:off x="5703003" y="2058831"/>
              <a:ext cx="391166" cy="450000"/>
            </a:xfrm>
            <a:prstGeom prst="rect">
              <a:avLst/>
            </a:prstGeom>
          </p:spPr>
        </p:pic>
      </p:grpSp>
    </p:spTree>
    <p:extLst>
      <p:ext uri="{BB962C8B-B14F-4D97-AF65-F5344CB8AC3E}">
        <p14:creationId xmlns:p14="http://schemas.microsoft.com/office/powerpoint/2010/main" val="1940067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EMC What We Do">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9954BB-84B7-2B41-9CCA-39C0462F4B15}"/>
              </a:ext>
            </a:extLst>
          </p:cNvPr>
          <p:cNvSpPr>
            <a:spLocks noGrp="1"/>
          </p:cNvSpPr>
          <p:nvPr>
            <p:ph idx="1" hasCustomPrompt="1"/>
          </p:nvPr>
        </p:nvSpPr>
        <p:spPr/>
        <p:txBody>
          <a:bodyPr/>
          <a:lstStyle>
            <a:lvl1pPr marL="0" indent="0">
              <a:buNone/>
              <a:defRPr/>
            </a:lvl1pPr>
            <a:lvl2pPr marL="420948" indent="0">
              <a:buNone/>
              <a:defRPr/>
            </a:lvl2pPr>
            <a:lvl3pPr marL="841896" indent="0">
              <a:buNone/>
              <a:defRPr/>
            </a:lvl3pPr>
            <a:lvl4pPr marL="1262844" indent="0">
              <a:buNone/>
              <a:defRPr/>
            </a:lvl4pPr>
            <a:lvl5pPr marL="1683792" indent="0">
              <a:buNone/>
              <a:defRPr/>
            </a:lvl5pPr>
          </a:lstStyle>
          <a:p>
            <a:pPr lvl="0"/>
            <a:r>
              <a:rPr lang="en-US"/>
              <a:t>We make and amend the:</a:t>
            </a:r>
          </a:p>
        </p:txBody>
      </p:sp>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602CD98-FF9E-024B-AFD6-411D249289F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6" name="Freeform 23">
            <a:extLst>
              <a:ext uri="{FF2B5EF4-FFF2-40B4-BE49-F238E27FC236}">
                <a16:creationId xmlns:a16="http://schemas.microsoft.com/office/drawing/2014/main" id="{9986D46D-6B22-0149-9071-0F00BEAA0DFE}"/>
              </a:ext>
            </a:extLst>
          </p:cNvPr>
          <p:cNvSpPr>
            <a:spLocks noChangeArrowheads="1"/>
          </p:cNvSpPr>
          <p:nvPr userDrawn="1"/>
        </p:nvSpPr>
        <p:spPr bwMode="auto">
          <a:xfrm>
            <a:off x="6021269" y="2843610"/>
            <a:ext cx="569685" cy="1342659"/>
          </a:xfrm>
          <a:custGeom>
            <a:avLst/>
            <a:gdLst>
              <a:gd name="T0" fmla="*/ 1014 w 2291"/>
              <a:gd name="T1" fmla="*/ 4299 h 4300"/>
              <a:gd name="T2" fmla="*/ 1014 w 2291"/>
              <a:gd name="T3" fmla="*/ 4299 h 4300"/>
              <a:gd name="T4" fmla="*/ 1014 w 2291"/>
              <a:gd name="T5" fmla="*/ 3863 h 4300"/>
              <a:gd name="T6" fmla="*/ 492 w 2291"/>
              <a:gd name="T7" fmla="*/ 3718 h 4300"/>
              <a:gd name="T8" fmla="*/ 173 w 2291"/>
              <a:gd name="T9" fmla="*/ 3398 h 4300"/>
              <a:gd name="T10" fmla="*/ 0 w 2291"/>
              <a:gd name="T11" fmla="*/ 2847 h 4300"/>
              <a:gd name="T12" fmla="*/ 405 w 2291"/>
              <a:gd name="T13" fmla="*/ 2759 h 4300"/>
              <a:gd name="T14" fmla="*/ 580 w 2291"/>
              <a:gd name="T15" fmla="*/ 3253 h 4300"/>
              <a:gd name="T16" fmla="*/ 1014 w 2291"/>
              <a:gd name="T17" fmla="*/ 3514 h 4300"/>
              <a:gd name="T18" fmla="*/ 1014 w 2291"/>
              <a:gd name="T19" fmla="*/ 2148 h 4300"/>
              <a:gd name="T20" fmla="*/ 492 w 2291"/>
              <a:gd name="T21" fmla="*/ 1947 h 4300"/>
              <a:gd name="T22" fmla="*/ 173 w 2291"/>
              <a:gd name="T23" fmla="*/ 1627 h 4300"/>
              <a:gd name="T24" fmla="*/ 57 w 2291"/>
              <a:gd name="T25" fmla="*/ 1191 h 4300"/>
              <a:gd name="T26" fmla="*/ 376 w 2291"/>
              <a:gd name="T27" fmla="*/ 436 h 4300"/>
              <a:gd name="T28" fmla="*/ 1014 w 2291"/>
              <a:gd name="T29" fmla="*/ 203 h 4300"/>
              <a:gd name="T30" fmla="*/ 1014 w 2291"/>
              <a:gd name="T31" fmla="*/ 0 h 4300"/>
              <a:gd name="T32" fmla="*/ 1276 w 2291"/>
              <a:gd name="T33" fmla="*/ 0 h 4300"/>
              <a:gd name="T34" fmla="*/ 1276 w 2291"/>
              <a:gd name="T35" fmla="*/ 203 h 4300"/>
              <a:gd name="T36" fmla="*/ 1856 w 2291"/>
              <a:gd name="T37" fmla="*/ 436 h 4300"/>
              <a:gd name="T38" fmla="*/ 2204 w 2291"/>
              <a:gd name="T39" fmla="*/ 1075 h 4300"/>
              <a:gd name="T40" fmla="*/ 1768 w 2291"/>
              <a:gd name="T41" fmla="*/ 1133 h 4300"/>
              <a:gd name="T42" fmla="*/ 1594 w 2291"/>
              <a:gd name="T43" fmla="*/ 756 h 4300"/>
              <a:gd name="T44" fmla="*/ 1276 w 2291"/>
              <a:gd name="T45" fmla="*/ 581 h 4300"/>
              <a:gd name="T46" fmla="*/ 1276 w 2291"/>
              <a:gd name="T47" fmla="*/ 1802 h 4300"/>
              <a:gd name="T48" fmla="*/ 1681 w 2291"/>
              <a:gd name="T49" fmla="*/ 1918 h 4300"/>
              <a:gd name="T50" fmla="*/ 2029 w 2291"/>
              <a:gd name="T51" fmla="*/ 2148 h 4300"/>
              <a:gd name="T52" fmla="*/ 2204 w 2291"/>
              <a:gd name="T53" fmla="*/ 2439 h 4300"/>
              <a:gd name="T54" fmla="*/ 2290 w 2291"/>
              <a:gd name="T55" fmla="*/ 2817 h 4300"/>
              <a:gd name="T56" fmla="*/ 2000 w 2291"/>
              <a:gd name="T57" fmla="*/ 3544 h 4300"/>
              <a:gd name="T58" fmla="*/ 1276 w 2291"/>
              <a:gd name="T59" fmla="*/ 3863 h 4300"/>
              <a:gd name="T60" fmla="*/ 1276 w 2291"/>
              <a:gd name="T61" fmla="*/ 4299 h 4300"/>
              <a:gd name="T62" fmla="*/ 1014 w 2291"/>
              <a:gd name="T63" fmla="*/ 4299 h 4300"/>
              <a:gd name="T64" fmla="*/ 1014 w 2291"/>
              <a:gd name="T65" fmla="*/ 581 h 4300"/>
              <a:gd name="T66" fmla="*/ 1014 w 2291"/>
              <a:gd name="T67" fmla="*/ 581 h 4300"/>
              <a:gd name="T68" fmla="*/ 637 w 2291"/>
              <a:gd name="T69" fmla="*/ 784 h 4300"/>
              <a:gd name="T70" fmla="*/ 492 w 2291"/>
              <a:gd name="T71" fmla="*/ 1162 h 4300"/>
              <a:gd name="T72" fmla="*/ 608 w 2291"/>
              <a:gd name="T73" fmla="*/ 1511 h 4300"/>
              <a:gd name="T74" fmla="*/ 1014 w 2291"/>
              <a:gd name="T75" fmla="*/ 1743 h 4300"/>
              <a:gd name="T76" fmla="*/ 1014 w 2291"/>
              <a:gd name="T77" fmla="*/ 581 h 4300"/>
              <a:gd name="T78" fmla="*/ 1276 w 2291"/>
              <a:gd name="T79" fmla="*/ 3514 h 4300"/>
              <a:gd name="T80" fmla="*/ 1276 w 2291"/>
              <a:gd name="T81" fmla="*/ 3514 h 4300"/>
              <a:gd name="T82" fmla="*/ 1681 w 2291"/>
              <a:gd name="T83" fmla="*/ 3282 h 4300"/>
              <a:gd name="T84" fmla="*/ 1856 w 2291"/>
              <a:gd name="T85" fmla="*/ 2847 h 4300"/>
              <a:gd name="T86" fmla="*/ 1740 w 2291"/>
              <a:gd name="T87" fmla="*/ 2468 h 4300"/>
              <a:gd name="T88" fmla="*/ 1276 w 2291"/>
              <a:gd name="T89" fmla="*/ 2207 h 4300"/>
              <a:gd name="T90" fmla="*/ 1276 w 2291"/>
              <a:gd name="T91" fmla="*/ 3514 h 4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91" h="4300">
                <a:moveTo>
                  <a:pt x="1014" y="4299"/>
                </a:moveTo>
                <a:lnTo>
                  <a:pt x="1014" y="4299"/>
                </a:lnTo>
                <a:cubicBezTo>
                  <a:pt x="1014" y="3863"/>
                  <a:pt x="1014" y="3863"/>
                  <a:pt x="1014" y="3863"/>
                </a:cubicBezTo>
                <a:cubicBezTo>
                  <a:pt x="812" y="3834"/>
                  <a:pt x="637" y="3805"/>
                  <a:pt x="492" y="3718"/>
                </a:cubicBezTo>
                <a:cubicBezTo>
                  <a:pt x="376" y="3660"/>
                  <a:pt x="260" y="3544"/>
                  <a:pt x="173" y="3398"/>
                </a:cubicBezTo>
                <a:cubicBezTo>
                  <a:pt x="57" y="3253"/>
                  <a:pt x="0" y="3049"/>
                  <a:pt x="0" y="2847"/>
                </a:cubicBezTo>
                <a:cubicBezTo>
                  <a:pt x="405" y="2759"/>
                  <a:pt x="405" y="2759"/>
                  <a:pt x="405" y="2759"/>
                </a:cubicBezTo>
                <a:cubicBezTo>
                  <a:pt x="464" y="2992"/>
                  <a:pt x="521" y="3137"/>
                  <a:pt x="580" y="3253"/>
                </a:cubicBezTo>
                <a:cubicBezTo>
                  <a:pt x="724" y="3398"/>
                  <a:pt x="840" y="3485"/>
                  <a:pt x="1014" y="3514"/>
                </a:cubicBezTo>
                <a:cubicBezTo>
                  <a:pt x="1014" y="2148"/>
                  <a:pt x="1014" y="2148"/>
                  <a:pt x="1014" y="2148"/>
                </a:cubicBezTo>
                <a:cubicBezTo>
                  <a:pt x="840" y="2120"/>
                  <a:pt x="666" y="2062"/>
                  <a:pt x="492" y="1947"/>
                </a:cubicBezTo>
                <a:cubicBezTo>
                  <a:pt x="348" y="1888"/>
                  <a:pt x="260" y="1772"/>
                  <a:pt x="173" y="1627"/>
                </a:cubicBezTo>
                <a:cubicBezTo>
                  <a:pt x="86" y="1511"/>
                  <a:pt x="57" y="1366"/>
                  <a:pt x="57" y="1191"/>
                </a:cubicBezTo>
                <a:cubicBezTo>
                  <a:pt x="57" y="871"/>
                  <a:pt x="173" y="639"/>
                  <a:pt x="376" y="436"/>
                </a:cubicBezTo>
                <a:cubicBezTo>
                  <a:pt x="521" y="320"/>
                  <a:pt x="753" y="232"/>
                  <a:pt x="1014" y="203"/>
                </a:cubicBezTo>
                <a:cubicBezTo>
                  <a:pt x="1014" y="0"/>
                  <a:pt x="1014" y="0"/>
                  <a:pt x="1014" y="0"/>
                </a:cubicBezTo>
                <a:cubicBezTo>
                  <a:pt x="1276" y="0"/>
                  <a:pt x="1276" y="0"/>
                  <a:pt x="1276" y="0"/>
                </a:cubicBezTo>
                <a:cubicBezTo>
                  <a:pt x="1276" y="203"/>
                  <a:pt x="1276" y="203"/>
                  <a:pt x="1276" y="203"/>
                </a:cubicBezTo>
                <a:cubicBezTo>
                  <a:pt x="1508" y="232"/>
                  <a:pt x="1710" y="320"/>
                  <a:pt x="1856" y="436"/>
                </a:cubicBezTo>
                <a:cubicBezTo>
                  <a:pt x="2029" y="581"/>
                  <a:pt x="2145" y="813"/>
                  <a:pt x="2204" y="1075"/>
                </a:cubicBezTo>
                <a:cubicBezTo>
                  <a:pt x="1768" y="1133"/>
                  <a:pt x="1768" y="1133"/>
                  <a:pt x="1768" y="1133"/>
                </a:cubicBezTo>
                <a:cubicBezTo>
                  <a:pt x="1740" y="958"/>
                  <a:pt x="1681" y="842"/>
                  <a:pt x="1594" y="756"/>
                </a:cubicBezTo>
                <a:cubicBezTo>
                  <a:pt x="1508" y="668"/>
                  <a:pt x="1420" y="610"/>
                  <a:pt x="1276" y="581"/>
                </a:cubicBezTo>
                <a:cubicBezTo>
                  <a:pt x="1276" y="1802"/>
                  <a:pt x="1276" y="1802"/>
                  <a:pt x="1276" y="1802"/>
                </a:cubicBezTo>
                <a:cubicBezTo>
                  <a:pt x="1478" y="1859"/>
                  <a:pt x="1624" y="1888"/>
                  <a:pt x="1681" y="1918"/>
                </a:cubicBezTo>
                <a:cubicBezTo>
                  <a:pt x="1826" y="1976"/>
                  <a:pt x="1942" y="2062"/>
                  <a:pt x="2029" y="2148"/>
                </a:cubicBezTo>
                <a:cubicBezTo>
                  <a:pt x="2116" y="2236"/>
                  <a:pt x="2174" y="2323"/>
                  <a:pt x="2204" y="2439"/>
                </a:cubicBezTo>
                <a:cubicBezTo>
                  <a:pt x="2261" y="2556"/>
                  <a:pt x="2290" y="2672"/>
                  <a:pt x="2290" y="2817"/>
                </a:cubicBezTo>
                <a:cubicBezTo>
                  <a:pt x="2290" y="3108"/>
                  <a:pt x="2174" y="3340"/>
                  <a:pt x="2000" y="3544"/>
                </a:cubicBezTo>
                <a:cubicBezTo>
                  <a:pt x="1797" y="3747"/>
                  <a:pt x="1565" y="3834"/>
                  <a:pt x="1276" y="3863"/>
                </a:cubicBezTo>
                <a:cubicBezTo>
                  <a:pt x="1276" y="4299"/>
                  <a:pt x="1276" y="4299"/>
                  <a:pt x="1276" y="4299"/>
                </a:cubicBezTo>
                <a:cubicBezTo>
                  <a:pt x="1014" y="4299"/>
                  <a:pt x="1014" y="4299"/>
                  <a:pt x="1014" y="4299"/>
                </a:cubicBezTo>
                <a:close/>
                <a:moveTo>
                  <a:pt x="1014" y="581"/>
                </a:moveTo>
                <a:lnTo>
                  <a:pt x="1014" y="581"/>
                </a:lnTo>
                <a:cubicBezTo>
                  <a:pt x="869" y="610"/>
                  <a:pt x="724" y="668"/>
                  <a:pt x="637" y="784"/>
                </a:cubicBezTo>
                <a:cubicBezTo>
                  <a:pt x="550" y="871"/>
                  <a:pt x="492" y="1017"/>
                  <a:pt x="492" y="1162"/>
                </a:cubicBezTo>
                <a:cubicBezTo>
                  <a:pt x="492" y="1307"/>
                  <a:pt x="521" y="1423"/>
                  <a:pt x="608" y="1511"/>
                </a:cubicBezTo>
                <a:cubicBezTo>
                  <a:pt x="696" y="1598"/>
                  <a:pt x="840" y="1685"/>
                  <a:pt x="1014" y="1743"/>
                </a:cubicBezTo>
                <a:cubicBezTo>
                  <a:pt x="1014" y="581"/>
                  <a:pt x="1014" y="581"/>
                  <a:pt x="1014" y="581"/>
                </a:cubicBezTo>
                <a:close/>
                <a:moveTo>
                  <a:pt x="1276" y="3514"/>
                </a:moveTo>
                <a:lnTo>
                  <a:pt x="1276" y="3514"/>
                </a:lnTo>
                <a:cubicBezTo>
                  <a:pt x="1449" y="3485"/>
                  <a:pt x="1565" y="3427"/>
                  <a:pt x="1681" y="3282"/>
                </a:cubicBezTo>
                <a:cubicBezTo>
                  <a:pt x="1797" y="3166"/>
                  <a:pt x="1856" y="3021"/>
                  <a:pt x="1856" y="2847"/>
                </a:cubicBezTo>
                <a:cubicBezTo>
                  <a:pt x="1856" y="2672"/>
                  <a:pt x="1797" y="2556"/>
                  <a:pt x="1740" y="2468"/>
                </a:cubicBezTo>
                <a:cubicBezTo>
                  <a:pt x="1652" y="2382"/>
                  <a:pt x="1508" y="2294"/>
                  <a:pt x="1276" y="2207"/>
                </a:cubicBezTo>
                <a:cubicBezTo>
                  <a:pt x="1276" y="3514"/>
                  <a:pt x="1276" y="3514"/>
                  <a:pt x="1276" y="3514"/>
                </a:cubicBezTo>
                <a:close/>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105"/>
          </a:p>
        </p:txBody>
      </p:sp>
      <p:sp>
        <p:nvSpPr>
          <p:cNvPr id="39" name="Text Placeholder 38">
            <a:extLst>
              <a:ext uri="{FF2B5EF4-FFF2-40B4-BE49-F238E27FC236}">
                <a16:creationId xmlns:a16="http://schemas.microsoft.com/office/drawing/2014/main" id="{3604AA8B-EC83-0849-A8AD-F5CABD646071}"/>
              </a:ext>
            </a:extLst>
          </p:cNvPr>
          <p:cNvSpPr>
            <a:spLocks noGrp="1"/>
          </p:cNvSpPr>
          <p:nvPr userDrawn="1">
            <p:ph type="body" sz="quarter" idx="13" hasCustomPrompt="1"/>
          </p:nvPr>
        </p:nvSpPr>
        <p:spPr>
          <a:xfrm>
            <a:off x="375114" y="4876188"/>
            <a:ext cx="2166205" cy="793667"/>
          </a:xfrm>
        </p:spPr>
        <p:txBody>
          <a:bodyPr/>
          <a:lstStyle>
            <a:lvl1pPr marL="0" indent="0" algn="ctr">
              <a:spcAft>
                <a:spcPts val="0"/>
              </a:spcAft>
              <a:buNone/>
              <a:defRPr>
                <a:solidFill>
                  <a:schemeClr val="accent3"/>
                </a:solidFill>
              </a:defRPr>
            </a:lvl1pPr>
          </a:lstStyle>
          <a:p>
            <a:pPr lvl="0"/>
            <a:r>
              <a:rPr lang="en-US"/>
              <a:t>National Electricity Rules</a:t>
            </a:r>
          </a:p>
        </p:txBody>
      </p:sp>
      <p:sp>
        <p:nvSpPr>
          <p:cNvPr id="40" name="Text Placeholder 38">
            <a:extLst>
              <a:ext uri="{FF2B5EF4-FFF2-40B4-BE49-F238E27FC236}">
                <a16:creationId xmlns:a16="http://schemas.microsoft.com/office/drawing/2014/main" id="{19099417-4B33-384A-A105-15BC5A6C8AAA}"/>
              </a:ext>
            </a:extLst>
          </p:cNvPr>
          <p:cNvSpPr>
            <a:spLocks noGrp="1"/>
          </p:cNvSpPr>
          <p:nvPr userDrawn="1">
            <p:ph type="body" sz="quarter" idx="14" hasCustomPrompt="1"/>
          </p:nvPr>
        </p:nvSpPr>
        <p:spPr>
          <a:xfrm>
            <a:off x="2802347" y="4876188"/>
            <a:ext cx="2166205" cy="793667"/>
          </a:xfrm>
        </p:spPr>
        <p:txBody>
          <a:bodyPr/>
          <a:lstStyle>
            <a:lvl1pPr marL="0" indent="0" algn="ctr">
              <a:spcAft>
                <a:spcPts val="0"/>
              </a:spcAft>
              <a:buNone/>
              <a:defRPr>
                <a:solidFill>
                  <a:schemeClr val="accent6"/>
                </a:solidFill>
              </a:defRPr>
            </a:lvl1pPr>
          </a:lstStyle>
          <a:p>
            <a:pPr lvl="0"/>
            <a:r>
              <a:rPr lang="en-US"/>
              <a:t>National Gas</a:t>
            </a:r>
            <a:br>
              <a:rPr lang="en-US"/>
            </a:br>
            <a:r>
              <a:rPr lang="en-US"/>
              <a:t>Rules</a:t>
            </a:r>
          </a:p>
        </p:txBody>
      </p:sp>
      <p:sp>
        <p:nvSpPr>
          <p:cNvPr id="41" name="Text Placeholder 38">
            <a:extLst>
              <a:ext uri="{FF2B5EF4-FFF2-40B4-BE49-F238E27FC236}">
                <a16:creationId xmlns:a16="http://schemas.microsoft.com/office/drawing/2014/main" id="{31D9E7A9-33C1-C840-AD35-200CA38928DB}"/>
              </a:ext>
            </a:extLst>
          </p:cNvPr>
          <p:cNvSpPr>
            <a:spLocks noGrp="1"/>
          </p:cNvSpPr>
          <p:nvPr userDrawn="1">
            <p:ph type="body" sz="quarter" idx="15" hasCustomPrompt="1"/>
          </p:nvPr>
        </p:nvSpPr>
        <p:spPr>
          <a:xfrm>
            <a:off x="5229581" y="4876188"/>
            <a:ext cx="2166205" cy="793667"/>
          </a:xfrm>
        </p:spPr>
        <p:txBody>
          <a:bodyPr/>
          <a:lstStyle>
            <a:lvl1pPr marL="0" indent="0" algn="ctr">
              <a:spcAft>
                <a:spcPts val="0"/>
              </a:spcAft>
              <a:buNone/>
              <a:defRPr>
                <a:solidFill>
                  <a:schemeClr val="accent1"/>
                </a:solidFill>
              </a:defRPr>
            </a:lvl1pPr>
          </a:lstStyle>
          <a:p>
            <a:pPr lvl="0"/>
            <a:r>
              <a:rPr lang="en-US"/>
              <a:t>National Energy</a:t>
            </a:r>
            <a:br>
              <a:rPr lang="en-US"/>
            </a:br>
            <a:r>
              <a:rPr lang="en-US"/>
              <a:t>Retail Rules</a:t>
            </a:r>
          </a:p>
        </p:txBody>
      </p:sp>
      <p:cxnSp>
        <p:nvCxnSpPr>
          <p:cNvPr id="42" name="Straight Connector 41">
            <a:extLst>
              <a:ext uri="{FF2B5EF4-FFF2-40B4-BE49-F238E27FC236}">
                <a16:creationId xmlns:a16="http://schemas.microsoft.com/office/drawing/2014/main" id="{13FCB979-7ECD-B54B-9D19-E3090CCD313F}"/>
              </a:ext>
            </a:extLst>
          </p:cNvPr>
          <p:cNvCxnSpPr/>
          <p:nvPr userDrawn="1"/>
        </p:nvCxnSpPr>
        <p:spPr>
          <a:xfrm>
            <a:off x="7860798" y="4686052"/>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3" name="Text Placeholder 38">
            <a:extLst>
              <a:ext uri="{FF2B5EF4-FFF2-40B4-BE49-F238E27FC236}">
                <a16:creationId xmlns:a16="http://schemas.microsoft.com/office/drawing/2014/main" id="{B80F7321-228D-AC4E-89AF-48CBBE42C998}"/>
              </a:ext>
            </a:extLst>
          </p:cNvPr>
          <p:cNvSpPr>
            <a:spLocks noGrp="1"/>
          </p:cNvSpPr>
          <p:nvPr userDrawn="1">
            <p:ph type="body" sz="quarter" idx="16" hasCustomPrompt="1"/>
          </p:nvPr>
        </p:nvSpPr>
        <p:spPr>
          <a:xfrm>
            <a:off x="7879773" y="4876188"/>
            <a:ext cx="1683750" cy="1851889"/>
          </a:xfrm>
        </p:spPr>
        <p:txBody>
          <a:bodyPr/>
          <a:lstStyle>
            <a:lvl1pPr marL="0" indent="0" algn="l">
              <a:spcAft>
                <a:spcPts val="0"/>
              </a:spcAft>
              <a:buNone/>
              <a:defRPr>
                <a:solidFill>
                  <a:schemeClr val="bg1"/>
                </a:solidFill>
              </a:defRPr>
            </a:lvl1pPr>
          </a:lstStyle>
          <a:p>
            <a:pPr lvl="0"/>
            <a:r>
              <a:rPr lang="en-US"/>
              <a:t>We also</a:t>
            </a:r>
            <a:br>
              <a:rPr lang="en-US"/>
            </a:br>
            <a:r>
              <a:rPr lang="en-US"/>
              <a:t>provide market development advice to governments</a:t>
            </a:r>
          </a:p>
        </p:txBody>
      </p:sp>
      <p:grpSp>
        <p:nvGrpSpPr>
          <p:cNvPr id="5" name="Group 4">
            <a:extLst>
              <a:ext uri="{FF2B5EF4-FFF2-40B4-BE49-F238E27FC236}">
                <a16:creationId xmlns:a16="http://schemas.microsoft.com/office/drawing/2014/main" id="{4E3EAE22-E072-924C-BD4A-5868B6917CE8}"/>
              </a:ext>
            </a:extLst>
          </p:cNvPr>
          <p:cNvGrpSpPr/>
          <p:nvPr userDrawn="1"/>
        </p:nvGrpSpPr>
        <p:grpSpPr>
          <a:xfrm>
            <a:off x="712148" y="2579208"/>
            <a:ext cx="1492137" cy="1878344"/>
            <a:chOff x="609053" y="1754858"/>
            <a:chExt cx="1276126" cy="1278000"/>
          </a:xfrm>
        </p:grpSpPr>
        <p:sp>
          <p:nvSpPr>
            <p:cNvPr id="10" name="Freeform 8">
              <a:extLst>
                <a:ext uri="{FF2B5EF4-FFF2-40B4-BE49-F238E27FC236}">
                  <a16:creationId xmlns:a16="http://schemas.microsoft.com/office/drawing/2014/main" id="{3711AC07-BA0E-A546-916D-A105275F6058}"/>
                </a:ext>
              </a:extLst>
            </p:cNvPr>
            <p:cNvSpPr>
              <a:spLocks noChangeArrowheads="1"/>
            </p:cNvSpPr>
            <p:nvPr userDrawn="1"/>
          </p:nvSpPr>
          <p:spPr bwMode="auto">
            <a:xfrm>
              <a:off x="609053" y="1754858"/>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3"/>
            </a:solidFill>
            <a:ln>
              <a:noFill/>
            </a:ln>
            <a:effectLst/>
          </p:spPr>
          <p:txBody>
            <a:bodyPr wrap="none" anchor="ctr"/>
            <a:lstStyle/>
            <a:p>
              <a:endParaRPr lang="en-US" sz="2105"/>
            </a:p>
          </p:txBody>
        </p:sp>
        <p:pic>
          <p:nvPicPr>
            <p:cNvPr id="44" name="Picture 43">
              <a:extLst>
                <a:ext uri="{FF2B5EF4-FFF2-40B4-BE49-F238E27FC236}">
                  <a16:creationId xmlns:a16="http://schemas.microsoft.com/office/drawing/2014/main" id="{4C171FD2-31F1-3742-ADF2-FDD6DE53D0A8}"/>
                </a:ext>
              </a:extLst>
            </p:cNvPr>
            <p:cNvPicPr>
              <a:picLocks noChangeAspect="1"/>
            </p:cNvPicPr>
            <p:nvPr userDrawn="1"/>
          </p:nvPicPr>
          <p:blipFill>
            <a:blip r:embed="rId2"/>
            <a:stretch>
              <a:fillRect/>
            </a:stretch>
          </p:blipFill>
          <p:spPr>
            <a:xfrm>
              <a:off x="814607" y="1941516"/>
              <a:ext cx="865018" cy="900000"/>
            </a:xfrm>
            <a:prstGeom prst="rect">
              <a:avLst/>
            </a:prstGeom>
          </p:spPr>
        </p:pic>
      </p:grpSp>
      <p:grpSp>
        <p:nvGrpSpPr>
          <p:cNvPr id="4" name="Group 3">
            <a:extLst>
              <a:ext uri="{FF2B5EF4-FFF2-40B4-BE49-F238E27FC236}">
                <a16:creationId xmlns:a16="http://schemas.microsoft.com/office/drawing/2014/main" id="{9EA55FDF-8235-8748-864C-DFDD94B15D17}"/>
              </a:ext>
            </a:extLst>
          </p:cNvPr>
          <p:cNvGrpSpPr/>
          <p:nvPr userDrawn="1"/>
        </p:nvGrpSpPr>
        <p:grpSpPr>
          <a:xfrm>
            <a:off x="3139933" y="2611225"/>
            <a:ext cx="1491041" cy="1878344"/>
            <a:chOff x="2685374" y="1798426"/>
            <a:chExt cx="1275189" cy="1278000"/>
          </a:xfrm>
        </p:grpSpPr>
        <p:sp>
          <p:nvSpPr>
            <p:cNvPr id="22" name="Freeform 20">
              <a:extLst>
                <a:ext uri="{FF2B5EF4-FFF2-40B4-BE49-F238E27FC236}">
                  <a16:creationId xmlns:a16="http://schemas.microsoft.com/office/drawing/2014/main" id="{5F9F583C-7A34-FF4D-A4BD-21A912BD553A}"/>
                </a:ext>
              </a:extLst>
            </p:cNvPr>
            <p:cNvSpPr>
              <a:spLocks noChangeArrowheads="1"/>
            </p:cNvSpPr>
            <p:nvPr userDrawn="1"/>
          </p:nvSpPr>
          <p:spPr bwMode="auto">
            <a:xfrm>
              <a:off x="2685374" y="1798426"/>
              <a:ext cx="1275189" cy="1278000"/>
            </a:xfrm>
            <a:custGeom>
              <a:avLst/>
              <a:gdLst>
                <a:gd name="T0" fmla="*/ 2986 w 6003"/>
                <a:gd name="T1" fmla="*/ 6014 h 6015"/>
                <a:gd name="T2" fmla="*/ 2986 w 6003"/>
                <a:gd name="T3" fmla="*/ 6014 h 6015"/>
                <a:gd name="T4" fmla="*/ 6002 w 6003"/>
                <a:gd name="T5" fmla="*/ 2993 h 6015"/>
                <a:gd name="T6" fmla="*/ 2986 w 6003"/>
                <a:gd name="T7" fmla="*/ 0 h 6015"/>
                <a:gd name="T8" fmla="*/ 0 w 6003"/>
                <a:gd name="T9" fmla="*/ 2993 h 6015"/>
                <a:gd name="T10" fmla="*/ 2986 w 6003"/>
                <a:gd name="T11" fmla="*/ 6014 h 6015"/>
              </a:gdLst>
              <a:ahLst/>
              <a:cxnLst>
                <a:cxn ang="0">
                  <a:pos x="T0" y="T1"/>
                </a:cxn>
                <a:cxn ang="0">
                  <a:pos x="T2" y="T3"/>
                </a:cxn>
                <a:cxn ang="0">
                  <a:pos x="T4" y="T5"/>
                </a:cxn>
                <a:cxn ang="0">
                  <a:pos x="T6" y="T7"/>
                </a:cxn>
                <a:cxn ang="0">
                  <a:pos x="T8" y="T9"/>
                </a:cxn>
                <a:cxn ang="0">
                  <a:pos x="T10" y="T11"/>
                </a:cxn>
              </a:cxnLst>
              <a:rect l="0" t="0" r="r" b="b"/>
              <a:pathLst>
                <a:path w="6003" h="6015">
                  <a:moveTo>
                    <a:pt x="2986" y="6014"/>
                  </a:moveTo>
                  <a:lnTo>
                    <a:pt x="2986" y="6014"/>
                  </a:lnTo>
                  <a:cubicBezTo>
                    <a:pt x="4669" y="6014"/>
                    <a:pt x="6002" y="4648"/>
                    <a:pt x="6002" y="2993"/>
                  </a:cubicBezTo>
                  <a:cubicBezTo>
                    <a:pt x="6002" y="1336"/>
                    <a:pt x="4669" y="0"/>
                    <a:pt x="2986" y="0"/>
                  </a:cubicBezTo>
                  <a:cubicBezTo>
                    <a:pt x="1333" y="0"/>
                    <a:pt x="0" y="1336"/>
                    <a:pt x="0" y="2993"/>
                  </a:cubicBezTo>
                  <a:cubicBezTo>
                    <a:pt x="0" y="4648"/>
                    <a:pt x="1333" y="6014"/>
                    <a:pt x="2986" y="6014"/>
                  </a:cubicBezTo>
                </a:path>
              </a:pathLst>
            </a:custGeom>
            <a:solidFill>
              <a:schemeClr val="accent6"/>
            </a:solidFill>
            <a:ln>
              <a:noFill/>
            </a:ln>
            <a:effectLst/>
          </p:spPr>
          <p:txBody>
            <a:bodyPr wrap="none" anchor="ctr"/>
            <a:lstStyle/>
            <a:p>
              <a:endParaRPr lang="en-US" sz="2105"/>
            </a:p>
          </p:txBody>
        </p:sp>
        <p:pic>
          <p:nvPicPr>
            <p:cNvPr id="45" name="Picture 44">
              <a:extLst>
                <a:ext uri="{FF2B5EF4-FFF2-40B4-BE49-F238E27FC236}">
                  <a16:creationId xmlns:a16="http://schemas.microsoft.com/office/drawing/2014/main" id="{D60C1456-83C8-9B40-A61F-48BBF7273C3B}"/>
                </a:ext>
              </a:extLst>
            </p:cNvPr>
            <p:cNvPicPr>
              <a:picLocks noChangeAspect="1"/>
            </p:cNvPicPr>
            <p:nvPr userDrawn="1"/>
          </p:nvPicPr>
          <p:blipFill>
            <a:blip r:embed="rId3"/>
            <a:stretch>
              <a:fillRect/>
            </a:stretch>
          </p:blipFill>
          <p:spPr>
            <a:xfrm>
              <a:off x="2931802" y="1987426"/>
              <a:ext cx="782332" cy="900000"/>
            </a:xfrm>
            <a:prstGeom prst="rect">
              <a:avLst/>
            </a:prstGeom>
          </p:spPr>
        </p:pic>
      </p:grpSp>
      <p:grpSp>
        <p:nvGrpSpPr>
          <p:cNvPr id="36" name="Group 35">
            <a:extLst>
              <a:ext uri="{FF2B5EF4-FFF2-40B4-BE49-F238E27FC236}">
                <a16:creationId xmlns:a16="http://schemas.microsoft.com/office/drawing/2014/main" id="{C040F90F-7CFF-244B-9101-0B5919B76481}"/>
              </a:ext>
            </a:extLst>
          </p:cNvPr>
          <p:cNvGrpSpPr/>
          <p:nvPr userDrawn="1"/>
        </p:nvGrpSpPr>
        <p:grpSpPr>
          <a:xfrm>
            <a:off x="5555218" y="2643242"/>
            <a:ext cx="1492137" cy="1878344"/>
            <a:chOff x="4751010" y="1798426"/>
            <a:chExt cx="1276126" cy="1278000"/>
          </a:xfrm>
        </p:grpSpPr>
        <p:sp>
          <p:nvSpPr>
            <p:cNvPr id="46" name="Freeform 8">
              <a:extLst>
                <a:ext uri="{FF2B5EF4-FFF2-40B4-BE49-F238E27FC236}">
                  <a16:creationId xmlns:a16="http://schemas.microsoft.com/office/drawing/2014/main" id="{AF83044B-7FC5-3A46-8631-F8961BA0079B}"/>
                </a:ext>
              </a:extLst>
            </p:cNvPr>
            <p:cNvSpPr>
              <a:spLocks noChangeArrowheads="1"/>
            </p:cNvSpPr>
            <p:nvPr userDrawn="1"/>
          </p:nvSpPr>
          <p:spPr bwMode="auto">
            <a:xfrm>
              <a:off x="4751010" y="1798426"/>
              <a:ext cx="1276126" cy="1278000"/>
            </a:xfrm>
            <a:custGeom>
              <a:avLst/>
              <a:gdLst>
                <a:gd name="T0" fmla="*/ 3016 w 6004"/>
                <a:gd name="T1" fmla="*/ 6014 h 6015"/>
                <a:gd name="T2" fmla="*/ 3016 w 6004"/>
                <a:gd name="T3" fmla="*/ 6014 h 6015"/>
                <a:gd name="T4" fmla="*/ 6003 w 6004"/>
                <a:gd name="T5" fmla="*/ 2993 h 6015"/>
                <a:gd name="T6" fmla="*/ 3016 w 6004"/>
                <a:gd name="T7" fmla="*/ 0 h 6015"/>
                <a:gd name="T8" fmla="*/ 0 w 6004"/>
                <a:gd name="T9" fmla="*/ 2993 h 6015"/>
                <a:gd name="T10" fmla="*/ 3016 w 6004"/>
                <a:gd name="T11" fmla="*/ 6014 h 6015"/>
              </a:gdLst>
              <a:ahLst/>
              <a:cxnLst>
                <a:cxn ang="0">
                  <a:pos x="T0" y="T1"/>
                </a:cxn>
                <a:cxn ang="0">
                  <a:pos x="T2" y="T3"/>
                </a:cxn>
                <a:cxn ang="0">
                  <a:pos x="T4" y="T5"/>
                </a:cxn>
                <a:cxn ang="0">
                  <a:pos x="T6" y="T7"/>
                </a:cxn>
                <a:cxn ang="0">
                  <a:pos x="T8" y="T9"/>
                </a:cxn>
                <a:cxn ang="0">
                  <a:pos x="T10" y="T11"/>
                </a:cxn>
              </a:cxnLst>
              <a:rect l="0" t="0" r="r" b="b"/>
              <a:pathLst>
                <a:path w="6004" h="6015">
                  <a:moveTo>
                    <a:pt x="3016" y="6014"/>
                  </a:moveTo>
                  <a:lnTo>
                    <a:pt x="3016" y="6014"/>
                  </a:lnTo>
                  <a:cubicBezTo>
                    <a:pt x="4669" y="6014"/>
                    <a:pt x="6003" y="4648"/>
                    <a:pt x="6003" y="2993"/>
                  </a:cubicBezTo>
                  <a:cubicBezTo>
                    <a:pt x="6003" y="1336"/>
                    <a:pt x="4669" y="0"/>
                    <a:pt x="3016" y="0"/>
                  </a:cubicBezTo>
                  <a:cubicBezTo>
                    <a:pt x="1333" y="0"/>
                    <a:pt x="0" y="1336"/>
                    <a:pt x="0" y="2993"/>
                  </a:cubicBezTo>
                  <a:cubicBezTo>
                    <a:pt x="0" y="4648"/>
                    <a:pt x="1333" y="6014"/>
                    <a:pt x="3016" y="6014"/>
                  </a:cubicBezTo>
                </a:path>
              </a:pathLst>
            </a:custGeom>
            <a:solidFill>
              <a:schemeClr val="accent1"/>
            </a:solidFill>
            <a:ln>
              <a:noFill/>
            </a:ln>
            <a:effectLst/>
          </p:spPr>
          <p:txBody>
            <a:bodyPr wrap="none" anchor="ctr"/>
            <a:lstStyle/>
            <a:p>
              <a:endParaRPr lang="en-US" sz="2105"/>
            </a:p>
          </p:txBody>
        </p:sp>
        <p:pic>
          <p:nvPicPr>
            <p:cNvPr id="47" name="Picture 46">
              <a:extLst>
                <a:ext uri="{FF2B5EF4-FFF2-40B4-BE49-F238E27FC236}">
                  <a16:creationId xmlns:a16="http://schemas.microsoft.com/office/drawing/2014/main" id="{703F78FB-6257-7546-9E70-73F67726F5CC}"/>
                </a:ext>
              </a:extLst>
            </p:cNvPr>
            <p:cNvPicPr>
              <a:picLocks noChangeAspect="1"/>
            </p:cNvPicPr>
            <p:nvPr userDrawn="1"/>
          </p:nvPicPr>
          <p:blipFill>
            <a:blip r:embed="rId4"/>
            <a:stretch>
              <a:fillRect/>
            </a:stretch>
          </p:blipFill>
          <p:spPr>
            <a:xfrm>
              <a:off x="5148780" y="1987426"/>
              <a:ext cx="480212" cy="900000"/>
            </a:xfrm>
            <a:prstGeom prst="rect">
              <a:avLst/>
            </a:prstGeom>
          </p:spPr>
        </p:pic>
      </p:grpSp>
      <p:pic>
        <p:nvPicPr>
          <p:cNvPr id="48" name="Picture 47">
            <a:extLst>
              <a:ext uri="{FF2B5EF4-FFF2-40B4-BE49-F238E27FC236}">
                <a16:creationId xmlns:a16="http://schemas.microsoft.com/office/drawing/2014/main" id="{394FD55B-364D-FC4F-92FA-6C4B246D9B4B}"/>
              </a:ext>
            </a:extLst>
          </p:cNvPr>
          <p:cNvPicPr>
            <a:picLocks noChangeAspect="1"/>
          </p:cNvPicPr>
          <p:nvPr userDrawn="1"/>
        </p:nvPicPr>
        <p:blipFill>
          <a:blip r:embed="rId5"/>
          <a:stretch>
            <a:fillRect/>
          </a:stretch>
        </p:blipFill>
        <p:spPr>
          <a:xfrm>
            <a:off x="7971604" y="2611225"/>
            <a:ext cx="1467927" cy="1878344"/>
          </a:xfrm>
          <a:prstGeom prst="rect">
            <a:avLst/>
          </a:prstGeom>
        </p:spPr>
      </p:pic>
    </p:spTree>
    <p:extLst>
      <p:ext uri="{BB962C8B-B14F-4D97-AF65-F5344CB8AC3E}">
        <p14:creationId xmlns:p14="http://schemas.microsoft.com/office/powerpoint/2010/main" val="929664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vern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National governments and energy policy development</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9340" y="1523789"/>
            <a:ext cx="3180790" cy="3998197"/>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740001" y="1523787"/>
            <a:ext cx="3104912" cy="3902821"/>
          </a:xfrm>
          <a:prstGeom prst="rect">
            <a:avLst/>
          </a:prstGeom>
        </p:spPr>
      </p:pic>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1847694" y="4883500"/>
            <a:ext cx="2621255"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Council of Australian </a:t>
            </a:r>
            <a:br>
              <a:rPr kumimoji="0" lang="en-US" sz="1637" b="1" i="0" u="none" strike="noStrike" kern="1200" cap="none" spc="0" normalizeH="0" baseline="0" noProof="0">
                <a:ln>
                  <a:noFill/>
                </a:ln>
                <a:solidFill>
                  <a:srgbClr val="7E4182"/>
                </a:solidFill>
                <a:effectLst/>
                <a:uLnTx/>
                <a:uFillTx/>
                <a:latin typeface="Tahoma"/>
              </a:rPr>
            </a:br>
            <a:r>
              <a:rPr kumimoji="0" lang="en-US" sz="1637" b="1" i="0" u="none" strike="noStrike" kern="1200" cap="none" spc="0" normalizeH="0" baseline="0" noProof="0">
                <a:ln>
                  <a:noFill/>
                </a:ln>
                <a:solidFill>
                  <a:srgbClr val="7E4182"/>
                </a:solidFill>
                <a:effectLst/>
                <a:uLnTx/>
                <a:uFillTx/>
                <a:latin typeface="Tahoma"/>
              </a:rPr>
              <a:t>Governments (COAG)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implements policy reforms of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national significance that require cooperative action by federal,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state and territory governments</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5888999" y="4883500"/>
            <a:ext cx="2602304"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7E4182"/>
                </a:solidFill>
                <a:effectLst/>
                <a:uLnTx/>
                <a:uFillTx/>
                <a:latin typeface="Tahoma"/>
              </a:rPr>
              <a:t>COAG Energy Council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is made up of the nation’s energy ministers. They provide national leadership on energy market development which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is so important for the health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of the national economy</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3377116" y="3645673"/>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p>
        </p:txBody>
      </p:sp>
      <p:sp>
        <p:nvSpPr>
          <p:cNvPr id="23" name="Text Placeholder 3">
            <a:extLst>
              <a:ext uri="{FF2B5EF4-FFF2-40B4-BE49-F238E27FC236}">
                <a16:creationId xmlns:a16="http://schemas.microsoft.com/office/drawing/2014/main" id="{5D5461FE-9BC4-B64D-9C56-900CF04D3C51}"/>
              </a:ext>
            </a:extLst>
          </p:cNvPr>
          <p:cNvSpPr txBox="1">
            <a:spLocks/>
          </p:cNvSpPr>
          <p:nvPr userDrawn="1"/>
        </p:nvSpPr>
        <p:spPr>
          <a:xfrm>
            <a:off x="7644250" y="3397439"/>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COAG</a:t>
            </a:r>
            <a:br>
              <a:rPr kumimoji="0" lang="en-US" sz="1637" b="1" i="0" u="none" strike="noStrike" kern="1200" cap="none" spc="0" normalizeH="0" baseline="0" noProof="0">
                <a:ln>
                  <a:noFill/>
                </a:ln>
                <a:solidFill>
                  <a:srgbClr val="6CC5EA"/>
                </a:solidFill>
                <a:effectLst/>
                <a:uLnTx/>
                <a:uFillTx/>
                <a:latin typeface="Tahoma"/>
              </a:rPr>
            </a:br>
            <a:r>
              <a:rPr kumimoji="0" lang="en-US" sz="1403" b="1" i="0" u="none" strike="noStrike" kern="1200" cap="none" spc="0" normalizeH="0" baseline="0" noProof="0">
                <a:ln>
                  <a:noFill/>
                </a:ln>
                <a:solidFill>
                  <a:srgbClr val="6CC5EA"/>
                </a:solidFill>
                <a:effectLst/>
                <a:uLnTx/>
                <a:uFillTx/>
                <a:latin typeface="Tahoma"/>
              </a:rPr>
              <a:t>Energy Council</a:t>
            </a:r>
          </a:p>
        </p:txBody>
      </p:sp>
    </p:spTree>
    <p:extLst>
      <p:ext uri="{BB962C8B-B14F-4D97-AF65-F5344CB8AC3E}">
        <p14:creationId xmlns:p14="http://schemas.microsoft.com/office/powerpoint/2010/main" val="22872047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Market body ro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hasCustomPrompt="1"/>
          </p:nvPr>
        </p:nvSpPr>
        <p:spPr/>
        <p:txBody>
          <a:bodyPr/>
          <a:lstStyle/>
          <a:p>
            <a:r>
              <a:rPr lang="en-US"/>
              <a:t>Market body roles</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0260" y="700501"/>
            <a:ext cx="3399848" cy="427355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4508" y="671285"/>
            <a:ext cx="3399848" cy="427355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6862" y="700501"/>
            <a:ext cx="3399848" cy="4273550"/>
          </a:xfrm>
          <a:prstGeom prst="rect">
            <a:avLst/>
          </a:prstGeom>
        </p:spPr>
      </p:pic>
      <p:sp>
        <p:nvSpPr>
          <p:cNvPr id="17" name="Text Placeholder 3">
            <a:extLst>
              <a:ext uri="{FF2B5EF4-FFF2-40B4-BE49-F238E27FC236}">
                <a16:creationId xmlns:a16="http://schemas.microsoft.com/office/drawing/2014/main" id="{5D5461FE-9BC4-B64D-9C56-900CF04D3C51}"/>
              </a:ext>
            </a:extLst>
          </p:cNvPr>
          <p:cNvSpPr txBox="1">
            <a:spLocks/>
          </p:cNvSpPr>
          <p:nvPr userDrawn="1"/>
        </p:nvSpPr>
        <p:spPr>
          <a:xfrm>
            <a:off x="975150" y="4367405"/>
            <a:ext cx="2459615" cy="242401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Commission </a:t>
            </a:r>
            <a:br>
              <a:rPr kumimoji="0" lang="en-US" sz="1403" b="1" i="0" u="none" strike="noStrike" kern="1200" cap="none" spc="0" normalizeH="0" baseline="0" noProof="0">
                <a:ln>
                  <a:noFill/>
                </a:ln>
                <a:solidFill>
                  <a:srgbClr val="005883"/>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Rule maker, market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developer and expert adviser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to governments</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Protects consumers and achieves the right trade-off between cost, reliability and security.</a:t>
            </a:r>
          </a:p>
        </p:txBody>
      </p:sp>
      <p:sp>
        <p:nvSpPr>
          <p:cNvPr id="18" name="Text Placeholder 3">
            <a:extLst>
              <a:ext uri="{FF2B5EF4-FFF2-40B4-BE49-F238E27FC236}">
                <a16:creationId xmlns:a16="http://schemas.microsoft.com/office/drawing/2014/main" id="{5D5461FE-9BC4-B64D-9C56-900CF04D3C51}"/>
              </a:ext>
            </a:extLst>
          </p:cNvPr>
          <p:cNvSpPr txBox="1">
            <a:spLocks/>
          </p:cNvSpPr>
          <p:nvPr userDrawn="1"/>
        </p:nvSpPr>
        <p:spPr>
          <a:xfrm>
            <a:off x="4308111" y="4367405"/>
            <a:ext cx="2196346"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Regulator</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Economic regulation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rules compliance</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Polices the system and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monitors the market.</a:t>
            </a:r>
          </a:p>
        </p:txBody>
      </p:sp>
      <p:sp>
        <p:nvSpPr>
          <p:cNvPr id="19" name="Text Placeholder 3">
            <a:extLst>
              <a:ext uri="{FF2B5EF4-FFF2-40B4-BE49-F238E27FC236}">
                <a16:creationId xmlns:a16="http://schemas.microsoft.com/office/drawing/2014/main" id="{5D5461FE-9BC4-B64D-9C56-900CF04D3C51}"/>
              </a:ext>
            </a:extLst>
          </p:cNvPr>
          <p:cNvSpPr txBox="1">
            <a:spLocks/>
          </p:cNvSpPr>
          <p:nvPr userDrawn="1"/>
        </p:nvSpPr>
        <p:spPr>
          <a:xfrm>
            <a:off x="7197233" y="4367405"/>
            <a:ext cx="2550469" cy="19841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005883"/>
                </a:solidFill>
                <a:effectLst/>
                <a:uLnTx/>
                <a:uFillTx/>
                <a:latin typeface="Tahoma"/>
              </a:rPr>
              <a:t>Australian Energy </a:t>
            </a:r>
            <a:br>
              <a:rPr kumimoji="0" lang="en-US" sz="1637" b="1" i="0" u="none" strike="noStrike" kern="1200" cap="none" spc="0" normalizeH="0" baseline="0" noProof="0">
                <a:ln>
                  <a:noFill/>
                </a:ln>
                <a:solidFill>
                  <a:srgbClr val="005883"/>
                </a:solidFill>
                <a:effectLst/>
                <a:uLnTx/>
                <a:uFillTx/>
                <a:latin typeface="Tahoma"/>
              </a:rPr>
            </a:br>
            <a:r>
              <a:rPr kumimoji="0" lang="en-US" sz="1637" b="1" i="0" u="none" strike="noStrike" kern="1200" cap="none" spc="0" normalizeH="0" baseline="0" noProof="0">
                <a:ln>
                  <a:noFill/>
                </a:ln>
                <a:solidFill>
                  <a:srgbClr val="005883"/>
                </a:solidFill>
                <a:effectLst/>
                <a:uLnTx/>
                <a:uFillTx/>
                <a:latin typeface="Tahoma"/>
              </a:rPr>
              <a:t>Market Operator </a:t>
            </a:r>
            <a:br>
              <a:rPr kumimoji="0" lang="en-US" sz="1403" b="1"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 Electricity and gas systems </a:t>
            </a:r>
            <a:br>
              <a:rPr kumimoji="0" lang="en-US" sz="1403" b="0" i="0" u="none" strike="noStrike" kern="1200" cap="none" spc="0" normalizeH="0" baseline="0" noProof="0">
                <a:ln>
                  <a:noFill/>
                </a:ln>
                <a:solidFill>
                  <a:srgbClr val="58595B"/>
                </a:solidFill>
                <a:effectLst/>
                <a:uLnTx/>
                <a:uFillTx/>
                <a:latin typeface="Tahoma"/>
              </a:rPr>
            </a:br>
            <a:r>
              <a:rPr kumimoji="0" lang="en-US" sz="1403" b="0" i="0" u="none" strike="noStrike" kern="1200" cap="none" spc="0" normalizeH="0" baseline="0" noProof="0">
                <a:ln>
                  <a:noFill/>
                </a:ln>
                <a:solidFill>
                  <a:srgbClr val="58595B"/>
                </a:solidFill>
                <a:effectLst/>
                <a:uLnTx/>
                <a:uFillTx/>
                <a:latin typeface="Tahoma"/>
              </a:rPr>
              <a:t>and market operator</a:t>
            </a:r>
          </a:p>
          <a:p>
            <a:pPr marL="0" marR="0" lvl="0" indent="0" algn="ctr" defTabSz="1069208" rtl="0" eaLnBrk="1" fontAlgn="auto" latinLnBrk="0" hangingPunct="1">
              <a:lnSpc>
                <a:spcPct val="100000"/>
              </a:lnSpc>
              <a:spcBef>
                <a:spcPts val="0"/>
              </a:spcBef>
              <a:spcAft>
                <a:spcPts val="877"/>
              </a:spcAft>
              <a:buClrTx/>
              <a:buSzTx/>
              <a:buFont typeface="Arial" panose="020B0604020202020204" pitchFamily="34" charset="0"/>
              <a:buNone/>
              <a:tabLst/>
              <a:defRPr/>
            </a:pPr>
            <a:r>
              <a:rPr kumimoji="0" lang="en-US" sz="1286" b="0" i="1" u="none" strike="noStrike" kern="1200" cap="none" spc="0" normalizeH="0" baseline="0" noProof="0">
                <a:ln>
                  <a:noFill/>
                </a:ln>
                <a:solidFill>
                  <a:srgbClr val="7E4182"/>
                </a:solidFill>
                <a:effectLst/>
                <a:uLnTx/>
                <a:uFillTx/>
                <a:latin typeface="Tahoma"/>
              </a:rPr>
              <a:t>Works with industry </a:t>
            </a:r>
            <a:br>
              <a:rPr kumimoji="0" lang="en-US" sz="1286" b="0" i="1" u="none" strike="noStrike" kern="1200" cap="none" spc="0" normalizeH="0" baseline="0" noProof="0">
                <a:ln>
                  <a:noFill/>
                </a:ln>
                <a:solidFill>
                  <a:srgbClr val="7E4182"/>
                </a:solidFill>
                <a:effectLst/>
                <a:uLnTx/>
                <a:uFillTx/>
                <a:latin typeface="Tahoma"/>
              </a:rPr>
            </a:br>
            <a:r>
              <a:rPr kumimoji="0" lang="en-US" sz="1286" b="0" i="1" u="none" strike="noStrike" kern="1200" cap="none" spc="0" normalizeH="0" baseline="0" noProof="0">
                <a:ln>
                  <a:noFill/>
                </a:ln>
                <a:solidFill>
                  <a:srgbClr val="7E4182"/>
                </a:solidFill>
                <a:effectLst/>
                <a:uLnTx/>
                <a:uFillTx/>
                <a:latin typeface="Tahoma"/>
              </a:rPr>
              <a:t>to keep the lights on.</a:t>
            </a:r>
          </a:p>
        </p:txBody>
      </p:sp>
      <p:sp>
        <p:nvSpPr>
          <p:cNvPr id="20" name="Text Placeholder 3">
            <a:extLst>
              <a:ext uri="{FF2B5EF4-FFF2-40B4-BE49-F238E27FC236}">
                <a16:creationId xmlns:a16="http://schemas.microsoft.com/office/drawing/2014/main" id="{5D5461FE-9BC4-B64D-9C56-900CF04D3C51}"/>
              </a:ext>
            </a:extLst>
          </p:cNvPr>
          <p:cNvSpPr txBox="1">
            <a:spLocks/>
          </p:cNvSpPr>
          <p:nvPr userDrawn="1"/>
        </p:nvSpPr>
        <p:spPr>
          <a:xfrm>
            <a:off x="2186852" y="3025596"/>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AEMC</a:t>
            </a:r>
          </a:p>
        </p:txBody>
      </p:sp>
      <p:sp>
        <p:nvSpPr>
          <p:cNvPr id="21" name="Text Placeholder 3">
            <a:extLst>
              <a:ext uri="{FF2B5EF4-FFF2-40B4-BE49-F238E27FC236}">
                <a16:creationId xmlns:a16="http://schemas.microsoft.com/office/drawing/2014/main" id="{5D5461FE-9BC4-B64D-9C56-900CF04D3C51}"/>
              </a:ext>
            </a:extLst>
          </p:cNvPr>
          <p:cNvSpPr txBox="1">
            <a:spLocks/>
          </p:cNvSpPr>
          <p:nvPr userDrawn="1"/>
        </p:nvSpPr>
        <p:spPr>
          <a:xfrm>
            <a:off x="5600891" y="30087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871" b="1" i="0" u="none" strike="noStrike" kern="1200" cap="none" spc="0" normalizeH="0" baseline="0" noProof="0">
                <a:ln>
                  <a:noFill/>
                </a:ln>
                <a:solidFill>
                  <a:srgbClr val="6CC5EA"/>
                </a:solidFill>
                <a:effectLst/>
                <a:uLnTx/>
                <a:uFillTx/>
                <a:latin typeface="Tahoma"/>
              </a:rPr>
              <a:t>AER</a:t>
            </a:r>
          </a:p>
        </p:txBody>
      </p:sp>
      <p:sp>
        <p:nvSpPr>
          <p:cNvPr id="22" name="Text Placeholder 3">
            <a:extLst>
              <a:ext uri="{FF2B5EF4-FFF2-40B4-BE49-F238E27FC236}">
                <a16:creationId xmlns:a16="http://schemas.microsoft.com/office/drawing/2014/main" id="{5D5461FE-9BC4-B64D-9C56-900CF04D3C51}"/>
              </a:ext>
            </a:extLst>
          </p:cNvPr>
          <p:cNvSpPr txBox="1">
            <a:spLocks/>
          </p:cNvSpPr>
          <p:nvPr userDrawn="1"/>
        </p:nvSpPr>
        <p:spPr>
          <a:xfrm>
            <a:off x="8585166" y="3042395"/>
            <a:ext cx="957461" cy="687067"/>
          </a:xfrm>
          <a:prstGeom prst="rect">
            <a:avLst/>
          </a:prstGeom>
        </p:spPr>
        <p:txBody>
          <a:bodyPr vert="horz" lIns="0" tIns="0" rIns="0" bIns="0" rtlCol="0">
            <a:noAutofit/>
          </a:bodyPr>
          <a:lstStyle>
            <a:lvl1pPr marL="180000" indent="-180000" algn="l" defTabSz="914400" rtl="0" eaLnBrk="1" latinLnBrk="0" hangingPunct="1">
              <a:lnSpc>
                <a:spcPts val="1800"/>
              </a:lnSpc>
              <a:spcBef>
                <a:spcPts val="0"/>
              </a:spcBef>
              <a:spcAft>
                <a:spcPts val="750"/>
              </a:spcAft>
              <a:buFont typeface="Arial" panose="020B0604020202020204" pitchFamily="34" charset="0"/>
              <a:buChar char="•"/>
              <a:tabLst/>
              <a:defRPr sz="1600" kern="1200">
                <a:solidFill>
                  <a:schemeClr val="bg1"/>
                </a:solidFill>
                <a:latin typeface="+mn-lt"/>
                <a:ea typeface="+mn-ea"/>
                <a:cs typeface="+mn-cs"/>
              </a:defRPr>
            </a:lvl1pPr>
            <a:lvl2pPr marL="54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2pPr>
            <a:lvl3pPr marL="90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3pPr>
            <a:lvl4pPr marL="126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4pPr>
            <a:lvl5pPr marL="1620000" indent="-180000" algn="l" defTabSz="914400" rtl="0" eaLnBrk="1" latinLnBrk="0" hangingPunct="1">
              <a:lnSpc>
                <a:spcPts val="1800"/>
              </a:lnSpc>
              <a:spcBef>
                <a:spcPts val="0"/>
              </a:spcBef>
              <a:spcAft>
                <a:spcPts val="750"/>
              </a:spcAft>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1069208" rtl="0" eaLnBrk="1" fontAlgn="auto" latinLnBrk="0" hangingPunct="1">
              <a:lnSpc>
                <a:spcPct val="150000"/>
              </a:lnSpc>
              <a:spcBef>
                <a:spcPts val="0"/>
              </a:spcBef>
              <a:spcAft>
                <a:spcPts val="877"/>
              </a:spcAft>
              <a:buClrTx/>
              <a:buSzTx/>
              <a:buFont typeface="Arial" panose="020B0604020202020204" pitchFamily="34" charset="0"/>
              <a:buNone/>
              <a:tabLst/>
              <a:defRPr/>
            </a:pPr>
            <a:r>
              <a:rPr kumimoji="0" lang="en-US" sz="1637" b="1" i="0" u="none" strike="noStrike" kern="1200" cap="none" spc="0" normalizeH="0" baseline="0" noProof="0">
                <a:ln>
                  <a:noFill/>
                </a:ln>
                <a:solidFill>
                  <a:srgbClr val="6CC5EA"/>
                </a:solidFill>
                <a:effectLst/>
                <a:uLnTx/>
                <a:uFillTx/>
                <a:latin typeface="Tahoma"/>
              </a:rPr>
              <a:t>AEMO</a:t>
            </a:r>
          </a:p>
        </p:txBody>
      </p:sp>
    </p:spTree>
    <p:extLst>
      <p:ext uri="{BB962C8B-B14F-4D97-AF65-F5344CB8AC3E}">
        <p14:creationId xmlns:p14="http://schemas.microsoft.com/office/powerpoint/2010/main" val="413226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8/04/2021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2_AEMC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DD57B-6C25-EA45-BAB8-63E399DF3E7E}"/>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F0D6D71-D3F8-F244-B715-155C7FF93350}"/>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084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EMC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3FFB8E0-5B5E-4642-8B19-6BD1CD4DA91D}"/>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2C8DE6A1-8EAD-2A41-BB17-56C884AB2BD3}"/>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3366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EMC Title &amp; Content M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F8DFD-FBB1-3041-BF49-A40D9A5EB647}"/>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7F06291C-CC3B-DC44-A8E3-3964E95FC1C9}"/>
              </a:ext>
            </a:extLst>
          </p:cNvPr>
          <p:cNvSpPr>
            <a:spLocks noGrp="1"/>
          </p:cNvSpPr>
          <p:nvPr>
            <p:ph type="sldNum" sz="quarter" idx="12"/>
          </p:nvPr>
        </p:nvSpPr>
        <p:spPr/>
        <p:txBody>
          <a:bodyPr/>
          <a:lstStyle/>
          <a:p>
            <a:fld id="{73A9E820-FCDC-9D4F-B422-DEB35CEB4BD2}" type="slidenum">
              <a:rPr lang="en-US" smtClean="0"/>
              <a:t>‹#›</a:t>
            </a:fld>
            <a:endParaRPr lang="en-US"/>
          </a:p>
        </p:txBody>
      </p:sp>
      <p:cxnSp>
        <p:nvCxnSpPr>
          <p:cNvPr id="7" name="Straight Connector 6">
            <a:extLst>
              <a:ext uri="{FF2B5EF4-FFF2-40B4-BE49-F238E27FC236}">
                <a16:creationId xmlns:a16="http://schemas.microsoft.com/office/drawing/2014/main" id="{E31FFE2D-575D-364A-AD94-761DAAC855E4}"/>
              </a:ext>
            </a:extLst>
          </p:cNvPr>
          <p:cNvCxnSpPr/>
          <p:nvPr userDrawn="1"/>
        </p:nvCxnSpPr>
        <p:spPr>
          <a:xfrm>
            <a:off x="357797" y="952400"/>
            <a:ext cx="568266"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23E552-2514-B140-B76D-C761276CED22}"/>
              </a:ext>
            </a:extLst>
          </p:cNvPr>
          <p:cNvCxnSpPr>
            <a:cxnSpLocks/>
          </p:cNvCxnSpPr>
          <p:nvPr userDrawn="1"/>
        </p:nvCxnSpPr>
        <p:spPr>
          <a:xfrm>
            <a:off x="9997266" y="7063633"/>
            <a:ext cx="0" cy="49604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5ECB3D0-CB26-F049-981F-FC52D3114309}"/>
              </a:ext>
            </a:extLst>
          </p:cNvPr>
          <p:cNvSpPr>
            <a:spLocks noGrp="1"/>
          </p:cNvSpPr>
          <p:nvPr>
            <p:ph type="body" sz="quarter" idx="13"/>
          </p:nvPr>
        </p:nvSpPr>
        <p:spPr>
          <a:xfrm>
            <a:off x="358249" y="1851889"/>
            <a:ext cx="9892032" cy="44974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8729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EMC Contact Details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26AD4A-EEEC-5C42-8AC5-805DC39A3270}"/>
              </a:ext>
            </a:extLst>
          </p:cNvPr>
          <p:cNvPicPr>
            <a:picLocks noChangeAspect="1"/>
          </p:cNvPicPr>
          <p:nvPr userDrawn="1"/>
        </p:nvPicPr>
        <p:blipFill>
          <a:blip r:embed="rId2"/>
          <a:stretch>
            <a:fillRect/>
          </a:stretch>
        </p:blipFill>
        <p:spPr>
          <a:xfrm>
            <a:off x="357797" y="2712805"/>
            <a:ext cx="926063" cy="1506606"/>
          </a:xfrm>
          <a:prstGeom prst="rect">
            <a:avLst/>
          </a:prstGeom>
        </p:spPr>
      </p:pic>
      <p:sp>
        <p:nvSpPr>
          <p:cNvPr id="10" name="Text Placeholder 9">
            <a:extLst>
              <a:ext uri="{FF2B5EF4-FFF2-40B4-BE49-F238E27FC236}">
                <a16:creationId xmlns:a16="http://schemas.microsoft.com/office/drawing/2014/main" id="{9B1C3B7B-4327-E44B-9BCA-4FD52D8FB870}"/>
              </a:ext>
            </a:extLst>
          </p:cNvPr>
          <p:cNvSpPr>
            <a:spLocks noGrp="1"/>
          </p:cNvSpPr>
          <p:nvPr>
            <p:ph type="body" sz="quarter" idx="10" hasCustomPrompt="1"/>
          </p:nvPr>
        </p:nvSpPr>
        <p:spPr>
          <a:xfrm>
            <a:off x="357797" y="4595412"/>
            <a:ext cx="4209375" cy="2195811"/>
          </a:xfrm>
        </p:spPr>
        <p:txBody>
          <a:bodyPr/>
          <a:lstStyle>
            <a:lvl1pPr marL="0" indent="0">
              <a:lnSpc>
                <a:spcPts val="1169"/>
              </a:lnSpc>
              <a:spcAft>
                <a:spcPts val="877"/>
              </a:spcAft>
              <a:buNone/>
              <a:defRPr sz="994"/>
            </a:lvl1pPr>
            <a:lvl2pPr marL="420948" indent="0">
              <a:buNone/>
              <a:defRPr/>
            </a:lvl2pPr>
            <a:lvl3pPr marL="841896" indent="0">
              <a:buNone/>
              <a:defRPr/>
            </a:lvl3pPr>
            <a:lvl4pPr marL="1262844" indent="0">
              <a:buNone/>
              <a:defRPr/>
            </a:lvl4pPr>
            <a:lvl5pPr marL="1683792" indent="0">
              <a:buNone/>
              <a:defRPr/>
            </a:lvl5pPr>
          </a:lstStyle>
          <a:p>
            <a:pPr lvl="0"/>
            <a:r>
              <a:rPr lang="en-US"/>
              <a:t>Office address</a:t>
            </a:r>
            <a:br>
              <a:rPr lang="en-US"/>
            </a:br>
            <a:r>
              <a:rPr lang="en-US"/>
              <a:t>Level 6, 201 Elizabeth Street</a:t>
            </a:r>
            <a:br>
              <a:rPr lang="en-US"/>
            </a:br>
            <a:r>
              <a:rPr lang="en-US"/>
              <a:t>Sydney NSW 2000</a:t>
            </a:r>
          </a:p>
          <a:p>
            <a:pPr lvl="0"/>
            <a:r>
              <a:rPr lang="en-US"/>
              <a:t>ABN: 49 236 270 144</a:t>
            </a:r>
          </a:p>
          <a:p>
            <a:pPr lvl="0"/>
            <a:r>
              <a:rPr lang="en-US"/>
              <a:t>Postal address</a:t>
            </a:r>
            <a:br>
              <a:rPr lang="en-US"/>
            </a:br>
            <a:r>
              <a:rPr lang="en-US"/>
              <a:t>PO Box A2449</a:t>
            </a:r>
            <a:br>
              <a:rPr lang="en-US"/>
            </a:br>
            <a:r>
              <a:rPr lang="en-US"/>
              <a:t>Sydney South NSW 1235</a:t>
            </a:r>
          </a:p>
          <a:p>
            <a:pPr lvl="0"/>
            <a:r>
              <a:rPr lang="en-US"/>
              <a:t>T (02) 8296 7800</a:t>
            </a:r>
            <a:br>
              <a:rPr lang="en-US"/>
            </a:br>
            <a:r>
              <a:rPr lang="en-US"/>
              <a:t>F (02) 8296 7899</a:t>
            </a:r>
          </a:p>
        </p:txBody>
      </p:sp>
    </p:spTree>
    <p:extLst>
      <p:ext uri="{BB962C8B-B14F-4D97-AF65-F5344CB8AC3E}">
        <p14:creationId xmlns:p14="http://schemas.microsoft.com/office/powerpoint/2010/main" val="30300091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al Slide">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A16E1-9E4B-BE40-ACC9-926B9B04C86F}"/>
              </a:ext>
            </a:extLst>
          </p:cNvPr>
          <p:cNvSpPr>
            <a:spLocks noGrp="1"/>
          </p:cNvSpPr>
          <p:nvPr>
            <p:ph type="ctrTitle" hasCustomPrompt="1"/>
          </p:nvPr>
        </p:nvSpPr>
        <p:spPr>
          <a:xfrm>
            <a:off x="1557469" y="2457060"/>
            <a:ext cx="7576875" cy="2645556"/>
          </a:xfrm>
        </p:spPr>
        <p:txBody>
          <a:bodyPr anchor="ctr" anchorCtr="0"/>
          <a:lstStyle>
            <a:lvl1pPr algn="ctr">
              <a:lnSpc>
                <a:spcPts val="4911"/>
              </a:lnSpc>
              <a:defRPr sz="4677" cap="all" baseline="0">
                <a:solidFill>
                  <a:srgbClr val="FF0000"/>
                </a:solidFill>
              </a:defRPr>
            </a:lvl1pPr>
          </a:lstStyle>
          <a:p>
            <a:r>
              <a:rPr lang="en-US"/>
              <a:t>ADDITIONAL SLIDES</a:t>
            </a:r>
          </a:p>
        </p:txBody>
      </p:sp>
    </p:spTree>
    <p:extLst>
      <p:ext uri="{BB962C8B-B14F-4D97-AF65-F5344CB8AC3E}">
        <p14:creationId xmlns:p14="http://schemas.microsoft.com/office/powerpoint/2010/main" val="34366133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07475-FEE0-40F3-B487-DB82C280664C}"/>
              </a:ext>
            </a:extLst>
          </p:cNvPr>
          <p:cNvSpPr>
            <a:spLocks noGrp="1"/>
          </p:cNvSpPr>
          <p:nvPr>
            <p:ph type="title"/>
          </p:nvPr>
        </p:nvSpPr>
        <p:spPr>
          <a:xfrm>
            <a:off x="729493" y="1884670"/>
            <a:ext cx="9221689" cy="3144614"/>
          </a:xfrm>
        </p:spPr>
        <p:txBody>
          <a:bodyPr anchor="b"/>
          <a:lstStyle>
            <a:lvl1pPr>
              <a:defRPr sz="5262"/>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A56FD0D-B4CE-41F4-9879-E575CB28F436}"/>
              </a:ext>
            </a:extLst>
          </p:cNvPr>
          <p:cNvSpPr>
            <a:spLocks noGrp="1"/>
          </p:cNvSpPr>
          <p:nvPr>
            <p:ph type="body" idx="1"/>
          </p:nvPr>
        </p:nvSpPr>
        <p:spPr>
          <a:xfrm>
            <a:off x="729493" y="5059034"/>
            <a:ext cx="9221689" cy="1653678"/>
          </a:xfrm>
        </p:spPr>
        <p:txBody>
          <a:bodyPr/>
          <a:lstStyle>
            <a:lvl1pPr marL="0" indent="0">
              <a:buNone/>
              <a:defRPr sz="2105">
                <a:solidFill>
                  <a:schemeClr val="bg1"/>
                </a:solidFill>
              </a:defRPr>
            </a:lvl1pPr>
            <a:lvl2pPr marL="400964" indent="0">
              <a:buNone/>
              <a:defRPr sz="1754">
                <a:solidFill>
                  <a:schemeClr val="tx1">
                    <a:tint val="75000"/>
                  </a:schemeClr>
                </a:solidFill>
              </a:defRPr>
            </a:lvl2pPr>
            <a:lvl3pPr marL="801929" indent="0">
              <a:buNone/>
              <a:defRPr sz="1579">
                <a:solidFill>
                  <a:schemeClr val="tx1">
                    <a:tint val="75000"/>
                  </a:schemeClr>
                </a:solidFill>
              </a:defRPr>
            </a:lvl3pPr>
            <a:lvl4pPr marL="1202893" indent="0">
              <a:buNone/>
              <a:defRPr sz="1403">
                <a:solidFill>
                  <a:schemeClr val="tx1">
                    <a:tint val="75000"/>
                  </a:schemeClr>
                </a:solidFill>
              </a:defRPr>
            </a:lvl4pPr>
            <a:lvl5pPr marL="1603858" indent="0">
              <a:buNone/>
              <a:defRPr sz="1403">
                <a:solidFill>
                  <a:schemeClr val="tx1">
                    <a:tint val="75000"/>
                  </a:schemeClr>
                </a:solidFill>
              </a:defRPr>
            </a:lvl5pPr>
            <a:lvl6pPr marL="2004822" indent="0">
              <a:buNone/>
              <a:defRPr sz="1403">
                <a:solidFill>
                  <a:schemeClr val="tx1">
                    <a:tint val="75000"/>
                  </a:schemeClr>
                </a:solidFill>
              </a:defRPr>
            </a:lvl6pPr>
            <a:lvl7pPr marL="2405786" indent="0">
              <a:buNone/>
              <a:defRPr sz="1403">
                <a:solidFill>
                  <a:schemeClr val="tx1">
                    <a:tint val="75000"/>
                  </a:schemeClr>
                </a:solidFill>
              </a:defRPr>
            </a:lvl7pPr>
            <a:lvl8pPr marL="2806751" indent="0">
              <a:buNone/>
              <a:defRPr sz="1403">
                <a:solidFill>
                  <a:schemeClr val="tx1">
                    <a:tint val="75000"/>
                  </a:schemeClr>
                </a:solidFill>
              </a:defRPr>
            </a:lvl8pPr>
            <a:lvl9pPr marL="3207715" indent="0">
              <a:buNone/>
              <a:defRPr sz="1403">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3BDB86D-BED8-4F4E-A228-4A9502398278}"/>
              </a:ext>
            </a:extLst>
          </p:cNvPr>
          <p:cNvSpPr>
            <a:spLocks noGrp="1"/>
          </p:cNvSpPr>
          <p:nvPr>
            <p:ph type="dt" sz="half" idx="10"/>
          </p:nvPr>
        </p:nvSpPr>
        <p:spPr/>
        <p:txBody>
          <a:bodyPr/>
          <a:lstStyle>
            <a:lvl1pPr>
              <a:defRPr>
                <a:solidFill>
                  <a:schemeClr val="bg1"/>
                </a:solidFill>
              </a:defRPr>
            </a:lvl1pPr>
          </a:lstStyle>
          <a:p>
            <a:fld id="{FBF5CE09-B97E-4919-80A9-DD3234AF84CA}" type="datetime1">
              <a:rPr lang="en-AU" smtClean="0"/>
              <a:t>30/03/2021</a:t>
            </a:fld>
            <a:endParaRPr lang="en-AU"/>
          </a:p>
        </p:txBody>
      </p:sp>
      <p:sp>
        <p:nvSpPr>
          <p:cNvPr id="5" name="Footer Placeholder 4">
            <a:extLst>
              <a:ext uri="{FF2B5EF4-FFF2-40B4-BE49-F238E27FC236}">
                <a16:creationId xmlns:a16="http://schemas.microsoft.com/office/drawing/2014/main" id="{8C4C2DBD-604C-465E-B9D8-B4B22647CF29}"/>
              </a:ext>
            </a:extLst>
          </p:cNvPr>
          <p:cNvSpPr>
            <a:spLocks noGrp="1"/>
          </p:cNvSpPr>
          <p:nvPr>
            <p:ph type="ftr" sz="quarter" idx="11"/>
          </p:nvPr>
        </p:nvSpPr>
        <p:spPr/>
        <p:txBody>
          <a:bodyPr/>
          <a:lstStyle>
            <a:lvl1pPr>
              <a:defRPr>
                <a:solidFill>
                  <a:schemeClr val="bg1"/>
                </a:solidFill>
              </a:defRPr>
            </a:lvl1pPr>
          </a:lstStyle>
          <a:p>
            <a:endParaRPr lang="en-AU"/>
          </a:p>
        </p:txBody>
      </p:sp>
      <p:sp>
        <p:nvSpPr>
          <p:cNvPr id="6" name="Slide Number Placeholder 5">
            <a:extLst>
              <a:ext uri="{FF2B5EF4-FFF2-40B4-BE49-F238E27FC236}">
                <a16:creationId xmlns:a16="http://schemas.microsoft.com/office/drawing/2014/main" id="{DFD5CE2D-E898-480E-8C7D-50D7E3781CA3}"/>
              </a:ext>
            </a:extLst>
          </p:cNvPr>
          <p:cNvSpPr>
            <a:spLocks noGrp="1"/>
          </p:cNvSpPr>
          <p:nvPr>
            <p:ph type="sldNum" sz="quarter" idx="12"/>
          </p:nvPr>
        </p:nvSpPr>
        <p:spPr/>
        <p:txBody>
          <a:bodyPr/>
          <a:lstStyle>
            <a:lvl1pPr>
              <a:defRPr>
                <a:solidFill>
                  <a:schemeClr val="bg1"/>
                </a:solidFill>
              </a:defRPr>
            </a:lvl1pPr>
          </a:lstStyle>
          <a:p>
            <a:fld id="{4EC81F68-4976-451A-B2E9-79BCBD2F70CC}" type="slidenum">
              <a:rPr lang="en-AU" smtClean="0"/>
              <a:pPr/>
              <a:t>‹#›</a:t>
            </a:fld>
            <a:endParaRPr lang="en-AU"/>
          </a:p>
        </p:txBody>
      </p:sp>
      <p:pic>
        <p:nvPicPr>
          <p:cNvPr id="7" name="Picture 6">
            <a:extLst>
              <a:ext uri="{FF2B5EF4-FFF2-40B4-BE49-F238E27FC236}">
                <a16:creationId xmlns:a16="http://schemas.microsoft.com/office/drawing/2014/main" id="{EE399150-2915-4920-A24D-8FAED5E18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257096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8/04/2021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775BD-C264-4D14-9F9C-5E355E6152C5}"/>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50E30A-9FDC-436A-82DC-AF6B205EB45E}"/>
              </a:ext>
            </a:extLst>
          </p:cNvPr>
          <p:cNvSpPr>
            <a:spLocks noGrp="1"/>
          </p:cNvSpPr>
          <p:nvPr>
            <p:ph sz="half" idx="1"/>
          </p:nvPr>
        </p:nvSpPr>
        <p:spPr>
          <a:xfrm>
            <a:off x="206547" y="2012414"/>
            <a:ext cx="5048093"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6E30723-81C3-4A18-9021-A93A3C56F363}"/>
              </a:ext>
            </a:extLst>
          </p:cNvPr>
          <p:cNvSpPr>
            <a:spLocks noGrp="1"/>
          </p:cNvSpPr>
          <p:nvPr>
            <p:ph sz="half" idx="2"/>
          </p:nvPr>
        </p:nvSpPr>
        <p:spPr>
          <a:xfrm>
            <a:off x="5412730" y="2012414"/>
            <a:ext cx="5049240"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CC43672F-28FD-447E-B5A2-6040CEC9D790}"/>
              </a:ext>
            </a:extLst>
          </p:cNvPr>
          <p:cNvSpPr>
            <a:spLocks noGrp="1"/>
          </p:cNvSpPr>
          <p:nvPr>
            <p:ph type="dt" sz="half" idx="10"/>
          </p:nvPr>
        </p:nvSpPr>
        <p:spPr/>
        <p:txBody>
          <a:bodyPr/>
          <a:lstStyle/>
          <a:p>
            <a:fld id="{C612B954-E48E-4AEF-AD09-E67E44105D5D}" type="datetime1">
              <a:rPr lang="en-AU" smtClean="0"/>
              <a:t>30/03/2021</a:t>
            </a:fld>
            <a:endParaRPr lang="en-AU"/>
          </a:p>
        </p:txBody>
      </p:sp>
      <p:sp>
        <p:nvSpPr>
          <p:cNvPr id="6" name="Footer Placeholder 5">
            <a:extLst>
              <a:ext uri="{FF2B5EF4-FFF2-40B4-BE49-F238E27FC236}">
                <a16:creationId xmlns:a16="http://schemas.microsoft.com/office/drawing/2014/main" id="{69EE0952-34FB-4217-8FBC-774BE000F6F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1122B44-2702-4DE0-8F4B-297ACA78CA11}"/>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55438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8/04/2021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46C0-76B2-4261-BBDE-BA8E98953FAE}"/>
              </a:ext>
            </a:extLst>
          </p:cNvPr>
          <p:cNvSpPr>
            <a:spLocks noGrp="1"/>
          </p:cNvSpPr>
          <p:nvPr>
            <p:ph type="title"/>
          </p:nvPr>
        </p:nvSpPr>
        <p:spPr>
          <a:xfrm>
            <a:off x="205207" y="150797"/>
            <a:ext cx="7895736" cy="1309550"/>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26F9673-06A6-4883-87B9-AEFCC485B9D1}"/>
              </a:ext>
            </a:extLst>
          </p:cNvPr>
          <p:cNvSpPr>
            <a:spLocks noGrp="1"/>
          </p:cNvSpPr>
          <p:nvPr>
            <p:ph type="body" idx="1"/>
          </p:nvPr>
        </p:nvSpPr>
        <p:spPr>
          <a:xfrm>
            <a:off x="205208" y="1853171"/>
            <a:ext cx="5054385"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4" name="Content Placeholder 3">
            <a:extLst>
              <a:ext uri="{FF2B5EF4-FFF2-40B4-BE49-F238E27FC236}">
                <a16:creationId xmlns:a16="http://schemas.microsoft.com/office/drawing/2014/main" id="{25ECD162-0697-49BE-8899-05FCFB71539C}"/>
              </a:ext>
            </a:extLst>
          </p:cNvPr>
          <p:cNvSpPr>
            <a:spLocks noGrp="1"/>
          </p:cNvSpPr>
          <p:nvPr>
            <p:ph sz="half" idx="2"/>
          </p:nvPr>
        </p:nvSpPr>
        <p:spPr>
          <a:xfrm>
            <a:off x="205208" y="2761381"/>
            <a:ext cx="5054385"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69E6007-785B-41D0-B932-2B4BFF073755}"/>
              </a:ext>
            </a:extLst>
          </p:cNvPr>
          <p:cNvSpPr>
            <a:spLocks noGrp="1"/>
          </p:cNvSpPr>
          <p:nvPr>
            <p:ph type="body" sz="quarter" idx="3"/>
          </p:nvPr>
        </p:nvSpPr>
        <p:spPr>
          <a:xfrm>
            <a:off x="5412730" y="1853171"/>
            <a:ext cx="5054407" cy="908210"/>
          </a:xfrm>
        </p:spPr>
        <p:txBody>
          <a:bodyPr anchor="b"/>
          <a:lstStyle>
            <a:lvl1pPr marL="0" indent="0">
              <a:buNone/>
              <a:defRPr sz="2105" b="1"/>
            </a:lvl1pPr>
            <a:lvl2pPr marL="400964" indent="0">
              <a:buNone/>
              <a:defRPr sz="1754" b="1"/>
            </a:lvl2pPr>
            <a:lvl3pPr marL="801929" indent="0">
              <a:buNone/>
              <a:defRPr sz="1579" b="1"/>
            </a:lvl3pPr>
            <a:lvl4pPr marL="1202893" indent="0">
              <a:buNone/>
              <a:defRPr sz="1403" b="1"/>
            </a:lvl4pPr>
            <a:lvl5pPr marL="1603858" indent="0">
              <a:buNone/>
              <a:defRPr sz="1403" b="1"/>
            </a:lvl5pPr>
            <a:lvl6pPr marL="2004822" indent="0">
              <a:buNone/>
              <a:defRPr sz="1403" b="1"/>
            </a:lvl6pPr>
            <a:lvl7pPr marL="2405786" indent="0">
              <a:buNone/>
              <a:defRPr sz="1403" b="1"/>
            </a:lvl7pPr>
            <a:lvl8pPr marL="2806751" indent="0">
              <a:buNone/>
              <a:defRPr sz="1403" b="1"/>
            </a:lvl8pPr>
            <a:lvl9pPr marL="3207715" indent="0">
              <a:buNone/>
              <a:defRPr sz="1403" b="1"/>
            </a:lvl9pPr>
          </a:lstStyle>
          <a:p>
            <a:pPr lvl="0"/>
            <a:r>
              <a:rPr lang="en-US"/>
              <a:t>Edit Master text styles</a:t>
            </a:r>
          </a:p>
        </p:txBody>
      </p:sp>
      <p:sp>
        <p:nvSpPr>
          <p:cNvPr id="6" name="Content Placeholder 5">
            <a:extLst>
              <a:ext uri="{FF2B5EF4-FFF2-40B4-BE49-F238E27FC236}">
                <a16:creationId xmlns:a16="http://schemas.microsoft.com/office/drawing/2014/main" id="{E35DF337-0335-4780-B1BA-0BBD0A42EA5C}"/>
              </a:ext>
            </a:extLst>
          </p:cNvPr>
          <p:cNvSpPr>
            <a:spLocks noGrp="1"/>
          </p:cNvSpPr>
          <p:nvPr>
            <p:ph sz="quarter" idx="4"/>
          </p:nvPr>
        </p:nvSpPr>
        <p:spPr>
          <a:xfrm>
            <a:off x="5412730" y="2761381"/>
            <a:ext cx="5054407"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0D2C4F8-CFFF-463C-BEA7-03012D7F8516}"/>
              </a:ext>
            </a:extLst>
          </p:cNvPr>
          <p:cNvSpPr>
            <a:spLocks noGrp="1"/>
          </p:cNvSpPr>
          <p:nvPr>
            <p:ph type="dt" sz="half" idx="10"/>
          </p:nvPr>
        </p:nvSpPr>
        <p:spPr/>
        <p:txBody>
          <a:bodyPr/>
          <a:lstStyle/>
          <a:p>
            <a:fld id="{86F555B9-61C1-47BB-9518-05F6F5362C64}" type="datetime1">
              <a:rPr lang="en-AU" smtClean="0"/>
              <a:t>30/03/2021</a:t>
            </a:fld>
            <a:endParaRPr lang="en-AU"/>
          </a:p>
        </p:txBody>
      </p:sp>
      <p:sp>
        <p:nvSpPr>
          <p:cNvPr id="8" name="Footer Placeholder 7">
            <a:extLst>
              <a:ext uri="{FF2B5EF4-FFF2-40B4-BE49-F238E27FC236}">
                <a16:creationId xmlns:a16="http://schemas.microsoft.com/office/drawing/2014/main" id="{45F5B21B-D917-4C2D-A86B-12BB20BCDC1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3ED006EB-F623-4403-A677-A9921610C0AE}"/>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3365575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8/04/2021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57A25-6280-4D1F-8222-2DE5D168B25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F5B11E6-D675-4EEF-978E-E387831969B1}"/>
              </a:ext>
            </a:extLst>
          </p:cNvPr>
          <p:cNvSpPr>
            <a:spLocks noGrp="1"/>
          </p:cNvSpPr>
          <p:nvPr>
            <p:ph type="dt" sz="half" idx="10"/>
          </p:nvPr>
        </p:nvSpPr>
        <p:spPr/>
        <p:txBody>
          <a:bodyPr/>
          <a:lstStyle/>
          <a:p>
            <a:fld id="{B5CDC08A-3FCA-4DCD-9801-3F981E63D0AE}" type="datetime1">
              <a:rPr lang="en-AU" smtClean="0"/>
              <a:t>30/03/2021</a:t>
            </a:fld>
            <a:endParaRPr lang="en-AU"/>
          </a:p>
        </p:txBody>
      </p:sp>
      <p:sp>
        <p:nvSpPr>
          <p:cNvPr id="4" name="Footer Placeholder 3">
            <a:extLst>
              <a:ext uri="{FF2B5EF4-FFF2-40B4-BE49-F238E27FC236}">
                <a16:creationId xmlns:a16="http://schemas.microsoft.com/office/drawing/2014/main" id="{495CDF87-D029-4429-9F21-882389F5C0E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170BC53C-4C4B-4FB5-B43A-F9255C94B3E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1857413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8/04/2021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ABD13F-814C-4D3A-8EB6-2F0288292708}"/>
              </a:ext>
            </a:extLst>
          </p:cNvPr>
          <p:cNvSpPr>
            <a:spLocks noGrp="1"/>
          </p:cNvSpPr>
          <p:nvPr>
            <p:ph type="dt" sz="half" idx="10"/>
          </p:nvPr>
        </p:nvSpPr>
        <p:spPr/>
        <p:txBody>
          <a:bodyPr/>
          <a:lstStyle/>
          <a:p>
            <a:fld id="{22408DAD-2C35-4B8E-B703-6A1F0288B0CE}" type="datetime1">
              <a:rPr lang="en-AU" smtClean="0"/>
              <a:t>30/03/2021</a:t>
            </a:fld>
            <a:endParaRPr lang="en-AU"/>
          </a:p>
        </p:txBody>
      </p:sp>
      <p:sp>
        <p:nvSpPr>
          <p:cNvPr id="3" name="Footer Placeholder 2">
            <a:extLst>
              <a:ext uri="{FF2B5EF4-FFF2-40B4-BE49-F238E27FC236}">
                <a16:creationId xmlns:a16="http://schemas.microsoft.com/office/drawing/2014/main" id="{A6DB036C-D370-4FDE-B942-8258769CEEC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00CCFD27-C193-40B6-BAF5-5C073FCA20A5}"/>
              </a:ext>
            </a:extLst>
          </p:cNvPr>
          <p:cNvSpPr>
            <a:spLocks noGrp="1"/>
          </p:cNvSpPr>
          <p:nvPr>
            <p:ph type="sldNum" sz="quarter" idx="12"/>
          </p:nvPr>
        </p:nvSpPr>
        <p:spPr/>
        <p:txBody>
          <a:bodyPr/>
          <a:lstStyle/>
          <a:p>
            <a:fld id="{4EC81F68-4976-451A-B2E9-79BCBD2F70CC}" type="slidenum">
              <a:rPr lang="en-AU" smtClean="0"/>
              <a:t>‹#›</a:t>
            </a:fld>
            <a:endParaRPr lang="en-AU"/>
          </a:p>
        </p:txBody>
      </p:sp>
    </p:spTree>
    <p:extLst>
      <p:ext uri="{BB962C8B-B14F-4D97-AF65-F5344CB8AC3E}">
        <p14:creationId xmlns:p14="http://schemas.microsoft.com/office/powerpoint/2010/main" val="278137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8/04/2021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CABBF1-340C-406B-8C6D-79AE564C0DDF}"/>
              </a:ext>
            </a:extLst>
          </p:cNvPr>
          <p:cNvSpPr/>
          <p:nvPr/>
        </p:nvSpPr>
        <p:spPr>
          <a:xfrm>
            <a:off x="0" y="0"/>
            <a:ext cx="3451173" cy="7559675"/>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579"/>
          </a:p>
        </p:txBody>
      </p:sp>
      <p:sp>
        <p:nvSpPr>
          <p:cNvPr id="2" name="Title 1">
            <a:extLst>
              <a:ext uri="{FF2B5EF4-FFF2-40B4-BE49-F238E27FC236}">
                <a16:creationId xmlns:a16="http://schemas.microsoft.com/office/drawing/2014/main" id="{94B8A512-F5E2-4729-A3C7-D3CBFFA81415}"/>
              </a:ext>
            </a:extLst>
          </p:cNvPr>
          <p:cNvSpPr>
            <a:spLocks noGrp="1"/>
          </p:cNvSpPr>
          <p:nvPr>
            <p:ph type="title"/>
          </p:nvPr>
        </p:nvSpPr>
        <p:spPr>
          <a:xfrm>
            <a:off x="233620" y="503978"/>
            <a:ext cx="2907626" cy="1460347"/>
          </a:xfrm>
        </p:spPr>
        <p:txBody>
          <a:bodyPr anchor="t" anchorCtr="0">
            <a:noAutofit/>
          </a:bodyPr>
          <a:lstStyle>
            <a:lvl1pPr>
              <a:defRPr sz="3859"/>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E116F7-0AE7-40B0-9C9D-0F9CBF82DF85}"/>
              </a:ext>
            </a:extLst>
          </p:cNvPr>
          <p:cNvSpPr>
            <a:spLocks noGrp="1"/>
          </p:cNvSpPr>
          <p:nvPr>
            <p:ph idx="1"/>
          </p:nvPr>
        </p:nvSpPr>
        <p:spPr>
          <a:xfrm>
            <a:off x="3684793" y="503978"/>
            <a:ext cx="6774452" cy="6202505"/>
          </a:xfrm>
        </p:spPr>
        <p:txBody>
          <a:bodyPr/>
          <a:lstStyle>
            <a:lvl1pPr>
              <a:defRPr sz="2806"/>
            </a:lvl1pPr>
            <a:lvl2pPr>
              <a:defRPr sz="2456"/>
            </a:lvl2pPr>
            <a:lvl3pPr>
              <a:defRPr sz="2105"/>
            </a:lvl3pPr>
            <a:lvl4pPr>
              <a:defRPr sz="1754"/>
            </a:lvl4pPr>
            <a:lvl5pPr>
              <a:defRPr sz="1754"/>
            </a:lvl5pPr>
            <a:lvl6pPr>
              <a:defRPr sz="1754"/>
            </a:lvl6pPr>
            <a:lvl7pPr>
              <a:defRPr sz="1754"/>
            </a:lvl7pPr>
            <a:lvl8pPr>
              <a:defRPr sz="1754"/>
            </a:lvl8pPr>
            <a:lvl9pPr>
              <a:defRPr sz="1754"/>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A46DFC6-B1F9-4548-AD13-D6EEFAE6DD0C}"/>
              </a:ext>
            </a:extLst>
          </p:cNvPr>
          <p:cNvSpPr>
            <a:spLocks noGrp="1"/>
          </p:cNvSpPr>
          <p:nvPr>
            <p:ph type="body" sz="half" idx="2"/>
          </p:nvPr>
        </p:nvSpPr>
        <p:spPr>
          <a:xfrm>
            <a:off x="233620" y="3436577"/>
            <a:ext cx="2907626" cy="2035755"/>
          </a:xfrm>
        </p:spPr>
        <p:txBody>
          <a:bodyPr>
            <a:normAutofit/>
          </a:bodyPr>
          <a:lstStyle>
            <a:lvl1pPr marL="0" indent="0">
              <a:buNone/>
              <a:defRPr sz="2456">
                <a:solidFill>
                  <a:schemeClr val="bg1"/>
                </a:solidFill>
              </a:defRPr>
            </a:lvl1pPr>
            <a:lvl2pPr marL="400964" indent="0">
              <a:buNone/>
              <a:defRPr sz="1228"/>
            </a:lvl2pPr>
            <a:lvl3pPr marL="801929" indent="0">
              <a:buNone/>
              <a:defRPr sz="1052"/>
            </a:lvl3pPr>
            <a:lvl4pPr marL="1202893" indent="0">
              <a:buNone/>
              <a:defRPr sz="877"/>
            </a:lvl4pPr>
            <a:lvl5pPr marL="1603858" indent="0">
              <a:buNone/>
              <a:defRPr sz="877"/>
            </a:lvl5pPr>
            <a:lvl6pPr marL="2004822" indent="0">
              <a:buNone/>
              <a:defRPr sz="877"/>
            </a:lvl6pPr>
            <a:lvl7pPr marL="2405786" indent="0">
              <a:buNone/>
              <a:defRPr sz="877"/>
            </a:lvl7pPr>
            <a:lvl8pPr marL="2806751" indent="0">
              <a:buNone/>
              <a:defRPr sz="877"/>
            </a:lvl8pPr>
            <a:lvl9pPr marL="3207715" indent="0">
              <a:buNone/>
              <a:defRPr sz="877"/>
            </a:lvl9pPr>
          </a:lstStyle>
          <a:p>
            <a:pPr lvl="0"/>
            <a:r>
              <a:rPr lang="en-US"/>
              <a:t>Edit Master text styles</a:t>
            </a:r>
          </a:p>
        </p:txBody>
      </p:sp>
      <p:sp>
        <p:nvSpPr>
          <p:cNvPr id="5" name="Date Placeholder 4">
            <a:extLst>
              <a:ext uri="{FF2B5EF4-FFF2-40B4-BE49-F238E27FC236}">
                <a16:creationId xmlns:a16="http://schemas.microsoft.com/office/drawing/2014/main" id="{AEB08899-091A-4986-B914-D309D6491E2A}"/>
              </a:ext>
            </a:extLst>
          </p:cNvPr>
          <p:cNvSpPr>
            <a:spLocks noGrp="1"/>
          </p:cNvSpPr>
          <p:nvPr>
            <p:ph type="dt" sz="half" idx="10"/>
          </p:nvPr>
        </p:nvSpPr>
        <p:spPr/>
        <p:txBody>
          <a:bodyPr/>
          <a:lstStyle/>
          <a:p>
            <a:fld id="{BC6183C2-B11E-4AF9-8419-02FA8271B2C0}" type="datetime1">
              <a:rPr lang="en-AU" smtClean="0"/>
              <a:t>30/03/2021</a:t>
            </a:fld>
            <a:endParaRPr lang="en-AU"/>
          </a:p>
        </p:txBody>
      </p:sp>
      <p:sp>
        <p:nvSpPr>
          <p:cNvPr id="6" name="Footer Placeholder 5">
            <a:extLst>
              <a:ext uri="{FF2B5EF4-FFF2-40B4-BE49-F238E27FC236}">
                <a16:creationId xmlns:a16="http://schemas.microsoft.com/office/drawing/2014/main" id="{B935479A-D9D2-45B0-9A87-66C743FAB20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7E2F7D9-6D72-472F-9761-0399665077CA}"/>
              </a:ext>
            </a:extLst>
          </p:cNvPr>
          <p:cNvSpPr>
            <a:spLocks noGrp="1"/>
          </p:cNvSpPr>
          <p:nvPr>
            <p:ph type="sldNum" sz="quarter" idx="12"/>
          </p:nvPr>
        </p:nvSpPr>
        <p:spPr/>
        <p:txBody>
          <a:bodyPr/>
          <a:lstStyle/>
          <a:p>
            <a:fld id="{4EC81F68-4976-451A-B2E9-79BCBD2F70CC}" type="slidenum">
              <a:rPr lang="en-AU" smtClean="0"/>
              <a:t>‹#›</a:t>
            </a:fld>
            <a:endParaRPr lang="en-AU"/>
          </a:p>
        </p:txBody>
      </p:sp>
      <p:pic>
        <p:nvPicPr>
          <p:cNvPr id="9" name="Picture 8">
            <a:extLst>
              <a:ext uri="{FF2B5EF4-FFF2-40B4-BE49-F238E27FC236}">
                <a16:creationId xmlns:a16="http://schemas.microsoft.com/office/drawing/2014/main" id="{CD7A8669-24E6-424D-B888-CEC73E481E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4035369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10.xml"/><Relationship Id="rId3" Type="http://schemas.openxmlformats.org/officeDocument/2006/relationships/slideLayout" Target="../slideLayouts/slideLayout3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2" Type="http://schemas.openxmlformats.org/officeDocument/2006/relationships/slideLayout" Target="../slideLayouts/slideLayout21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0" Type="http://schemas.openxmlformats.org/officeDocument/2006/relationships/slideLayout" Target="../slideLayouts/slideLayout100.xml"/><Relationship Id="rId4" Type="http://schemas.openxmlformats.org/officeDocument/2006/relationships/slideLayout" Target="../slideLayouts/slideLayout45.xml"/><Relationship Id="rId9" Type="http://schemas.openxmlformats.org/officeDocument/2006/relationships/slideLayout" Target="../slideLayouts/slideLayout90.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8/04/2021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05" r:id="rId11"/>
    <p:sldLayoutId id="2147483659" r:id="rId12"/>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AA570C-1BBC-4CDB-A506-E6982C6B7BDD}"/>
              </a:ext>
            </a:extLst>
          </p:cNvPr>
          <p:cNvSpPr/>
          <p:nvPr/>
        </p:nvSpPr>
        <p:spPr>
          <a:xfrm>
            <a:off x="0" y="0"/>
            <a:ext cx="10691813" cy="1461188"/>
          </a:xfrm>
          <a:prstGeom prst="rect">
            <a:avLst/>
          </a:prstGeom>
          <a:gradFill>
            <a:gsLst>
              <a:gs pos="0">
                <a:srgbClr val="360F3C"/>
              </a:gs>
              <a:gs pos="99000">
                <a:srgbClr val="771738"/>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184"/>
          </a:p>
        </p:txBody>
      </p:sp>
      <p:sp>
        <p:nvSpPr>
          <p:cNvPr id="2" name="Title Placeholder 1">
            <a:extLst>
              <a:ext uri="{FF2B5EF4-FFF2-40B4-BE49-F238E27FC236}">
                <a16:creationId xmlns:a16="http://schemas.microsoft.com/office/drawing/2014/main" id="{E813FF67-1633-4DD4-99C9-C98EEFE702B2}"/>
              </a:ext>
            </a:extLst>
          </p:cNvPr>
          <p:cNvSpPr>
            <a:spLocks noGrp="1"/>
          </p:cNvSpPr>
          <p:nvPr>
            <p:ph type="title"/>
          </p:nvPr>
        </p:nvSpPr>
        <p:spPr>
          <a:xfrm>
            <a:off x="206547" y="150494"/>
            <a:ext cx="7894138" cy="1310695"/>
          </a:xfrm>
          <a:prstGeom prst="rect">
            <a:avLst/>
          </a:prstGeom>
        </p:spPr>
        <p:txBody>
          <a:bodyPr vert="horz" lIns="91440" tIns="45720" rIns="91440" bIns="45720" rtlCol="0" anchor="b" anchorCtr="0">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27D0BBB1-D145-40B9-81B9-93197AFAADDE}"/>
              </a:ext>
            </a:extLst>
          </p:cNvPr>
          <p:cNvSpPr>
            <a:spLocks noGrp="1"/>
          </p:cNvSpPr>
          <p:nvPr>
            <p:ph type="body" idx="1"/>
          </p:nvPr>
        </p:nvSpPr>
        <p:spPr>
          <a:xfrm>
            <a:off x="206546" y="2012414"/>
            <a:ext cx="10255425"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4F2B31C-A208-4978-9A1D-EA4662D26BC7}"/>
              </a:ext>
            </a:extLst>
          </p:cNvPr>
          <p:cNvSpPr>
            <a:spLocks noGrp="1"/>
          </p:cNvSpPr>
          <p:nvPr>
            <p:ph type="dt" sz="half" idx="2"/>
          </p:nvPr>
        </p:nvSpPr>
        <p:spPr>
          <a:xfrm>
            <a:off x="8327920" y="7006699"/>
            <a:ext cx="1522449" cy="402483"/>
          </a:xfrm>
          <a:prstGeom prst="rect">
            <a:avLst/>
          </a:prstGeom>
        </p:spPr>
        <p:txBody>
          <a:bodyPr vert="horz" lIns="91440" tIns="45720" rIns="91440" bIns="45720" rtlCol="0" anchor="ctr"/>
          <a:lstStyle>
            <a:lvl1pPr algn="l">
              <a:defRPr sz="1052">
                <a:solidFill>
                  <a:schemeClr val="tx1">
                    <a:tint val="75000"/>
                  </a:schemeClr>
                </a:solidFill>
              </a:defRPr>
            </a:lvl1pPr>
          </a:lstStyle>
          <a:p>
            <a:fld id="{9CA9AEEA-9D3E-4E59-849D-7E6245957195}" type="datetime1">
              <a:rPr lang="en-AU" smtClean="0"/>
              <a:t>30/03/2021</a:t>
            </a:fld>
            <a:endParaRPr lang="en-AU"/>
          </a:p>
        </p:txBody>
      </p:sp>
      <p:sp>
        <p:nvSpPr>
          <p:cNvPr id="5" name="Footer Placeholder 4">
            <a:extLst>
              <a:ext uri="{FF2B5EF4-FFF2-40B4-BE49-F238E27FC236}">
                <a16:creationId xmlns:a16="http://schemas.microsoft.com/office/drawing/2014/main" id="{7ACC266F-310A-4449-8A29-6F1ACA0C6CA5}"/>
              </a:ext>
            </a:extLst>
          </p:cNvPr>
          <p:cNvSpPr>
            <a:spLocks noGrp="1"/>
          </p:cNvSpPr>
          <p:nvPr>
            <p:ph type="ftr" sz="quarter" idx="3"/>
          </p:nvPr>
        </p:nvSpPr>
        <p:spPr>
          <a:xfrm>
            <a:off x="3541663" y="7006699"/>
            <a:ext cx="4679868" cy="402483"/>
          </a:xfrm>
          <a:prstGeom prst="rect">
            <a:avLst/>
          </a:prstGeom>
        </p:spPr>
        <p:txBody>
          <a:bodyPr vert="horz" lIns="91440" tIns="45720" rIns="91440" bIns="45720" rtlCol="0" anchor="ctr"/>
          <a:lstStyle>
            <a:lvl1pPr algn="r">
              <a:defRPr sz="1052">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F32EF9F2-B7AF-45F0-96E3-4AB78790C458}"/>
              </a:ext>
            </a:extLst>
          </p:cNvPr>
          <p:cNvSpPr>
            <a:spLocks noGrp="1"/>
          </p:cNvSpPr>
          <p:nvPr>
            <p:ph type="sldNum" sz="quarter" idx="4"/>
          </p:nvPr>
        </p:nvSpPr>
        <p:spPr>
          <a:xfrm>
            <a:off x="9956751" y="7006699"/>
            <a:ext cx="505220" cy="402483"/>
          </a:xfrm>
          <a:prstGeom prst="rect">
            <a:avLst/>
          </a:prstGeom>
        </p:spPr>
        <p:txBody>
          <a:bodyPr vert="horz" lIns="91440" tIns="45720" rIns="91440" bIns="45720" rtlCol="0" anchor="ctr"/>
          <a:lstStyle>
            <a:lvl1pPr algn="r">
              <a:defRPr sz="1052">
                <a:solidFill>
                  <a:schemeClr val="tx1">
                    <a:tint val="75000"/>
                  </a:schemeClr>
                </a:solidFill>
              </a:defRPr>
            </a:lvl1pPr>
          </a:lstStyle>
          <a:p>
            <a:fld id="{4EC81F68-4976-451A-B2E9-79BCBD2F70CC}" type="slidenum">
              <a:rPr lang="en-AU" smtClean="0"/>
              <a:t>‹#›</a:t>
            </a:fld>
            <a:endParaRPr lang="en-AU"/>
          </a:p>
        </p:txBody>
      </p:sp>
      <p:pic>
        <p:nvPicPr>
          <p:cNvPr id="8" name="Picture 7">
            <a:extLst>
              <a:ext uri="{FF2B5EF4-FFF2-40B4-BE49-F238E27FC236}">
                <a16:creationId xmlns:a16="http://schemas.microsoft.com/office/drawing/2014/main" id="{97C1AA2C-3FFA-48E8-B036-2C5DC3A52F9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547" y="6854541"/>
            <a:ext cx="1522450" cy="501513"/>
          </a:xfrm>
          <a:prstGeom prst="rect">
            <a:avLst/>
          </a:prstGeom>
        </p:spPr>
      </p:pic>
    </p:spTree>
    <p:extLst>
      <p:ext uri="{BB962C8B-B14F-4D97-AF65-F5344CB8AC3E}">
        <p14:creationId xmlns:p14="http://schemas.microsoft.com/office/powerpoint/2010/main" val="343749320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705" r:id="rId11"/>
    <p:sldLayoutId id="2147483659" r:id="rId12"/>
  </p:sldLayoutIdLst>
  <p:hf hdr="0" ftr="0" dt="0"/>
  <p:txStyles>
    <p:titleStyle>
      <a:lvl1pPr algn="l" defTabSz="801929" rtl="0" eaLnBrk="1" latinLnBrk="0" hangingPunct="1">
        <a:lnSpc>
          <a:spcPct val="90000"/>
        </a:lnSpc>
        <a:spcBef>
          <a:spcPct val="0"/>
        </a:spcBef>
        <a:buNone/>
        <a:defRPr sz="3859" b="0" kern="1200">
          <a:solidFill>
            <a:schemeClr val="bg1"/>
          </a:solidFill>
          <a:latin typeface="+mj-lt"/>
          <a:ea typeface="+mj-ea"/>
          <a:cs typeface="+mj-cs"/>
        </a:defRPr>
      </a:lvl1pPr>
    </p:titleStyle>
    <p:body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p:bodyStyle>
    <p:otherStyle>
      <a:defPPr>
        <a:defRPr lang="en-US"/>
      </a:defPPr>
      <a:lvl1pPr marL="0" algn="l" defTabSz="801929" rtl="0" eaLnBrk="1" latinLnBrk="0" hangingPunct="1">
        <a:defRPr sz="1579" kern="1200">
          <a:solidFill>
            <a:schemeClr val="tx1"/>
          </a:solidFill>
          <a:latin typeface="+mn-lt"/>
          <a:ea typeface="+mn-ea"/>
          <a:cs typeface="+mn-cs"/>
        </a:defRPr>
      </a:lvl1pPr>
      <a:lvl2pPr marL="400964" algn="l" defTabSz="801929" rtl="0" eaLnBrk="1" latinLnBrk="0" hangingPunct="1">
        <a:defRPr sz="1579" kern="1200">
          <a:solidFill>
            <a:schemeClr val="tx1"/>
          </a:solidFill>
          <a:latin typeface="+mn-lt"/>
          <a:ea typeface="+mn-ea"/>
          <a:cs typeface="+mn-cs"/>
        </a:defRPr>
      </a:lvl2pPr>
      <a:lvl3pPr marL="801929" algn="l" defTabSz="801929" rtl="0" eaLnBrk="1" latinLnBrk="0" hangingPunct="1">
        <a:defRPr sz="1579" kern="1200">
          <a:solidFill>
            <a:schemeClr val="tx1"/>
          </a:solidFill>
          <a:latin typeface="+mn-lt"/>
          <a:ea typeface="+mn-ea"/>
          <a:cs typeface="+mn-cs"/>
        </a:defRPr>
      </a:lvl3pPr>
      <a:lvl4pPr marL="1202893" algn="l" defTabSz="801929" rtl="0" eaLnBrk="1" latinLnBrk="0" hangingPunct="1">
        <a:defRPr sz="1579" kern="1200">
          <a:solidFill>
            <a:schemeClr val="tx1"/>
          </a:solidFill>
          <a:latin typeface="+mn-lt"/>
          <a:ea typeface="+mn-ea"/>
          <a:cs typeface="+mn-cs"/>
        </a:defRPr>
      </a:lvl4pPr>
      <a:lvl5pPr marL="1603858" algn="l" defTabSz="801929" rtl="0" eaLnBrk="1" latinLnBrk="0" hangingPunct="1">
        <a:defRPr sz="1579" kern="1200">
          <a:solidFill>
            <a:schemeClr val="tx1"/>
          </a:solidFill>
          <a:latin typeface="+mn-lt"/>
          <a:ea typeface="+mn-ea"/>
          <a:cs typeface="+mn-cs"/>
        </a:defRPr>
      </a:lvl5pPr>
      <a:lvl6pPr marL="2004822" algn="l" defTabSz="801929" rtl="0" eaLnBrk="1" latinLnBrk="0" hangingPunct="1">
        <a:defRPr sz="1579" kern="1200">
          <a:solidFill>
            <a:schemeClr val="tx1"/>
          </a:solidFill>
          <a:latin typeface="+mn-lt"/>
          <a:ea typeface="+mn-ea"/>
          <a:cs typeface="+mn-cs"/>
        </a:defRPr>
      </a:lvl6pPr>
      <a:lvl7pPr marL="2405786" algn="l" defTabSz="801929" rtl="0" eaLnBrk="1" latinLnBrk="0" hangingPunct="1">
        <a:defRPr sz="1579" kern="1200">
          <a:solidFill>
            <a:schemeClr val="tx1"/>
          </a:solidFill>
          <a:latin typeface="+mn-lt"/>
          <a:ea typeface="+mn-ea"/>
          <a:cs typeface="+mn-cs"/>
        </a:defRPr>
      </a:lvl7pPr>
      <a:lvl8pPr marL="2806751" algn="l" defTabSz="801929" rtl="0" eaLnBrk="1" latinLnBrk="0" hangingPunct="1">
        <a:defRPr sz="1579" kern="1200">
          <a:solidFill>
            <a:schemeClr val="tx1"/>
          </a:solidFill>
          <a:latin typeface="+mn-lt"/>
          <a:ea typeface="+mn-ea"/>
          <a:cs typeface="+mn-cs"/>
        </a:defRPr>
      </a:lvl8pPr>
      <a:lvl9pPr marL="3207715" algn="l" defTabSz="801929" rtl="0" eaLnBrk="1" latinLnBrk="0" hangingPunct="1">
        <a:defRPr sz="157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9A6FBB-AB70-D642-9D67-F86F3A4F7B71}"/>
              </a:ext>
            </a:extLst>
          </p:cNvPr>
          <p:cNvSpPr>
            <a:spLocks noGrp="1"/>
          </p:cNvSpPr>
          <p:nvPr>
            <p:ph type="title"/>
          </p:nvPr>
        </p:nvSpPr>
        <p:spPr>
          <a:xfrm>
            <a:off x="357797" y="449745"/>
            <a:ext cx="9892032" cy="396833"/>
          </a:xfrm>
          <a:prstGeom prst="rect">
            <a:avLst/>
          </a:prstGeom>
        </p:spPr>
        <p:txBody>
          <a:bodyPr vert="horz" lIns="0" tIns="0" rIns="0" bIns="0" rtlCol="0" anchor="t" anchorCtr="0">
            <a:noAutofit/>
          </a:bodyPr>
          <a:lstStyle/>
          <a:p>
            <a:r>
              <a:rPr lang="en-US"/>
              <a:t>Text page with large paragraph</a:t>
            </a:r>
          </a:p>
        </p:txBody>
      </p:sp>
      <p:sp>
        <p:nvSpPr>
          <p:cNvPr id="3" name="Text Placeholder 2">
            <a:extLst>
              <a:ext uri="{FF2B5EF4-FFF2-40B4-BE49-F238E27FC236}">
                <a16:creationId xmlns:a16="http://schemas.microsoft.com/office/drawing/2014/main" id="{E1ACB82A-5CCE-0B4B-A0C4-58B2E13960D7}"/>
              </a:ext>
            </a:extLst>
          </p:cNvPr>
          <p:cNvSpPr>
            <a:spLocks noGrp="1"/>
          </p:cNvSpPr>
          <p:nvPr>
            <p:ph type="body" idx="1"/>
          </p:nvPr>
        </p:nvSpPr>
        <p:spPr>
          <a:xfrm>
            <a:off x="357797" y="1851889"/>
            <a:ext cx="9892032" cy="449744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ABFB7E-6370-3540-BD4A-B45117A6D12A}"/>
              </a:ext>
            </a:extLst>
          </p:cNvPr>
          <p:cNvSpPr>
            <a:spLocks noGrp="1"/>
          </p:cNvSpPr>
          <p:nvPr>
            <p:ph type="sldNum" sz="quarter" idx="4"/>
          </p:nvPr>
        </p:nvSpPr>
        <p:spPr>
          <a:xfrm>
            <a:off x="9997266" y="7063633"/>
            <a:ext cx="252563" cy="264556"/>
          </a:xfrm>
          <a:prstGeom prst="rect">
            <a:avLst/>
          </a:prstGeom>
        </p:spPr>
        <p:txBody>
          <a:bodyPr vert="horz" lIns="0" tIns="0" rIns="0" bIns="0" rtlCol="0" anchor="t" anchorCtr="0"/>
          <a:lstStyle>
            <a:lvl1pPr algn="r">
              <a:defRPr sz="935" b="1">
                <a:solidFill>
                  <a:schemeClr val="bg1"/>
                </a:solidFill>
              </a:defRPr>
            </a:lvl1pPr>
          </a:lstStyle>
          <a:p>
            <a:fld id="{73A9E820-FCDC-9D4F-B422-DEB35CEB4BD2}" type="slidenum">
              <a:rPr lang="en-US" smtClean="0"/>
              <a:pPr/>
              <a:t>‹#›</a:t>
            </a:fld>
            <a:endParaRPr lang="en-US"/>
          </a:p>
        </p:txBody>
      </p:sp>
    </p:spTree>
    <p:extLst>
      <p:ext uri="{BB962C8B-B14F-4D97-AF65-F5344CB8AC3E}">
        <p14:creationId xmlns:p14="http://schemas.microsoft.com/office/powerpoint/2010/main" val="338507058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63" r:id="rId3"/>
    <p:sldLayoutId id="2147483697" r:id="rId4"/>
    <p:sldLayoutId id="2147483665" r:id="rId5"/>
    <p:sldLayoutId id="2147483699" r:id="rId6"/>
    <p:sldLayoutId id="2147483667" r:id="rId7"/>
    <p:sldLayoutId id="2147483701" r:id="rId8"/>
    <p:sldLayoutId id="2147483702" r:id="rId9"/>
    <p:sldLayoutId id="2147483703" r:id="rId10"/>
    <p:sldLayoutId id="2147483704" r:id="rId11"/>
    <p:sldLayoutId id="2147483672" r:id="rId12"/>
    <p:sldLayoutId id="2147483700" r:id="rId13"/>
    <p:sldLayoutId id="2147483698"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 id="2147483693" r:id="rId29"/>
    <p:sldLayoutId id="2147483690" r:id="rId30"/>
    <p:sldLayoutId id="2147483691" r:id="rId31"/>
    <p:sldLayoutId id="2147483692" r:id="rId32"/>
  </p:sldLayoutIdLst>
  <p:hf hdr="0" ftr="0" dt="0"/>
  <p:txStyles>
    <p:titleStyle>
      <a:lvl1pPr algn="l" defTabSz="1069208" rtl="0" eaLnBrk="1" latinLnBrk="0" hangingPunct="1">
        <a:lnSpc>
          <a:spcPts val="2105"/>
        </a:lnSpc>
        <a:spcBef>
          <a:spcPct val="0"/>
        </a:spcBef>
        <a:buNone/>
        <a:defRPr sz="2105" kern="1200">
          <a:solidFill>
            <a:schemeClr val="accent3"/>
          </a:solidFill>
          <a:latin typeface="+mj-lt"/>
          <a:ea typeface="+mj-ea"/>
          <a:cs typeface="+mj-cs"/>
        </a:defRPr>
      </a:lvl1pPr>
    </p:titleStyle>
    <p:bodyStyle>
      <a:lvl1pPr marL="210474" indent="-210474" algn="l" defTabSz="1069208" rtl="0" eaLnBrk="1" latinLnBrk="0" hangingPunct="1">
        <a:lnSpc>
          <a:spcPts val="2105"/>
        </a:lnSpc>
        <a:spcBef>
          <a:spcPts val="0"/>
        </a:spcBef>
        <a:spcAft>
          <a:spcPts val="877"/>
        </a:spcAft>
        <a:buFont typeface="Arial" panose="020B0604020202020204" pitchFamily="34" charset="0"/>
        <a:buChar char="•"/>
        <a:tabLst/>
        <a:defRPr sz="1871" kern="1200">
          <a:solidFill>
            <a:schemeClr val="bg1"/>
          </a:solidFill>
          <a:latin typeface="+mn-lt"/>
          <a:ea typeface="+mn-ea"/>
          <a:cs typeface="+mn-cs"/>
        </a:defRPr>
      </a:lvl1pPr>
      <a:lvl2pPr marL="631422"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2pPr>
      <a:lvl3pPr marL="1052370"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3pPr>
      <a:lvl4pPr marL="1473318"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4pPr>
      <a:lvl5pPr marL="1894266" indent="-210474" algn="l" defTabSz="1069208" rtl="0" eaLnBrk="1" latinLnBrk="0" hangingPunct="1">
        <a:lnSpc>
          <a:spcPts val="2105"/>
        </a:lnSpc>
        <a:spcBef>
          <a:spcPts val="0"/>
        </a:spcBef>
        <a:spcAft>
          <a:spcPts val="877"/>
        </a:spcAft>
        <a:buFont typeface="Arial" panose="020B0604020202020204" pitchFamily="34" charset="0"/>
        <a:buChar char="•"/>
        <a:defRPr sz="1871" kern="1200">
          <a:solidFill>
            <a:schemeClr val="bg1"/>
          </a:solidFill>
          <a:latin typeface="+mn-lt"/>
          <a:ea typeface="+mn-ea"/>
          <a:cs typeface="+mn-cs"/>
        </a:defRPr>
      </a:lvl5pPr>
      <a:lvl6pPr marL="2940322"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6pPr>
      <a:lvl7pPr marL="3474926"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7pPr>
      <a:lvl8pPr marL="4009530"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8pPr>
      <a:lvl9pPr marL="4544134" indent="-267302" algn="l" defTabSz="1069208" rtl="0" eaLnBrk="1" latinLnBrk="0" hangingPunct="1">
        <a:lnSpc>
          <a:spcPct val="90000"/>
        </a:lnSpc>
        <a:spcBef>
          <a:spcPts val="585"/>
        </a:spcBef>
        <a:buFont typeface="Arial" panose="020B0604020202020204" pitchFamily="34" charset="0"/>
        <a:buChar char="•"/>
        <a:defRPr sz="2105" kern="1200">
          <a:solidFill>
            <a:schemeClr val="tx1"/>
          </a:solidFill>
          <a:latin typeface="+mn-lt"/>
          <a:ea typeface="+mn-ea"/>
          <a:cs typeface="+mn-cs"/>
        </a:defRPr>
      </a:lvl9pPr>
    </p:bodyStyle>
    <p:otherStyle>
      <a:defPPr>
        <a:defRPr lang="en-US"/>
      </a:defPPr>
      <a:lvl1pPr marL="0" algn="l" defTabSz="1069208" rtl="0" eaLnBrk="1" latinLnBrk="0" hangingPunct="1">
        <a:defRPr sz="2105" kern="1200">
          <a:solidFill>
            <a:schemeClr val="tx1"/>
          </a:solidFill>
          <a:latin typeface="+mn-lt"/>
          <a:ea typeface="+mn-ea"/>
          <a:cs typeface="+mn-cs"/>
        </a:defRPr>
      </a:lvl1pPr>
      <a:lvl2pPr marL="534604" algn="l" defTabSz="1069208" rtl="0" eaLnBrk="1" latinLnBrk="0" hangingPunct="1">
        <a:defRPr sz="2105" kern="1200">
          <a:solidFill>
            <a:schemeClr val="tx1"/>
          </a:solidFill>
          <a:latin typeface="+mn-lt"/>
          <a:ea typeface="+mn-ea"/>
          <a:cs typeface="+mn-cs"/>
        </a:defRPr>
      </a:lvl2pPr>
      <a:lvl3pPr marL="1069208" algn="l" defTabSz="1069208" rtl="0" eaLnBrk="1" latinLnBrk="0" hangingPunct="1">
        <a:defRPr sz="2105" kern="1200">
          <a:solidFill>
            <a:schemeClr val="tx1"/>
          </a:solidFill>
          <a:latin typeface="+mn-lt"/>
          <a:ea typeface="+mn-ea"/>
          <a:cs typeface="+mn-cs"/>
        </a:defRPr>
      </a:lvl3pPr>
      <a:lvl4pPr marL="1603812" algn="l" defTabSz="1069208" rtl="0" eaLnBrk="1" latinLnBrk="0" hangingPunct="1">
        <a:defRPr sz="2105" kern="1200">
          <a:solidFill>
            <a:schemeClr val="tx1"/>
          </a:solidFill>
          <a:latin typeface="+mn-lt"/>
          <a:ea typeface="+mn-ea"/>
          <a:cs typeface="+mn-cs"/>
        </a:defRPr>
      </a:lvl4pPr>
      <a:lvl5pPr marL="2138416" algn="l" defTabSz="1069208" rtl="0" eaLnBrk="1" latinLnBrk="0" hangingPunct="1">
        <a:defRPr sz="2105" kern="1200">
          <a:solidFill>
            <a:schemeClr val="tx1"/>
          </a:solidFill>
          <a:latin typeface="+mn-lt"/>
          <a:ea typeface="+mn-ea"/>
          <a:cs typeface="+mn-cs"/>
        </a:defRPr>
      </a:lvl5pPr>
      <a:lvl6pPr marL="2673020" algn="l" defTabSz="1069208" rtl="0" eaLnBrk="1" latinLnBrk="0" hangingPunct="1">
        <a:defRPr sz="2105" kern="1200">
          <a:solidFill>
            <a:schemeClr val="tx1"/>
          </a:solidFill>
          <a:latin typeface="+mn-lt"/>
          <a:ea typeface="+mn-ea"/>
          <a:cs typeface="+mn-cs"/>
        </a:defRPr>
      </a:lvl6pPr>
      <a:lvl7pPr marL="3207624" algn="l" defTabSz="1069208" rtl="0" eaLnBrk="1" latinLnBrk="0" hangingPunct="1">
        <a:defRPr sz="2105" kern="1200">
          <a:solidFill>
            <a:schemeClr val="tx1"/>
          </a:solidFill>
          <a:latin typeface="+mn-lt"/>
          <a:ea typeface="+mn-ea"/>
          <a:cs typeface="+mn-cs"/>
        </a:defRPr>
      </a:lvl7pPr>
      <a:lvl8pPr marL="3742228" algn="l" defTabSz="1069208" rtl="0" eaLnBrk="1" latinLnBrk="0" hangingPunct="1">
        <a:defRPr sz="2105" kern="1200">
          <a:solidFill>
            <a:schemeClr val="tx1"/>
          </a:solidFill>
          <a:latin typeface="+mn-lt"/>
          <a:ea typeface="+mn-ea"/>
          <a:cs typeface="+mn-cs"/>
        </a:defRPr>
      </a:lvl8pPr>
      <a:lvl9pPr marL="4276832" algn="l" defTabSz="1069208" rtl="0" eaLnBrk="1" latinLnBrk="0" hangingPunct="1">
        <a:defRPr sz="21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 Target="slide310.xm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hyperlink" Target="mailto:5MS@aemo.com.au"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hyperlink" Target="https://aemo.com.au/Electricity/National-Electricity-Market-NEM/Five-Minute-Settlement/Readiness-Workstream/Key-Readiness-Documents" TargetMode="Externa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hyperlink" Target="https://www.aemo.com.au/-/media/files/electricity/nem/5ms/readiness-workstream/2021/metering-transition-plan.xlsx?la=en&amp;hash=ED7F0D9CDDAB98F2C923510A555D8F03" TargetMode="External"/><Relationship Id="rId3" Type="http://schemas.openxmlformats.org/officeDocument/2006/relationships/image" Target="../media/image44.svg"/><Relationship Id="rId7" Type="http://schemas.openxmlformats.org/officeDocument/2006/relationships/hyperlink" Target="https://aemo.com.au/-/media/files/electricity/nem/5ms/systems-workstream/2021/msats-4699-technical-specification-marked-up.pdf?la=en&amp;hash=D02C06EEC66258D34FB95CE6071A4EC6" TargetMode="External"/><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hyperlink" Target="https://aemo.com.au/-/media/files/electricity/nem/5ms/systems-workstream/2021/msats-4699-technical-specification.pdf?la=en&amp;hash=24570F047C45FA466E3640CDE704D231" TargetMode="External"/><Relationship Id="rId11" Type="http://schemas.openxmlformats.org/officeDocument/2006/relationships/hyperlink" Target="https://www.aemo.com.au/-/media/files/electricity/nem/5ms/systems-workstream/2021/emms-technical-specification-5ms-data-model-v500-marked-up.pdf?la=en&amp;hash=8AA4B51EE88B2EA25210A21A7B4025CB" TargetMode="External"/><Relationship Id="rId5" Type="http://schemas.openxmlformats.org/officeDocument/2006/relationships/hyperlink" Target="https://aemo.com.au/initiatives/major-programs/nem-five-minute-settlement-program-and-global-settlement/participant-toolbox" TargetMode="External"/><Relationship Id="rId10" Type="http://schemas.openxmlformats.org/officeDocument/2006/relationships/hyperlink" Target="https://www.aemo.com.au/-/media/files/electricity/nem/5ms/systems-workstream/2021/emms-technical-specification-5ms-data-model-v5.pdf?la=en&amp;hash=6082642AE7F9904D422E9A74EA504E5A" TargetMode="External"/><Relationship Id="rId4" Type="http://schemas.openxmlformats.org/officeDocument/2006/relationships/image" Target="../media/image45.png"/><Relationship Id="rId9" Type="http://schemas.openxmlformats.org/officeDocument/2006/relationships/hyperlink" Target="https://aemo.com.au/-/media/files/electricity/nem/5ms/readiness-workstream/2021/final-5ms-bidding-service-go-live-plan.pdf?la=en&amp;hash=33349C960C71571E0BB803F98A7315F4"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notesSlide" Target="../notesSlides/notesSlide16.xml"/><Relationship Id="rId7" Type="http://schemas.openxmlformats.org/officeDocument/2006/relationships/package" Target="../embeddings/Microsoft_Excel_Worksheet1.xlsx"/><Relationship Id="rId12" Type="http://schemas.openxmlformats.org/officeDocument/2006/relationships/image" Target="../media/image49.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emf"/><Relationship Id="rId11" Type="http://schemas.openxmlformats.org/officeDocument/2006/relationships/package" Target="../embeddings/Microsoft_Excel_Worksheet3.xlsx"/><Relationship Id="rId5" Type="http://schemas.openxmlformats.org/officeDocument/2006/relationships/package" Target="../embeddings/Microsoft_Excel_Worksheet.xlsx"/><Relationship Id="rId10" Type="http://schemas.openxmlformats.org/officeDocument/2006/relationships/image" Target="../media/image48.emf"/><Relationship Id="rId4" Type="http://schemas.openxmlformats.org/officeDocument/2006/relationships/hyperlink" Target="https://aemo.com.au/initiatives/major-programs/nem-five-minute-settlement-program-and-global-settlement" TargetMode="External"/><Relationship Id="rId9" Type="http://schemas.openxmlformats.org/officeDocument/2006/relationships/package" Target="../embeddings/Microsoft_Excel_Worksheet2.xlsx"/></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aemo.com.au/consultations/current-and-closed-consultations/5ms-gs-customer-switching-b2m-consultation"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aemo.com.au/consultations/current-and-closed-consultations/retail-procedures-wholesale-demand-response"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1ED5-F6FA-4769-B786-76B872A1C0E1}"/>
              </a:ext>
            </a:extLst>
          </p:cNvPr>
          <p:cNvSpPr>
            <a:spLocks noGrp="1"/>
          </p:cNvSpPr>
          <p:nvPr>
            <p:ph type="ctrTitle"/>
          </p:nvPr>
        </p:nvSpPr>
        <p:spPr>
          <a:xfrm>
            <a:off x="591034" y="835674"/>
            <a:ext cx="9359775" cy="3091530"/>
          </a:xfrm>
        </p:spPr>
        <p:txBody>
          <a:bodyPr>
            <a:normAutofit/>
          </a:bodyPr>
          <a:lstStyle/>
          <a:p>
            <a:r>
              <a:rPr lang="en-AU" sz="4400">
                <a:cs typeface="Arial"/>
              </a:rPr>
              <a:t>5MS &amp; GS Readiness Working Group #22 (incl. Systems Working Group)</a:t>
            </a:r>
          </a:p>
        </p:txBody>
      </p:sp>
      <p:sp>
        <p:nvSpPr>
          <p:cNvPr id="3" name="Subtitle 2">
            <a:extLst>
              <a:ext uri="{FF2B5EF4-FFF2-40B4-BE49-F238E27FC236}">
                <a16:creationId xmlns:a16="http://schemas.microsoft.com/office/drawing/2014/main" id="{0FF767D6-CA30-4825-9F9F-D537B00C2291}"/>
              </a:ext>
            </a:extLst>
          </p:cNvPr>
          <p:cNvSpPr>
            <a:spLocks noGrp="1"/>
          </p:cNvSpPr>
          <p:nvPr>
            <p:ph type="subTitle" idx="1"/>
          </p:nvPr>
        </p:nvSpPr>
        <p:spPr>
          <a:xfrm>
            <a:off x="591035" y="4228877"/>
            <a:ext cx="9641536" cy="2639478"/>
          </a:xfrm>
        </p:spPr>
        <p:txBody>
          <a:bodyPr vert="horz" lIns="91440" tIns="45720" rIns="91440" bIns="45720" rtlCol="0" anchor="t">
            <a:normAutofit/>
          </a:bodyPr>
          <a:lstStyle/>
          <a:p>
            <a:r>
              <a:rPr lang="en-AU" sz="2450">
                <a:latin typeface="+mj-lt"/>
                <a:cs typeface="Arial"/>
              </a:rPr>
              <a:t>Tuesday 6 April 2021</a:t>
            </a:r>
          </a:p>
          <a:p>
            <a:endParaRPr lang="en-AU">
              <a:latin typeface="+mj-lt"/>
              <a:cs typeface="Arial" panose="020B0604020202020204" pitchFamily="34" charset="0"/>
            </a:endParaRPr>
          </a:p>
          <a:p>
            <a:r>
              <a:rPr lang="en-AU" sz="1800" b="1">
                <a:latin typeface="+mj-lt"/>
                <a:cs typeface="Arial"/>
              </a:rPr>
              <a:t>WebEx only: </a:t>
            </a:r>
            <a:r>
              <a:rPr lang="en-AU" sz="1800" b="1" u="sng">
                <a:solidFill>
                  <a:schemeClr val="accent4">
                    <a:lumMod val="60000"/>
                    <a:lumOff val="40000"/>
                  </a:schemeClr>
                </a:solidFill>
                <a:latin typeface="+mj-lt"/>
                <a:cs typeface="Arial"/>
              </a:rPr>
              <a:t>**Please disconnect from your workplace VPN for the WebEx call**</a:t>
            </a:r>
          </a:p>
          <a:p>
            <a:endParaRPr lang="en-AU" sz="2500" b="1" u="sng">
              <a:solidFill>
                <a:schemeClr val="bg1">
                  <a:lumMod val="95000"/>
                </a:schemeClr>
              </a:solidFill>
              <a:latin typeface="+mj-lt"/>
              <a:cs typeface="Arial" panose="020B0604020202020204" pitchFamily="34" charset="0"/>
            </a:endParaRPr>
          </a:p>
          <a:p>
            <a:r>
              <a:rPr lang="en-AU" sz="2500" b="1">
                <a:solidFill>
                  <a:schemeClr val="bg1">
                    <a:lumMod val="95000"/>
                  </a:schemeClr>
                </a:solidFill>
                <a:latin typeface="+mj-lt"/>
                <a:cs typeface="Arial"/>
              </a:rPr>
              <a:t>PLEASE NOTE THIS MEETING WILL BE RECORDED FOR THE PURPOSE OF PREPARING MINUTES</a:t>
            </a:r>
            <a:endParaRPr lang="en-AU" sz="2500" b="1" u="sng">
              <a:solidFill>
                <a:schemeClr val="bg1">
                  <a:lumMod val="95000"/>
                </a:schemeClr>
              </a:solidFill>
              <a:latin typeface="+mj-lt"/>
              <a:cs typeface="Arial"/>
            </a:endParaRPr>
          </a:p>
        </p:txBody>
      </p:sp>
      <p:sp>
        <p:nvSpPr>
          <p:cNvPr id="4" name="Slide Number Placeholder 3">
            <a:extLst>
              <a:ext uri="{FF2B5EF4-FFF2-40B4-BE49-F238E27FC236}">
                <a16:creationId xmlns:a16="http://schemas.microsoft.com/office/drawing/2014/main" id="{A42BCC82-53D8-4EEC-81B4-C17FC8DB2581}"/>
              </a:ext>
            </a:extLst>
          </p:cNvPr>
          <p:cNvSpPr>
            <a:spLocks noGrp="1"/>
          </p:cNvSpPr>
          <p:nvPr>
            <p:ph type="sldNum" sz="quarter" idx="12"/>
          </p:nvPr>
        </p:nvSpPr>
        <p:spPr/>
        <p:txBody>
          <a:bodyPr/>
          <a:lstStyle/>
          <a:p>
            <a:fld id="{4EC81F68-4976-451A-B2E9-79BCBD2F70CC}" type="slidenum">
              <a:rPr lang="en-AU" smtClean="0"/>
              <a:pPr/>
              <a:t>1</a:t>
            </a:fld>
            <a:endParaRPr lang="en-AU"/>
          </a:p>
        </p:txBody>
      </p:sp>
    </p:spTree>
    <p:extLst>
      <p:ext uri="{BB962C8B-B14F-4D97-AF65-F5344CB8AC3E}">
        <p14:creationId xmlns:p14="http://schemas.microsoft.com/office/powerpoint/2010/main" val="4032065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E67D-1905-4808-B9E4-218649F8BDF2}"/>
              </a:ext>
            </a:extLst>
          </p:cNvPr>
          <p:cNvSpPr>
            <a:spLocks noGrp="1"/>
          </p:cNvSpPr>
          <p:nvPr>
            <p:ph type="title"/>
          </p:nvPr>
        </p:nvSpPr>
        <p:spPr>
          <a:xfrm>
            <a:off x="206547" y="0"/>
            <a:ext cx="7894138" cy="1310695"/>
          </a:xfrm>
        </p:spPr>
        <p:txBody>
          <a:bodyPr>
            <a:normAutofit/>
          </a:bodyPr>
          <a:lstStyle/>
          <a:p>
            <a:r>
              <a:rPr lang="en-AU" sz="3600"/>
              <a:t>April Retail Checkpoint Criteria</a:t>
            </a:r>
          </a:p>
        </p:txBody>
      </p:sp>
      <p:sp>
        <p:nvSpPr>
          <p:cNvPr id="5" name="Slide Number Placeholder 4">
            <a:extLst>
              <a:ext uri="{FF2B5EF4-FFF2-40B4-BE49-F238E27FC236}">
                <a16:creationId xmlns:a16="http://schemas.microsoft.com/office/drawing/2014/main" id="{65E9F879-3FCA-4413-99FD-8FFE5B1AB8AF}"/>
              </a:ext>
            </a:extLst>
          </p:cNvPr>
          <p:cNvSpPr>
            <a:spLocks noGrp="1"/>
          </p:cNvSpPr>
          <p:nvPr>
            <p:ph type="sldNum" sz="quarter" idx="12"/>
          </p:nvPr>
        </p:nvSpPr>
        <p:spPr/>
        <p:txBody>
          <a:bodyPr/>
          <a:lstStyle/>
          <a:p>
            <a:fld id="{4EC81F68-4976-451A-B2E9-79BCBD2F70CC}" type="slidenum">
              <a:rPr lang="en-AU" smtClean="0"/>
              <a:t>10</a:t>
            </a:fld>
            <a:endParaRPr lang="en-AU"/>
          </a:p>
        </p:txBody>
      </p:sp>
      <p:sp>
        <p:nvSpPr>
          <p:cNvPr id="8" name="Rectangle 1">
            <a:extLst>
              <a:ext uri="{FF2B5EF4-FFF2-40B4-BE49-F238E27FC236}">
                <a16:creationId xmlns:a16="http://schemas.microsoft.com/office/drawing/2014/main" id="{6BDE4FB2-AC71-44B9-93F2-9595361A422D}"/>
              </a:ext>
            </a:extLst>
          </p:cNvPr>
          <p:cNvSpPr>
            <a:spLocks noChangeArrowheads="1"/>
          </p:cNvSpPr>
          <p:nvPr/>
        </p:nvSpPr>
        <p:spPr bwMode="auto">
          <a:xfrm>
            <a:off x="2855763" y="2274039"/>
            <a:ext cx="10079567" cy="61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323">
                <a:solidFill>
                  <a:srgbClr val="000000"/>
                </a:solidFill>
                <a:latin typeface="Times New Roman" panose="02020603050405020304" pitchFamily="18" charset="0"/>
                <a:cs typeface="Times New Roman" panose="02020603050405020304" pitchFamily="18" charset="0"/>
              </a:rPr>
              <a:t> </a:t>
            </a:r>
            <a:endParaRPr lang="en-US" altLang="en-US" sz="661"/>
          </a:p>
          <a:p>
            <a:pPr defTabSz="1007943"/>
            <a:endParaRPr lang="en-US" altLang="en-US" sz="1984"/>
          </a:p>
        </p:txBody>
      </p:sp>
      <p:sp>
        <p:nvSpPr>
          <p:cNvPr id="10" name="Rectangle 2">
            <a:extLst>
              <a:ext uri="{FF2B5EF4-FFF2-40B4-BE49-F238E27FC236}">
                <a16:creationId xmlns:a16="http://schemas.microsoft.com/office/drawing/2014/main" id="{344FF79C-BD1C-4D5F-9B04-A00CFCE5C4BA}"/>
              </a:ext>
            </a:extLst>
          </p:cNvPr>
          <p:cNvSpPr>
            <a:spLocks noChangeArrowheads="1"/>
          </p:cNvSpPr>
          <p:nvPr/>
        </p:nvSpPr>
        <p:spPr bwMode="auto">
          <a:xfrm>
            <a:off x="2855763" y="2274039"/>
            <a:ext cx="10079567" cy="610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323">
                <a:solidFill>
                  <a:srgbClr val="000000"/>
                </a:solidFill>
                <a:latin typeface="Times New Roman" panose="02020603050405020304" pitchFamily="18" charset="0"/>
                <a:cs typeface="Times New Roman" panose="02020603050405020304" pitchFamily="18" charset="0"/>
              </a:rPr>
              <a:t> </a:t>
            </a:r>
            <a:endParaRPr lang="en-US" altLang="en-US" sz="661"/>
          </a:p>
          <a:p>
            <a:pPr defTabSz="1007943"/>
            <a:endParaRPr lang="en-US" altLang="en-US" sz="1984"/>
          </a:p>
        </p:txBody>
      </p:sp>
      <p:sp>
        <p:nvSpPr>
          <p:cNvPr id="11" name="TextBox 10">
            <a:extLst>
              <a:ext uri="{FF2B5EF4-FFF2-40B4-BE49-F238E27FC236}">
                <a16:creationId xmlns:a16="http://schemas.microsoft.com/office/drawing/2014/main" id="{7C2F2108-7C74-4DBD-BF63-94C17770C3D6}"/>
              </a:ext>
            </a:extLst>
          </p:cNvPr>
          <p:cNvSpPr txBox="1"/>
          <p:nvPr/>
        </p:nvSpPr>
        <p:spPr>
          <a:xfrm>
            <a:off x="739544" y="1563394"/>
            <a:ext cx="9013681" cy="1221616"/>
          </a:xfrm>
          <a:prstGeom prst="rect">
            <a:avLst/>
          </a:prstGeom>
          <a:noFill/>
        </p:spPr>
        <p:txBody>
          <a:bodyPr wrap="square" rtlCol="0">
            <a:spAutoFit/>
          </a:bodyPr>
          <a:lstStyle/>
          <a:p>
            <a:pPr marL="201239" indent="-201239">
              <a:spcAft>
                <a:spcPts val="661"/>
              </a:spcAft>
              <a:buFont typeface="Arial" panose="020B0604020202020204" pitchFamily="34" charset="0"/>
              <a:buChar char="•"/>
            </a:pPr>
            <a:r>
              <a:rPr lang="en-AU" sz="1543"/>
              <a:t>Criteria represent </a:t>
            </a:r>
            <a:r>
              <a:rPr lang="en-AU" sz="1543" b="1"/>
              <a:t>activities scheduled </a:t>
            </a:r>
            <a:r>
              <a:rPr lang="en-AU" sz="1543"/>
              <a:t>for completion by first week of April.</a:t>
            </a:r>
          </a:p>
          <a:p>
            <a:pPr marL="201239" indent="-201239">
              <a:spcAft>
                <a:spcPts val="661"/>
              </a:spcAft>
              <a:buFont typeface="Arial" panose="020B0604020202020204" pitchFamily="34" charset="0"/>
              <a:buChar char="•"/>
            </a:pPr>
            <a:r>
              <a:rPr lang="en-AU" sz="1543"/>
              <a:t>Aim is to </a:t>
            </a:r>
            <a:r>
              <a:rPr lang="en-AU" sz="1543" b="1"/>
              <a:t>fully meet all criteria</a:t>
            </a:r>
            <a:r>
              <a:rPr lang="en-AU" sz="1543"/>
              <a:t>. If criteria not met, remedies to be developed and implications assessed before any change to 31 May target go-live date.</a:t>
            </a:r>
          </a:p>
          <a:p>
            <a:pPr marL="201239" indent="-201239">
              <a:spcAft>
                <a:spcPts val="661"/>
              </a:spcAft>
              <a:buFont typeface="Arial" panose="020B0604020202020204" pitchFamily="34" charset="0"/>
              <a:buChar char="•"/>
            </a:pPr>
            <a:r>
              <a:rPr lang="en-AU" sz="1543" b="1"/>
              <a:t>Pre-prod go/no-go date is 8 April </a:t>
            </a:r>
            <a:r>
              <a:rPr lang="en-AU" sz="1543"/>
              <a:t>– industry to be notified via email.</a:t>
            </a:r>
          </a:p>
        </p:txBody>
      </p:sp>
      <p:graphicFrame>
        <p:nvGraphicFramePr>
          <p:cNvPr id="7" name="Table 8">
            <a:extLst>
              <a:ext uri="{FF2B5EF4-FFF2-40B4-BE49-F238E27FC236}">
                <a16:creationId xmlns:a16="http://schemas.microsoft.com/office/drawing/2014/main" id="{C7AB734C-2693-4DA9-AF13-A10733EED62D}"/>
              </a:ext>
            </a:extLst>
          </p:cNvPr>
          <p:cNvGraphicFramePr>
            <a:graphicFrameLocks noGrp="1"/>
          </p:cNvGraphicFramePr>
          <p:nvPr>
            <p:extLst>
              <p:ext uri="{D42A27DB-BD31-4B8C-83A1-F6EECF244321}">
                <p14:modId xmlns:p14="http://schemas.microsoft.com/office/powerpoint/2010/main" val="344493541"/>
              </p:ext>
            </p:extLst>
          </p:nvPr>
        </p:nvGraphicFramePr>
        <p:xfrm>
          <a:off x="739544" y="2979220"/>
          <a:ext cx="9429464" cy="3833574"/>
        </p:xfrm>
        <a:graphic>
          <a:graphicData uri="http://schemas.openxmlformats.org/drawingml/2006/table">
            <a:tbl>
              <a:tblPr firstRow="1" bandRow="1">
                <a:tableStyleId>{7DF18680-E054-41AD-8BC1-D1AEF772440D}</a:tableStyleId>
              </a:tblPr>
              <a:tblGrid>
                <a:gridCol w="1763925">
                  <a:extLst>
                    <a:ext uri="{9D8B030D-6E8A-4147-A177-3AD203B41FA5}">
                      <a16:colId xmlns:a16="http://schemas.microsoft.com/office/drawing/2014/main" val="1715578587"/>
                    </a:ext>
                  </a:extLst>
                </a:gridCol>
                <a:gridCol w="7665539">
                  <a:extLst>
                    <a:ext uri="{9D8B030D-6E8A-4147-A177-3AD203B41FA5}">
                      <a16:colId xmlns:a16="http://schemas.microsoft.com/office/drawing/2014/main" val="2465471930"/>
                    </a:ext>
                  </a:extLst>
                </a:gridCol>
              </a:tblGrid>
              <a:tr h="366084">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a:effectLst/>
                        </a:rPr>
                        <a:t>Criteria​</a:t>
                      </a:r>
                      <a:endParaRPr lang="en-AU" sz="1400"/>
                    </a:p>
                  </a:txBody>
                  <a:tcPr marL="100796" marR="100796" marT="50398" marB="50398">
                    <a:solidFill>
                      <a:schemeClr val="accent2"/>
                    </a:solidFill>
                  </a:tcPr>
                </a:tc>
                <a:tc>
                  <a:txBody>
                    <a:bodyPr/>
                    <a:lstStyle/>
                    <a:p>
                      <a:r>
                        <a:rPr lang="en-AU" sz="1400"/>
                        <a:t>Description</a:t>
                      </a:r>
                    </a:p>
                  </a:txBody>
                  <a:tcPr marL="100796" marR="100796" marT="50398" marB="50398">
                    <a:solidFill>
                      <a:schemeClr val="accent2"/>
                    </a:solidFill>
                  </a:tcPr>
                </a:tc>
                <a:extLst>
                  <a:ext uri="{0D108BD9-81ED-4DB2-BD59-A6C34878D82A}">
                    <a16:rowId xmlns:a16="http://schemas.microsoft.com/office/drawing/2014/main" val="508218256"/>
                  </a:ext>
                </a:extLst>
              </a:tr>
              <a:tr h="575698">
                <a:tc>
                  <a:txBody>
                    <a:bodyPr/>
                    <a:lstStyle/>
                    <a:p>
                      <a:r>
                        <a:rPr lang="en-AU" sz="1400" b="1">
                          <a:effectLst/>
                        </a:rPr>
                        <a:t>Testing</a:t>
                      </a:r>
                      <a:endParaRPr lang="en-AU" sz="1400" b="1"/>
                    </a:p>
                  </a:txBody>
                  <a:tcPr marL="100796" marR="100796" marT="50398" marB="50398"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a:effectLst/>
                        </a:rPr>
                        <a:t>All UAT test cases executed </a:t>
                      </a:r>
                      <a:r>
                        <a:rPr lang="en-AU" sz="1400"/>
                        <a:t>with no critical defects that cannot be remedied for 31 May go-live.</a:t>
                      </a:r>
                    </a:p>
                  </a:txBody>
                  <a:tcPr marL="100796" marR="100796" marT="50398" marB="50398" anchor="ctr"/>
                </a:tc>
                <a:extLst>
                  <a:ext uri="{0D108BD9-81ED-4DB2-BD59-A6C34878D82A}">
                    <a16:rowId xmlns:a16="http://schemas.microsoft.com/office/drawing/2014/main" val="271369402"/>
                  </a:ext>
                </a:extLst>
              </a:tr>
              <a:tr h="603113">
                <a:tc>
                  <a:txBody>
                    <a:bodyPr/>
                    <a:lstStyle/>
                    <a:p>
                      <a:r>
                        <a:rPr lang="en-AU" sz="1400" b="1">
                          <a:effectLst/>
                        </a:rPr>
                        <a:t>Solution Stability</a:t>
                      </a:r>
                      <a:endParaRPr lang="en-AU" sz="1400" b="1"/>
                    </a:p>
                  </a:txBody>
                  <a:tcPr marL="100796" marR="100796" marT="50398" marB="50398" anchor="ctr"/>
                </a:tc>
                <a:tc>
                  <a:txBody>
                    <a:bodyPr/>
                    <a:lstStyle/>
                    <a:p>
                      <a:r>
                        <a:rPr lang="en-AU" sz="1400">
                          <a:effectLst/>
                        </a:rPr>
                        <a:t>End-to-end solution operating stably in Test with no process blockers or unexplainable pauses/interruptions to processing.</a:t>
                      </a:r>
                      <a:endParaRPr lang="en-AU" sz="1400"/>
                    </a:p>
                  </a:txBody>
                  <a:tcPr marL="100796" marR="100796" marT="50398" marB="50398" anchor="ctr"/>
                </a:tc>
                <a:extLst>
                  <a:ext uri="{0D108BD9-81ED-4DB2-BD59-A6C34878D82A}">
                    <a16:rowId xmlns:a16="http://schemas.microsoft.com/office/drawing/2014/main" val="2793707006"/>
                  </a:ext>
                </a:extLst>
              </a:tr>
              <a:tr h="603113">
                <a:tc>
                  <a:txBody>
                    <a:bodyPr/>
                    <a:lstStyle/>
                    <a:p>
                      <a:r>
                        <a:rPr lang="en-AU" sz="1400" b="1">
                          <a:effectLst/>
                        </a:rPr>
                        <a:t>Remediation</a:t>
                      </a:r>
                      <a:endParaRPr lang="en-AU" sz="1400" b="1"/>
                    </a:p>
                  </a:txBody>
                  <a:tcPr marL="100796" marR="100796" marT="50398" marB="50398" anchor="ctr"/>
                </a:tc>
                <a:tc>
                  <a:txBody>
                    <a:bodyPr/>
                    <a:lstStyle/>
                    <a:p>
                      <a:r>
                        <a:rPr lang="en-AU" sz="1400">
                          <a:effectLst/>
                        </a:rPr>
                        <a:t>Known remediation work (internal reports performance, business activity monitoring) completed and remediation for any new defects scheduled.</a:t>
                      </a:r>
                      <a:endParaRPr lang="en-AU" sz="1400"/>
                    </a:p>
                  </a:txBody>
                  <a:tcPr marL="100796" marR="100796" marT="50398" marB="50398" anchor="ctr"/>
                </a:tc>
                <a:extLst>
                  <a:ext uri="{0D108BD9-81ED-4DB2-BD59-A6C34878D82A}">
                    <a16:rowId xmlns:a16="http://schemas.microsoft.com/office/drawing/2014/main" val="1625519646"/>
                  </a:ext>
                </a:extLst>
              </a:tr>
              <a:tr h="637734">
                <a:tc>
                  <a:txBody>
                    <a:bodyPr/>
                    <a:lstStyle/>
                    <a:p>
                      <a:r>
                        <a:rPr lang="en-AU" sz="1400" b="1">
                          <a:effectLst/>
                        </a:rPr>
                        <a:t>Performance</a:t>
                      </a:r>
                      <a:endParaRPr lang="en-AU" sz="1400" b="1"/>
                    </a:p>
                  </a:txBody>
                  <a:tcPr marL="100796" marR="100796" marT="50398" marB="50398"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400">
                          <a:effectLst/>
                        </a:rPr>
                        <a:t>“Day in the Life Testing” completed with no performance issues identified that cannot be remedied for 31 May go-live.</a:t>
                      </a:r>
                      <a:endParaRPr lang="en-AU" sz="1400"/>
                    </a:p>
                  </a:txBody>
                  <a:tcPr marL="100796" marR="100796" marT="50398" marB="50398" anchor="ctr"/>
                </a:tc>
                <a:extLst>
                  <a:ext uri="{0D108BD9-81ED-4DB2-BD59-A6C34878D82A}">
                    <a16:rowId xmlns:a16="http://schemas.microsoft.com/office/drawing/2014/main" val="1501581093"/>
                  </a:ext>
                </a:extLst>
              </a:tr>
              <a:tr h="603113">
                <a:tc>
                  <a:txBody>
                    <a:bodyPr/>
                    <a:lstStyle/>
                    <a:p>
                      <a:r>
                        <a:rPr lang="en-AU" sz="1400" b="1">
                          <a:effectLst/>
                        </a:rPr>
                        <a:t>Pre-Production</a:t>
                      </a:r>
                      <a:endParaRPr lang="en-AU" sz="1400" b="1"/>
                    </a:p>
                  </a:txBody>
                  <a:tcPr marL="100796" marR="100796" marT="50398" marB="50398" anchor="ctr"/>
                </a:tc>
                <a:tc>
                  <a:txBody>
                    <a:bodyPr/>
                    <a:lstStyle/>
                    <a:p>
                      <a:r>
                        <a:rPr lang="en-AU" sz="1400">
                          <a:effectLst/>
                        </a:rPr>
                        <a:t>Data migration on track and no blockers to meeting criteria/schedule for pre-production deployment.</a:t>
                      </a:r>
                      <a:endParaRPr lang="en-AU" sz="1400"/>
                    </a:p>
                  </a:txBody>
                  <a:tcPr marL="100796" marR="100796" marT="50398" marB="50398" anchor="ctr"/>
                </a:tc>
                <a:extLst>
                  <a:ext uri="{0D108BD9-81ED-4DB2-BD59-A6C34878D82A}">
                    <a16:rowId xmlns:a16="http://schemas.microsoft.com/office/drawing/2014/main" val="80521530"/>
                  </a:ext>
                </a:extLst>
              </a:tr>
              <a:tr h="444719">
                <a:tc>
                  <a:txBody>
                    <a:bodyPr/>
                    <a:lstStyle/>
                    <a:p>
                      <a:r>
                        <a:rPr lang="en-AU" sz="1400" b="1">
                          <a:effectLst/>
                        </a:rPr>
                        <a:t>Industry Test</a:t>
                      </a:r>
                      <a:endParaRPr lang="en-AU" sz="1400" b="1"/>
                    </a:p>
                  </a:txBody>
                  <a:tcPr marL="100796" marR="100796" marT="50398" marB="50398" anchor="ctr"/>
                </a:tc>
                <a:tc>
                  <a:txBody>
                    <a:bodyPr/>
                    <a:lstStyle/>
                    <a:p>
                      <a:r>
                        <a:rPr lang="en-AU" sz="1400">
                          <a:effectLst/>
                        </a:rPr>
                        <a:t>On track to commence Retail Industry Test on 19 April.</a:t>
                      </a:r>
                      <a:endParaRPr lang="en-AU" sz="1400"/>
                    </a:p>
                  </a:txBody>
                  <a:tcPr marL="100796" marR="100796" marT="50398" marB="50398" anchor="ctr"/>
                </a:tc>
                <a:extLst>
                  <a:ext uri="{0D108BD9-81ED-4DB2-BD59-A6C34878D82A}">
                    <a16:rowId xmlns:a16="http://schemas.microsoft.com/office/drawing/2014/main" val="1630536127"/>
                  </a:ext>
                </a:extLst>
              </a:tr>
            </a:tbl>
          </a:graphicData>
        </a:graphic>
      </p:graphicFrame>
    </p:spTree>
    <p:extLst>
      <p:ext uri="{BB962C8B-B14F-4D97-AF65-F5344CB8AC3E}">
        <p14:creationId xmlns:p14="http://schemas.microsoft.com/office/powerpoint/2010/main" val="16942639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Industry Readiness</a:t>
            </a: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Greg Minney</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11</a:t>
            </a:fld>
            <a:endParaRPr lang="en-AU"/>
          </a:p>
        </p:txBody>
      </p:sp>
    </p:spTree>
    <p:extLst>
      <p:ext uri="{BB962C8B-B14F-4D97-AF65-F5344CB8AC3E}">
        <p14:creationId xmlns:p14="http://schemas.microsoft.com/office/powerpoint/2010/main" val="1897403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9F16-94F8-4A8B-AC02-A6EE46E9F038}"/>
              </a:ext>
            </a:extLst>
          </p:cNvPr>
          <p:cNvSpPr>
            <a:spLocks noGrp="1"/>
          </p:cNvSpPr>
          <p:nvPr>
            <p:ph type="title"/>
          </p:nvPr>
        </p:nvSpPr>
        <p:spPr>
          <a:xfrm>
            <a:off x="267637" y="310556"/>
            <a:ext cx="6848780" cy="1042731"/>
          </a:xfrm>
        </p:spPr>
        <p:txBody>
          <a:bodyPr>
            <a:noAutofit/>
          </a:bodyPr>
          <a:lstStyle/>
          <a:p>
            <a:r>
              <a:rPr lang="en-AU" sz="3600"/>
              <a:t>5MS Rule Commencement – Round 6</a:t>
            </a:r>
          </a:p>
        </p:txBody>
      </p:sp>
      <p:sp>
        <p:nvSpPr>
          <p:cNvPr id="4" name="Slide Number Placeholder 3">
            <a:extLst>
              <a:ext uri="{FF2B5EF4-FFF2-40B4-BE49-F238E27FC236}">
                <a16:creationId xmlns:a16="http://schemas.microsoft.com/office/drawing/2014/main" id="{F859AE8D-042B-4646-952D-F1D870F51F8D}"/>
              </a:ext>
            </a:extLst>
          </p:cNvPr>
          <p:cNvSpPr>
            <a:spLocks noGrp="1"/>
          </p:cNvSpPr>
          <p:nvPr>
            <p:ph type="sldNum" sz="quarter" idx="12"/>
          </p:nvPr>
        </p:nvSpPr>
        <p:spPr>
          <a:xfrm>
            <a:off x="10058638" y="7097071"/>
            <a:ext cx="378915" cy="320198"/>
          </a:xfrm>
        </p:spPr>
        <p:txBody>
          <a:bodyPr/>
          <a:lstStyle/>
          <a:p>
            <a:pPr defTabSz="801929">
              <a:defRPr/>
            </a:pPr>
            <a:fld id="{4EC81F68-4976-451A-B2E9-79BCBD2F70CC}" type="slidenum">
              <a:rPr lang="en-AU">
                <a:solidFill>
                  <a:srgbClr val="222324">
                    <a:tint val="75000"/>
                  </a:srgbClr>
                </a:solidFill>
                <a:latin typeface="Segoe UI Semilight"/>
              </a:rPr>
              <a:pPr defTabSz="801929">
                <a:defRPr/>
              </a:pPr>
              <a:t>12</a:t>
            </a:fld>
            <a:endParaRPr lang="en-AU">
              <a:solidFill>
                <a:srgbClr val="222324">
                  <a:tint val="75000"/>
                </a:srgbClr>
              </a:solidFill>
              <a:latin typeface="Segoe UI Semilight"/>
            </a:endParaRPr>
          </a:p>
        </p:txBody>
      </p:sp>
      <p:graphicFrame>
        <p:nvGraphicFramePr>
          <p:cNvPr id="5" name="Table 4">
            <a:extLst>
              <a:ext uri="{FF2B5EF4-FFF2-40B4-BE49-F238E27FC236}">
                <a16:creationId xmlns:a16="http://schemas.microsoft.com/office/drawing/2014/main" id="{98767EC6-C512-4B61-89B0-B32D8F83F721}"/>
              </a:ext>
            </a:extLst>
          </p:cNvPr>
          <p:cNvGraphicFramePr>
            <a:graphicFrameLocks noGrp="1"/>
          </p:cNvGraphicFramePr>
          <p:nvPr>
            <p:extLst>
              <p:ext uri="{D42A27DB-BD31-4B8C-83A1-F6EECF244321}">
                <p14:modId xmlns:p14="http://schemas.microsoft.com/office/powerpoint/2010/main" val="4167434101"/>
              </p:ext>
            </p:extLst>
          </p:nvPr>
        </p:nvGraphicFramePr>
        <p:xfrm>
          <a:off x="7804730" y="262749"/>
          <a:ext cx="2818329" cy="1168486"/>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88367">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63721">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416398">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aphicFrame>
        <p:nvGraphicFramePr>
          <p:cNvPr id="6" name="Table 5">
            <a:extLst>
              <a:ext uri="{FF2B5EF4-FFF2-40B4-BE49-F238E27FC236}">
                <a16:creationId xmlns:a16="http://schemas.microsoft.com/office/drawing/2014/main" id="{4B84434F-6DA0-4C34-90A9-6134336FAE2F}"/>
              </a:ext>
            </a:extLst>
          </p:cNvPr>
          <p:cNvGraphicFramePr>
            <a:graphicFrameLocks noGrp="1"/>
          </p:cNvGraphicFramePr>
          <p:nvPr>
            <p:extLst>
              <p:ext uri="{D42A27DB-BD31-4B8C-83A1-F6EECF244321}">
                <p14:modId xmlns:p14="http://schemas.microsoft.com/office/powerpoint/2010/main" val="3956613449"/>
              </p:ext>
            </p:extLst>
          </p:nvPr>
        </p:nvGraphicFramePr>
        <p:xfrm>
          <a:off x="267637" y="1828880"/>
          <a:ext cx="10257902" cy="4043955"/>
        </p:xfrm>
        <a:graphic>
          <a:graphicData uri="http://schemas.openxmlformats.org/drawingml/2006/table">
            <a:tbl>
              <a:tblPr>
                <a:tableStyleId>{93296810-A885-4BE3-A3E7-6D5BEEA58F35}</a:tableStyleId>
              </a:tblPr>
              <a:tblGrid>
                <a:gridCol w="4369043">
                  <a:extLst>
                    <a:ext uri="{9D8B030D-6E8A-4147-A177-3AD203B41FA5}">
                      <a16:colId xmlns:a16="http://schemas.microsoft.com/office/drawing/2014/main" val="2629449130"/>
                    </a:ext>
                  </a:extLst>
                </a:gridCol>
                <a:gridCol w="621132">
                  <a:extLst>
                    <a:ext uri="{9D8B030D-6E8A-4147-A177-3AD203B41FA5}">
                      <a16:colId xmlns:a16="http://schemas.microsoft.com/office/drawing/2014/main" val="2571583907"/>
                    </a:ext>
                  </a:extLst>
                </a:gridCol>
                <a:gridCol w="5267727">
                  <a:extLst>
                    <a:ext uri="{9D8B030D-6E8A-4147-A177-3AD203B41FA5}">
                      <a16:colId xmlns:a16="http://schemas.microsoft.com/office/drawing/2014/main" val="2451703600"/>
                    </a:ext>
                  </a:extLst>
                </a:gridCol>
              </a:tblGrid>
              <a:tr h="339179">
                <a:tc>
                  <a:txBody>
                    <a:bodyPr/>
                    <a:lstStyle/>
                    <a:p>
                      <a:pPr algn="l" fontAlgn="b"/>
                      <a:r>
                        <a:rPr lang="en-AU" sz="1100" b="1" u="none" strike="noStrike" kern="1200">
                          <a:solidFill>
                            <a:schemeClr val="bg1"/>
                          </a:solidFill>
                          <a:effectLst/>
                        </a:rPr>
                        <a:t>Activity</a:t>
                      </a:r>
                      <a:endParaRPr lang="en-AU" sz="1100" b="1" i="0" u="none" strike="noStrike" kern="1200">
                        <a:solidFill>
                          <a:schemeClr val="bg1"/>
                        </a:solidFill>
                        <a:effectLst/>
                        <a:latin typeface="Calibri" panose="020F0502020204030204" pitchFamily="34" charset="0"/>
                        <a:ea typeface="+mn-ea"/>
                        <a:cs typeface="+mn-cs"/>
                      </a:endParaRPr>
                    </a:p>
                  </a:txBody>
                  <a:tcPr marL="63141" marR="63141" marT="63141" marB="63141" anchor="ctr">
                    <a:solidFill>
                      <a:schemeClr val="accent2"/>
                    </a:solidFill>
                  </a:tcPr>
                </a:tc>
                <a:tc>
                  <a:txBody>
                    <a:bodyPr/>
                    <a:lstStyle/>
                    <a:p>
                      <a:pPr algn="ctr" fontAlgn="t"/>
                      <a:r>
                        <a:rPr lang="en-AU" sz="1100" b="1" u="none" strike="noStrike">
                          <a:solidFill>
                            <a:schemeClr val="bg1"/>
                          </a:solidFill>
                          <a:effectLst/>
                        </a:rPr>
                        <a:t>Status</a:t>
                      </a:r>
                      <a:endParaRPr lang="en-AU" sz="1100" b="1" i="0" u="none" strike="noStrike">
                        <a:solidFill>
                          <a:schemeClr val="bg1"/>
                        </a:solidFill>
                        <a:effectLst/>
                        <a:latin typeface="Calibri"/>
                      </a:endParaRPr>
                    </a:p>
                  </a:txBody>
                  <a:tcPr marL="63141" marR="63141" marT="63141" marB="63141" anchor="ctr">
                    <a:solidFill>
                      <a:schemeClr val="accent2"/>
                    </a:solidFill>
                  </a:tcPr>
                </a:tc>
                <a:tc>
                  <a:txBody>
                    <a:bodyPr/>
                    <a:lstStyle/>
                    <a:p>
                      <a:pPr algn="l" fontAlgn="t"/>
                      <a:r>
                        <a:rPr lang="en-AU" sz="1100" b="1" u="none" strike="noStrike">
                          <a:solidFill>
                            <a:schemeClr val="bg1"/>
                          </a:solidFill>
                          <a:effectLst/>
                        </a:rPr>
                        <a:t>Comments</a:t>
                      </a:r>
                      <a:endParaRPr lang="en-AU" sz="1100" b="1" i="0" u="none" strike="noStrike">
                        <a:solidFill>
                          <a:schemeClr val="bg1"/>
                        </a:solidFill>
                        <a:effectLst/>
                        <a:latin typeface="Calibri"/>
                      </a:endParaRPr>
                    </a:p>
                  </a:txBody>
                  <a:tcPr marL="63141" marR="63141" marT="63141" marB="63141" anchor="ctr">
                    <a:solidFill>
                      <a:schemeClr val="accent2"/>
                    </a:solidFill>
                  </a:tcPr>
                </a:tc>
                <a:extLst>
                  <a:ext uri="{0D108BD9-81ED-4DB2-BD59-A6C34878D82A}">
                    <a16:rowId xmlns:a16="http://schemas.microsoft.com/office/drawing/2014/main" val="1682879141"/>
                  </a:ext>
                </a:extLst>
              </a:tr>
              <a:tr h="1306440">
                <a:tc>
                  <a:txBody>
                    <a:bodyPr/>
                    <a:lstStyle/>
                    <a:p>
                      <a:pPr algn="l" fontAlgn="t"/>
                      <a:r>
                        <a:rPr lang="en-AU" sz="1200" u="none" strike="noStrike">
                          <a:effectLst/>
                        </a:rPr>
                        <a:t>AEMO Business Readiness for 5MS and GS (Part A)</a:t>
                      </a:r>
                      <a:endParaRPr lang="en-AU" sz="1200" b="0" i="0" u="none" strike="noStrike">
                        <a:solidFill>
                          <a:srgbClr val="000000"/>
                        </a:solidFill>
                        <a:effectLst/>
                        <a:latin typeface="Calibri" panose="020F0502020204030204" pitchFamily="34" charset="0"/>
                      </a:endParaRPr>
                    </a:p>
                  </a:txBody>
                  <a:tcPr marL="72000" marR="72000" marT="72000" marB="72000" anchor="ctr">
                    <a:solidFill>
                      <a:srgbClr val="D8D9DE"/>
                    </a:solidFill>
                  </a:tcPr>
                </a:tc>
                <a:tc>
                  <a:txBody>
                    <a:bodyPr/>
                    <a:lstStyle/>
                    <a:p>
                      <a:pPr algn="ctr" fontAlgn="t"/>
                      <a:endParaRPr lang="en-AU" sz="900" b="0" i="0" u="none" strike="noStrike">
                        <a:solidFill>
                          <a:srgbClr val="000000"/>
                        </a:solidFill>
                        <a:effectLst/>
                        <a:latin typeface="Calibri" panose="020F0502020204030204" pitchFamily="34" charset="0"/>
                      </a:endParaRPr>
                    </a:p>
                  </a:txBody>
                  <a:tcPr marL="63141" marR="63141" marT="63141" marB="63141" anchor="ctr">
                    <a:solidFill>
                      <a:schemeClr val="tx1"/>
                    </a:solidFill>
                  </a:tcPr>
                </a:tc>
                <a:tc>
                  <a:txBody>
                    <a:bodyPr/>
                    <a:lstStyle/>
                    <a:p>
                      <a:pPr marL="171450" indent="-171450" algn="l" fontAlgn="b">
                        <a:spcAft>
                          <a:spcPts val="200"/>
                        </a:spcAft>
                        <a:buFont typeface="Arial" panose="020B0604020202020204" pitchFamily="34" charset="0"/>
                        <a:buChar char="•"/>
                      </a:pPr>
                      <a:r>
                        <a:rPr lang="en-AU" sz="1100" u="none" strike="noStrike">
                          <a:effectLst/>
                          <a:latin typeface="+mn-lt"/>
                        </a:rPr>
                        <a:t>Bidding platform operating successfully in Industry test, on schedule for 1 April Go-live, and commencement of bidding transition period </a:t>
                      </a:r>
                    </a:p>
                    <a:p>
                      <a:pPr marL="171450" indent="-171450" algn="l" fontAlgn="b">
                        <a:spcAft>
                          <a:spcPts val="200"/>
                        </a:spcAft>
                        <a:buFont typeface="Arial" panose="020B0604020202020204" pitchFamily="34" charset="0"/>
                        <a:buChar char="•"/>
                      </a:pPr>
                      <a:r>
                        <a:rPr lang="en-AU" sz="1100" u="none" strike="noStrike">
                          <a:effectLst/>
                          <a:latin typeface="+mn-lt"/>
                        </a:rPr>
                        <a:t>Retail Platform go-live rescheduled to 31 May, Settlements platform rescheduled to 17 May.  </a:t>
                      </a:r>
                    </a:p>
                    <a:p>
                      <a:pPr marL="628650" lvl="1" indent="-171450" algn="l" fontAlgn="b">
                        <a:spcAft>
                          <a:spcPts val="200"/>
                        </a:spcAft>
                        <a:buFont typeface="Arial" panose="020B0604020202020204" pitchFamily="34" charset="0"/>
                        <a:buChar char="•"/>
                      </a:pPr>
                      <a:r>
                        <a:rPr lang="en-AU" sz="1100" u="none" strike="noStrike">
                          <a:effectLst/>
                          <a:latin typeface="+mn-lt"/>
                        </a:rPr>
                        <a:t>Rescheduling of platform deliveries is not expected to impact 5MS Rule commencement or 5MS market trials.</a:t>
                      </a:r>
                      <a:endParaRPr lang="en-AU" sz="1100" b="0" i="0" u="none" strike="noStrike">
                        <a:solidFill>
                          <a:srgbClr val="000000"/>
                        </a:solidFill>
                        <a:effectLst/>
                        <a:latin typeface="+mn-lt"/>
                      </a:endParaRPr>
                    </a:p>
                  </a:txBody>
                  <a:tcPr marL="63141" marR="63141" marT="63141" marB="63141" anchor="ctr">
                    <a:solidFill>
                      <a:srgbClr val="D8D9DE"/>
                    </a:solidFill>
                  </a:tcPr>
                </a:tc>
                <a:extLst>
                  <a:ext uri="{0D108BD9-81ED-4DB2-BD59-A6C34878D82A}">
                    <a16:rowId xmlns:a16="http://schemas.microsoft.com/office/drawing/2014/main" val="4145844044"/>
                  </a:ext>
                </a:extLst>
              </a:tr>
              <a:tr h="762629">
                <a:tc>
                  <a:txBody>
                    <a:bodyPr/>
                    <a:lstStyle/>
                    <a:p>
                      <a:pPr algn="l" fontAlgn="t"/>
                      <a:r>
                        <a:rPr lang="en-AU" sz="1200" u="none" strike="noStrike">
                          <a:effectLst/>
                        </a:rPr>
                        <a:t>Essential Industry Capabilities for 5MS commencement </a:t>
                      </a:r>
                      <a:br>
                        <a:rPr lang="en-AU" sz="1200" u="none" strike="noStrike">
                          <a:effectLst/>
                        </a:rPr>
                      </a:br>
                      <a:r>
                        <a:rPr lang="en-AU" sz="1200" u="none" strike="noStrike">
                          <a:effectLst/>
                        </a:rPr>
                        <a:t>(Part A)</a:t>
                      </a:r>
                      <a:endParaRPr lang="en-AU" sz="1200" b="0" i="0" u="none" strike="noStrike">
                        <a:solidFill>
                          <a:srgbClr val="000000"/>
                        </a:solidFill>
                        <a:effectLst/>
                        <a:latin typeface="Calibri" panose="020F0502020204030204" pitchFamily="34" charset="0"/>
                      </a:endParaRPr>
                    </a:p>
                  </a:txBody>
                  <a:tcPr marL="72000" marR="72000" marT="72000" marB="72000" anchor="ctr">
                    <a:solidFill>
                      <a:srgbClr val="EDEDEF"/>
                    </a:solidFill>
                  </a:tcPr>
                </a:tc>
                <a:tc>
                  <a:txBody>
                    <a:bodyPr/>
                    <a:lstStyle/>
                    <a:p>
                      <a:pPr algn="ctr" fontAlgn="t"/>
                      <a:endParaRPr lang="en-AU" sz="900" b="0" i="0" u="none" strike="noStrike">
                        <a:solidFill>
                          <a:srgbClr val="000000"/>
                        </a:solidFill>
                        <a:effectLst/>
                        <a:latin typeface="Calibri" panose="020F0502020204030204" pitchFamily="34" charset="0"/>
                      </a:endParaRPr>
                    </a:p>
                  </a:txBody>
                  <a:tcPr marL="63141" marR="63141" marT="63141" marB="63141" anchor="ctr">
                    <a:solidFill>
                      <a:schemeClr val="tx1"/>
                    </a:solidFill>
                  </a:tcPr>
                </a:tc>
                <a:tc>
                  <a:txBody>
                    <a:bodyPr/>
                    <a:lstStyle/>
                    <a:p>
                      <a:pPr marL="171450" indent="-171450" algn="l" fontAlgn="b">
                        <a:spcBef>
                          <a:spcPts val="200"/>
                        </a:spcBef>
                        <a:buFont typeface="Arial" panose="020B0604020202020204" pitchFamily="34" charset="0"/>
                        <a:buChar char="•"/>
                      </a:pPr>
                      <a:r>
                        <a:rPr lang="en-AU" sz="1100" u="none" strike="noStrike">
                          <a:effectLst/>
                          <a:latin typeface="+mn-lt"/>
                        </a:rPr>
                        <a:t>On track for 1 Oct 21 commencement</a:t>
                      </a:r>
                    </a:p>
                    <a:p>
                      <a:pPr marL="171450" indent="-171450" algn="l" fontAlgn="b">
                        <a:spcBef>
                          <a:spcPts val="200"/>
                        </a:spcBef>
                        <a:buFont typeface="Arial" panose="020B0604020202020204" pitchFamily="34" charset="0"/>
                        <a:buChar char="•"/>
                      </a:pPr>
                      <a:r>
                        <a:rPr lang="en-AU" sz="1100" u="none" strike="noStrike">
                          <a:effectLst/>
                          <a:latin typeface="+mn-lt"/>
                        </a:rPr>
                        <a:t>Metering Data Providers and MPs reporting on track with minor exceptions. </a:t>
                      </a:r>
                    </a:p>
                    <a:p>
                      <a:pPr marL="171450" indent="-171450" algn="l" fontAlgn="b">
                        <a:spcBef>
                          <a:spcPts val="200"/>
                        </a:spcBef>
                        <a:buFont typeface="Arial" panose="020B0604020202020204" pitchFamily="34" charset="0"/>
                        <a:buChar char="•"/>
                      </a:pPr>
                      <a:r>
                        <a:rPr lang="en-AU" sz="1100" u="none" strike="noStrike">
                          <a:effectLst/>
                          <a:latin typeface="+mn-lt"/>
                        </a:rPr>
                        <a:t>Generators reporting on-track delivery.  </a:t>
                      </a:r>
                      <a:endParaRPr lang="en-AU" sz="1100" b="0" i="0" u="none" strike="noStrike">
                        <a:solidFill>
                          <a:srgbClr val="000000"/>
                        </a:solidFill>
                        <a:effectLst/>
                        <a:latin typeface="+mn-lt"/>
                      </a:endParaRPr>
                    </a:p>
                  </a:txBody>
                  <a:tcPr marL="63141" marR="63141" marT="63141" marB="63141" anchor="ctr">
                    <a:solidFill>
                      <a:srgbClr val="EDEDEF"/>
                    </a:solidFill>
                  </a:tcPr>
                </a:tc>
                <a:extLst>
                  <a:ext uri="{0D108BD9-81ED-4DB2-BD59-A6C34878D82A}">
                    <a16:rowId xmlns:a16="http://schemas.microsoft.com/office/drawing/2014/main" val="326185240"/>
                  </a:ext>
                </a:extLst>
              </a:tr>
              <a:tr h="716172">
                <a:tc>
                  <a:txBody>
                    <a:bodyPr/>
                    <a:lstStyle/>
                    <a:p>
                      <a:pPr lvl="0" algn="l">
                        <a:buNone/>
                      </a:pPr>
                      <a:r>
                        <a:rPr lang="en-AU" sz="1200" b="1" i="0" u="none" strike="noStrike" noProof="0">
                          <a:effectLst/>
                          <a:latin typeface="Segoe UI Semilight"/>
                        </a:rPr>
                        <a:t>Summary: 5MS Rule Commencement</a:t>
                      </a:r>
                      <a:endParaRPr lang="en-US" sz="1200" b="1"/>
                    </a:p>
                  </a:txBody>
                  <a:tcPr marL="72000" marR="72000" marT="72000" marB="72000" anchor="ctr">
                    <a:solidFill>
                      <a:srgbClr val="D8D9DE"/>
                    </a:solidFill>
                  </a:tcPr>
                </a:tc>
                <a:tc>
                  <a:txBody>
                    <a:bodyPr/>
                    <a:lstStyle/>
                    <a:p>
                      <a:pPr algn="ctr" fontAlgn="t"/>
                      <a:endParaRPr lang="en-AU" sz="900" b="0" i="0" u="none" strike="noStrike">
                        <a:solidFill>
                          <a:srgbClr val="000000"/>
                        </a:solidFill>
                        <a:effectLst/>
                        <a:latin typeface="Calibri" panose="020F0502020204030204" pitchFamily="34" charset="0"/>
                      </a:endParaRPr>
                    </a:p>
                  </a:txBody>
                  <a:tcPr marL="63141" marR="63141" marT="63141" marB="63141" anchor="ctr">
                    <a:solidFill>
                      <a:schemeClr val="tx1"/>
                    </a:solidFill>
                  </a:tcPr>
                </a:tc>
                <a:tc>
                  <a:txBody>
                    <a:bodyPr/>
                    <a:lstStyle/>
                    <a:p>
                      <a:pPr marL="171450" lvl="0" indent="-171450" algn="l">
                        <a:buFont typeface="Arial" panose="020B0604020202020204" pitchFamily="34" charset="0"/>
                        <a:buChar char="•"/>
                      </a:pPr>
                      <a:r>
                        <a:rPr lang="en-AU" sz="1100" b="0" i="0" u="none" strike="noStrike" noProof="0">
                          <a:effectLst/>
                          <a:latin typeface="+mn-lt"/>
                        </a:rPr>
                        <a:t>Overall Industry and AEMO components of essential capability currently on track for 5MS Rule commencement.  </a:t>
                      </a:r>
                    </a:p>
                  </a:txBody>
                  <a:tcPr marL="63141" marR="63141" marT="63141" marB="63141" anchor="ctr">
                    <a:solidFill>
                      <a:srgbClr val="D8D9DE"/>
                    </a:solidFill>
                  </a:tcPr>
                </a:tc>
                <a:extLst>
                  <a:ext uri="{0D108BD9-81ED-4DB2-BD59-A6C34878D82A}">
                    <a16:rowId xmlns:a16="http://schemas.microsoft.com/office/drawing/2014/main" val="1204976311"/>
                  </a:ext>
                </a:extLst>
              </a:tr>
              <a:tr h="919535">
                <a:tc>
                  <a:txBody>
                    <a:bodyPr/>
                    <a:lstStyle/>
                    <a:p>
                      <a:pPr lvl="0" algn="l">
                        <a:buNone/>
                      </a:pPr>
                      <a:r>
                        <a:rPr lang="en-AU" sz="1200" b="0" i="0" u="none" strike="noStrike" noProof="0">
                          <a:effectLst/>
                          <a:latin typeface="Segoe UI Semilight"/>
                        </a:rPr>
                        <a:t>Other industry capabilities for 5MS and GS (Part B)</a:t>
                      </a:r>
                      <a:endParaRPr lang="en-US" sz="1200"/>
                    </a:p>
                  </a:txBody>
                  <a:tcPr marL="72000" marR="72000" marT="72000" marB="72000" anchor="ctr">
                    <a:solidFill>
                      <a:srgbClr val="EDEDEF"/>
                    </a:solidFill>
                  </a:tcPr>
                </a:tc>
                <a:tc>
                  <a:txBody>
                    <a:bodyPr/>
                    <a:lstStyle/>
                    <a:p>
                      <a:pPr lvl="0" algn="ctr">
                        <a:buNone/>
                      </a:pPr>
                      <a:endParaRPr lang="en-AU" sz="900" b="0" i="0" u="none" strike="noStrike">
                        <a:solidFill>
                          <a:srgbClr val="000000"/>
                        </a:solidFill>
                        <a:effectLst/>
                        <a:latin typeface="Calibri"/>
                      </a:endParaRPr>
                    </a:p>
                  </a:txBody>
                  <a:tcPr marL="63141" marR="63141" marT="63141" marB="63141" anchor="ctr">
                    <a:solidFill>
                      <a:schemeClr val="tx1"/>
                    </a:solidFill>
                  </a:tcPr>
                </a:tc>
                <a:tc>
                  <a:txBody>
                    <a:bodyPr/>
                    <a:lstStyle/>
                    <a:p>
                      <a:pPr marL="171450" lvl="0" indent="-171450" algn="l">
                        <a:spcBef>
                          <a:spcPts val="200"/>
                        </a:spcBef>
                        <a:buFont typeface="Arial" panose="020B0604020202020204" pitchFamily="34" charset="0"/>
                        <a:buChar char="•"/>
                      </a:pPr>
                      <a:r>
                        <a:rPr lang="en-AU" sz="1100" b="0" i="0" u="none" strike="noStrike" noProof="0">
                          <a:effectLst/>
                          <a:latin typeface="+mn-lt"/>
                        </a:rPr>
                        <a:t>Other Participant readiness activities proceeding in line with 5MS rule commencement.   </a:t>
                      </a:r>
                    </a:p>
                    <a:p>
                      <a:pPr marL="171450" lvl="0" indent="-171450" algn="l">
                        <a:spcBef>
                          <a:spcPts val="200"/>
                        </a:spcBef>
                        <a:buFont typeface="Arial" panose="020B0604020202020204" pitchFamily="34" charset="0"/>
                        <a:buChar char="•"/>
                      </a:pPr>
                      <a:r>
                        <a:rPr lang="en-AU" sz="1100" b="0" i="0" u="none" strike="noStrike" noProof="0">
                          <a:effectLst/>
                          <a:latin typeface="+mn-lt"/>
                        </a:rPr>
                        <a:t>Individual participant readiness risks noted in regards Global Settlement population activities. No systemic issues noted</a:t>
                      </a:r>
                      <a:endParaRPr lang="en-US" sz="1100">
                        <a:latin typeface="+mn-lt"/>
                      </a:endParaRPr>
                    </a:p>
                  </a:txBody>
                  <a:tcPr marL="63141" marR="63141" marT="63141" marB="63141" anchor="ctr">
                    <a:solidFill>
                      <a:srgbClr val="EDEDEF"/>
                    </a:solidFill>
                  </a:tcPr>
                </a:tc>
                <a:extLst>
                  <a:ext uri="{0D108BD9-81ED-4DB2-BD59-A6C34878D82A}">
                    <a16:rowId xmlns:a16="http://schemas.microsoft.com/office/drawing/2014/main" val="3469651296"/>
                  </a:ext>
                </a:extLst>
              </a:tr>
            </a:tbl>
          </a:graphicData>
        </a:graphic>
      </p:graphicFrame>
      <p:sp>
        <p:nvSpPr>
          <p:cNvPr id="12" name="Flowchart: Connector 11">
            <a:extLst>
              <a:ext uri="{FF2B5EF4-FFF2-40B4-BE49-F238E27FC236}">
                <a16:creationId xmlns:a16="http://schemas.microsoft.com/office/drawing/2014/main" id="{1075B53A-21C8-4084-8F8F-FB0D429FD4B5}"/>
              </a:ext>
            </a:extLst>
          </p:cNvPr>
          <p:cNvSpPr/>
          <p:nvPr/>
        </p:nvSpPr>
        <p:spPr>
          <a:xfrm>
            <a:off x="7844651" y="273787"/>
            <a:ext cx="315703" cy="315703"/>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13" name="Flowchart: Connector 12">
            <a:extLst>
              <a:ext uri="{FF2B5EF4-FFF2-40B4-BE49-F238E27FC236}">
                <a16:creationId xmlns:a16="http://schemas.microsoft.com/office/drawing/2014/main" id="{7270BEC4-587A-4E8D-AD11-B06B9261EC52}"/>
              </a:ext>
            </a:extLst>
          </p:cNvPr>
          <p:cNvSpPr/>
          <p:nvPr/>
        </p:nvSpPr>
        <p:spPr>
          <a:xfrm>
            <a:off x="7834548" y="674071"/>
            <a:ext cx="315703" cy="315703"/>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14" name="Flowchart: Connector 13">
            <a:extLst>
              <a:ext uri="{FF2B5EF4-FFF2-40B4-BE49-F238E27FC236}">
                <a16:creationId xmlns:a16="http://schemas.microsoft.com/office/drawing/2014/main" id="{3E37BBF9-FCE0-45C4-828B-BD8034E6AF98}"/>
              </a:ext>
            </a:extLst>
          </p:cNvPr>
          <p:cNvSpPr/>
          <p:nvPr/>
        </p:nvSpPr>
        <p:spPr>
          <a:xfrm>
            <a:off x="7844487" y="1054477"/>
            <a:ext cx="315703" cy="315703"/>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nvGrpSpPr>
          <p:cNvPr id="19" name="Group 18">
            <a:extLst>
              <a:ext uri="{FF2B5EF4-FFF2-40B4-BE49-F238E27FC236}">
                <a16:creationId xmlns:a16="http://schemas.microsoft.com/office/drawing/2014/main" id="{E3B8F450-1B17-4031-B5F5-690C346093AD}"/>
              </a:ext>
            </a:extLst>
          </p:cNvPr>
          <p:cNvGrpSpPr/>
          <p:nvPr/>
        </p:nvGrpSpPr>
        <p:grpSpPr>
          <a:xfrm>
            <a:off x="4738595" y="2611452"/>
            <a:ext cx="413616" cy="3007740"/>
            <a:chOff x="4738595" y="2611452"/>
            <a:chExt cx="413616" cy="3007740"/>
          </a:xfrm>
        </p:grpSpPr>
        <p:sp>
          <p:nvSpPr>
            <p:cNvPr id="9" name="Flowchart: Connector 8">
              <a:extLst>
                <a:ext uri="{FF2B5EF4-FFF2-40B4-BE49-F238E27FC236}">
                  <a16:creationId xmlns:a16="http://schemas.microsoft.com/office/drawing/2014/main" id="{BD9AD2AD-E384-4C0A-A54F-25EE689B787B}"/>
                </a:ext>
              </a:extLst>
            </p:cNvPr>
            <p:cNvSpPr/>
            <p:nvPr/>
          </p:nvSpPr>
          <p:spPr>
            <a:xfrm>
              <a:off x="4746272" y="3667765"/>
              <a:ext cx="396000" cy="39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700">
                  <a:solidFill>
                    <a:srgbClr val="FFFFFF"/>
                  </a:solidFill>
                </a:rPr>
                <a:t>On track   </a:t>
              </a:r>
            </a:p>
          </p:txBody>
        </p:sp>
        <p:sp>
          <p:nvSpPr>
            <p:cNvPr id="10" name="Flowchart: Connector 9">
              <a:extLst>
                <a:ext uri="{FF2B5EF4-FFF2-40B4-BE49-F238E27FC236}">
                  <a16:creationId xmlns:a16="http://schemas.microsoft.com/office/drawing/2014/main" id="{DE603FC4-D909-4137-89F4-2F0263B9CEE0}"/>
                </a:ext>
              </a:extLst>
            </p:cNvPr>
            <p:cNvSpPr/>
            <p:nvPr/>
          </p:nvSpPr>
          <p:spPr>
            <a:xfrm>
              <a:off x="4738595" y="5223192"/>
              <a:ext cx="396000" cy="39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700">
                  <a:solidFill>
                    <a:srgbClr val="FFFFFF"/>
                  </a:solidFill>
                </a:rPr>
                <a:t>On track   </a:t>
              </a:r>
            </a:p>
          </p:txBody>
        </p:sp>
        <p:sp>
          <p:nvSpPr>
            <p:cNvPr id="11" name="Flowchart: Connector 10">
              <a:extLst>
                <a:ext uri="{FF2B5EF4-FFF2-40B4-BE49-F238E27FC236}">
                  <a16:creationId xmlns:a16="http://schemas.microsoft.com/office/drawing/2014/main" id="{A6090171-8E2B-4103-875D-CC2B5648E070}"/>
                </a:ext>
              </a:extLst>
            </p:cNvPr>
            <p:cNvSpPr/>
            <p:nvPr/>
          </p:nvSpPr>
          <p:spPr>
            <a:xfrm>
              <a:off x="4746272" y="4394025"/>
              <a:ext cx="396000" cy="396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a:defRPr/>
              </a:pPr>
              <a:r>
                <a:rPr lang="en-AU" sz="700">
                  <a:solidFill>
                    <a:srgbClr val="FFFFFF"/>
                  </a:solidFill>
                </a:rPr>
                <a:t>On track   </a:t>
              </a:r>
            </a:p>
          </p:txBody>
        </p:sp>
        <p:sp>
          <p:nvSpPr>
            <p:cNvPr id="7" name="Flowchart: Connector 6">
              <a:extLst>
                <a:ext uri="{FF2B5EF4-FFF2-40B4-BE49-F238E27FC236}">
                  <a16:creationId xmlns:a16="http://schemas.microsoft.com/office/drawing/2014/main" id="{2B1719BB-48F6-4239-900C-13DF901D3404}"/>
                </a:ext>
              </a:extLst>
            </p:cNvPr>
            <p:cNvSpPr/>
            <p:nvPr/>
          </p:nvSpPr>
          <p:spPr>
            <a:xfrm>
              <a:off x="4756211" y="2611452"/>
              <a:ext cx="396000" cy="396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700">
                  <a:solidFill>
                    <a:schemeClr val="tx1"/>
                  </a:solidFill>
                  <a:latin typeface="Segoe UI Semilight"/>
                </a:rPr>
                <a:t>Risk 1</a:t>
              </a:r>
            </a:p>
          </p:txBody>
        </p:sp>
      </p:grpSp>
      <p:sp>
        <p:nvSpPr>
          <p:cNvPr id="3" name="TextBox 2">
            <a:extLst>
              <a:ext uri="{FF2B5EF4-FFF2-40B4-BE49-F238E27FC236}">
                <a16:creationId xmlns:a16="http://schemas.microsoft.com/office/drawing/2014/main" id="{00B6D339-1157-48ED-A713-BCB06FBF660D}"/>
              </a:ext>
            </a:extLst>
          </p:cNvPr>
          <p:cNvSpPr txBox="1"/>
          <p:nvPr/>
        </p:nvSpPr>
        <p:spPr>
          <a:xfrm>
            <a:off x="346792" y="6039644"/>
            <a:ext cx="1005403" cy="276999"/>
          </a:xfrm>
          <a:prstGeom prst="rect">
            <a:avLst/>
          </a:prstGeom>
          <a:noFill/>
        </p:spPr>
        <p:txBody>
          <a:bodyPr wrap="none" rtlCol="0">
            <a:spAutoFit/>
          </a:bodyPr>
          <a:lstStyle/>
          <a:p>
            <a:r>
              <a:rPr lang="en-AU" sz="1200"/>
              <a:t>*** As at 8/3</a:t>
            </a:r>
          </a:p>
        </p:txBody>
      </p:sp>
    </p:spTree>
    <p:extLst>
      <p:ext uri="{BB962C8B-B14F-4D97-AF65-F5344CB8AC3E}">
        <p14:creationId xmlns:p14="http://schemas.microsoft.com/office/powerpoint/2010/main" val="3452363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44AF-4BEE-460C-A576-768E811B5BB7}"/>
              </a:ext>
            </a:extLst>
          </p:cNvPr>
          <p:cNvSpPr>
            <a:spLocks noGrp="1"/>
          </p:cNvSpPr>
          <p:nvPr>
            <p:ph type="title"/>
          </p:nvPr>
        </p:nvSpPr>
        <p:spPr>
          <a:xfrm>
            <a:off x="243283" y="241235"/>
            <a:ext cx="6992403" cy="1042731"/>
          </a:xfrm>
        </p:spPr>
        <p:txBody>
          <a:bodyPr>
            <a:noAutofit/>
          </a:bodyPr>
          <a:lstStyle/>
          <a:p>
            <a:r>
              <a:rPr lang="en-AU" sz="3600"/>
              <a:t>Part A 5MS Essential Capability </a:t>
            </a:r>
          </a:p>
        </p:txBody>
      </p:sp>
      <p:sp>
        <p:nvSpPr>
          <p:cNvPr id="4" name="Slide Number Placeholder 3">
            <a:extLst>
              <a:ext uri="{FF2B5EF4-FFF2-40B4-BE49-F238E27FC236}">
                <a16:creationId xmlns:a16="http://schemas.microsoft.com/office/drawing/2014/main" id="{F9397817-E200-4E2A-8BBE-E45544B652D9}"/>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13</a:t>
            </a:fld>
            <a:endParaRPr lang="en-AU">
              <a:solidFill>
                <a:srgbClr val="222324">
                  <a:tint val="75000"/>
                </a:srgbClr>
              </a:solidFill>
              <a:latin typeface="Segoe UI Semilight"/>
            </a:endParaRPr>
          </a:p>
        </p:txBody>
      </p:sp>
      <p:graphicFrame>
        <p:nvGraphicFramePr>
          <p:cNvPr id="10" name="Table 10">
            <a:extLst>
              <a:ext uri="{FF2B5EF4-FFF2-40B4-BE49-F238E27FC236}">
                <a16:creationId xmlns:a16="http://schemas.microsoft.com/office/drawing/2014/main" id="{FE25B907-F079-4522-9FD3-2EFAD42139EA}"/>
              </a:ext>
            </a:extLst>
          </p:cNvPr>
          <p:cNvGraphicFramePr>
            <a:graphicFrameLocks noGrp="1"/>
          </p:cNvGraphicFramePr>
          <p:nvPr>
            <p:extLst>
              <p:ext uri="{D42A27DB-BD31-4B8C-83A1-F6EECF244321}">
                <p14:modId xmlns:p14="http://schemas.microsoft.com/office/powerpoint/2010/main" val="4248154843"/>
              </p:ext>
            </p:extLst>
          </p:nvPr>
        </p:nvGraphicFramePr>
        <p:xfrm>
          <a:off x="323091" y="1564809"/>
          <a:ext cx="10138880" cy="4967426"/>
        </p:xfrm>
        <a:graphic>
          <a:graphicData uri="http://schemas.openxmlformats.org/drawingml/2006/table">
            <a:tbl>
              <a:tblPr firstRow="1" bandRow="1">
                <a:tableStyleId>{7DF18680-E054-41AD-8BC1-D1AEF772440D}</a:tableStyleId>
              </a:tblPr>
              <a:tblGrid>
                <a:gridCol w="1148619">
                  <a:extLst>
                    <a:ext uri="{9D8B030D-6E8A-4147-A177-3AD203B41FA5}">
                      <a16:colId xmlns:a16="http://schemas.microsoft.com/office/drawing/2014/main" val="1302584941"/>
                    </a:ext>
                  </a:extLst>
                </a:gridCol>
                <a:gridCol w="3306797">
                  <a:extLst>
                    <a:ext uri="{9D8B030D-6E8A-4147-A177-3AD203B41FA5}">
                      <a16:colId xmlns:a16="http://schemas.microsoft.com/office/drawing/2014/main" val="3914486943"/>
                    </a:ext>
                  </a:extLst>
                </a:gridCol>
                <a:gridCol w="558806">
                  <a:extLst>
                    <a:ext uri="{9D8B030D-6E8A-4147-A177-3AD203B41FA5}">
                      <a16:colId xmlns:a16="http://schemas.microsoft.com/office/drawing/2014/main" val="4100144419"/>
                    </a:ext>
                  </a:extLst>
                </a:gridCol>
                <a:gridCol w="5124658">
                  <a:extLst>
                    <a:ext uri="{9D8B030D-6E8A-4147-A177-3AD203B41FA5}">
                      <a16:colId xmlns:a16="http://schemas.microsoft.com/office/drawing/2014/main" val="3851802741"/>
                    </a:ext>
                  </a:extLst>
                </a:gridCol>
              </a:tblGrid>
              <a:tr h="441083">
                <a:tc>
                  <a:txBody>
                    <a:bodyPr/>
                    <a:lstStyle/>
                    <a:p>
                      <a:r>
                        <a:rPr lang="en-AU" sz="1050"/>
                        <a:t>Responsible Participant </a:t>
                      </a:r>
                    </a:p>
                  </a:txBody>
                  <a:tcPr marL="31570" marR="31570" marT="40094" marB="40094" anchor="ctr">
                    <a:solidFill>
                      <a:schemeClr val="accent2"/>
                    </a:solidFill>
                  </a:tcPr>
                </a:tc>
                <a:tc>
                  <a:txBody>
                    <a:bodyPr/>
                    <a:lstStyle/>
                    <a:p>
                      <a:r>
                        <a:rPr lang="en-AU" sz="1050"/>
                        <a:t>Essential Criteria</a:t>
                      </a:r>
                    </a:p>
                  </a:txBody>
                  <a:tcPr marL="31570" marR="31570" marT="40094" marB="40094" anchor="ctr">
                    <a:solidFill>
                      <a:schemeClr val="accent2"/>
                    </a:solidFill>
                  </a:tcPr>
                </a:tc>
                <a:tc>
                  <a:txBody>
                    <a:bodyPr/>
                    <a:lstStyle/>
                    <a:p>
                      <a:pPr algn="ctr"/>
                      <a:r>
                        <a:rPr lang="en-AU" sz="1050"/>
                        <a:t>Status</a:t>
                      </a:r>
                    </a:p>
                  </a:txBody>
                  <a:tcPr marL="31570" marR="31570" marT="40094" marB="40094" anchor="ctr">
                    <a:solidFill>
                      <a:schemeClr val="accent2"/>
                    </a:solidFill>
                  </a:tcPr>
                </a:tc>
                <a:tc>
                  <a:txBody>
                    <a:bodyPr/>
                    <a:lstStyle/>
                    <a:p>
                      <a:pPr>
                        <a:spcBef>
                          <a:spcPts val="300"/>
                        </a:spcBef>
                      </a:pPr>
                      <a:r>
                        <a:rPr lang="en-AU" sz="1050"/>
                        <a:t>Comments</a:t>
                      </a:r>
                    </a:p>
                  </a:txBody>
                  <a:tcPr marL="31570" marR="31570" marT="40094" marB="40094" anchor="ctr">
                    <a:solidFill>
                      <a:schemeClr val="accent2"/>
                    </a:solidFill>
                  </a:tcPr>
                </a:tc>
                <a:extLst>
                  <a:ext uri="{0D108BD9-81ED-4DB2-BD59-A6C34878D82A}">
                    <a16:rowId xmlns:a16="http://schemas.microsoft.com/office/drawing/2014/main" val="3883184238"/>
                  </a:ext>
                </a:extLst>
              </a:tr>
              <a:tr h="757186">
                <a:tc>
                  <a:txBody>
                    <a:bodyPr/>
                    <a:lstStyle/>
                    <a:p>
                      <a:pPr algn="ctr"/>
                      <a:r>
                        <a:rPr lang="en-AU" sz="1050" b="1"/>
                        <a:t>Generator</a:t>
                      </a:r>
                    </a:p>
                  </a:txBody>
                  <a:tcPr marL="31570" marR="31570" marT="40094" marB="40094" anchor="ctr"/>
                </a:tc>
                <a:tc>
                  <a:txBody>
                    <a:bodyPr/>
                    <a:lstStyle/>
                    <a:p>
                      <a:r>
                        <a:rPr lang="en-AU" sz="1050"/>
                        <a:t>Generators and MNSPs are able to submit 5-min offers</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spcBef>
                          <a:spcPts val="300"/>
                        </a:spcBef>
                        <a:buFont typeface="Arial" panose="020B0604020202020204" pitchFamily="34" charset="0"/>
                        <a:buChar char="•"/>
                      </a:pPr>
                      <a:r>
                        <a:rPr lang="en-AU" sz="1050"/>
                        <a:t>16/17 Generators representing 95% of NEM volume reporting on-track.</a:t>
                      </a:r>
                    </a:p>
                    <a:p>
                      <a:pPr marL="171450" indent="-171450">
                        <a:spcBef>
                          <a:spcPts val="300"/>
                        </a:spcBef>
                        <a:buFont typeface="Arial" panose="020B0604020202020204" pitchFamily="34" charset="0"/>
                        <a:buChar char="•"/>
                      </a:pPr>
                      <a:r>
                        <a:rPr lang="en-AU" sz="1050"/>
                        <a:t>15/17 intend to participate in Market Trials. </a:t>
                      </a:r>
                    </a:p>
                    <a:p>
                      <a:pPr marL="171450" indent="-171450">
                        <a:spcBef>
                          <a:spcPts val="300"/>
                        </a:spcBef>
                        <a:buFont typeface="Arial" panose="020B0604020202020204" pitchFamily="34" charset="0"/>
                        <a:buChar char="•"/>
                      </a:pPr>
                      <a:r>
                        <a:rPr lang="en-AU" sz="1050"/>
                        <a:t>Average program completion in range 50-74%. </a:t>
                      </a:r>
                    </a:p>
                    <a:p>
                      <a:pPr marL="171450" indent="-171450">
                        <a:spcBef>
                          <a:spcPts val="300"/>
                        </a:spcBef>
                        <a:buFont typeface="Arial" panose="020B0604020202020204" pitchFamily="34" charset="0"/>
                        <a:buChar char="•"/>
                      </a:pPr>
                      <a:r>
                        <a:rPr lang="en-AU" sz="1050"/>
                        <a:t>12/17 intend to commence 5 minute bidding within transition period.</a:t>
                      </a:r>
                      <a:endParaRPr lang="en-AU" sz="1050">
                        <a:highlight>
                          <a:srgbClr val="FFFF00"/>
                        </a:highlight>
                      </a:endParaRPr>
                    </a:p>
                  </a:txBody>
                  <a:tcPr marL="31570" marR="31570" marT="40094" marB="40094" anchor="ctr"/>
                </a:tc>
                <a:extLst>
                  <a:ext uri="{0D108BD9-81ED-4DB2-BD59-A6C34878D82A}">
                    <a16:rowId xmlns:a16="http://schemas.microsoft.com/office/drawing/2014/main" val="4061172690"/>
                  </a:ext>
                </a:extLst>
              </a:tr>
              <a:tr h="712580">
                <a:tc>
                  <a:txBody>
                    <a:bodyPr/>
                    <a:lstStyle/>
                    <a:p>
                      <a:pPr algn="ctr"/>
                      <a:r>
                        <a:rPr lang="en-AU" sz="1050" b="1"/>
                        <a:t>MP, MC</a:t>
                      </a:r>
                    </a:p>
                  </a:txBody>
                  <a:tcPr marL="31570" marR="31570" marT="40094" marB="40094" anchor="ctr"/>
                </a:tc>
                <a:tc>
                  <a:txBody>
                    <a:bodyPr/>
                    <a:lstStyle/>
                    <a:p>
                      <a:r>
                        <a:rPr lang="en-AU" sz="1050"/>
                        <a:t>All essential meters* are able to produce and store 5-min data</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50"/>
                        <a:t>9/10 MPs reporting on track, 1 MP reporting “late” with identified remediation</a:t>
                      </a:r>
                    </a:p>
                    <a:p>
                      <a:pPr marL="171450" indent="-171450">
                        <a:spcBef>
                          <a:spcPts val="200"/>
                        </a:spcBef>
                        <a:buFont typeface="Arial" panose="020B0604020202020204" pitchFamily="34" charset="0"/>
                        <a:buChar char="•"/>
                      </a:pPr>
                      <a:r>
                        <a:rPr lang="en-AU" sz="1050"/>
                        <a:t>Rollout plans received for 99% of Tranche 1 meters, with all plans indicating completion prior to 1 October, 30% of meters currently 5 minute capable</a:t>
                      </a:r>
                    </a:p>
                  </a:txBody>
                  <a:tcPr marL="31570" marR="31570" marT="40094" marB="40094" anchor="ctr"/>
                </a:tc>
                <a:extLst>
                  <a:ext uri="{0D108BD9-81ED-4DB2-BD59-A6C34878D82A}">
                    <a16:rowId xmlns:a16="http://schemas.microsoft.com/office/drawing/2014/main" val="2863320031"/>
                  </a:ext>
                </a:extLst>
              </a:tr>
              <a:tr h="610731">
                <a:tc>
                  <a:txBody>
                    <a:bodyPr/>
                    <a:lstStyle/>
                    <a:p>
                      <a:pPr algn="ctr"/>
                      <a:r>
                        <a:rPr lang="en-AU" sz="1050" b="1"/>
                        <a:t>MDP</a:t>
                      </a:r>
                    </a:p>
                  </a:txBody>
                  <a:tcPr marL="31570" marR="31570" marT="40094" marB="40094" anchor="ctr"/>
                </a:tc>
                <a:tc>
                  <a:txBody>
                    <a:bodyPr/>
                    <a:lstStyle/>
                    <a:p>
                      <a:r>
                        <a:rPr lang="en-AU" sz="1050"/>
                        <a:t>All essential meters* are able to deliver 5-min metering data</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50"/>
                        <a:t>3/3 MDPs for Essential meters are reporting programs on track. 1 participant noting at risk against MTP criteria, but on track for 1 October</a:t>
                      </a:r>
                    </a:p>
                    <a:p>
                      <a:pPr marL="628650" lvl="1" indent="-171450">
                        <a:buFont typeface="Arial" panose="020B0604020202020204" pitchFamily="34" charset="0"/>
                        <a:buChar char="•"/>
                      </a:pPr>
                      <a:r>
                        <a:rPr lang="en-AU" sz="1050"/>
                        <a:t>Rollout plans (due 1 May) to be used to validate responses</a:t>
                      </a:r>
                    </a:p>
                  </a:txBody>
                  <a:tcPr marL="31570" marR="31570" marT="40094" marB="40094" anchor="ctr"/>
                </a:tc>
                <a:extLst>
                  <a:ext uri="{0D108BD9-81ED-4DB2-BD59-A6C34878D82A}">
                    <a16:rowId xmlns:a16="http://schemas.microsoft.com/office/drawing/2014/main" val="2437914078"/>
                  </a:ext>
                </a:extLst>
              </a:tr>
              <a:tr h="543000">
                <a:tc rowSpan="3">
                  <a:txBody>
                    <a:bodyPr/>
                    <a:lstStyle/>
                    <a:p>
                      <a:pPr algn="ctr"/>
                      <a:r>
                        <a:rPr lang="en-AU" sz="1050" b="1"/>
                        <a:t>AEMO</a:t>
                      </a:r>
                    </a:p>
                  </a:txBody>
                  <a:tcPr marL="31570" marR="31570" marT="40094" marB="40094" anchor="ctr"/>
                </a:tc>
                <a:tc>
                  <a:txBody>
                    <a:bodyPr/>
                    <a:lstStyle/>
                    <a:p>
                      <a:r>
                        <a:rPr lang="en-AU" sz="1050"/>
                        <a:t>The 5-minute bidding and dispatch solution, including the web bidding interface is deployed</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50"/>
                        <a:t>AEMO platform deployed for Industry test, on track for 1 April production deployment.</a:t>
                      </a:r>
                    </a:p>
                  </a:txBody>
                  <a:tcPr marL="31570" marR="31570" marT="40094" marB="40094" anchor="ctr"/>
                </a:tc>
                <a:extLst>
                  <a:ext uri="{0D108BD9-81ED-4DB2-BD59-A6C34878D82A}">
                    <a16:rowId xmlns:a16="http://schemas.microsoft.com/office/drawing/2014/main" val="805851165"/>
                  </a:ext>
                </a:extLst>
              </a:tr>
              <a:tr h="543000">
                <a:tc vMerge="1">
                  <a:txBody>
                    <a:bodyPr/>
                    <a:lstStyle/>
                    <a:p>
                      <a:endParaRPr lang="en-AU" sz="1050"/>
                    </a:p>
                  </a:txBody>
                  <a:tcPr/>
                </a:tc>
                <a:tc>
                  <a:txBody>
                    <a:bodyPr/>
                    <a:lstStyle/>
                    <a:p>
                      <a:r>
                        <a:rPr lang="en-AU" sz="1050"/>
                        <a:t>The Metering Data Management (MDM) solution is deployed</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50" b="1"/>
                        <a:t>Mitigation Action</a:t>
                      </a:r>
                      <a:r>
                        <a:rPr lang="en-AU" sz="1050"/>
                        <a:t>: Retail Platform Deployment rescheduled to 31 May, criteria rated Amber to reflect the increase in delivery risk  </a:t>
                      </a:r>
                    </a:p>
                  </a:txBody>
                  <a:tcPr marL="31570" marR="31570" marT="40094" marB="40094" anchor="ctr"/>
                </a:tc>
                <a:extLst>
                  <a:ext uri="{0D108BD9-81ED-4DB2-BD59-A6C34878D82A}">
                    <a16:rowId xmlns:a16="http://schemas.microsoft.com/office/drawing/2014/main" val="3823480913"/>
                  </a:ext>
                </a:extLst>
              </a:tr>
              <a:tr h="712580">
                <a:tc vMerge="1">
                  <a:txBody>
                    <a:bodyPr/>
                    <a:lstStyle/>
                    <a:p>
                      <a:endParaRPr lang="en-AU" sz="1050"/>
                    </a:p>
                  </a:txBody>
                  <a:tcPr/>
                </a:tc>
                <a:tc>
                  <a:txBody>
                    <a:bodyPr/>
                    <a:lstStyle/>
                    <a:p>
                      <a:r>
                        <a:rPr lang="en-AU" sz="1050"/>
                        <a:t>The 5-minute settlements solution is deployed</a:t>
                      </a:r>
                    </a:p>
                  </a:txBody>
                  <a:tcPr marL="31570" marR="31570" marT="40094" marB="40094" anchor="ctr"/>
                </a:tc>
                <a:tc>
                  <a:txBody>
                    <a:bodyPr/>
                    <a:lstStyle/>
                    <a:p>
                      <a:endParaRPr lang="en-AU" sz="9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50"/>
                        <a:t>AEMO Settlement Platform deployment rescheduled to 17</a:t>
                      </a:r>
                      <a:r>
                        <a:rPr lang="en-AU" sz="1050" baseline="30000"/>
                        <a:t>th</a:t>
                      </a:r>
                      <a:r>
                        <a:rPr lang="en-AU" sz="1050"/>
                        <a:t> May.  </a:t>
                      </a:r>
                    </a:p>
                    <a:p>
                      <a:pPr marL="171450" indent="-171450">
                        <a:spcBef>
                          <a:spcPts val="200"/>
                        </a:spcBef>
                        <a:buFont typeface="Arial" panose="020B0604020202020204" pitchFamily="34" charset="0"/>
                        <a:buChar char="•"/>
                      </a:pPr>
                      <a:r>
                        <a:rPr lang="en-AU" sz="1050"/>
                        <a:t>Industry test period extended to reflect changed order of platform deployment  </a:t>
                      </a:r>
                    </a:p>
                    <a:p>
                      <a:pPr marL="171450" indent="-171450">
                        <a:spcBef>
                          <a:spcPts val="200"/>
                        </a:spcBef>
                        <a:buFont typeface="Arial" panose="020B0604020202020204" pitchFamily="34" charset="0"/>
                        <a:buChar char="•"/>
                      </a:pPr>
                      <a:r>
                        <a:rPr lang="en-AU" sz="1050" i="0"/>
                        <a:t>Certification testing of platform successfully completed</a:t>
                      </a:r>
                    </a:p>
                  </a:txBody>
                  <a:tcPr marL="31570" marR="31570" marT="40094" marB="40094" anchor="ctr"/>
                </a:tc>
                <a:extLst>
                  <a:ext uri="{0D108BD9-81ED-4DB2-BD59-A6C34878D82A}">
                    <a16:rowId xmlns:a16="http://schemas.microsoft.com/office/drawing/2014/main" val="1850303073"/>
                  </a:ext>
                </a:extLst>
              </a:tr>
              <a:tr h="569884">
                <a:tc>
                  <a:txBody>
                    <a:bodyPr/>
                    <a:lstStyle/>
                    <a:p>
                      <a:pPr algn="ctr"/>
                      <a:r>
                        <a:rPr lang="en-AU" sz="1050" b="1"/>
                        <a:t>Summary - Essential Criteria</a:t>
                      </a:r>
                    </a:p>
                  </a:txBody>
                  <a:tcPr marL="31570" marR="31570" marT="40094" marB="40094" anchor="ctr"/>
                </a:tc>
                <a:tc>
                  <a:txBody>
                    <a:bodyPr/>
                    <a:lstStyle/>
                    <a:p>
                      <a:pPr algn="ctr"/>
                      <a:r>
                        <a:rPr lang="en-AU" sz="1050"/>
                        <a:t>-</a:t>
                      </a:r>
                    </a:p>
                  </a:txBody>
                  <a:tcPr marL="31570" marR="31570" marT="40094" marB="40094" anchor="ctr"/>
                </a:tc>
                <a:tc>
                  <a:txBody>
                    <a:bodyPr/>
                    <a:lstStyle/>
                    <a:p>
                      <a:pPr algn="ctr"/>
                      <a:r>
                        <a:rPr lang="en-AU" sz="900"/>
                        <a:t>-</a:t>
                      </a:r>
                    </a:p>
                  </a:txBody>
                  <a:tcPr marL="31570" marR="31570" marT="40094" marB="40094" anchor="ctr">
                    <a:solidFill>
                      <a:srgbClr val="D8D9DE"/>
                    </a:solidFill>
                  </a:tcPr>
                </a:tc>
                <a:tc>
                  <a:txBody>
                    <a:bodyPr/>
                    <a:lstStyle/>
                    <a:p>
                      <a:pPr marL="171450" indent="-171450">
                        <a:buFont typeface="Arial" panose="020B0604020202020204" pitchFamily="34" charset="0"/>
                        <a:buChar char="•"/>
                      </a:pPr>
                      <a:r>
                        <a:rPr lang="en-AU" sz="1050"/>
                        <a:t>All components on track for delivery at 5MS rule commencement, AEMO Metering and Settlement rating reflects shift in planned go-lives and subsequent compression of transitional activity</a:t>
                      </a:r>
                    </a:p>
                  </a:txBody>
                  <a:tcPr marL="31570" marR="31570" marT="40094" marB="40094" anchor="ctr"/>
                </a:tc>
                <a:extLst>
                  <a:ext uri="{0D108BD9-81ED-4DB2-BD59-A6C34878D82A}">
                    <a16:rowId xmlns:a16="http://schemas.microsoft.com/office/drawing/2014/main" val="1638541548"/>
                  </a:ext>
                </a:extLst>
              </a:tr>
            </a:tbl>
          </a:graphicData>
        </a:graphic>
      </p:graphicFrame>
      <p:graphicFrame>
        <p:nvGraphicFramePr>
          <p:cNvPr id="23" name="Table 22">
            <a:extLst>
              <a:ext uri="{FF2B5EF4-FFF2-40B4-BE49-F238E27FC236}">
                <a16:creationId xmlns:a16="http://schemas.microsoft.com/office/drawing/2014/main" id="{5F0BD7A6-4776-48B8-A97A-A3514E73CDF5}"/>
              </a:ext>
            </a:extLst>
          </p:cNvPr>
          <p:cNvGraphicFramePr>
            <a:graphicFrameLocks noGrp="1"/>
          </p:cNvGraphicFramePr>
          <p:nvPr>
            <p:extLst>
              <p:ext uri="{D42A27DB-BD31-4B8C-83A1-F6EECF244321}">
                <p14:modId xmlns:p14="http://schemas.microsoft.com/office/powerpoint/2010/main" val="2176675599"/>
              </p:ext>
            </p:extLst>
          </p:nvPr>
        </p:nvGraphicFramePr>
        <p:xfrm>
          <a:off x="7718152" y="264780"/>
          <a:ext cx="2818329" cy="1042731"/>
        </p:xfrm>
        <a:graphic>
          <a:graphicData uri="http://schemas.openxmlformats.org/drawingml/2006/table">
            <a:tbl>
              <a:tblPr/>
              <a:tblGrid>
                <a:gridCol w="399362">
                  <a:extLst>
                    <a:ext uri="{9D8B030D-6E8A-4147-A177-3AD203B41FA5}">
                      <a16:colId xmlns:a16="http://schemas.microsoft.com/office/drawing/2014/main" val="3752375256"/>
                    </a:ext>
                  </a:extLst>
                </a:gridCol>
                <a:gridCol w="885296">
                  <a:extLst>
                    <a:ext uri="{9D8B030D-6E8A-4147-A177-3AD203B41FA5}">
                      <a16:colId xmlns:a16="http://schemas.microsoft.com/office/drawing/2014/main" val="1888874333"/>
                    </a:ext>
                  </a:extLst>
                </a:gridCol>
                <a:gridCol w="1533671">
                  <a:extLst>
                    <a:ext uri="{9D8B030D-6E8A-4147-A177-3AD203B41FA5}">
                      <a16:colId xmlns:a16="http://schemas.microsoft.com/office/drawing/2014/main" val="489716578"/>
                    </a:ext>
                  </a:extLst>
                </a:gridCol>
              </a:tblGrid>
              <a:tr h="346570">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On track</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64156069"/>
                  </a:ext>
                </a:extLst>
              </a:tr>
              <a:tr h="324576">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1 – Risk to major milestones or deliveries</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Remediation or contingency activation required to ensure on track delivery for Rule Commencement</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6061604"/>
                  </a:ext>
                </a:extLst>
              </a:tr>
              <a:tr h="371585">
                <a:tc>
                  <a:txBody>
                    <a:bodyPr/>
                    <a:lstStyle/>
                    <a:p>
                      <a:pPr algn="l" fontAlgn="t"/>
                      <a:endParaRPr lang="en-AU" sz="800" b="0" i="0" u="none" strike="noStrike">
                        <a:solidFill>
                          <a:srgbClr val="000000"/>
                        </a:solidFill>
                        <a:effectLst/>
                        <a:latin typeface="Calibri" panose="020F0502020204030204" pitchFamily="34" charset="0"/>
                      </a:endParaRPr>
                    </a:p>
                  </a:txBody>
                  <a:tcPr marL="63141" marR="63141" marT="0" marB="0" anchor="ctr">
                    <a:lnL w="12700" cap="flat" cmpd="sng" algn="ctr">
                      <a:solidFill>
                        <a:schemeClr val="bg1"/>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algn="l" fontAlgn="t"/>
                      <a:r>
                        <a:rPr lang="en-AU" sz="700" b="1" i="0" u="none" strike="noStrike">
                          <a:solidFill>
                            <a:schemeClr val="tx1"/>
                          </a:solidFill>
                          <a:effectLst/>
                          <a:latin typeface="Calibri" panose="020F0502020204030204" pitchFamily="34" charset="0"/>
                        </a:rPr>
                        <a:t>Risk 2 – Risk to rule commencement</a:t>
                      </a:r>
                    </a:p>
                  </a:txBody>
                  <a:tcPr marL="63141" marR="63141"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tc>
                  <a:txBody>
                    <a:bodyPr/>
                    <a:lstStyle/>
                    <a:p>
                      <a:pPr algn="l" fontAlgn="t"/>
                      <a:r>
                        <a:rPr lang="en-AU" sz="700" b="0" i="0" u="none" strike="noStrike">
                          <a:solidFill>
                            <a:schemeClr val="tx1"/>
                          </a:solidFill>
                          <a:effectLst/>
                          <a:latin typeface="Calibri" panose="020F0502020204030204" pitchFamily="34" charset="0"/>
                        </a:rPr>
                        <a:t>Cannot be addressed with available contingencies to be on track for commencement date</a:t>
                      </a:r>
                    </a:p>
                  </a:txBody>
                  <a:tcPr marL="47355" marR="47355" marT="0" marB="0" anchor="ctr">
                    <a:lnL w="12700" cap="flat" cmpd="sng" algn="ctr">
                      <a:solidFill>
                        <a:schemeClr val="accent5">
                          <a:lumMod val="40000"/>
                          <a:lumOff val="60000"/>
                        </a:schemeClr>
                      </a:solidFill>
                      <a:prstDash val="solid"/>
                      <a:round/>
                      <a:headEnd type="none" w="med" len="med"/>
                      <a:tailEnd type="none" w="med" len="med"/>
                    </a:lnL>
                    <a:lnR w="12700" cap="flat" cmpd="sng" algn="ctr">
                      <a:solidFill>
                        <a:schemeClr val="accent5">
                          <a:lumMod val="40000"/>
                          <a:lumOff val="60000"/>
                        </a:schemeClr>
                      </a:solidFill>
                      <a:prstDash val="solid"/>
                      <a:round/>
                      <a:headEnd type="none" w="med" len="med"/>
                      <a:tailEnd type="none" w="med" len="med"/>
                    </a:lnR>
                    <a:lnT w="12700" cap="flat" cmpd="sng" algn="ctr">
                      <a:solidFill>
                        <a:schemeClr val="accent5">
                          <a:lumMod val="40000"/>
                          <a:lumOff val="60000"/>
                        </a:schemeClr>
                      </a:solidFill>
                      <a:prstDash val="solid"/>
                      <a:round/>
                      <a:headEnd type="none" w="med" len="med"/>
                      <a:tailEnd type="none" w="med" len="med"/>
                    </a:lnT>
                    <a:lnB w="12700" cap="flat" cmpd="sng" algn="ctr">
                      <a:solidFill>
                        <a:schemeClr val="accent5">
                          <a:lumMod val="40000"/>
                          <a:lumOff val="6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91541292"/>
                  </a:ext>
                </a:extLst>
              </a:tr>
            </a:tbl>
          </a:graphicData>
        </a:graphic>
      </p:graphicFrame>
      <p:grpSp>
        <p:nvGrpSpPr>
          <p:cNvPr id="24" name="Group 23">
            <a:extLst>
              <a:ext uri="{FF2B5EF4-FFF2-40B4-BE49-F238E27FC236}">
                <a16:creationId xmlns:a16="http://schemas.microsoft.com/office/drawing/2014/main" id="{5C1C0B8F-F3EB-4CB8-A3B9-7611AE648270}"/>
              </a:ext>
            </a:extLst>
          </p:cNvPr>
          <p:cNvGrpSpPr/>
          <p:nvPr/>
        </p:nvGrpSpPr>
        <p:grpSpPr>
          <a:xfrm>
            <a:off x="7774913" y="284950"/>
            <a:ext cx="315703" cy="1004915"/>
            <a:chOff x="3944236" y="5494678"/>
            <a:chExt cx="360000" cy="1145916"/>
          </a:xfrm>
        </p:grpSpPr>
        <p:sp>
          <p:nvSpPr>
            <p:cNvPr id="25" name="Flowchart: Connector 24">
              <a:extLst>
                <a:ext uri="{FF2B5EF4-FFF2-40B4-BE49-F238E27FC236}">
                  <a16:creationId xmlns:a16="http://schemas.microsoft.com/office/drawing/2014/main" id="{805F1BA4-CF4E-4C1F-901C-CA09E5AE2D84}"/>
                </a:ext>
              </a:extLst>
            </p:cNvPr>
            <p:cNvSpPr/>
            <p:nvPr/>
          </p:nvSpPr>
          <p:spPr>
            <a:xfrm>
              <a:off x="3944236" y="5494678"/>
              <a:ext cx="360000" cy="360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1570" rIns="0" bIns="31570" rtlCol="0" anchor="ctr"/>
            <a:lstStyle/>
            <a:p>
              <a:pPr algn="ctr" defTabSz="801929">
                <a:defRPr/>
              </a:pPr>
              <a:r>
                <a:rPr lang="en-AU" sz="614">
                  <a:solidFill>
                    <a:srgbClr val="FFFFFF"/>
                  </a:solidFill>
                  <a:latin typeface="Segoe UI Semilight"/>
                </a:rPr>
                <a:t>On track   </a:t>
              </a:r>
            </a:p>
          </p:txBody>
        </p:sp>
        <p:sp>
          <p:nvSpPr>
            <p:cNvPr id="26" name="Flowchart: Connector 25">
              <a:extLst>
                <a:ext uri="{FF2B5EF4-FFF2-40B4-BE49-F238E27FC236}">
                  <a16:creationId xmlns:a16="http://schemas.microsoft.com/office/drawing/2014/main" id="{133180B2-7483-41E4-988F-A9BD29D8E7E0}"/>
                </a:ext>
              </a:extLst>
            </p:cNvPr>
            <p:cNvSpPr/>
            <p:nvPr/>
          </p:nvSpPr>
          <p:spPr>
            <a:xfrm>
              <a:off x="3944236" y="5886140"/>
              <a:ext cx="360000" cy="360000"/>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1          </a:t>
              </a:r>
            </a:p>
          </p:txBody>
        </p:sp>
        <p:sp>
          <p:nvSpPr>
            <p:cNvPr id="27" name="Flowchart: Connector 26">
              <a:extLst>
                <a:ext uri="{FF2B5EF4-FFF2-40B4-BE49-F238E27FC236}">
                  <a16:creationId xmlns:a16="http://schemas.microsoft.com/office/drawing/2014/main" id="{D6260E60-5DE1-4428-A651-7D4E291422C1}"/>
                </a:ext>
              </a:extLst>
            </p:cNvPr>
            <p:cNvSpPr/>
            <p:nvPr/>
          </p:nvSpPr>
          <p:spPr>
            <a:xfrm>
              <a:off x="3944236" y="6280594"/>
              <a:ext cx="360000" cy="360000"/>
            </a:xfrm>
            <a:prstGeom prst="flowChartConnector">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tIns="31570" rIns="31570" bIns="31570" rtlCol="0" anchor="ctr"/>
            <a:lstStyle/>
            <a:p>
              <a:pPr algn="ctr" defTabSz="801929">
                <a:defRPr/>
              </a:pPr>
              <a:r>
                <a:rPr lang="en-AU" sz="614">
                  <a:solidFill>
                    <a:srgbClr val="FFFFFF"/>
                  </a:solidFill>
                  <a:latin typeface="Segoe UI Semilight"/>
                </a:rPr>
                <a:t>Risk 2        </a:t>
              </a:r>
            </a:p>
          </p:txBody>
        </p:sp>
      </p:grpSp>
      <p:sp>
        <p:nvSpPr>
          <p:cNvPr id="29" name="TextBox 28">
            <a:extLst>
              <a:ext uri="{FF2B5EF4-FFF2-40B4-BE49-F238E27FC236}">
                <a16:creationId xmlns:a16="http://schemas.microsoft.com/office/drawing/2014/main" id="{4BA27F56-70EE-4B86-830E-459CDFC76B5F}"/>
              </a:ext>
            </a:extLst>
          </p:cNvPr>
          <p:cNvSpPr txBox="1"/>
          <p:nvPr/>
        </p:nvSpPr>
        <p:spPr>
          <a:xfrm>
            <a:off x="323091" y="6648190"/>
            <a:ext cx="1492437" cy="242554"/>
          </a:xfrm>
          <a:prstGeom prst="rect">
            <a:avLst/>
          </a:prstGeom>
          <a:noFill/>
        </p:spPr>
        <p:txBody>
          <a:bodyPr wrap="none" lIns="80189" tIns="40094" rIns="80189" bIns="40094" rtlCol="0" anchor="t">
            <a:spAutoFit/>
          </a:bodyPr>
          <a:lstStyle/>
          <a:p>
            <a:r>
              <a:rPr lang="en-AU" sz="1050"/>
              <a:t>*** Round 6 – as at 8/3</a:t>
            </a:r>
          </a:p>
        </p:txBody>
      </p:sp>
      <p:grpSp>
        <p:nvGrpSpPr>
          <p:cNvPr id="5" name="Group 4">
            <a:extLst>
              <a:ext uri="{FF2B5EF4-FFF2-40B4-BE49-F238E27FC236}">
                <a16:creationId xmlns:a16="http://schemas.microsoft.com/office/drawing/2014/main" id="{40F417A3-0991-4C0A-888B-60007FA6208D}"/>
              </a:ext>
            </a:extLst>
          </p:cNvPr>
          <p:cNvGrpSpPr/>
          <p:nvPr/>
        </p:nvGrpSpPr>
        <p:grpSpPr>
          <a:xfrm>
            <a:off x="4865751" y="2312243"/>
            <a:ext cx="395457" cy="4081138"/>
            <a:chOff x="4865751" y="2312243"/>
            <a:chExt cx="395457" cy="4081138"/>
          </a:xfrm>
        </p:grpSpPr>
        <p:sp>
          <p:nvSpPr>
            <p:cNvPr id="13" name="Flowchart: Connector 12">
              <a:extLst>
                <a:ext uri="{FF2B5EF4-FFF2-40B4-BE49-F238E27FC236}">
                  <a16:creationId xmlns:a16="http://schemas.microsoft.com/office/drawing/2014/main" id="{50F76A19-DB6F-4C51-8595-A7E9035F6743}"/>
                </a:ext>
              </a:extLst>
            </p:cNvPr>
            <p:cNvSpPr/>
            <p:nvPr/>
          </p:nvSpPr>
          <p:spPr>
            <a:xfrm>
              <a:off x="4873611" y="2312243"/>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17" name="Flowchart: Connector 16">
              <a:extLst>
                <a:ext uri="{FF2B5EF4-FFF2-40B4-BE49-F238E27FC236}">
                  <a16:creationId xmlns:a16="http://schemas.microsoft.com/office/drawing/2014/main" id="{E457D720-25CD-49B6-95C1-40F80D0298B7}"/>
                </a:ext>
              </a:extLst>
            </p:cNvPr>
            <p:cNvSpPr/>
            <p:nvPr/>
          </p:nvSpPr>
          <p:spPr>
            <a:xfrm>
              <a:off x="4877648" y="3049143"/>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18" name="Flowchart: Connector 17">
              <a:extLst>
                <a:ext uri="{FF2B5EF4-FFF2-40B4-BE49-F238E27FC236}">
                  <a16:creationId xmlns:a16="http://schemas.microsoft.com/office/drawing/2014/main" id="{CC7B465F-22CB-48D1-9EB7-7449827AF52A}"/>
                </a:ext>
              </a:extLst>
            </p:cNvPr>
            <p:cNvSpPr/>
            <p:nvPr/>
          </p:nvSpPr>
          <p:spPr>
            <a:xfrm>
              <a:off x="4865751" y="3679798"/>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19" name="Flowchart: Connector 18">
              <a:extLst>
                <a:ext uri="{FF2B5EF4-FFF2-40B4-BE49-F238E27FC236}">
                  <a16:creationId xmlns:a16="http://schemas.microsoft.com/office/drawing/2014/main" id="{D032E887-E6A7-449B-A9C1-7F823FA50BC1}"/>
                </a:ext>
              </a:extLst>
            </p:cNvPr>
            <p:cNvSpPr/>
            <p:nvPr/>
          </p:nvSpPr>
          <p:spPr>
            <a:xfrm>
              <a:off x="4871691" y="4237328"/>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20" name="Flowchart: Connector 19">
              <a:extLst>
                <a:ext uri="{FF2B5EF4-FFF2-40B4-BE49-F238E27FC236}">
                  <a16:creationId xmlns:a16="http://schemas.microsoft.com/office/drawing/2014/main" id="{9D831B41-ABD8-4DF8-B9B6-F2A691AE0CC4}"/>
                </a:ext>
              </a:extLst>
            </p:cNvPr>
            <p:cNvSpPr/>
            <p:nvPr/>
          </p:nvSpPr>
          <p:spPr>
            <a:xfrm>
              <a:off x="4882364" y="4766137"/>
              <a:ext cx="378844" cy="378844"/>
            </a:xfrm>
            <a:prstGeom prst="flowChartConnector">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chemeClr val="tx1"/>
                  </a:solidFill>
                  <a:latin typeface="Segoe UI Semilight"/>
                </a:rPr>
                <a:t>Risk 1</a:t>
              </a:r>
            </a:p>
          </p:txBody>
        </p:sp>
        <p:sp>
          <p:nvSpPr>
            <p:cNvPr id="22" name="Flowchart: Connector 21">
              <a:extLst>
                <a:ext uri="{FF2B5EF4-FFF2-40B4-BE49-F238E27FC236}">
                  <a16:creationId xmlns:a16="http://schemas.microsoft.com/office/drawing/2014/main" id="{CF789AB1-4BAA-4566-9854-A5A4AB8072F5}"/>
                </a:ext>
              </a:extLst>
            </p:cNvPr>
            <p:cNvSpPr/>
            <p:nvPr/>
          </p:nvSpPr>
          <p:spPr>
            <a:xfrm>
              <a:off x="4873770" y="6014537"/>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30" name="Flowchart: Connector 29">
              <a:extLst>
                <a:ext uri="{FF2B5EF4-FFF2-40B4-BE49-F238E27FC236}">
                  <a16:creationId xmlns:a16="http://schemas.microsoft.com/office/drawing/2014/main" id="{4F4AE787-452E-448B-8D81-61255E82C83C}"/>
                </a:ext>
              </a:extLst>
            </p:cNvPr>
            <p:cNvSpPr/>
            <p:nvPr/>
          </p:nvSpPr>
          <p:spPr>
            <a:xfrm>
              <a:off x="4874826" y="5439141"/>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grpSp>
    </p:spTree>
    <p:extLst>
      <p:ext uri="{BB962C8B-B14F-4D97-AF65-F5344CB8AC3E}">
        <p14:creationId xmlns:p14="http://schemas.microsoft.com/office/powerpoint/2010/main" val="37883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83E534-FE45-45CB-A701-F477AA58E01B}"/>
              </a:ext>
            </a:extLst>
          </p:cNvPr>
          <p:cNvSpPr/>
          <p:nvPr/>
        </p:nvSpPr>
        <p:spPr>
          <a:xfrm>
            <a:off x="0" y="6677983"/>
            <a:ext cx="1948070" cy="8061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17D396CD-8649-4D7D-ABC4-764E4B5F5477}"/>
              </a:ext>
            </a:extLst>
          </p:cNvPr>
          <p:cNvSpPr/>
          <p:nvPr/>
        </p:nvSpPr>
        <p:spPr>
          <a:xfrm>
            <a:off x="123367" y="6054418"/>
            <a:ext cx="2205186" cy="686992"/>
          </a:xfrm>
          <a:prstGeom prst="rect">
            <a:avLst/>
          </a:prstGeom>
          <a:solidFill>
            <a:srgbClr val="E0E8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1929">
              <a:defRPr/>
            </a:pPr>
            <a:endParaRPr lang="en-AU" sz="1579">
              <a:solidFill>
                <a:srgbClr val="FFFFFF"/>
              </a:solidFill>
              <a:latin typeface="Segoe UI Semilight"/>
            </a:endParaRPr>
          </a:p>
        </p:txBody>
      </p:sp>
      <p:sp>
        <p:nvSpPr>
          <p:cNvPr id="2" name="Title 1">
            <a:extLst>
              <a:ext uri="{FF2B5EF4-FFF2-40B4-BE49-F238E27FC236}">
                <a16:creationId xmlns:a16="http://schemas.microsoft.com/office/drawing/2014/main" id="{CBD1B524-7198-4422-862C-F5D721E7C9FF}"/>
              </a:ext>
            </a:extLst>
          </p:cNvPr>
          <p:cNvSpPr>
            <a:spLocks noGrp="1"/>
          </p:cNvSpPr>
          <p:nvPr>
            <p:ph type="title"/>
          </p:nvPr>
        </p:nvSpPr>
        <p:spPr>
          <a:xfrm>
            <a:off x="123367" y="-27448"/>
            <a:ext cx="8382885" cy="1042731"/>
          </a:xfrm>
        </p:spPr>
        <p:txBody>
          <a:bodyPr>
            <a:normAutofit/>
          </a:bodyPr>
          <a:lstStyle/>
          <a:p>
            <a:r>
              <a:rPr lang="en-AU" sz="3600"/>
              <a:t>Part B – Other Industry Capabilities  </a:t>
            </a:r>
          </a:p>
        </p:txBody>
      </p:sp>
      <p:sp>
        <p:nvSpPr>
          <p:cNvPr id="4" name="Slide Number Placeholder 3">
            <a:extLst>
              <a:ext uri="{FF2B5EF4-FFF2-40B4-BE49-F238E27FC236}">
                <a16:creationId xmlns:a16="http://schemas.microsoft.com/office/drawing/2014/main" id="{7B47FA67-80BA-4B37-91BB-2B0D9C0C0D57}"/>
              </a:ext>
            </a:extLst>
          </p:cNvPr>
          <p:cNvSpPr>
            <a:spLocks noGrp="1"/>
          </p:cNvSpPr>
          <p:nvPr>
            <p:ph type="sldNum" sz="quarter" idx="12"/>
          </p:nvPr>
        </p:nvSpPr>
        <p:spPr>
          <a:xfrm>
            <a:off x="10063226" y="7157192"/>
            <a:ext cx="505220" cy="402483"/>
          </a:xfrm>
        </p:spPr>
        <p:txBody>
          <a:bodyPr/>
          <a:lstStyle/>
          <a:p>
            <a:pPr defTabSz="801929">
              <a:defRPr/>
            </a:pPr>
            <a:fld id="{4EC81F68-4976-451A-B2E9-79BCBD2F70CC}" type="slidenum">
              <a:rPr lang="en-AU">
                <a:solidFill>
                  <a:srgbClr val="222324">
                    <a:tint val="75000"/>
                  </a:srgbClr>
                </a:solidFill>
                <a:latin typeface="Segoe UI Semilight"/>
              </a:rPr>
              <a:pPr defTabSz="801929">
                <a:defRPr/>
              </a:pPr>
              <a:t>14</a:t>
            </a:fld>
            <a:endParaRPr lang="en-AU">
              <a:solidFill>
                <a:srgbClr val="222324">
                  <a:tint val="75000"/>
                </a:srgbClr>
              </a:solidFill>
              <a:latin typeface="Segoe UI Semilight"/>
            </a:endParaRPr>
          </a:p>
        </p:txBody>
      </p:sp>
      <p:sp>
        <p:nvSpPr>
          <p:cNvPr id="30" name="Flowchart: Connector 29">
            <a:extLst>
              <a:ext uri="{FF2B5EF4-FFF2-40B4-BE49-F238E27FC236}">
                <a16:creationId xmlns:a16="http://schemas.microsoft.com/office/drawing/2014/main" id="{6D903ECF-4836-4051-9BA8-F92ACBC5B104}"/>
              </a:ext>
            </a:extLst>
          </p:cNvPr>
          <p:cNvSpPr/>
          <p:nvPr/>
        </p:nvSpPr>
        <p:spPr>
          <a:xfrm>
            <a:off x="4075145" y="5899909"/>
            <a:ext cx="378844" cy="378844"/>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lvl="0" algn="ctr">
              <a:defRPr/>
            </a:pPr>
            <a:r>
              <a:rPr lang="en-AU" sz="526">
                <a:solidFill>
                  <a:srgbClr val="FFFFFF"/>
                </a:solidFill>
                <a:latin typeface="Segoe UI Semilight"/>
              </a:rPr>
              <a:t>On </a:t>
            </a:r>
            <a:r>
              <a:rPr lang="en-AU" sz="526">
                <a:solidFill>
                  <a:srgbClr val="FFFFFF"/>
                </a:solidFill>
              </a:rPr>
              <a:t>track</a:t>
            </a:r>
            <a:endParaRPr lang="en-AU" sz="526">
              <a:solidFill>
                <a:srgbClr val="FFFFFF"/>
              </a:solidFill>
              <a:latin typeface="Segoe UI Semilight"/>
            </a:endParaRPr>
          </a:p>
        </p:txBody>
      </p:sp>
      <p:sp>
        <p:nvSpPr>
          <p:cNvPr id="5" name="Rectangle 4">
            <a:extLst>
              <a:ext uri="{FF2B5EF4-FFF2-40B4-BE49-F238E27FC236}">
                <a16:creationId xmlns:a16="http://schemas.microsoft.com/office/drawing/2014/main" id="{A3842749-D5F4-4363-9BD3-A0601CA2B400}"/>
              </a:ext>
            </a:extLst>
          </p:cNvPr>
          <p:cNvSpPr/>
          <p:nvPr/>
        </p:nvSpPr>
        <p:spPr>
          <a:xfrm>
            <a:off x="0" y="1067144"/>
            <a:ext cx="10691813" cy="5140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6" name="Table 5">
            <a:extLst>
              <a:ext uri="{FF2B5EF4-FFF2-40B4-BE49-F238E27FC236}">
                <a16:creationId xmlns:a16="http://schemas.microsoft.com/office/drawing/2014/main" id="{EA4B267B-101A-4719-AD5E-64B0E92DF172}"/>
              </a:ext>
            </a:extLst>
          </p:cNvPr>
          <p:cNvGraphicFramePr>
            <a:graphicFrameLocks noGrp="1"/>
          </p:cNvGraphicFramePr>
          <p:nvPr>
            <p:extLst>
              <p:ext uri="{D42A27DB-BD31-4B8C-83A1-F6EECF244321}">
                <p14:modId xmlns:p14="http://schemas.microsoft.com/office/powerpoint/2010/main" val="2115539356"/>
              </p:ext>
            </p:extLst>
          </p:nvPr>
        </p:nvGraphicFramePr>
        <p:xfrm>
          <a:off x="123367" y="1112778"/>
          <a:ext cx="10445079" cy="6044412"/>
        </p:xfrm>
        <a:graphic>
          <a:graphicData uri="http://schemas.openxmlformats.org/drawingml/2006/table">
            <a:tbl>
              <a:tblPr firstRow="1" bandRow="1">
                <a:tableStyleId>{7DF18680-E054-41AD-8BC1-D1AEF772440D}</a:tableStyleId>
              </a:tblPr>
              <a:tblGrid>
                <a:gridCol w="1183309">
                  <a:extLst>
                    <a:ext uri="{9D8B030D-6E8A-4147-A177-3AD203B41FA5}">
                      <a16:colId xmlns:a16="http://schemas.microsoft.com/office/drawing/2014/main" val="3462172089"/>
                    </a:ext>
                  </a:extLst>
                </a:gridCol>
                <a:gridCol w="3060046">
                  <a:extLst>
                    <a:ext uri="{9D8B030D-6E8A-4147-A177-3AD203B41FA5}">
                      <a16:colId xmlns:a16="http://schemas.microsoft.com/office/drawing/2014/main" val="702573530"/>
                    </a:ext>
                  </a:extLst>
                </a:gridCol>
                <a:gridCol w="672248">
                  <a:extLst>
                    <a:ext uri="{9D8B030D-6E8A-4147-A177-3AD203B41FA5}">
                      <a16:colId xmlns:a16="http://schemas.microsoft.com/office/drawing/2014/main" val="679785740"/>
                    </a:ext>
                  </a:extLst>
                </a:gridCol>
                <a:gridCol w="5529476">
                  <a:extLst>
                    <a:ext uri="{9D8B030D-6E8A-4147-A177-3AD203B41FA5}">
                      <a16:colId xmlns:a16="http://schemas.microsoft.com/office/drawing/2014/main" val="2121114831"/>
                    </a:ext>
                  </a:extLst>
                </a:gridCol>
              </a:tblGrid>
              <a:tr h="389898">
                <a:tc>
                  <a:txBody>
                    <a:bodyPr/>
                    <a:lstStyle/>
                    <a:p>
                      <a:r>
                        <a:rPr lang="en-AU" sz="1000"/>
                        <a:t>Responsible Participant </a:t>
                      </a:r>
                    </a:p>
                  </a:txBody>
                  <a:tcPr marL="31570" marR="31570" marT="40094" marB="40094" anchor="ctr">
                    <a:solidFill>
                      <a:schemeClr val="accent2"/>
                    </a:solidFill>
                  </a:tcPr>
                </a:tc>
                <a:tc>
                  <a:txBody>
                    <a:bodyPr/>
                    <a:lstStyle/>
                    <a:p>
                      <a:r>
                        <a:rPr lang="en-AU" sz="1000"/>
                        <a:t>Criteria</a:t>
                      </a:r>
                    </a:p>
                  </a:txBody>
                  <a:tcPr marL="31570" marR="31570" marT="40094" marB="40094" anchor="ctr">
                    <a:solidFill>
                      <a:schemeClr val="accent2"/>
                    </a:solidFill>
                  </a:tcPr>
                </a:tc>
                <a:tc>
                  <a:txBody>
                    <a:bodyPr/>
                    <a:lstStyle/>
                    <a:p>
                      <a:pPr algn="ctr"/>
                      <a:r>
                        <a:rPr lang="en-AU" sz="1000"/>
                        <a:t>Status</a:t>
                      </a:r>
                    </a:p>
                  </a:txBody>
                  <a:tcPr marL="31570" marR="31570" marT="40094" marB="40094" anchor="ctr">
                    <a:solidFill>
                      <a:schemeClr val="accent2"/>
                    </a:solidFill>
                  </a:tcPr>
                </a:tc>
                <a:tc>
                  <a:txBody>
                    <a:bodyPr/>
                    <a:lstStyle/>
                    <a:p>
                      <a:r>
                        <a:rPr lang="en-AU" sz="1000"/>
                        <a:t>Comments</a:t>
                      </a:r>
                    </a:p>
                  </a:txBody>
                  <a:tcPr marL="31570" marR="31570" marT="40094" marB="40094" anchor="ctr">
                    <a:solidFill>
                      <a:schemeClr val="accent2"/>
                    </a:solidFill>
                  </a:tcPr>
                </a:tc>
                <a:extLst>
                  <a:ext uri="{0D108BD9-81ED-4DB2-BD59-A6C34878D82A}">
                    <a16:rowId xmlns:a16="http://schemas.microsoft.com/office/drawing/2014/main" val="2237724404"/>
                  </a:ext>
                </a:extLst>
              </a:tr>
              <a:tr h="824261">
                <a:tc>
                  <a:txBody>
                    <a:bodyPr/>
                    <a:lstStyle/>
                    <a:p>
                      <a:pPr algn="ctr"/>
                      <a:r>
                        <a:rPr lang="en-AU" sz="1000" b="1"/>
                        <a:t>Retailer</a:t>
                      </a:r>
                    </a:p>
                  </a:txBody>
                  <a:tcPr marL="31570" marR="31570" marT="40094" marB="40094" anchor="ctr"/>
                </a:tc>
                <a:tc>
                  <a:txBody>
                    <a:bodyPr/>
                    <a:lstStyle/>
                    <a:p>
                      <a:pPr>
                        <a:spcAft>
                          <a:spcPts val="300"/>
                        </a:spcAft>
                      </a:pPr>
                      <a:r>
                        <a:rPr lang="en-AU" sz="1000"/>
                        <a:t>Receive and process 5-minute metering data.</a:t>
                      </a:r>
                    </a:p>
                    <a:p>
                      <a:r>
                        <a:rPr lang="en-AU" sz="1000"/>
                        <a:t>Receive and process 5-minute settlement data.</a:t>
                      </a:r>
                    </a:p>
                  </a:txBody>
                  <a:tcPr marL="31570" marR="31570" marT="40094" marB="40094" anchor="ctr"/>
                </a:tc>
                <a:tc>
                  <a:txBody>
                    <a:bodyPr/>
                    <a:lstStyle/>
                    <a:p>
                      <a:endParaRPr lang="en-AU" sz="1000"/>
                    </a:p>
                  </a:txBody>
                  <a:tcPr marL="31570" marR="31570" marT="40094" marB="40094" anchor="ctr">
                    <a:solidFill>
                      <a:schemeClr val="tx1"/>
                    </a:solidFill>
                  </a:tcPr>
                </a:tc>
                <a:tc>
                  <a:txBody>
                    <a:bodyPr/>
                    <a:lstStyle/>
                    <a:p>
                      <a:pPr marL="171450" indent="-171450">
                        <a:spcAft>
                          <a:spcPts val="300"/>
                        </a:spcAft>
                        <a:buFont typeface="Arial" panose="020B0604020202020204" pitchFamily="34" charset="0"/>
                        <a:buChar char="•"/>
                      </a:pPr>
                      <a:r>
                        <a:rPr lang="en-AU" sz="1000"/>
                        <a:t>All responding retailers (18, representing 95% of retail load)</a:t>
                      </a:r>
                      <a:r>
                        <a:rPr lang="en-AU" sz="1000" b="0"/>
                        <a:t> reporting ‘On track’.</a:t>
                      </a:r>
                    </a:p>
                    <a:p>
                      <a:pPr marL="171450" indent="-171450">
                        <a:spcAft>
                          <a:spcPts val="300"/>
                        </a:spcAft>
                        <a:buFont typeface="Arial" panose="020B0604020202020204" pitchFamily="34" charset="0"/>
                        <a:buChar char="•"/>
                      </a:pPr>
                      <a:r>
                        <a:rPr lang="en-AU" sz="1000"/>
                        <a:t>17/18 retailers plan to </a:t>
                      </a:r>
                      <a:r>
                        <a:rPr lang="en-AU" sz="1000" b="0"/>
                        <a:t>participate in Market trials. </a:t>
                      </a:r>
                    </a:p>
                    <a:p>
                      <a:pPr marL="171450" indent="-171450">
                        <a:spcAft>
                          <a:spcPts val="300"/>
                        </a:spcAft>
                        <a:buFont typeface="Arial" panose="020B0604020202020204" pitchFamily="34" charset="0"/>
                        <a:buChar char="•"/>
                      </a:pPr>
                      <a:r>
                        <a:rPr lang="en-AU" sz="1000"/>
                        <a:t>6/18 intend to perform in Bi-Lateral Testing. </a:t>
                      </a:r>
                    </a:p>
                    <a:p>
                      <a:pPr marL="171450" indent="-171450">
                        <a:spcAft>
                          <a:spcPts val="300"/>
                        </a:spcAft>
                        <a:buFont typeface="Arial" panose="020B0604020202020204" pitchFamily="34" charset="0"/>
                        <a:buChar char="•"/>
                      </a:pPr>
                      <a:r>
                        <a:rPr lang="en-AU" sz="1000"/>
                        <a:t>18/18 ‘On-track’ for 5 min settlement data, with 2 late for UFE Allocation</a:t>
                      </a:r>
                    </a:p>
                  </a:txBody>
                  <a:tcPr marL="31570" marR="31570" marT="40094" marB="40094" anchor="ctr"/>
                </a:tc>
                <a:extLst>
                  <a:ext uri="{0D108BD9-81ED-4DB2-BD59-A6C34878D82A}">
                    <a16:rowId xmlns:a16="http://schemas.microsoft.com/office/drawing/2014/main" val="2886843936"/>
                  </a:ext>
                </a:extLst>
              </a:tr>
              <a:tr h="389898">
                <a:tc rowSpan="2">
                  <a:txBody>
                    <a:bodyPr/>
                    <a:lstStyle/>
                    <a:p>
                      <a:pPr algn="ctr">
                        <a:lnSpc>
                          <a:spcPct val="100000"/>
                        </a:lnSpc>
                        <a:spcBef>
                          <a:spcPts val="0"/>
                        </a:spcBef>
                        <a:spcAft>
                          <a:spcPts val="0"/>
                        </a:spcAft>
                      </a:pPr>
                      <a:r>
                        <a:rPr lang="en-AU" sz="1000" b="1"/>
                        <a:t>DNSP</a:t>
                      </a:r>
                    </a:p>
                    <a:p>
                      <a:pPr algn="ctr">
                        <a:lnSpc>
                          <a:spcPct val="100000"/>
                        </a:lnSpc>
                        <a:spcBef>
                          <a:spcPts val="0"/>
                        </a:spcBef>
                        <a:spcAft>
                          <a:spcPts val="0"/>
                        </a:spcAft>
                      </a:pPr>
                      <a:endParaRPr lang="en-AU" sz="1000" b="1"/>
                    </a:p>
                  </a:txBody>
                  <a:tcPr marL="31570" marR="31570"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1570" marR="31570" marT="40094" marB="40094" anchor="ctr"/>
                </a:tc>
                <a:tc rowSpan="2">
                  <a:txBody>
                    <a:bodyPr/>
                    <a:lstStyle/>
                    <a:p>
                      <a:pPr>
                        <a:lnSpc>
                          <a:spcPct val="100000"/>
                        </a:lnSpc>
                        <a:spcBef>
                          <a:spcPts val="0"/>
                        </a:spcBef>
                        <a:spcAft>
                          <a:spcPts val="0"/>
                        </a:spcAft>
                      </a:pPr>
                      <a:endParaRPr lang="en-AU" sz="1000"/>
                    </a:p>
                  </a:txBody>
                  <a:tcPr marL="31570" marR="31570" marT="40094" marB="40094" anchor="ctr">
                    <a:solidFill>
                      <a:schemeClr val="tx1"/>
                    </a:solidFill>
                  </a:tcPr>
                </a:tc>
                <a:tc>
                  <a:txBody>
                    <a:bodyPr/>
                    <a:lstStyle/>
                    <a:p>
                      <a:pPr marL="171450" indent="-171450">
                        <a:lnSpc>
                          <a:spcPct val="100000"/>
                        </a:lnSpc>
                        <a:spcBef>
                          <a:spcPts val="0"/>
                        </a:spcBef>
                        <a:spcAft>
                          <a:spcPts val="0"/>
                        </a:spcAft>
                        <a:buFont typeface="Arial" panose="020B0604020202020204" pitchFamily="34" charset="0"/>
                        <a:buChar char="•"/>
                      </a:pPr>
                      <a:r>
                        <a:rPr lang="en-AU" sz="1000"/>
                        <a:t>10/10 DNSPs reporting</a:t>
                      </a:r>
                      <a:r>
                        <a:rPr lang="en-AU" sz="1000" b="0"/>
                        <a:t> ‘On track’</a:t>
                      </a:r>
                      <a:r>
                        <a:rPr lang="en-AU" sz="1000"/>
                        <a:t> to receive 5-minute data and planning on participating in market trials.  </a:t>
                      </a:r>
                    </a:p>
                  </a:txBody>
                  <a:tcPr marL="31570" marR="31570" marT="40094" marB="40094" anchor="ctr"/>
                </a:tc>
                <a:extLst>
                  <a:ext uri="{0D108BD9-81ED-4DB2-BD59-A6C34878D82A}">
                    <a16:rowId xmlns:a16="http://schemas.microsoft.com/office/drawing/2014/main" val="3585666908"/>
                  </a:ext>
                </a:extLst>
              </a:tr>
              <a:tr h="698585">
                <a:tc vMerge="1">
                  <a:txBody>
                    <a:bodyPr/>
                    <a:lstStyle/>
                    <a:p>
                      <a:pPr algn="ctr"/>
                      <a:endParaRPr lang="en-AU" sz="1000" b="1"/>
                    </a:p>
                  </a:txBody>
                  <a:tcPr marL="36000" marR="36000" anchor="ctr"/>
                </a:tc>
                <a:tc>
                  <a:txBody>
                    <a:bodyPr/>
                    <a:lstStyle/>
                    <a:p>
                      <a:pPr>
                        <a:lnSpc>
                          <a:spcPct val="100000"/>
                        </a:lnSpc>
                        <a:spcBef>
                          <a:spcPts val="0"/>
                        </a:spcBef>
                        <a:spcAft>
                          <a:spcPts val="0"/>
                        </a:spcAft>
                      </a:pPr>
                      <a:r>
                        <a:rPr lang="en-AU" sz="1000"/>
                        <a:t>Provide GS metering and standing data updates (incl. NCONUML).</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lnSpc>
                          <a:spcPct val="100000"/>
                        </a:lnSpc>
                        <a:spcBef>
                          <a:spcPts val="0"/>
                        </a:spcBef>
                        <a:spcAft>
                          <a:spcPts val="0"/>
                        </a:spcAft>
                        <a:buFont typeface="Arial" panose="020B0604020202020204" pitchFamily="34" charset="0"/>
                        <a:buChar char="•"/>
                      </a:pPr>
                      <a:r>
                        <a:rPr lang="en-AU" sz="1000"/>
                        <a:t>10/10 DNSPs </a:t>
                      </a:r>
                      <a:r>
                        <a:rPr lang="en-AU" sz="1000" b="0"/>
                        <a:t>reporting ‘On track</a:t>
                      </a:r>
                      <a:r>
                        <a:rPr lang="en-AU" sz="1000"/>
                        <a:t>’ with average program completion of 50-74%  </a:t>
                      </a:r>
                    </a:p>
                    <a:p>
                      <a:pPr marL="171450" indent="-171450">
                        <a:lnSpc>
                          <a:spcPct val="100000"/>
                        </a:lnSpc>
                        <a:spcBef>
                          <a:spcPts val="0"/>
                        </a:spcBef>
                        <a:spcAft>
                          <a:spcPts val="0"/>
                        </a:spcAft>
                        <a:buFont typeface="Arial" panose="020B0604020202020204" pitchFamily="34" charset="0"/>
                        <a:buChar char="•"/>
                      </a:pPr>
                      <a:r>
                        <a:rPr lang="en-AU" sz="1000"/>
                        <a:t>GS Standing Data updates reported as ‘On track’ (including NCONUML). </a:t>
                      </a:r>
                    </a:p>
                    <a:p>
                      <a:pPr marL="171450" indent="-171450">
                        <a:lnSpc>
                          <a:spcPct val="100000"/>
                        </a:lnSpc>
                        <a:spcBef>
                          <a:spcPts val="0"/>
                        </a:spcBef>
                        <a:spcAft>
                          <a:spcPts val="0"/>
                        </a:spcAft>
                        <a:buFont typeface="Arial" panose="020B0604020202020204" pitchFamily="34" charset="0"/>
                        <a:buChar char="•"/>
                      </a:pPr>
                      <a:r>
                        <a:rPr lang="en-AU" sz="1000"/>
                        <a:t>Type 7 Metering Data “On Track” </a:t>
                      </a:r>
                    </a:p>
                    <a:p>
                      <a:pPr marL="171450" indent="-171450">
                        <a:lnSpc>
                          <a:spcPct val="100000"/>
                        </a:lnSpc>
                        <a:spcBef>
                          <a:spcPts val="0"/>
                        </a:spcBef>
                        <a:spcAft>
                          <a:spcPts val="0"/>
                        </a:spcAft>
                        <a:buFont typeface="Arial" panose="020B0604020202020204" pitchFamily="34" charset="0"/>
                        <a:buChar char="•"/>
                      </a:pPr>
                      <a:r>
                        <a:rPr lang="en-AU" sz="1000"/>
                        <a:t>1 Participant reporting ‘At-risk’ for the delivery of NCONUML, </a:t>
                      </a:r>
                    </a:p>
                  </a:txBody>
                  <a:tcPr marL="31570" marR="31570" marT="40094" marB="40094" anchor="ctr"/>
                </a:tc>
                <a:extLst>
                  <a:ext uri="{0D108BD9-81ED-4DB2-BD59-A6C34878D82A}">
                    <a16:rowId xmlns:a16="http://schemas.microsoft.com/office/drawing/2014/main" val="905721622"/>
                  </a:ext>
                </a:extLst>
              </a:tr>
              <a:tr h="432725">
                <a:tc rowSpan="2">
                  <a:txBody>
                    <a:bodyPr/>
                    <a:lstStyle/>
                    <a:p>
                      <a:pPr algn="ctr"/>
                      <a:r>
                        <a:rPr lang="en-AU" sz="1000" b="1"/>
                        <a:t>TNSP</a:t>
                      </a:r>
                    </a:p>
                  </a:txBody>
                  <a:tcPr marL="31570" marR="31570" marT="40094" marB="40094"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000"/>
                        <a:t>Receive and process 5-minute metering data</a:t>
                      </a:r>
                    </a:p>
                  </a:txBody>
                  <a:tcPr marL="31570" marR="31570" marT="40094" marB="40094" anchor="ctr"/>
                </a:tc>
                <a:tc rowSpan="2">
                  <a:txBody>
                    <a:bodyPr/>
                    <a:lstStyle/>
                    <a:p>
                      <a:endParaRPr lang="en-AU" sz="10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solidFill>
                            <a:schemeClr val="tx1"/>
                          </a:solidFill>
                        </a:rPr>
                        <a:t>6/6 TNSPs reporting ‘On track' to receive 5-minute data</a:t>
                      </a:r>
                    </a:p>
                    <a:p>
                      <a:pPr marL="171450" indent="-171450">
                        <a:buFont typeface="Arial" panose="020B0604020202020204" pitchFamily="34" charset="0"/>
                        <a:buChar char="•"/>
                      </a:pPr>
                      <a:r>
                        <a:rPr lang="en-AU" sz="1000">
                          <a:solidFill>
                            <a:schemeClr val="tx1"/>
                          </a:solidFill>
                        </a:rPr>
                        <a:t>2/6 have the intention to receive 5-minute data prior to the Rule commencement date</a:t>
                      </a:r>
                    </a:p>
                  </a:txBody>
                  <a:tcPr marL="31570" marR="31570" marT="40094" marB="40094" anchor="ctr"/>
                </a:tc>
                <a:extLst>
                  <a:ext uri="{0D108BD9-81ED-4DB2-BD59-A6C34878D82A}">
                    <a16:rowId xmlns:a16="http://schemas.microsoft.com/office/drawing/2014/main" val="1757833865"/>
                  </a:ext>
                </a:extLst>
              </a:tr>
              <a:tr h="281696">
                <a:tc vMerge="1">
                  <a:txBody>
                    <a:bodyPr/>
                    <a:lstStyle/>
                    <a:p>
                      <a:pPr algn="ctr"/>
                      <a:endParaRPr lang="en-AU" sz="1000" b="1"/>
                    </a:p>
                  </a:txBody>
                  <a:tcPr marL="36000" marR="36000" anchor="ctr"/>
                </a:tc>
                <a:tc>
                  <a:txBody>
                    <a:bodyPr/>
                    <a:lstStyle/>
                    <a:p>
                      <a:pPr marL="0" marR="0" lvl="0" indent="0" algn="l" rtl="0" eaLnBrk="1" fontAlgn="auto" latinLnBrk="0" hangingPunct="1">
                        <a:lnSpc>
                          <a:spcPct val="100000"/>
                        </a:lnSpc>
                        <a:spcBef>
                          <a:spcPts val="0"/>
                        </a:spcBef>
                        <a:spcAft>
                          <a:spcPts val="0"/>
                        </a:spcAft>
                        <a:buClrTx/>
                        <a:buSzTx/>
                        <a:buFontTx/>
                        <a:buNone/>
                      </a:pPr>
                      <a:r>
                        <a:rPr lang="en-AU" sz="1000"/>
                        <a:t>Provide GS metering and standing data updates </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solidFill>
                            <a:schemeClr val="tx1"/>
                          </a:solidFill>
                        </a:rPr>
                        <a:t>6/6 reporting ‘On track’.  </a:t>
                      </a:r>
                    </a:p>
                  </a:txBody>
                  <a:tcPr marL="31570" marR="31570" marT="40094" marB="40094" anchor="ctr"/>
                </a:tc>
                <a:extLst>
                  <a:ext uri="{0D108BD9-81ED-4DB2-BD59-A6C34878D82A}">
                    <a16:rowId xmlns:a16="http://schemas.microsoft.com/office/drawing/2014/main" val="4185138651"/>
                  </a:ext>
                </a:extLst>
              </a:tr>
              <a:tr h="698585">
                <a:tc rowSpan="3">
                  <a:txBody>
                    <a:bodyPr/>
                    <a:lstStyle/>
                    <a:p>
                      <a:pPr algn="ctr"/>
                      <a:r>
                        <a:rPr lang="en-AU" sz="1000" b="1"/>
                        <a:t>MDP</a:t>
                      </a:r>
                    </a:p>
                  </a:txBody>
                  <a:tcPr marL="31570" marR="31570" marT="40094" marB="40094" anchor="ctr"/>
                </a:tc>
                <a:tc>
                  <a:txBody>
                    <a:bodyPr/>
                    <a:lstStyle/>
                    <a:p>
                      <a:r>
                        <a:rPr lang="en-AU" sz="1000"/>
                        <a:t>Provide 5-minute metering data </a:t>
                      </a:r>
                      <a:r>
                        <a:rPr lang="en-AU" sz="1000" b="1"/>
                        <a:t>T1-3 distribution connected meters, type 7 meters. </a:t>
                      </a:r>
                    </a:p>
                  </a:txBody>
                  <a:tcPr marL="31570" marR="31570" marT="40094" marB="40094" anchor="ctr"/>
                </a:tc>
                <a:tc rowSpan="3">
                  <a:txBody>
                    <a:bodyPr/>
                    <a:lstStyle/>
                    <a:p>
                      <a:endParaRPr lang="en-AU" sz="1000"/>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t>16/17 MDPs reporting ‘On track’, representing 100% coverage of Tranche 1 NMIS</a:t>
                      </a:r>
                    </a:p>
                    <a:p>
                      <a:pPr marL="628650" lvl="1" indent="-171450">
                        <a:buFont typeface="Arial" panose="020B0604020202020204" pitchFamily="34" charset="0"/>
                        <a:buChar char="•"/>
                      </a:pPr>
                      <a:r>
                        <a:rPr lang="en-AU" sz="1000"/>
                        <a:t>1 participant ‘At risk’, recovery plan is in place </a:t>
                      </a:r>
                    </a:p>
                    <a:p>
                      <a:pPr marL="171450" indent="-171450">
                        <a:buFont typeface="Arial" panose="020B0604020202020204" pitchFamily="34" charset="0"/>
                        <a:buChar char="•"/>
                      </a:pPr>
                      <a:r>
                        <a:rPr lang="en-AU" sz="1000"/>
                        <a:t>17/17  MDPs report ‘On track’ for the delivery of interval metering data by 1 October, including 1 MDP flagging “A risk” for delivery of T1-3 customer meters </a:t>
                      </a:r>
                    </a:p>
                  </a:txBody>
                  <a:tcPr marL="31570" marR="31570" marT="40094" marB="40094" anchor="ctr"/>
                </a:tc>
                <a:extLst>
                  <a:ext uri="{0D108BD9-81ED-4DB2-BD59-A6C34878D82A}">
                    <a16:rowId xmlns:a16="http://schemas.microsoft.com/office/drawing/2014/main" val="1053141533"/>
                  </a:ext>
                </a:extLst>
              </a:tr>
              <a:tr h="736864">
                <a:tc vMerge="1">
                  <a:txBody>
                    <a:bodyPr/>
                    <a:lstStyle/>
                    <a:p>
                      <a:pPr algn="ctr"/>
                      <a:endParaRPr lang="en-AU" sz="1000" b="1"/>
                    </a:p>
                  </a:txBody>
                  <a:tcPr marL="36000" marR="36000" anchor="ctr"/>
                </a:tc>
                <a:tc>
                  <a:txBody>
                    <a:bodyPr/>
                    <a:lstStyle/>
                    <a:p>
                      <a:r>
                        <a:rPr lang="en-AU" sz="1000"/>
                        <a:t>Provide type 4, 4A, Vic Ami metering data at 5-minute granularity by 1 December 2022</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t>Majority of Roll-out scheduled to commence 3</a:t>
                      </a:r>
                      <a:r>
                        <a:rPr lang="en-AU" sz="1000" baseline="30000"/>
                        <a:t>rd</a:t>
                      </a:r>
                      <a:r>
                        <a:rPr lang="en-AU" sz="1000"/>
                        <a:t> quarter of 2021. </a:t>
                      </a:r>
                    </a:p>
                    <a:p>
                      <a:pPr marL="628650" lvl="1" indent="-171450">
                        <a:buFont typeface="Arial" panose="020B0604020202020204" pitchFamily="34" charset="0"/>
                        <a:buChar char="•"/>
                      </a:pPr>
                      <a:r>
                        <a:rPr lang="en-AU" sz="1000"/>
                        <a:t>Rollout plans requested from impacted participants by 1 March 2021</a:t>
                      </a:r>
                    </a:p>
                    <a:p>
                      <a:pPr marL="171450" indent="-171450">
                        <a:buFont typeface="Arial" panose="020B0604020202020204" pitchFamily="34" charset="0"/>
                        <a:buChar char="•"/>
                      </a:pPr>
                      <a:r>
                        <a:rPr lang="en-AU" sz="1000"/>
                        <a:t>100% of MDPs reporting ‘On track’ for interval meter delivery by Rule commencement. </a:t>
                      </a:r>
                    </a:p>
                  </a:txBody>
                  <a:tcPr marL="31570" marR="31570" marT="40094" marB="40094" anchor="ctr"/>
                </a:tc>
                <a:extLst>
                  <a:ext uri="{0D108BD9-81ED-4DB2-BD59-A6C34878D82A}">
                    <a16:rowId xmlns:a16="http://schemas.microsoft.com/office/drawing/2014/main" val="1633647725"/>
                  </a:ext>
                </a:extLst>
              </a:tr>
              <a:tr h="414494">
                <a:tc vMerge="1">
                  <a:txBody>
                    <a:bodyPr/>
                    <a:lstStyle/>
                    <a:p>
                      <a:pPr algn="ctr"/>
                      <a:endParaRPr lang="en-AU" sz="1000" b="1"/>
                    </a:p>
                  </a:txBody>
                  <a:tcPr marL="36000" marR="36000" anchor="ctr"/>
                </a:tc>
                <a:tc>
                  <a:txBody>
                    <a:bodyPr/>
                    <a:lstStyle/>
                    <a:p>
                      <a:r>
                        <a:rPr lang="en-AU" sz="1000"/>
                        <a:t>Provide basic metering data for tier 1 NMIs to AEMO.</a:t>
                      </a:r>
                    </a:p>
                  </a:txBody>
                  <a:tcPr marL="31570" marR="31570" marT="40094" marB="40094" anchor="ctr"/>
                </a:tc>
                <a:tc vMerge="1">
                  <a:txBody>
                    <a:bodyPr/>
                    <a:lstStyle/>
                    <a:p>
                      <a:endParaRPr lang="en-AU" sz="1050"/>
                    </a:p>
                  </a:txBody>
                  <a:tcPr marL="36000" marR="36000" anchor="ctr">
                    <a:solidFill>
                      <a:schemeClr val="tx1"/>
                    </a:solidFill>
                  </a:tcPr>
                </a:tc>
                <a:tc>
                  <a:txBody>
                    <a:bodyPr/>
                    <a:lstStyle/>
                    <a:p>
                      <a:pPr marL="171450" indent="-171450">
                        <a:buFont typeface="Arial" panose="020B0604020202020204" pitchFamily="34" charset="0"/>
                        <a:buChar char="•"/>
                      </a:pPr>
                      <a:r>
                        <a:rPr lang="en-AU" sz="1000"/>
                        <a:t>3 MDPs reporting ‘Completed’, 6 MDPs reporting “On Track” </a:t>
                      </a:r>
                    </a:p>
                    <a:p>
                      <a:pPr marL="171450" indent="-171450">
                        <a:buFont typeface="Arial" panose="020B0604020202020204" pitchFamily="34" charset="0"/>
                        <a:buChar char="•"/>
                      </a:pPr>
                      <a:r>
                        <a:rPr lang="en-AU" sz="1000"/>
                        <a:t>1 MDP reporting ‘Late’, with plan to commence delivery prior to 1 Oct</a:t>
                      </a:r>
                    </a:p>
                  </a:txBody>
                  <a:tcPr marL="31570" marR="31570" marT="40094" marB="40094" anchor="ctr"/>
                </a:tc>
                <a:extLst>
                  <a:ext uri="{0D108BD9-81ED-4DB2-BD59-A6C34878D82A}">
                    <a16:rowId xmlns:a16="http://schemas.microsoft.com/office/drawing/2014/main" val="1924814000"/>
                  </a:ext>
                </a:extLst>
              </a:tr>
              <a:tr h="698585">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AU" sz="1000" b="1"/>
                        <a:t>MP, MC</a:t>
                      </a:r>
                    </a:p>
                    <a:p>
                      <a:pPr algn="ctr"/>
                      <a:endParaRPr lang="en-AU" sz="1000" b="1"/>
                    </a:p>
                  </a:txBody>
                  <a:tcPr marL="31570" marR="31570" marT="40094" marB="40094" anchor="ctr"/>
                </a:tc>
                <a:tc>
                  <a:txBody>
                    <a:bodyPr/>
                    <a:lstStyle/>
                    <a:p>
                      <a:pPr algn="l"/>
                      <a:r>
                        <a:rPr lang="en-AU" sz="1000"/>
                        <a:t>All T1-3,4* meters are able to produce and store 5-minute data. </a:t>
                      </a:r>
                    </a:p>
                  </a:txBody>
                  <a:tcPr marL="31570" marR="31570" marT="40094" marB="40094" anchor="ctr"/>
                </a:tc>
                <a:tc>
                  <a:txBody>
                    <a:bodyPr/>
                    <a:lstStyle/>
                    <a:p>
                      <a:pPr algn="ctr"/>
                      <a:endParaRPr lang="en-AU" sz="1000">
                        <a:highlight>
                          <a:srgbClr val="FFFF00"/>
                        </a:highlight>
                      </a:endParaRPr>
                    </a:p>
                  </a:txBody>
                  <a:tcPr marL="31570" marR="31570" marT="40094" marB="40094" anchor="ctr">
                    <a:solidFill>
                      <a:schemeClr val="tx1"/>
                    </a:solidFill>
                  </a:tcPr>
                </a:tc>
                <a:tc>
                  <a:txBody>
                    <a:bodyPr/>
                    <a:lstStyle/>
                    <a:p>
                      <a:pPr marL="171450" indent="-171450">
                        <a:buFont typeface="Arial" panose="020B0604020202020204" pitchFamily="34" charset="0"/>
                        <a:buChar char="•"/>
                      </a:pPr>
                      <a:r>
                        <a:rPr lang="en-AU" sz="1000"/>
                        <a:t>18 /19 MPs representing tranche 1 meters reporting ‘On track’, 1 reporting ‘Late’ with a stated remediation plan</a:t>
                      </a:r>
                    </a:p>
                    <a:p>
                      <a:pPr marL="171450" indent="-171450">
                        <a:buFont typeface="Arial" panose="020B0604020202020204" pitchFamily="34" charset="0"/>
                        <a:buChar char="•"/>
                      </a:pPr>
                      <a:r>
                        <a:rPr lang="en-AU" sz="1000"/>
                        <a:t>16 Rollout plans covering 93% of tranche 1 meters received, 25% of tranche 1 meters currently 5 minute capable.</a:t>
                      </a:r>
                    </a:p>
                  </a:txBody>
                  <a:tcPr marL="31570" marR="31570" marT="40094" marB="40094" anchor="ctr"/>
                </a:tc>
                <a:extLst>
                  <a:ext uri="{0D108BD9-81ED-4DB2-BD59-A6C34878D82A}">
                    <a16:rowId xmlns:a16="http://schemas.microsoft.com/office/drawing/2014/main" val="413364890"/>
                  </a:ext>
                </a:extLst>
              </a:tr>
              <a:tr h="478821">
                <a:tc>
                  <a:txBody>
                    <a:bodyPr/>
                    <a:lstStyle/>
                    <a:p>
                      <a:pPr algn="ctr"/>
                      <a:r>
                        <a:rPr lang="en-AU" sz="1000" b="1"/>
                        <a:t>Summary</a:t>
                      </a:r>
                    </a:p>
                  </a:txBody>
                  <a:tcPr marL="31570" marR="31570" marT="40094" marB="40094" anchor="ctr"/>
                </a:tc>
                <a:tc>
                  <a:txBody>
                    <a:bodyPr/>
                    <a:lstStyle/>
                    <a:p>
                      <a:pPr algn="ctr"/>
                      <a:r>
                        <a:rPr lang="en-AU" sz="1000"/>
                        <a:t>-</a:t>
                      </a:r>
                    </a:p>
                  </a:txBody>
                  <a:tcPr marL="31570" marR="31570" marT="40094" marB="40094" anchor="ctr"/>
                </a:tc>
                <a:tc>
                  <a:txBody>
                    <a:bodyPr/>
                    <a:lstStyle/>
                    <a:p>
                      <a:pPr algn="ctr"/>
                      <a:r>
                        <a:rPr lang="en-AU" sz="1000"/>
                        <a:t>-</a:t>
                      </a:r>
                    </a:p>
                  </a:txBody>
                  <a:tcPr marL="31570" marR="31570" marT="40094" marB="40094" anchor="ctr">
                    <a:solidFill>
                      <a:srgbClr val="D8D9DE"/>
                    </a:solidFill>
                  </a:tcPr>
                </a:tc>
                <a:tc>
                  <a:txBody>
                    <a:bodyPr/>
                    <a:lstStyle/>
                    <a:p>
                      <a:r>
                        <a:rPr lang="en-AU" sz="1000"/>
                        <a:t>Overall summary “on track” , no systemic issues identified, individual exceptions noted</a:t>
                      </a:r>
                    </a:p>
                  </a:txBody>
                  <a:tcPr marL="31570" marR="31570" marT="40094" marB="40094" anchor="ctr"/>
                </a:tc>
                <a:extLst>
                  <a:ext uri="{0D108BD9-81ED-4DB2-BD59-A6C34878D82A}">
                    <a16:rowId xmlns:a16="http://schemas.microsoft.com/office/drawing/2014/main" val="3615317680"/>
                  </a:ext>
                </a:extLst>
              </a:tr>
            </a:tbl>
          </a:graphicData>
        </a:graphic>
      </p:graphicFrame>
      <p:grpSp>
        <p:nvGrpSpPr>
          <p:cNvPr id="22" name="Group 21">
            <a:extLst>
              <a:ext uri="{FF2B5EF4-FFF2-40B4-BE49-F238E27FC236}">
                <a16:creationId xmlns:a16="http://schemas.microsoft.com/office/drawing/2014/main" id="{CB158D8A-C6A0-436B-9535-6D2DE3A448C8}"/>
              </a:ext>
            </a:extLst>
          </p:cNvPr>
          <p:cNvGrpSpPr/>
          <p:nvPr/>
        </p:nvGrpSpPr>
        <p:grpSpPr>
          <a:xfrm>
            <a:off x="4503684" y="1734121"/>
            <a:ext cx="390723" cy="4765101"/>
            <a:chOff x="4667932" y="1937954"/>
            <a:chExt cx="445546" cy="5433696"/>
          </a:xfrm>
        </p:grpSpPr>
        <p:sp>
          <p:nvSpPr>
            <p:cNvPr id="23" name="Flowchart: Connector 22">
              <a:extLst>
                <a:ext uri="{FF2B5EF4-FFF2-40B4-BE49-F238E27FC236}">
                  <a16:creationId xmlns:a16="http://schemas.microsoft.com/office/drawing/2014/main" id="{8B219651-3E32-4CA7-A61E-4506A95194D6}"/>
                </a:ext>
              </a:extLst>
            </p:cNvPr>
            <p:cNvSpPr/>
            <p:nvPr/>
          </p:nvSpPr>
          <p:spPr>
            <a:xfrm>
              <a:off x="4681478" y="1937954"/>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24" name="Flowchart: Connector 23">
              <a:extLst>
                <a:ext uri="{FF2B5EF4-FFF2-40B4-BE49-F238E27FC236}">
                  <a16:creationId xmlns:a16="http://schemas.microsoft.com/office/drawing/2014/main" id="{00D958B7-9ED8-4606-85C8-DA7F32676EAB}"/>
                </a:ext>
              </a:extLst>
            </p:cNvPr>
            <p:cNvSpPr/>
            <p:nvPr/>
          </p:nvSpPr>
          <p:spPr>
            <a:xfrm>
              <a:off x="4667932" y="2955492"/>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27" name="Flowchart: Connector 26">
              <a:extLst>
                <a:ext uri="{FF2B5EF4-FFF2-40B4-BE49-F238E27FC236}">
                  <a16:creationId xmlns:a16="http://schemas.microsoft.com/office/drawing/2014/main" id="{452B3BBF-2847-479C-8155-6B43D3B8422E}"/>
                </a:ext>
              </a:extLst>
            </p:cNvPr>
            <p:cNvSpPr/>
            <p:nvPr/>
          </p:nvSpPr>
          <p:spPr>
            <a:xfrm>
              <a:off x="4667932" y="4021525"/>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28" name="Flowchart: Connector 27">
              <a:extLst>
                <a:ext uri="{FF2B5EF4-FFF2-40B4-BE49-F238E27FC236}">
                  <a16:creationId xmlns:a16="http://schemas.microsoft.com/office/drawing/2014/main" id="{AB3D8BE6-DB0D-4F1C-A0F5-91D54FB936A9}"/>
                </a:ext>
              </a:extLst>
            </p:cNvPr>
            <p:cNvSpPr/>
            <p:nvPr/>
          </p:nvSpPr>
          <p:spPr>
            <a:xfrm>
              <a:off x="4681478" y="5512884"/>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sp>
          <p:nvSpPr>
            <p:cNvPr id="29" name="Flowchart: Connector 28">
              <a:extLst>
                <a:ext uri="{FF2B5EF4-FFF2-40B4-BE49-F238E27FC236}">
                  <a16:creationId xmlns:a16="http://schemas.microsoft.com/office/drawing/2014/main" id="{06AFC3B4-B79D-41E0-B10B-60B74D5FEE9C}"/>
                </a:ext>
              </a:extLst>
            </p:cNvPr>
            <p:cNvSpPr/>
            <p:nvPr/>
          </p:nvSpPr>
          <p:spPr>
            <a:xfrm>
              <a:off x="4667932" y="6939650"/>
              <a:ext cx="432000" cy="432000"/>
            </a:xfrm>
            <a:prstGeom prst="flowChartConnec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31570" rIns="31570" rtlCol="0" anchor="ctr"/>
            <a:lstStyle/>
            <a:p>
              <a:pPr algn="ctr" defTabSz="801929">
                <a:defRPr/>
              </a:pPr>
              <a:r>
                <a:rPr lang="en-AU" sz="700">
                  <a:solidFill>
                    <a:srgbClr val="FFFFFF"/>
                  </a:solidFill>
                  <a:latin typeface="Segoe UI Semilight"/>
                </a:rPr>
                <a:t>On track</a:t>
              </a:r>
            </a:p>
          </p:txBody>
        </p:sp>
      </p:grpSp>
      <p:sp>
        <p:nvSpPr>
          <p:cNvPr id="13" name="TextBox 12">
            <a:extLst>
              <a:ext uri="{FF2B5EF4-FFF2-40B4-BE49-F238E27FC236}">
                <a16:creationId xmlns:a16="http://schemas.microsoft.com/office/drawing/2014/main" id="{61115B58-5F85-4F98-A868-2F234E7CC768}"/>
              </a:ext>
            </a:extLst>
          </p:cNvPr>
          <p:cNvSpPr txBox="1"/>
          <p:nvPr/>
        </p:nvSpPr>
        <p:spPr>
          <a:xfrm>
            <a:off x="123367" y="7207039"/>
            <a:ext cx="2767189" cy="234859"/>
          </a:xfrm>
          <a:prstGeom prst="rect">
            <a:avLst/>
          </a:prstGeom>
          <a:noFill/>
        </p:spPr>
        <p:txBody>
          <a:bodyPr wrap="square" lIns="80189" tIns="40094" rIns="80189" bIns="40094" rtlCol="0" anchor="t">
            <a:spAutoFit/>
          </a:bodyPr>
          <a:lstStyle/>
          <a:p>
            <a:r>
              <a:rPr lang="en-AU" sz="1000"/>
              <a:t>*** Round 6 as at 8/3</a:t>
            </a:r>
          </a:p>
        </p:txBody>
      </p:sp>
    </p:spTree>
    <p:extLst>
      <p:ext uri="{BB962C8B-B14F-4D97-AF65-F5344CB8AC3E}">
        <p14:creationId xmlns:p14="http://schemas.microsoft.com/office/powerpoint/2010/main" val="1322239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06547" y="1406"/>
            <a:ext cx="10255424" cy="1310695"/>
          </a:xfrm>
        </p:spPr>
        <p:txBody>
          <a:bodyPr>
            <a:normAutofit/>
          </a:bodyPr>
          <a:lstStyle/>
          <a:p>
            <a:r>
              <a:rPr lang="en-AU" sz="3600"/>
              <a:t>Readiness report summary</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06546" y="1611684"/>
            <a:ext cx="10255425" cy="5146926"/>
          </a:xfrm>
        </p:spPr>
        <p:txBody>
          <a:bodyPr vert="horz" lIns="91440" tIns="45720" rIns="91440" bIns="45720" rtlCol="0" anchor="t">
            <a:normAutofit fontScale="92500"/>
          </a:bodyPr>
          <a:lstStyle/>
          <a:p>
            <a:pPr marL="0" lvl="0" indent="0">
              <a:lnSpc>
                <a:spcPct val="110000"/>
              </a:lnSpc>
              <a:buNone/>
            </a:pPr>
            <a:r>
              <a:rPr lang="en-AU" sz="1900" b="1"/>
              <a:t>Reporting against MTP Dates</a:t>
            </a:r>
            <a:endParaRPr lang="en-US" sz="1900" b="1"/>
          </a:p>
          <a:p>
            <a:pPr marL="200380" indent="-200025">
              <a:lnSpc>
                <a:spcPct val="100000"/>
              </a:lnSpc>
              <a:spcBef>
                <a:spcPts val="600"/>
              </a:spcBef>
            </a:pPr>
            <a:r>
              <a:rPr lang="en-AU" sz="1700"/>
              <a:t>Participants are to report status and progress against transition end dates, not Rule dates</a:t>
            </a:r>
            <a:endParaRPr lang="en-AU" sz="1700">
              <a:cs typeface="Segoe UI Semilight"/>
            </a:endParaRPr>
          </a:p>
          <a:p>
            <a:pPr marL="447675" lvl="1" indent="-179388">
              <a:lnSpc>
                <a:spcPct val="100000"/>
              </a:lnSpc>
              <a:buFont typeface="Segoe UI Semilight" panose="020B0402040204020203" pitchFamily="34" charset="0"/>
              <a:buChar char="–"/>
            </a:pPr>
            <a:r>
              <a:rPr lang="en-AU" sz="1600"/>
              <a:t>If a MTP transition end date cannot/will not be met, a remediation plan must be provided</a:t>
            </a:r>
            <a:endParaRPr lang="en-AU" sz="1600">
              <a:cs typeface="Segoe UI Semilight"/>
            </a:endParaRPr>
          </a:p>
          <a:p>
            <a:pPr marL="0" indent="0">
              <a:lnSpc>
                <a:spcPct val="110000"/>
              </a:lnSpc>
              <a:buNone/>
            </a:pPr>
            <a:r>
              <a:rPr lang="en-AU" sz="1900" b="1"/>
              <a:t>Approach to reporting MTP activities as ‘Late’ or ‘At Risk’ </a:t>
            </a:r>
          </a:p>
          <a:p>
            <a:pPr marL="200380" lvl="1" indent="-200025">
              <a:lnSpc>
                <a:spcPct val="100000"/>
              </a:lnSpc>
              <a:spcBef>
                <a:spcPts val="600"/>
              </a:spcBef>
            </a:pPr>
            <a:r>
              <a:rPr lang="en-AU" sz="1700"/>
              <a:t>Activities to be reported as ‘Late’ only where:</a:t>
            </a:r>
          </a:p>
          <a:p>
            <a:pPr marL="625475" lvl="1" indent="-225425">
              <a:lnSpc>
                <a:spcPct val="100000"/>
              </a:lnSpc>
              <a:spcBef>
                <a:spcPts val="438"/>
              </a:spcBef>
              <a:buFont typeface="Segoe UI Semilight" panose="020B0402040204020203" pitchFamily="34" charset="0"/>
              <a:buChar char="–"/>
            </a:pPr>
            <a:r>
              <a:rPr lang="en-AU" sz="1600"/>
              <a:t>The MTP transition end date has </a:t>
            </a:r>
            <a:r>
              <a:rPr lang="en-AU" sz="1600">
                <a:solidFill>
                  <a:srgbClr val="FF0000"/>
                </a:solidFill>
                <a:cs typeface="Segoe UI Semilight"/>
              </a:rPr>
              <a:t>passed</a:t>
            </a:r>
            <a:r>
              <a:rPr lang="en-AU" sz="1600">
                <a:cs typeface="Segoe UI Semilight"/>
              </a:rPr>
              <a:t>, and the activity has </a:t>
            </a:r>
            <a:r>
              <a:rPr lang="en-AU" sz="1600">
                <a:solidFill>
                  <a:srgbClr val="FF0000"/>
                </a:solidFill>
                <a:cs typeface="Segoe UI Semilight"/>
              </a:rPr>
              <a:t>not</a:t>
            </a:r>
            <a:r>
              <a:rPr lang="en-AU" sz="1600">
                <a:cs typeface="Segoe UI Semilight"/>
              </a:rPr>
              <a:t> been completed</a:t>
            </a:r>
          </a:p>
          <a:p>
            <a:pPr marL="625475" lvl="2" indent="-228600">
              <a:lnSpc>
                <a:spcPct val="100000"/>
              </a:lnSpc>
              <a:spcBef>
                <a:spcPts val="438"/>
              </a:spcBef>
              <a:buFont typeface="Segoe UI Semilight" panose="020B0402040204020203" pitchFamily="34" charset="0"/>
              <a:buChar char="–"/>
            </a:pPr>
            <a:r>
              <a:rPr lang="en-AU" sz="1600">
                <a:cs typeface="Segoe UI Semilight"/>
              </a:rPr>
              <a:t>The MTP activity will </a:t>
            </a:r>
            <a:r>
              <a:rPr lang="en-AU" sz="1600">
                <a:solidFill>
                  <a:srgbClr val="FF0000"/>
                </a:solidFill>
                <a:cs typeface="Segoe UI Semilight"/>
              </a:rPr>
              <a:t>not</a:t>
            </a:r>
            <a:r>
              <a:rPr lang="en-AU" sz="1600">
                <a:cs typeface="Segoe UI Semilight"/>
              </a:rPr>
              <a:t> be completed by the MTP transition end date </a:t>
            </a:r>
            <a:r>
              <a:rPr lang="en-AU" sz="1600">
                <a:solidFill>
                  <a:srgbClr val="FF0000"/>
                </a:solidFill>
                <a:cs typeface="Segoe UI Semilight"/>
              </a:rPr>
              <a:t>even with remediation</a:t>
            </a:r>
            <a:endParaRPr lang="en-AU" sz="1600">
              <a:solidFill>
                <a:srgbClr val="FF0000"/>
              </a:solidFill>
            </a:endParaRPr>
          </a:p>
          <a:p>
            <a:pPr marL="625475" lvl="3" indent="-238125">
              <a:lnSpc>
                <a:spcPct val="100000"/>
              </a:lnSpc>
              <a:spcBef>
                <a:spcPts val="438"/>
              </a:spcBef>
              <a:buFont typeface="Segoe UI Semilight" panose="020B0402040204020203" pitchFamily="34" charset="0"/>
              <a:buChar char="–"/>
            </a:pPr>
            <a:r>
              <a:rPr lang="en-AU" sz="1600">
                <a:cs typeface="Segoe UI Semilight"/>
              </a:rPr>
              <a:t>The remediation plan is to be provided with the readiness survey, including expected completion date</a:t>
            </a:r>
            <a:endParaRPr lang="en-AU" sz="1600"/>
          </a:p>
          <a:p>
            <a:pPr marL="625475" lvl="3" indent="-238125">
              <a:lnSpc>
                <a:spcPct val="100000"/>
              </a:lnSpc>
              <a:spcBef>
                <a:spcPts val="438"/>
              </a:spcBef>
              <a:buFont typeface="Segoe UI Semilight" panose="020B0402040204020203" pitchFamily="34" charset="0"/>
              <a:buChar char="–"/>
            </a:pPr>
            <a:r>
              <a:rPr lang="en-AU" sz="1600">
                <a:solidFill>
                  <a:srgbClr val="FF0000"/>
                </a:solidFill>
                <a:cs typeface="Segoe UI Semilight"/>
              </a:rPr>
              <a:t>NB</a:t>
            </a:r>
            <a:r>
              <a:rPr lang="en-AU" sz="1600">
                <a:cs typeface="Segoe UI Semilight"/>
              </a:rPr>
              <a:t> A ‘Late’ status is to be based on the MTP transition end dates, </a:t>
            </a:r>
            <a:r>
              <a:rPr lang="en-AU" sz="1600">
                <a:solidFill>
                  <a:srgbClr val="FF0000"/>
                </a:solidFill>
                <a:cs typeface="Segoe UI Semilight"/>
              </a:rPr>
              <a:t>not</a:t>
            </a:r>
            <a:r>
              <a:rPr lang="en-AU" sz="1600">
                <a:cs typeface="Segoe UI Semilight"/>
              </a:rPr>
              <a:t> on a Participant’s internal program dates</a:t>
            </a:r>
            <a:endParaRPr lang="en-AU" sz="1600"/>
          </a:p>
          <a:p>
            <a:pPr marL="0" lvl="1" indent="0">
              <a:lnSpc>
                <a:spcPct val="100000"/>
              </a:lnSpc>
              <a:spcBef>
                <a:spcPts val="800"/>
              </a:spcBef>
              <a:buNone/>
            </a:pPr>
            <a:r>
              <a:rPr lang="en-AU" sz="1900" b="1"/>
              <a:t>Activities to be reported ‘At Risk’ only where:</a:t>
            </a:r>
          </a:p>
          <a:p>
            <a:pPr marL="200380" lvl="1" indent="-200025">
              <a:lnSpc>
                <a:spcPct val="120000"/>
              </a:lnSpc>
              <a:spcBef>
                <a:spcPts val="600"/>
              </a:spcBef>
            </a:pPr>
            <a:r>
              <a:rPr lang="en-AU" sz="1700"/>
              <a:t>A Participant’s progress towards a MTP transition end date indicates that the completion date may not be met</a:t>
            </a:r>
          </a:p>
          <a:p>
            <a:pPr marL="625475" lvl="3" indent="-238125">
              <a:lnSpc>
                <a:spcPct val="100000"/>
              </a:lnSpc>
              <a:spcBef>
                <a:spcPts val="438"/>
              </a:spcBef>
              <a:buFont typeface="Segoe UI Semilight" panose="020B0402040204020203" pitchFamily="34" charset="0"/>
              <a:buChar char="–"/>
            </a:pPr>
            <a:r>
              <a:rPr lang="en-AU" sz="1600">
                <a:cs typeface="Segoe UI Semilight"/>
              </a:rPr>
              <a:t>The remediation plan is to be provided with the readiness survey, including expected completion date</a:t>
            </a:r>
          </a:p>
          <a:p>
            <a:pPr marL="0" lvl="1" indent="0">
              <a:lnSpc>
                <a:spcPct val="110000"/>
              </a:lnSpc>
              <a:spcBef>
                <a:spcPts val="800"/>
              </a:spcBef>
              <a:buNone/>
            </a:pPr>
            <a:r>
              <a:rPr lang="en-AU" sz="1900" b="1"/>
              <a:t>Impact Assessments</a:t>
            </a:r>
          </a:p>
          <a:p>
            <a:pPr marL="200380" lvl="1" indent="-200025">
              <a:lnSpc>
                <a:spcPct val="100000"/>
              </a:lnSpc>
              <a:spcBef>
                <a:spcPts val="600"/>
              </a:spcBef>
            </a:pPr>
            <a:r>
              <a:rPr lang="en-AU" sz="1700"/>
              <a:t>For activities that are ‘Late’, industry impact assessments may be required</a:t>
            </a:r>
          </a:p>
          <a:p>
            <a:pPr marL="625475" lvl="3" indent="-238125">
              <a:lnSpc>
                <a:spcPct val="100000"/>
              </a:lnSpc>
              <a:spcBef>
                <a:spcPts val="438"/>
              </a:spcBef>
              <a:buFont typeface="Segoe UI Semilight" panose="020B0402040204020203" pitchFamily="34" charset="0"/>
              <a:buChar char="–"/>
            </a:pPr>
            <a:r>
              <a:rPr lang="en-AU" sz="1600">
                <a:cs typeface="Segoe UI Semilight"/>
              </a:rPr>
              <a:t>Note, this is not being requested for compliance purposes but instead to enable other participants to assess potential impacts on their own programs and preparations</a:t>
            </a: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15</a:t>
            </a:fld>
            <a:endParaRPr lang="en-AU"/>
          </a:p>
        </p:txBody>
      </p:sp>
      <p:pic>
        <p:nvPicPr>
          <p:cNvPr id="6" name="Graphic 5" descr="List">
            <a:extLst>
              <a:ext uri="{FF2B5EF4-FFF2-40B4-BE49-F238E27FC236}">
                <a16:creationId xmlns:a16="http://schemas.microsoft.com/office/drawing/2014/main" id="{18FB509D-26C8-413C-868E-9CCD8F3188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86672" y="1691197"/>
            <a:ext cx="1641302" cy="1641302"/>
          </a:xfrm>
          <a:prstGeom prst="rect">
            <a:avLst/>
          </a:prstGeom>
        </p:spPr>
      </p:pic>
    </p:spTree>
    <p:extLst>
      <p:ext uri="{BB962C8B-B14F-4D97-AF65-F5344CB8AC3E}">
        <p14:creationId xmlns:p14="http://schemas.microsoft.com/office/powerpoint/2010/main" val="1606812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18193" y="70981"/>
            <a:ext cx="10020818" cy="1310695"/>
          </a:xfrm>
        </p:spPr>
        <p:txBody>
          <a:bodyPr>
            <a:noAutofit/>
          </a:bodyPr>
          <a:lstStyle/>
          <a:p>
            <a:r>
              <a:rPr lang="en-US" sz="3600"/>
              <a:t>Readiness Reporting Actions and Follow ups – Summary / progress update</a:t>
            </a:r>
            <a:endParaRPr lang="en-AU" sz="3600"/>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16</a:t>
            </a:fld>
            <a:endParaRPr lang="en-AU"/>
          </a:p>
        </p:txBody>
      </p:sp>
      <p:sp>
        <p:nvSpPr>
          <p:cNvPr id="5" name="Content Placeholder 2">
            <a:extLst>
              <a:ext uri="{FF2B5EF4-FFF2-40B4-BE49-F238E27FC236}">
                <a16:creationId xmlns:a16="http://schemas.microsoft.com/office/drawing/2014/main" id="{023D09DF-EAA2-46DF-8132-A8AF67410BB6}"/>
              </a:ext>
            </a:extLst>
          </p:cNvPr>
          <p:cNvSpPr txBox="1">
            <a:spLocks/>
          </p:cNvSpPr>
          <p:nvPr/>
        </p:nvSpPr>
        <p:spPr>
          <a:xfrm>
            <a:off x="218193" y="1744058"/>
            <a:ext cx="10255425" cy="4796544"/>
          </a:xfrm>
          <a:prstGeom prst="rect">
            <a:avLst/>
          </a:prstGeom>
        </p:spPr>
        <p:txBody>
          <a:bodyPr lIns="91440" tIns="45720" rIns="91440" bIns="4572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00025" indent="-200025">
              <a:lnSpc>
                <a:spcPct val="100000"/>
              </a:lnSpc>
            </a:pPr>
            <a:r>
              <a:rPr lang="en-AU" sz="1800"/>
              <a:t>A total of 18 actions were captured, with AEMO to follow up with 14 organisations</a:t>
            </a:r>
            <a:endParaRPr lang="en-AU" sz="1800">
              <a:cs typeface="Segoe UI Semilight"/>
            </a:endParaRPr>
          </a:p>
          <a:p>
            <a:pPr marL="200025" indent="-200025">
              <a:lnSpc>
                <a:spcPct val="100000"/>
              </a:lnSpc>
            </a:pPr>
            <a:r>
              <a:rPr lang="en-AU" sz="1800"/>
              <a:t>The full list of actions is captured in the readiness report, and is included in the appendices of this meeting pack.</a:t>
            </a:r>
            <a:endParaRPr lang="en-AU" sz="1800">
              <a:cs typeface="Segoe UI Semilight"/>
            </a:endParaRPr>
          </a:p>
          <a:p>
            <a:pPr marL="0" indent="0">
              <a:lnSpc>
                <a:spcPct val="150000"/>
              </a:lnSpc>
              <a:buNone/>
            </a:pPr>
            <a:r>
              <a:rPr lang="en-AU" sz="1800" b="1"/>
              <a:t>At a high level, AEMO will be following up to understand:</a:t>
            </a:r>
            <a:endParaRPr lang="en-AU" sz="1800" b="1">
              <a:cs typeface="Segoe UI Semilight"/>
            </a:endParaRPr>
          </a:p>
          <a:p>
            <a:pPr marL="200025" indent="-200025">
              <a:lnSpc>
                <a:spcPct val="100000"/>
              </a:lnSpc>
            </a:pPr>
            <a:r>
              <a:rPr lang="en-AU" sz="1800"/>
              <a:t>The activity status and adequacy of remediation plans for any items that were not on track, including Metering Transition Plan activities</a:t>
            </a:r>
            <a:endParaRPr lang="en-AU" sz="1800">
              <a:cs typeface="Segoe UI Semilight"/>
            </a:endParaRPr>
          </a:p>
          <a:p>
            <a:pPr marL="625475" lvl="2" indent="-267970">
              <a:lnSpc>
                <a:spcPct val="110000"/>
              </a:lnSpc>
              <a:spcBef>
                <a:spcPts val="438"/>
              </a:spcBef>
              <a:buFont typeface="Segoe UI Semilight" panose="020B0402040204020203" pitchFamily="34" charset="0"/>
              <a:buChar char="–"/>
            </a:pPr>
            <a:r>
              <a:rPr lang="en-AU" sz="1600">
                <a:cs typeface="Segoe UI Semilight"/>
              </a:rPr>
              <a:t>MP/ MC remediation plans confirmed, expected to be addressed in next reporting round</a:t>
            </a:r>
          </a:p>
          <a:p>
            <a:pPr marL="625475" lvl="2" indent="-267970">
              <a:lnSpc>
                <a:spcPct val="110000"/>
              </a:lnSpc>
              <a:spcBef>
                <a:spcPts val="438"/>
              </a:spcBef>
              <a:buFont typeface="Segoe UI Semilight" panose="020B0402040204020203" pitchFamily="34" charset="0"/>
              <a:buChar char="–"/>
            </a:pPr>
            <a:r>
              <a:rPr lang="en-AU" sz="1600">
                <a:cs typeface="Segoe UI Semilight"/>
              </a:rPr>
              <a:t>MDP "late" status actions in train to address plan slippage</a:t>
            </a:r>
          </a:p>
          <a:p>
            <a:pPr marL="625475" lvl="2" indent="-267970">
              <a:lnSpc>
                <a:spcPct val="110000"/>
              </a:lnSpc>
              <a:spcBef>
                <a:spcPts val="438"/>
              </a:spcBef>
              <a:buFont typeface="Segoe UI Semilight" panose="020B0402040204020203" pitchFamily="34" charset="0"/>
              <a:buChar char="–"/>
            </a:pPr>
            <a:r>
              <a:rPr lang="en-AU" sz="1600">
                <a:cs typeface="Segoe UI Semilight"/>
              </a:rPr>
              <a:t>DNSP actions yet to be confirmed</a:t>
            </a:r>
          </a:p>
          <a:p>
            <a:pPr marL="200025" indent="-200025">
              <a:lnSpc>
                <a:spcPct val="100000"/>
              </a:lnSpc>
              <a:spcBef>
                <a:spcPts val="600"/>
              </a:spcBef>
            </a:pPr>
            <a:r>
              <a:rPr lang="en-AU" sz="1800"/>
              <a:t>Why some generators are not planning to utilise the 5-minute bidding service and/or pre-production environment before 1 October 2021</a:t>
            </a:r>
            <a:endParaRPr lang="en-AU" sz="1800">
              <a:cs typeface="Segoe UI Semilight"/>
            </a:endParaRPr>
          </a:p>
          <a:p>
            <a:pPr marL="601345" lvl="1" indent="-200025">
              <a:lnSpc>
                <a:spcPct val="100000"/>
              </a:lnSpc>
              <a:spcBef>
                <a:spcPts val="600"/>
              </a:spcBef>
            </a:pPr>
            <a:r>
              <a:rPr lang="en-AU" sz="1450">
                <a:cs typeface="Segoe UI Semilight"/>
              </a:rPr>
              <a:t>In Progress</a:t>
            </a:r>
          </a:p>
          <a:p>
            <a:pPr marL="0" indent="0">
              <a:lnSpc>
                <a:spcPct val="150000"/>
              </a:lnSpc>
              <a:buNone/>
            </a:pPr>
            <a:endParaRPr lang="en-AU" sz="1800">
              <a:cs typeface="Segoe UI Semilight"/>
            </a:endParaRPr>
          </a:p>
          <a:p>
            <a:pPr marL="200025" indent="-200025">
              <a:lnSpc>
                <a:spcPct val="150000"/>
              </a:lnSpc>
            </a:pPr>
            <a:endParaRPr lang="en-AU" sz="1800">
              <a:cs typeface="Segoe UI Semilight"/>
            </a:endParaRPr>
          </a:p>
          <a:p>
            <a:pPr marL="200025" indent="-200025">
              <a:lnSpc>
                <a:spcPct val="150000"/>
              </a:lnSpc>
            </a:pPr>
            <a:endParaRPr lang="en-AU" sz="1800">
              <a:cs typeface="Segoe UI Semilight"/>
            </a:endParaRPr>
          </a:p>
        </p:txBody>
      </p:sp>
    </p:spTree>
    <p:extLst>
      <p:ext uri="{BB962C8B-B14F-4D97-AF65-F5344CB8AC3E}">
        <p14:creationId xmlns:p14="http://schemas.microsoft.com/office/powerpoint/2010/main" val="1518726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223203" cy="1310695"/>
          </a:xfrm>
        </p:spPr>
        <p:txBody>
          <a:bodyPr/>
          <a:lstStyle/>
          <a:p>
            <a:r>
              <a:rPr lang="en-AU"/>
              <a:t>Readiness reporting – 2021 schedule</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17</a:t>
            </a:fld>
            <a:endParaRPr lang="en-AU"/>
          </a:p>
        </p:txBody>
      </p:sp>
      <p:sp>
        <p:nvSpPr>
          <p:cNvPr id="6" name="Rectangle 5">
            <a:extLst>
              <a:ext uri="{FF2B5EF4-FFF2-40B4-BE49-F238E27FC236}">
                <a16:creationId xmlns:a16="http://schemas.microsoft.com/office/drawing/2014/main" id="{C7B875E0-9275-4FDF-83ED-736C6EBA39B2}"/>
              </a:ext>
            </a:extLst>
          </p:cNvPr>
          <p:cNvSpPr/>
          <p:nvPr/>
        </p:nvSpPr>
        <p:spPr>
          <a:xfrm>
            <a:off x="371766" y="1897112"/>
            <a:ext cx="9223202" cy="646331"/>
          </a:xfrm>
          <a:prstGeom prst="rect">
            <a:avLst/>
          </a:prstGeom>
        </p:spPr>
        <p:txBody>
          <a:bodyPr wrap="square">
            <a:spAutoFit/>
          </a:bodyPr>
          <a:lstStyle/>
          <a:p>
            <a:pPr marL="200482" indent="-200482" defTabSz="801929">
              <a:spcBef>
                <a:spcPts val="1200"/>
              </a:spcBef>
              <a:spcAft>
                <a:spcPts val="1200"/>
              </a:spcAft>
              <a:buFont typeface="Arial" panose="020B0604020202020204" pitchFamily="34" charset="0"/>
              <a:buChar char="•"/>
            </a:pPr>
            <a:r>
              <a:rPr lang="en-AU"/>
              <a:t>The next readiness survey will be released on Thursday 1</a:t>
            </a:r>
            <a:r>
              <a:rPr lang="en-AU" baseline="30000"/>
              <a:t>st</a:t>
            </a:r>
            <a:r>
              <a:rPr lang="en-AU"/>
              <a:t> April, with the final report released on Thursday 29 April.</a:t>
            </a:r>
          </a:p>
        </p:txBody>
      </p:sp>
      <p:graphicFrame>
        <p:nvGraphicFramePr>
          <p:cNvPr id="9" name="Table 8">
            <a:extLst>
              <a:ext uri="{FF2B5EF4-FFF2-40B4-BE49-F238E27FC236}">
                <a16:creationId xmlns:a16="http://schemas.microsoft.com/office/drawing/2014/main" id="{C895937B-2C76-4BCE-A846-43F77242CED7}"/>
              </a:ext>
            </a:extLst>
          </p:cNvPr>
          <p:cNvGraphicFramePr>
            <a:graphicFrameLocks noGrp="1"/>
          </p:cNvGraphicFramePr>
          <p:nvPr>
            <p:extLst>
              <p:ext uri="{D42A27DB-BD31-4B8C-83A1-F6EECF244321}">
                <p14:modId xmlns:p14="http://schemas.microsoft.com/office/powerpoint/2010/main" val="2592006968"/>
              </p:ext>
            </p:extLst>
          </p:nvPr>
        </p:nvGraphicFramePr>
        <p:xfrm>
          <a:off x="535703" y="3564141"/>
          <a:ext cx="9421048" cy="2369521"/>
        </p:xfrm>
        <a:graphic>
          <a:graphicData uri="http://schemas.openxmlformats.org/drawingml/2006/table">
            <a:tbl>
              <a:tblPr firstRow="1" bandRow="1">
                <a:tableStyleId>{5C22544A-7EE6-4342-B048-85BDC9FD1C3A}</a:tableStyleId>
              </a:tblPr>
              <a:tblGrid>
                <a:gridCol w="1345864">
                  <a:extLst>
                    <a:ext uri="{9D8B030D-6E8A-4147-A177-3AD203B41FA5}">
                      <a16:colId xmlns:a16="http://schemas.microsoft.com/office/drawing/2014/main" val="3772430316"/>
                    </a:ext>
                  </a:extLst>
                </a:gridCol>
                <a:gridCol w="1345864">
                  <a:extLst>
                    <a:ext uri="{9D8B030D-6E8A-4147-A177-3AD203B41FA5}">
                      <a16:colId xmlns:a16="http://schemas.microsoft.com/office/drawing/2014/main" val="2747550846"/>
                    </a:ext>
                  </a:extLst>
                </a:gridCol>
                <a:gridCol w="1345864">
                  <a:extLst>
                    <a:ext uri="{9D8B030D-6E8A-4147-A177-3AD203B41FA5}">
                      <a16:colId xmlns:a16="http://schemas.microsoft.com/office/drawing/2014/main" val="1295551168"/>
                    </a:ext>
                  </a:extLst>
                </a:gridCol>
                <a:gridCol w="1345864">
                  <a:extLst>
                    <a:ext uri="{9D8B030D-6E8A-4147-A177-3AD203B41FA5}">
                      <a16:colId xmlns:a16="http://schemas.microsoft.com/office/drawing/2014/main" val="1596845985"/>
                    </a:ext>
                  </a:extLst>
                </a:gridCol>
                <a:gridCol w="1345864">
                  <a:extLst>
                    <a:ext uri="{9D8B030D-6E8A-4147-A177-3AD203B41FA5}">
                      <a16:colId xmlns:a16="http://schemas.microsoft.com/office/drawing/2014/main" val="298723750"/>
                    </a:ext>
                  </a:extLst>
                </a:gridCol>
                <a:gridCol w="1345864">
                  <a:extLst>
                    <a:ext uri="{9D8B030D-6E8A-4147-A177-3AD203B41FA5}">
                      <a16:colId xmlns:a16="http://schemas.microsoft.com/office/drawing/2014/main" val="266799204"/>
                    </a:ext>
                  </a:extLst>
                </a:gridCol>
                <a:gridCol w="1345864">
                  <a:extLst>
                    <a:ext uri="{9D8B030D-6E8A-4147-A177-3AD203B41FA5}">
                      <a16:colId xmlns:a16="http://schemas.microsoft.com/office/drawing/2014/main" val="1514327807"/>
                    </a:ext>
                  </a:extLst>
                </a:gridCol>
              </a:tblGrid>
              <a:tr h="613429">
                <a:tc>
                  <a:txBody>
                    <a:bodyPr/>
                    <a:lstStyle/>
                    <a:p>
                      <a:pPr algn="l" fontAlgn="b"/>
                      <a:r>
                        <a:rPr lang="en-AU" sz="1400" b="1" i="0" u="none" strike="noStrike">
                          <a:solidFill>
                            <a:schemeClr val="bg1"/>
                          </a:solidFill>
                          <a:effectLst/>
                          <a:latin typeface="+mn-lt"/>
                        </a:rPr>
                        <a:t>Readiness reporting</a:t>
                      </a:r>
                    </a:p>
                  </a:txBody>
                  <a:tcPr>
                    <a:solidFill>
                      <a:schemeClr val="accent2"/>
                    </a:solidFill>
                  </a:tcPr>
                </a:tc>
                <a:tc>
                  <a:txBody>
                    <a:bodyPr/>
                    <a:lstStyle/>
                    <a:p>
                      <a:pPr algn="l" fontAlgn="b"/>
                      <a:r>
                        <a:rPr lang="en-AU" sz="1400" b="1" i="0" u="none" strike="noStrike">
                          <a:solidFill>
                            <a:schemeClr val="bg1"/>
                          </a:solidFill>
                          <a:effectLst/>
                          <a:latin typeface="+mn-lt"/>
                        </a:rPr>
                        <a:t>Survey released</a:t>
                      </a:r>
                    </a:p>
                  </a:txBody>
                  <a:tcPr>
                    <a:solidFill>
                      <a:schemeClr val="accent2"/>
                    </a:solidFill>
                  </a:tcPr>
                </a:tc>
                <a:tc>
                  <a:txBody>
                    <a:bodyPr/>
                    <a:lstStyle/>
                    <a:p>
                      <a:pPr algn="l" fontAlgn="b"/>
                      <a:r>
                        <a:rPr lang="en-AU" sz="1400" b="1" i="0" u="none" strike="noStrike">
                          <a:solidFill>
                            <a:schemeClr val="bg1"/>
                          </a:solidFill>
                          <a:effectLst/>
                          <a:latin typeface="+mn-lt"/>
                        </a:rPr>
                        <a:t>Survey responses due</a:t>
                      </a:r>
                    </a:p>
                  </a:txBody>
                  <a:tcPr>
                    <a:solidFill>
                      <a:schemeClr val="accent2"/>
                    </a:solidFill>
                  </a:tcPr>
                </a:tc>
                <a:tc>
                  <a:txBody>
                    <a:bodyPr/>
                    <a:lstStyle/>
                    <a:p>
                      <a:pPr algn="l" fontAlgn="b"/>
                      <a:r>
                        <a:rPr lang="en-AU" sz="1400" b="1" i="0" u="none" strike="noStrike">
                          <a:solidFill>
                            <a:schemeClr val="bg1"/>
                          </a:solidFill>
                          <a:effectLst/>
                          <a:latin typeface="+mn-lt"/>
                        </a:rPr>
                        <a:t>Distribute results</a:t>
                      </a:r>
                    </a:p>
                  </a:txBody>
                  <a:tcPr>
                    <a:solidFill>
                      <a:schemeClr val="accent2"/>
                    </a:solidFill>
                  </a:tcPr>
                </a:tc>
                <a:tc>
                  <a:txBody>
                    <a:bodyPr/>
                    <a:lstStyle/>
                    <a:p>
                      <a:pPr algn="l" fontAlgn="b"/>
                      <a:r>
                        <a:rPr lang="en-AU" sz="1400" b="1" i="0" u="none" strike="noStrike">
                          <a:solidFill>
                            <a:schemeClr val="bg1"/>
                          </a:solidFill>
                          <a:effectLst/>
                          <a:latin typeface="+mn-lt"/>
                        </a:rPr>
                        <a:t>Discuss at RWG meeting</a:t>
                      </a:r>
                    </a:p>
                  </a:txBody>
                  <a:tcPr>
                    <a:solidFill>
                      <a:schemeClr val="accent2"/>
                    </a:solidFill>
                  </a:tcPr>
                </a:tc>
                <a:tc>
                  <a:txBody>
                    <a:bodyPr/>
                    <a:lstStyle/>
                    <a:p>
                      <a:pPr algn="l" fontAlgn="b"/>
                      <a:r>
                        <a:rPr lang="en-AU" sz="1400" b="1" i="0" u="none" strike="noStrike">
                          <a:solidFill>
                            <a:schemeClr val="bg1"/>
                          </a:solidFill>
                          <a:effectLst/>
                          <a:latin typeface="+mn-lt"/>
                        </a:rPr>
                        <a:t>Discuss at PCF</a:t>
                      </a:r>
                    </a:p>
                  </a:txBody>
                  <a:tcPr>
                    <a:solidFill>
                      <a:schemeClr val="accent2"/>
                    </a:solidFill>
                  </a:tcPr>
                </a:tc>
                <a:tc>
                  <a:txBody>
                    <a:bodyPr/>
                    <a:lstStyle/>
                    <a:p>
                      <a:pPr algn="l" fontAlgn="b"/>
                      <a:r>
                        <a:rPr lang="en-AU" sz="1400" b="1" i="0" u="none" strike="noStrike">
                          <a:solidFill>
                            <a:schemeClr val="bg1"/>
                          </a:solidFill>
                          <a:effectLst/>
                          <a:latin typeface="+mn-lt"/>
                        </a:rPr>
                        <a:t>Discuss at EF</a:t>
                      </a:r>
                    </a:p>
                  </a:txBody>
                  <a:tcPr>
                    <a:solidFill>
                      <a:schemeClr val="accent2"/>
                    </a:solidFill>
                  </a:tcPr>
                </a:tc>
                <a:extLst>
                  <a:ext uri="{0D108BD9-81ED-4DB2-BD59-A6C34878D82A}">
                    <a16:rowId xmlns:a16="http://schemas.microsoft.com/office/drawing/2014/main" val="3570800556"/>
                  </a:ext>
                </a:extLst>
              </a:tr>
              <a:tr h="439023">
                <a:tc>
                  <a:txBody>
                    <a:bodyPr/>
                    <a:lstStyle/>
                    <a:p>
                      <a:pPr algn="l" fontAlgn="b"/>
                      <a:r>
                        <a:rPr lang="en-AU" sz="1400" b="0" i="0" u="none" strike="sngStrike">
                          <a:solidFill>
                            <a:srgbClr val="000000"/>
                          </a:solidFill>
                          <a:effectLst/>
                          <a:latin typeface="+mn-lt"/>
                        </a:rPr>
                        <a:t>Round #6</a:t>
                      </a:r>
                    </a:p>
                  </a:txBody>
                  <a:tcPr anchor="ctr">
                    <a:solidFill>
                      <a:schemeClr val="tx2">
                        <a:lumMod val="50000"/>
                        <a:lumOff val="50000"/>
                      </a:schemeClr>
                    </a:solidFill>
                  </a:tcPr>
                </a:tc>
                <a:tc>
                  <a:txBody>
                    <a:bodyPr/>
                    <a:lstStyle/>
                    <a:p>
                      <a:pPr algn="l" fontAlgn="b"/>
                      <a:r>
                        <a:rPr lang="en-AU" sz="1400" b="0" i="0" u="none" strike="sngStrike">
                          <a:solidFill>
                            <a:srgbClr val="000000"/>
                          </a:solidFill>
                          <a:effectLst/>
                          <a:latin typeface="+mn-lt"/>
                        </a:rPr>
                        <a:t>02-Feb-21</a:t>
                      </a:r>
                    </a:p>
                  </a:txBody>
                  <a:tcPr anchor="ctr">
                    <a:solidFill>
                      <a:schemeClr val="tx2">
                        <a:lumMod val="50000"/>
                        <a:lumOff val="50000"/>
                      </a:schemeClr>
                    </a:solidFill>
                  </a:tcPr>
                </a:tc>
                <a:tc>
                  <a:txBody>
                    <a:bodyPr/>
                    <a:lstStyle/>
                    <a:p>
                      <a:pPr algn="l" fontAlgn="b"/>
                      <a:r>
                        <a:rPr lang="en-AU" sz="1400" b="0" i="0" u="none" strike="sngStrike">
                          <a:solidFill>
                            <a:srgbClr val="000000"/>
                          </a:solidFill>
                          <a:effectLst/>
                          <a:latin typeface="+mn-lt"/>
                        </a:rPr>
                        <a:t>11-Feb-21</a:t>
                      </a:r>
                    </a:p>
                  </a:txBody>
                  <a:tcPr anchor="ctr">
                    <a:solidFill>
                      <a:schemeClr val="tx2">
                        <a:lumMod val="50000"/>
                        <a:lumOff val="50000"/>
                      </a:schemeClr>
                    </a:solidFill>
                  </a:tcPr>
                </a:tc>
                <a:tc>
                  <a:txBody>
                    <a:bodyPr/>
                    <a:lstStyle/>
                    <a:p>
                      <a:pPr algn="l" fontAlgn="b"/>
                      <a:r>
                        <a:rPr lang="en-AU" sz="1400" b="0" i="0" u="none" strike="sngStrike">
                          <a:solidFill>
                            <a:srgbClr val="000000"/>
                          </a:solidFill>
                          <a:effectLst/>
                          <a:latin typeface="+mn-lt"/>
                        </a:rPr>
                        <a:t>25-Feb-21</a:t>
                      </a:r>
                    </a:p>
                  </a:txBody>
                  <a:tcPr anchor="ctr">
                    <a:solidFill>
                      <a:schemeClr val="tx2">
                        <a:lumMod val="50000"/>
                        <a:lumOff val="50000"/>
                      </a:schemeClr>
                    </a:solidFill>
                  </a:tcPr>
                </a:tc>
                <a:tc>
                  <a:txBody>
                    <a:bodyPr/>
                    <a:lstStyle/>
                    <a:p>
                      <a:pPr marL="0" algn="l" defTabSz="801929" rtl="0" eaLnBrk="1" fontAlgn="b" latinLnBrk="0" hangingPunct="1"/>
                      <a:r>
                        <a:rPr lang="en-AU" sz="1400" b="0" i="0" u="none" strike="sngStrike" kern="1200">
                          <a:solidFill>
                            <a:srgbClr val="000000"/>
                          </a:solidFill>
                          <a:effectLst/>
                          <a:latin typeface="+mn-lt"/>
                          <a:ea typeface="+mn-ea"/>
                          <a:cs typeface="+mn-cs"/>
                        </a:rPr>
                        <a:t>02-Mar-21</a:t>
                      </a:r>
                    </a:p>
                  </a:txBody>
                  <a:tcPr anchor="ctr">
                    <a:solidFill>
                      <a:schemeClr val="tx2">
                        <a:lumMod val="50000"/>
                        <a:lumOff val="50000"/>
                      </a:schemeClr>
                    </a:solidFill>
                  </a:tcPr>
                </a:tc>
                <a:tc>
                  <a:txBody>
                    <a:bodyPr/>
                    <a:lstStyle/>
                    <a:p>
                      <a:pPr marL="0" algn="l" defTabSz="801929" rtl="0" eaLnBrk="1" fontAlgn="b" latinLnBrk="0" hangingPunct="1"/>
                      <a:r>
                        <a:rPr lang="en-AU" sz="1400" b="0" i="0" u="none" strike="sngStrike" kern="1200">
                          <a:solidFill>
                            <a:srgbClr val="000000"/>
                          </a:solidFill>
                          <a:effectLst/>
                          <a:latin typeface="+mn-lt"/>
                          <a:ea typeface="+mn-ea"/>
                          <a:cs typeface="+mn-cs"/>
                        </a:rPr>
                        <a:t>18-Feb-21</a:t>
                      </a:r>
                    </a:p>
                  </a:txBody>
                  <a:tcPr anchor="ctr">
                    <a:solidFill>
                      <a:schemeClr val="tx2">
                        <a:lumMod val="50000"/>
                        <a:lumOff val="50000"/>
                      </a:schemeClr>
                    </a:solidFill>
                  </a:tcPr>
                </a:tc>
                <a:tc>
                  <a:txBody>
                    <a:bodyPr/>
                    <a:lstStyle/>
                    <a:p>
                      <a:pPr marL="0" algn="l" defTabSz="801929" rtl="0" eaLnBrk="1" fontAlgn="b" latinLnBrk="0" hangingPunct="1"/>
                      <a:r>
                        <a:rPr lang="en-AU" sz="1400" b="0" i="0" u="none" strike="sngStrike" kern="1200">
                          <a:solidFill>
                            <a:srgbClr val="000000"/>
                          </a:solidFill>
                          <a:effectLst/>
                          <a:latin typeface="+mn-lt"/>
                          <a:ea typeface="+mn-ea"/>
                          <a:cs typeface="+mn-cs"/>
                        </a:rPr>
                        <a:t>25-Mar-21</a:t>
                      </a:r>
                    </a:p>
                  </a:txBody>
                  <a:tcPr anchor="ctr">
                    <a:solidFill>
                      <a:schemeClr val="tx2">
                        <a:lumMod val="50000"/>
                        <a:lumOff val="50000"/>
                      </a:schemeClr>
                    </a:solidFill>
                  </a:tcPr>
                </a:tc>
                <a:extLst>
                  <a:ext uri="{0D108BD9-81ED-4DB2-BD59-A6C34878D82A}">
                    <a16:rowId xmlns:a16="http://schemas.microsoft.com/office/drawing/2014/main" val="1187528572"/>
                  </a:ext>
                </a:extLst>
              </a:tr>
              <a:tr h="439023">
                <a:tc>
                  <a:txBody>
                    <a:bodyPr/>
                    <a:lstStyle/>
                    <a:p>
                      <a:pPr algn="l" fontAlgn="b"/>
                      <a:r>
                        <a:rPr lang="en-AU" sz="1400" b="0" i="0" u="none" strike="noStrike">
                          <a:solidFill>
                            <a:srgbClr val="000000"/>
                          </a:solidFill>
                          <a:effectLst/>
                          <a:latin typeface="+mn-lt"/>
                        </a:rPr>
                        <a:t>Round #7</a:t>
                      </a:r>
                    </a:p>
                  </a:txBody>
                  <a:tcPr anchor="ctr"/>
                </a:tc>
                <a:tc>
                  <a:txBody>
                    <a:bodyPr/>
                    <a:lstStyle/>
                    <a:p>
                      <a:pPr algn="l" fontAlgn="b"/>
                      <a:r>
                        <a:rPr lang="en-AU" sz="1400" b="0" i="0" u="none" strike="noStrike">
                          <a:solidFill>
                            <a:srgbClr val="000000"/>
                          </a:solidFill>
                          <a:effectLst/>
                          <a:latin typeface="+mn-lt"/>
                        </a:rPr>
                        <a:t>01-Apr-21</a:t>
                      </a:r>
                    </a:p>
                  </a:txBody>
                  <a:tcPr anchor="ctr"/>
                </a:tc>
                <a:tc>
                  <a:txBody>
                    <a:bodyPr/>
                    <a:lstStyle/>
                    <a:p>
                      <a:pPr algn="l" fontAlgn="b"/>
                      <a:r>
                        <a:rPr lang="en-AU" sz="1400" b="0" i="0" u="none" strike="noStrike">
                          <a:solidFill>
                            <a:srgbClr val="000000"/>
                          </a:solidFill>
                          <a:effectLst/>
                          <a:latin typeface="+mn-lt"/>
                        </a:rPr>
                        <a:t>15-Apr-21</a:t>
                      </a:r>
                    </a:p>
                  </a:txBody>
                  <a:tcPr anchor="ctr"/>
                </a:tc>
                <a:tc>
                  <a:txBody>
                    <a:bodyPr/>
                    <a:lstStyle/>
                    <a:p>
                      <a:pPr algn="l" fontAlgn="b"/>
                      <a:r>
                        <a:rPr lang="en-AU" sz="1400" b="0" i="0" u="none" strike="noStrike">
                          <a:solidFill>
                            <a:srgbClr val="000000"/>
                          </a:solidFill>
                          <a:effectLst/>
                          <a:latin typeface="+mn-lt"/>
                        </a:rPr>
                        <a:t>29-Apr-21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04-May-21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20-May-21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24-Jun-21</a:t>
                      </a:r>
                    </a:p>
                  </a:txBody>
                  <a:tcPr anchor="ctr"/>
                </a:tc>
                <a:extLst>
                  <a:ext uri="{0D108BD9-81ED-4DB2-BD59-A6C34878D82A}">
                    <a16:rowId xmlns:a16="http://schemas.microsoft.com/office/drawing/2014/main" val="479091809"/>
                  </a:ext>
                </a:extLst>
              </a:tr>
              <a:tr h="439023">
                <a:tc>
                  <a:txBody>
                    <a:bodyPr/>
                    <a:lstStyle/>
                    <a:p>
                      <a:pPr algn="l" fontAlgn="b"/>
                      <a:r>
                        <a:rPr lang="en-AU" sz="1400" b="0" i="0" u="none" strike="noStrike">
                          <a:solidFill>
                            <a:srgbClr val="000000"/>
                          </a:solidFill>
                          <a:effectLst/>
                          <a:latin typeface="+mn-lt"/>
                        </a:rPr>
                        <a:t>Round #8</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02-Jun-21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11-Jun-21</a:t>
                      </a:r>
                    </a:p>
                  </a:txBody>
                  <a:tcPr anchor="ctr">
                    <a:solidFill>
                      <a:schemeClr val="bg1">
                        <a:lumMod val="95000"/>
                      </a:schemeClr>
                    </a:solidFill>
                  </a:tcPr>
                </a:tc>
                <a:tc>
                  <a:txBody>
                    <a:bodyPr/>
                    <a:lstStyle/>
                    <a:p>
                      <a:pPr algn="l" fontAlgn="b"/>
                      <a:r>
                        <a:rPr lang="en-AU" sz="1400" b="0" i="0" u="none" strike="noStrike">
                          <a:solidFill>
                            <a:srgbClr val="000000"/>
                          </a:solidFill>
                          <a:effectLst/>
                          <a:latin typeface="+mn-lt"/>
                        </a:rPr>
                        <a:t>25-Jun-21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06-Jul-21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17-Jun-21</a:t>
                      </a:r>
                    </a:p>
                  </a:txBody>
                  <a:tcPr anchor="ctr">
                    <a:solidFill>
                      <a:schemeClr val="bg1">
                        <a:lumMod val="95000"/>
                      </a:schemeClr>
                    </a:solidFill>
                  </a:tcP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24-Jun-21</a:t>
                      </a:r>
                    </a:p>
                  </a:txBody>
                  <a:tcPr anchor="ctr">
                    <a:solidFill>
                      <a:schemeClr val="bg1">
                        <a:lumMod val="95000"/>
                      </a:schemeClr>
                    </a:solidFill>
                  </a:tcPr>
                </a:tc>
                <a:extLst>
                  <a:ext uri="{0D108BD9-81ED-4DB2-BD59-A6C34878D82A}">
                    <a16:rowId xmlns:a16="http://schemas.microsoft.com/office/drawing/2014/main" val="3497525406"/>
                  </a:ext>
                </a:extLst>
              </a:tr>
              <a:tr h="439023">
                <a:tc>
                  <a:txBody>
                    <a:bodyPr/>
                    <a:lstStyle/>
                    <a:p>
                      <a:pPr algn="l" fontAlgn="b"/>
                      <a:r>
                        <a:rPr lang="en-AU" sz="1400" b="0" i="0" u="none" strike="noStrike">
                          <a:solidFill>
                            <a:srgbClr val="000000"/>
                          </a:solidFill>
                          <a:effectLst/>
                          <a:latin typeface="+mn-lt"/>
                        </a:rPr>
                        <a:t>Round #9</a:t>
                      </a:r>
                    </a:p>
                  </a:txBody>
                  <a:tcPr anchor="ctr"/>
                </a:tc>
                <a:tc>
                  <a:txBody>
                    <a:bodyPr/>
                    <a:lstStyle/>
                    <a:p>
                      <a:pPr algn="l" fontAlgn="b"/>
                      <a:r>
                        <a:rPr lang="en-AU" sz="1400" b="0" i="0" u="none" strike="noStrike">
                          <a:solidFill>
                            <a:srgbClr val="000000"/>
                          </a:solidFill>
                          <a:effectLst/>
                          <a:latin typeface="+mn-lt"/>
                        </a:rPr>
                        <a:t>04-Aug-21</a:t>
                      </a:r>
                    </a:p>
                  </a:txBody>
                  <a:tcPr anchor="ctr"/>
                </a:tc>
                <a:tc>
                  <a:txBody>
                    <a:bodyPr/>
                    <a:lstStyle/>
                    <a:p>
                      <a:pPr algn="l" fontAlgn="b"/>
                      <a:r>
                        <a:rPr lang="en-AU" sz="1400" b="0" i="0" u="none" strike="noStrike">
                          <a:solidFill>
                            <a:srgbClr val="000000"/>
                          </a:solidFill>
                          <a:effectLst/>
                          <a:latin typeface="+mn-lt"/>
                        </a:rPr>
                        <a:t>13-Aug-21</a:t>
                      </a:r>
                    </a:p>
                  </a:txBody>
                  <a:tcPr anchor="ctr"/>
                </a:tc>
                <a:tc>
                  <a:txBody>
                    <a:bodyPr/>
                    <a:lstStyle/>
                    <a:p>
                      <a:pPr algn="l" fontAlgn="b"/>
                      <a:r>
                        <a:rPr lang="en-AU" sz="1400" b="0" i="0" u="none" strike="noStrike">
                          <a:solidFill>
                            <a:srgbClr val="000000"/>
                          </a:solidFill>
                          <a:effectLst/>
                          <a:latin typeface="+mn-lt"/>
                        </a:rPr>
                        <a:t>27-Aug-21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07-Sep-21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19-Aug-21</a:t>
                      </a:r>
                    </a:p>
                  </a:txBody>
                  <a:tcPr anchor="ctr"/>
                </a:tc>
                <a:tc>
                  <a:txBody>
                    <a:bodyPr/>
                    <a:lstStyle/>
                    <a:p>
                      <a:pPr marL="0" algn="l" defTabSz="801929" rtl="0" eaLnBrk="1" fontAlgn="b" latinLnBrk="0" hangingPunct="1"/>
                      <a:r>
                        <a:rPr lang="en-AU" sz="1400" b="0" i="0" u="none" strike="noStrike" kern="1200">
                          <a:solidFill>
                            <a:srgbClr val="000000"/>
                          </a:solidFill>
                          <a:effectLst/>
                          <a:latin typeface="+mn-lt"/>
                          <a:ea typeface="+mn-ea"/>
                          <a:cs typeface="+mn-cs"/>
                        </a:rPr>
                        <a:t>02-Sep-21</a:t>
                      </a:r>
                    </a:p>
                  </a:txBody>
                  <a:tcPr anchor="ctr"/>
                </a:tc>
                <a:extLst>
                  <a:ext uri="{0D108BD9-81ED-4DB2-BD59-A6C34878D82A}">
                    <a16:rowId xmlns:a16="http://schemas.microsoft.com/office/drawing/2014/main" val="4243539520"/>
                  </a:ext>
                </a:extLst>
              </a:tr>
            </a:tbl>
          </a:graphicData>
        </a:graphic>
      </p:graphicFrame>
    </p:spTree>
    <p:extLst>
      <p:ext uri="{BB962C8B-B14F-4D97-AF65-F5344CB8AC3E}">
        <p14:creationId xmlns:p14="http://schemas.microsoft.com/office/powerpoint/2010/main" val="3870720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normAutofit/>
          </a:bodyPr>
          <a:lstStyle/>
          <a:p>
            <a:r>
              <a:rPr lang="en-AU" sz="5250"/>
              <a:t>Industry Testing Update </a:t>
            </a:r>
            <a:br>
              <a:rPr lang="en-AU" sz="5250"/>
            </a:br>
            <a:endParaRPr lang="en-AU" sz="2000"/>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vert="horz" lIns="91440" tIns="45720" rIns="91440" bIns="45720" rtlCol="0" anchor="t">
            <a:normAutofit/>
          </a:bodyPr>
          <a:lstStyle/>
          <a:p>
            <a:r>
              <a:rPr lang="en-AU" sz="2100"/>
              <a:t>Tui Grant</a:t>
            </a:r>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18</a:t>
            </a:fld>
            <a:endParaRPr lang="en-AU"/>
          </a:p>
        </p:txBody>
      </p:sp>
    </p:spTree>
    <p:extLst>
      <p:ext uri="{BB962C8B-B14F-4D97-AF65-F5344CB8AC3E}">
        <p14:creationId xmlns:p14="http://schemas.microsoft.com/office/powerpoint/2010/main" val="20930894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2087B9-3568-4BAE-AA6D-8F6BE7A98C95}"/>
              </a:ext>
            </a:extLst>
          </p:cNvPr>
          <p:cNvSpPr/>
          <p:nvPr/>
        </p:nvSpPr>
        <p:spPr>
          <a:xfrm>
            <a:off x="69574" y="6679096"/>
            <a:ext cx="2196548" cy="73008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2E87B465-1951-48B0-9632-93C38F88B4E9}"/>
              </a:ext>
            </a:extLst>
          </p:cNvPr>
          <p:cNvSpPr>
            <a:spLocks noGrp="1"/>
          </p:cNvSpPr>
          <p:nvPr>
            <p:ph type="title"/>
          </p:nvPr>
        </p:nvSpPr>
        <p:spPr>
          <a:xfrm>
            <a:off x="229842" y="-233461"/>
            <a:ext cx="7894138" cy="1310695"/>
          </a:xfrm>
        </p:spPr>
        <p:txBody>
          <a:bodyPr>
            <a:normAutofit/>
          </a:bodyPr>
          <a:lstStyle/>
          <a:p>
            <a:r>
              <a:rPr lang="en-AU" sz="3600"/>
              <a:t>ITWG Update</a:t>
            </a:r>
          </a:p>
        </p:txBody>
      </p:sp>
      <p:sp>
        <p:nvSpPr>
          <p:cNvPr id="4" name="Slide Number Placeholder 3">
            <a:extLst>
              <a:ext uri="{FF2B5EF4-FFF2-40B4-BE49-F238E27FC236}">
                <a16:creationId xmlns:a16="http://schemas.microsoft.com/office/drawing/2014/main" id="{D5AFA9C6-6436-456A-A9C9-9F831D9A6335}"/>
              </a:ext>
            </a:extLst>
          </p:cNvPr>
          <p:cNvSpPr>
            <a:spLocks noGrp="1"/>
          </p:cNvSpPr>
          <p:nvPr>
            <p:ph type="sldNum" sz="quarter" idx="12"/>
          </p:nvPr>
        </p:nvSpPr>
        <p:spPr/>
        <p:txBody>
          <a:bodyPr/>
          <a:lstStyle/>
          <a:p>
            <a:fld id="{4EC81F68-4976-451A-B2E9-79BCBD2F70CC}" type="slidenum">
              <a:rPr lang="en-AU" smtClean="0"/>
              <a:pPr/>
              <a:t>19</a:t>
            </a:fld>
            <a:endParaRPr lang="en-AU"/>
          </a:p>
        </p:txBody>
      </p:sp>
      <p:sp>
        <p:nvSpPr>
          <p:cNvPr id="3" name="Rectangle 2">
            <a:extLst>
              <a:ext uri="{FF2B5EF4-FFF2-40B4-BE49-F238E27FC236}">
                <a16:creationId xmlns:a16="http://schemas.microsoft.com/office/drawing/2014/main" id="{08C9609A-81DD-493C-8AB5-A7D7FC140174}"/>
              </a:ext>
            </a:extLst>
          </p:cNvPr>
          <p:cNvSpPr/>
          <p:nvPr/>
        </p:nvSpPr>
        <p:spPr>
          <a:xfrm>
            <a:off x="0" y="1143137"/>
            <a:ext cx="10691813" cy="4024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Content Placeholder 5">
            <a:extLst>
              <a:ext uri="{FF2B5EF4-FFF2-40B4-BE49-F238E27FC236}">
                <a16:creationId xmlns:a16="http://schemas.microsoft.com/office/drawing/2014/main" id="{CE79ABA9-257C-4393-ACA4-9772D7B52E2F}"/>
              </a:ext>
            </a:extLst>
          </p:cNvPr>
          <p:cNvSpPr>
            <a:spLocks noGrp="1"/>
          </p:cNvSpPr>
          <p:nvPr>
            <p:ph idx="1"/>
          </p:nvPr>
        </p:nvSpPr>
        <p:spPr>
          <a:xfrm>
            <a:off x="229842" y="1274942"/>
            <a:ext cx="10378628" cy="6134240"/>
          </a:xfrm>
        </p:spPr>
        <p:txBody>
          <a:bodyPr>
            <a:normAutofit fontScale="77500" lnSpcReduction="20000"/>
          </a:bodyPr>
          <a:lstStyle/>
          <a:p>
            <a:pPr marL="0" indent="0">
              <a:buNone/>
            </a:pPr>
            <a:r>
              <a:rPr lang="en-AU" sz="2200" b="1" dirty="0"/>
              <a:t>The ITWG #14 took place on 23-March and the discussions that took place include:</a:t>
            </a:r>
          </a:p>
          <a:p>
            <a:pPr>
              <a:lnSpc>
                <a:spcPct val="120000"/>
              </a:lnSpc>
              <a:spcBef>
                <a:spcPts val="600"/>
              </a:spcBef>
            </a:pPr>
            <a:r>
              <a:rPr lang="en-AU" sz="2100" b="1" dirty="0"/>
              <a:t>Settlements industry test</a:t>
            </a:r>
            <a:r>
              <a:rPr lang="en-AU" sz="2100" dirty="0"/>
              <a:t>:</a:t>
            </a:r>
          </a:p>
          <a:p>
            <a:pPr lvl="1">
              <a:lnSpc>
                <a:spcPct val="120000"/>
              </a:lnSpc>
              <a:spcBef>
                <a:spcPts val="300"/>
              </a:spcBef>
            </a:pPr>
            <a:r>
              <a:rPr lang="en-AU" dirty="0"/>
              <a:t>The dates of the 3 settlement runs were provided:</a:t>
            </a:r>
          </a:p>
          <a:p>
            <a:pPr marL="968375" lvl="1" indent="-342900">
              <a:lnSpc>
                <a:spcPct val="120000"/>
              </a:lnSpc>
              <a:spcBef>
                <a:spcPts val="300"/>
              </a:spcBef>
              <a:buFont typeface="Segoe UI Semilight" panose="020B0402040204020203" pitchFamily="34" charset="0"/>
              <a:buChar char="–"/>
            </a:pPr>
            <a:r>
              <a:rPr lang="en-AU" sz="1800" dirty="0"/>
              <a:t> 23</a:t>
            </a:r>
            <a:r>
              <a:rPr lang="en-AU" sz="1800" baseline="30000" dirty="0"/>
              <a:t> </a:t>
            </a:r>
            <a:r>
              <a:rPr lang="en-AU" sz="1800" dirty="0"/>
              <a:t>March - PRELIMINARY – Week 39/2020 (Settlement dates – 20/09/2020 to 26/09/2020)</a:t>
            </a:r>
          </a:p>
          <a:p>
            <a:pPr marL="968375" lvl="1" indent="-342900">
              <a:lnSpc>
                <a:spcPct val="120000"/>
              </a:lnSpc>
              <a:spcBef>
                <a:spcPts val="300"/>
              </a:spcBef>
              <a:buFont typeface="Segoe UI Semilight" panose="020B0402040204020203" pitchFamily="34" charset="0"/>
              <a:buChar char="–"/>
            </a:pPr>
            <a:r>
              <a:rPr lang="en-AU" sz="1800"/>
              <a:t> 26 March – FINAL – Week 37 /2020 (Settlement dates 06/09/2020 to 12/09/2020) </a:t>
            </a:r>
          </a:p>
          <a:p>
            <a:pPr marL="968375" lvl="1" indent="-342900">
              <a:lnSpc>
                <a:spcPct val="120000"/>
              </a:lnSpc>
              <a:spcBef>
                <a:spcPts val="300"/>
              </a:spcBef>
              <a:buFont typeface="Segoe UI Semilight" panose="020B0402040204020203" pitchFamily="34" charset="0"/>
              <a:buChar char="–"/>
            </a:pPr>
            <a:r>
              <a:rPr lang="en-AU" sz="1800" dirty="0"/>
              <a:t> 30 March – REVISION - Week 21/2020 (Settlement dates 17/05/2020 to 23/05/2020)</a:t>
            </a:r>
          </a:p>
          <a:p>
            <a:pPr lvl="1">
              <a:lnSpc>
                <a:spcPct val="120000"/>
              </a:lnSpc>
              <a:spcBef>
                <a:spcPts val="600"/>
              </a:spcBef>
            </a:pPr>
            <a:r>
              <a:rPr lang="en-AU" dirty="0"/>
              <a:t>Weekly defect report will be provide to RWG, SWG &amp; ITWG (included in existing weekly staging defect report)</a:t>
            </a:r>
          </a:p>
          <a:p>
            <a:pPr lvl="1">
              <a:lnSpc>
                <a:spcPct val="120000"/>
              </a:lnSpc>
              <a:spcBef>
                <a:spcPts val="600"/>
              </a:spcBef>
            </a:pPr>
            <a:r>
              <a:rPr lang="en-AU" dirty="0"/>
              <a:t>All runs have been completed on schedule and reports produced</a:t>
            </a:r>
          </a:p>
          <a:p>
            <a:pPr>
              <a:lnSpc>
                <a:spcPct val="120000"/>
              </a:lnSpc>
              <a:spcBef>
                <a:spcPts val="600"/>
              </a:spcBef>
            </a:pPr>
            <a:r>
              <a:rPr lang="en-AU" sz="2100" dirty="0"/>
              <a:t>Noted that </a:t>
            </a:r>
            <a:r>
              <a:rPr lang="en-AU" sz="2100" b="1" dirty="0"/>
              <a:t>Retail industry testing </a:t>
            </a:r>
            <a:r>
              <a:rPr lang="en-AU" sz="2100" dirty="0"/>
              <a:t>is on track to commence 19-Apr (further detail in Retail section)</a:t>
            </a:r>
          </a:p>
          <a:p>
            <a:pPr lvl="1">
              <a:lnSpc>
                <a:spcPct val="120000"/>
              </a:lnSpc>
              <a:spcBef>
                <a:spcPts val="300"/>
              </a:spcBef>
            </a:pPr>
            <a:r>
              <a:rPr lang="en-AU" dirty="0"/>
              <a:t>Daily meetings will be conducted – all participants are welcome to attend</a:t>
            </a:r>
          </a:p>
          <a:p>
            <a:pPr lvl="1">
              <a:lnSpc>
                <a:spcPct val="120000"/>
              </a:lnSpc>
              <a:spcBef>
                <a:spcPts val="300"/>
              </a:spcBef>
            </a:pPr>
            <a:r>
              <a:rPr lang="en-AU" dirty="0"/>
              <a:t>Daily testing progress report and defect report  will be issued to RWG, SWG &amp; ITWG</a:t>
            </a:r>
          </a:p>
          <a:p>
            <a:pPr lvl="1">
              <a:lnSpc>
                <a:spcPct val="120000"/>
              </a:lnSpc>
              <a:spcBef>
                <a:spcPts val="300"/>
              </a:spcBef>
            </a:pPr>
            <a:r>
              <a:rPr lang="en-AU" dirty="0"/>
              <a:t>Participant pairings communicated to Invitation test group</a:t>
            </a:r>
          </a:p>
          <a:p>
            <a:pPr>
              <a:lnSpc>
                <a:spcPct val="120000"/>
              </a:lnSpc>
              <a:spcBef>
                <a:spcPts val="600"/>
              </a:spcBef>
            </a:pPr>
            <a:r>
              <a:rPr lang="en-AU" sz="2100" b="1" dirty="0"/>
              <a:t>Market Trial Focus Group </a:t>
            </a:r>
          </a:p>
          <a:p>
            <a:pPr lvl="1">
              <a:lnSpc>
                <a:spcPct val="120000"/>
              </a:lnSpc>
              <a:spcBef>
                <a:spcPts val="300"/>
              </a:spcBef>
            </a:pPr>
            <a:r>
              <a:rPr lang="en-AU" dirty="0"/>
              <a:t>Met on 29-Mar to discuss potential scenarios</a:t>
            </a:r>
          </a:p>
          <a:p>
            <a:pPr lvl="1">
              <a:lnSpc>
                <a:spcPct val="120000"/>
              </a:lnSpc>
              <a:spcBef>
                <a:spcPts val="300"/>
              </a:spcBef>
            </a:pPr>
            <a:r>
              <a:rPr lang="en-AU" dirty="0"/>
              <a:t>AEMO is reviewing requests and will discuss all feasible test scenarios in more detail with MTFG and ITWG</a:t>
            </a:r>
          </a:p>
          <a:p>
            <a:pPr>
              <a:lnSpc>
                <a:spcPct val="120000"/>
              </a:lnSpc>
              <a:spcBef>
                <a:spcPts val="600"/>
              </a:spcBef>
            </a:pPr>
            <a:r>
              <a:rPr lang="en-AU" sz="2100" b="1" dirty="0"/>
              <a:t>MSATS Training</a:t>
            </a:r>
          </a:p>
          <a:p>
            <a:pPr lvl="1">
              <a:lnSpc>
                <a:spcPct val="120000"/>
              </a:lnSpc>
              <a:spcBef>
                <a:spcPts val="300"/>
              </a:spcBef>
            </a:pPr>
            <a:r>
              <a:rPr lang="en-AU" dirty="0"/>
              <a:t>Session 1 - 22-Mar – well attended, over 130 participants</a:t>
            </a:r>
          </a:p>
          <a:p>
            <a:pPr lvl="1">
              <a:lnSpc>
                <a:spcPct val="120000"/>
              </a:lnSpc>
              <a:spcBef>
                <a:spcPts val="300"/>
              </a:spcBef>
            </a:pPr>
            <a:r>
              <a:rPr lang="en-AU" dirty="0"/>
              <a:t>Session 2 – 6 Apr</a:t>
            </a:r>
          </a:p>
          <a:p>
            <a:pPr>
              <a:lnSpc>
                <a:spcPct val="120000"/>
              </a:lnSpc>
              <a:spcBef>
                <a:spcPts val="600"/>
              </a:spcBef>
            </a:pPr>
            <a:r>
              <a:rPr lang="en-AU" sz="2100" b="1" dirty="0" err="1"/>
              <a:t>Practitest</a:t>
            </a:r>
            <a:r>
              <a:rPr lang="en-AU" sz="2100" b="1" dirty="0"/>
              <a:t> Training</a:t>
            </a:r>
          </a:p>
          <a:p>
            <a:pPr lvl="1">
              <a:lnSpc>
                <a:spcPct val="120000"/>
              </a:lnSpc>
              <a:spcBef>
                <a:spcPts val="300"/>
              </a:spcBef>
            </a:pPr>
            <a:r>
              <a:rPr lang="en-AU" dirty="0"/>
              <a:t>Currently organised for those participants taking part in Retail Invitation testing</a:t>
            </a:r>
          </a:p>
          <a:p>
            <a:pPr lvl="1">
              <a:lnSpc>
                <a:spcPct val="120000"/>
              </a:lnSpc>
              <a:spcBef>
                <a:spcPts val="300"/>
              </a:spcBef>
            </a:pPr>
            <a:r>
              <a:rPr lang="en-AU" dirty="0"/>
              <a:t>Further sessions will be arranged for all other participants in advance of Market Trial.</a:t>
            </a:r>
          </a:p>
        </p:txBody>
      </p:sp>
    </p:spTree>
    <p:extLst>
      <p:ext uri="{BB962C8B-B14F-4D97-AF65-F5344CB8AC3E}">
        <p14:creationId xmlns:p14="http://schemas.microsoft.com/office/powerpoint/2010/main" val="2734284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FD31EA-0B02-4F5E-9F04-B0BD413AB60D}"/>
              </a:ext>
            </a:extLst>
          </p:cNvPr>
          <p:cNvSpPr>
            <a:spLocks noGrp="1"/>
          </p:cNvSpPr>
          <p:nvPr>
            <p:ph type="title"/>
          </p:nvPr>
        </p:nvSpPr>
        <p:spPr>
          <a:xfrm>
            <a:off x="233620" y="1173708"/>
            <a:ext cx="2907626" cy="2201542"/>
          </a:xfrm>
        </p:spPr>
        <p:txBody>
          <a:bodyPr/>
          <a:lstStyle/>
          <a:p>
            <a:r>
              <a:rPr lang="en-AU">
                <a:latin typeface="Calibri" panose="020F0502020204030204" pitchFamily="34" charset="0"/>
                <a:cs typeface="Calibri" panose="020F0502020204030204" pitchFamily="34" charset="0"/>
              </a:rPr>
              <a:t>AEMO Competition Law </a:t>
            </a:r>
            <a:br>
              <a:rPr lang="en-AU">
                <a:latin typeface="Calibri" panose="020F0502020204030204" pitchFamily="34" charset="0"/>
                <a:cs typeface="Calibri" panose="020F0502020204030204" pitchFamily="34" charset="0"/>
              </a:rPr>
            </a:br>
            <a:r>
              <a:rPr lang="en-AU">
                <a:latin typeface="Calibri" panose="020F0502020204030204" pitchFamily="34" charset="0"/>
                <a:cs typeface="Calibri" panose="020F0502020204030204" pitchFamily="34" charset="0"/>
              </a:rPr>
              <a:t>Meeting Protocol</a:t>
            </a:r>
            <a:endParaRPr lang="en-AU"/>
          </a:p>
        </p:txBody>
      </p:sp>
      <p:sp>
        <p:nvSpPr>
          <p:cNvPr id="6" name="Slide Number Placeholder 5">
            <a:extLst>
              <a:ext uri="{FF2B5EF4-FFF2-40B4-BE49-F238E27FC236}">
                <a16:creationId xmlns:a16="http://schemas.microsoft.com/office/drawing/2014/main" id="{962C179C-7C0B-4C6E-984B-3E659C1C1E7C}"/>
              </a:ext>
            </a:extLst>
          </p:cNvPr>
          <p:cNvSpPr>
            <a:spLocks noGrp="1"/>
          </p:cNvSpPr>
          <p:nvPr>
            <p:ph type="sldNum" sz="quarter" idx="12"/>
          </p:nvPr>
        </p:nvSpPr>
        <p:spPr>
          <a:xfrm>
            <a:off x="10123842" y="7106478"/>
            <a:ext cx="505220" cy="402483"/>
          </a:xfrm>
        </p:spPr>
        <p:txBody>
          <a:bodyPr/>
          <a:lstStyle/>
          <a:p>
            <a:fld id="{4EC81F68-4976-451A-B2E9-79BCBD2F70CC}" type="slidenum">
              <a:rPr lang="en-AU" smtClean="0"/>
              <a:pPr/>
              <a:t>2</a:t>
            </a:fld>
            <a:endParaRPr lang="en-AU"/>
          </a:p>
        </p:txBody>
      </p:sp>
      <p:sp>
        <p:nvSpPr>
          <p:cNvPr id="13" name="Text Placeholder 12">
            <a:extLst>
              <a:ext uri="{FF2B5EF4-FFF2-40B4-BE49-F238E27FC236}">
                <a16:creationId xmlns:a16="http://schemas.microsoft.com/office/drawing/2014/main" id="{1E0A56E1-88E5-44F7-A23A-29E717150844}"/>
              </a:ext>
            </a:extLst>
          </p:cNvPr>
          <p:cNvSpPr>
            <a:spLocks noGrp="1"/>
          </p:cNvSpPr>
          <p:nvPr>
            <p:ph type="body" sz="quarter" idx="13"/>
          </p:nvPr>
        </p:nvSpPr>
        <p:spPr>
          <a:xfrm>
            <a:off x="3683204" y="238561"/>
            <a:ext cx="6774989" cy="5844185"/>
          </a:xfrm>
        </p:spPr>
        <p:txBody>
          <a:bodyPr vert="horz" lIns="91440" tIns="45720" rIns="91440" bIns="45720" rtlCol="0" anchor="t">
            <a:noAutofit/>
          </a:bodyPr>
          <a:lstStyle/>
          <a:p>
            <a:pPr marL="0" indent="0">
              <a:buNone/>
            </a:pPr>
            <a:r>
              <a:rPr lang="en-AU" sz="1400">
                <a:latin typeface="Calibri"/>
                <a:cs typeface="Calibri"/>
              </a:rPr>
              <a:t>AEMO is committed to complying with all applicable laws, including the Competition and Consumer Act 2010 (CCA). In any dealings with AEMO regarding proposed reforms or other initiatives, all participants agree to adhere to the CCA at all times and to comply with this Protocol. </a:t>
            </a:r>
            <a:endParaRPr lang="en-US"/>
          </a:p>
          <a:p>
            <a:pPr marL="0" indent="0">
              <a:buNone/>
            </a:pPr>
            <a:r>
              <a:rPr lang="en-AU" sz="1400">
                <a:latin typeface="Calibri"/>
                <a:cs typeface="Calibri"/>
              </a:rPr>
              <a:t>Participants must arrange for their representatives to be briefed on competition law risks and obligations.</a:t>
            </a:r>
            <a:endParaRPr lang="en-AU"/>
          </a:p>
          <a:p>
            <a:pPr marL="0" indent="0">
              <a:buNone/>
            </a:pPr>
            <a:r>
              <a:rPr lang="en-AU" sz="1400">
                <a:latin typeface="Calibri"/>
                <a:cs typeface="Calibri"/>
              </a:rPr>
              <a:t>Participants in AEMO discussions </a:t>
            </a:r>
            <a:r>
              <a:rPr lang="en-AU" sz="1400" b="1">
                <a:latin typeface="Calibri"/>
                <a:cs typeface="Calibri"/>
              </a:rPr>
              <a:t>must</a:t>
            </a:r>
            <a:r>
              <a:rPr lang="en-AU" sz="1400">
                <a:latin typeface="Calibri"/>
                <a:cs typeface="Calibri"/>
              </a:rPr>
              <a:t>: </a:t>
            </a:r>
            <a:endParaRPr lang="en-AU" sz="1400">
              <a:latin typeface="Calibri" panose="020F0502020204030204" pitchFamily="34" charset="0"/>
              <a:cs typeface="Calibri" panose="020F0502020204030204" pitchFamily="34" charset="0"/>
            </a:endParaRPr>
          </a:p>
          <a:p>
            <a:pPr marL="360045" indent="-360045"/>
            <a:r>
              <a:rPr lang="en-AU" sz="1400">
                <a:latin typeface="Calibri"/>
                <a:cs typeface="Calibri"/>
              </a:rPr>
              <a:t>Ensure that discussions are limited to the matters contemplated by the agenda for the discussion  </a:t>
            </a:r>
            <a:endParaRPr lang="en-AU" sz="1400">
              <a:latin typeface="Calibri" panose="020F0502020204030204" pitchFamily="34" charset="0"/>
              <a:cs typeface="Calibri" panose="020F0502020204030204" pitchFamily="34" charset="0"/>
            </a:endParaRPr>
          </a:p>
          <a:p>
            <a:pPr marL="360045" lvl="0" indent="-360045"/>
            <a:r>
              <a:rPr lang="en-AU" sz="1400">
                <a:latin typeface="Calibri"/>
                <a:cs typeface="Calibri"/>
              </a:rPr>
              <a:t>Make independent and unilateral decisions about their commercial positions and approach in relation to the matters under discussion with AEMO</a:t>
            </a:r>
          </a:p>
          <a:p>
            <a:pPr marL="360045" lvl="0" indent="-360045"/>
            <a:r>
              <a:rPr lang="en-AU" sz="1400">
                <a:latin typeface="Calibri"/>
                <a:cs typeface="Calibri"/>
              </a:rPr>
              <a:t>Immediately and clearly raise an objection with AEMO or the Chair of the meeting if a matter is discussed that the participant is concerned may give rise to competition law risks or a breach of this Protocol.</a:t>
            </a:r>
          </a:p>
          <a:p>
            <a:pPr marL="0" indent="0">
              <a:buNone/>
            </a:pPr>
            <a:r>
              <a:rPr lang="en-AU" sz="1400">
                <a:latin typeface="Calibri"/>
                <a:cs typeface="Calibri"/>
              </a:rPr>
              <a:t>Participants in AEMO meetings </a:t>
            </a:r>
            <a:r>
              <a:rPr lang="en-AU" sz="1400" b="1">
                <a:latin typeface="Calibri"/>
                <a:cs typeface="Calibri"/>
              </a:rPr>
              <a:t>must not</a:t>
            </a:r>
            <a:r>
              <a:rPr lang="en-AU" sz="1400">
                <a:latin typeface="Calibri"/>
                <a:cs typeface="Calibri"/>
              </a:rPr>
              <a:t> discuss or agree on the following topics:</a:t>
            </a:r>
          </a:p>
          <a:p>
            <a:pPr marL="360045" lvl="0" indent="-360045"/>
            <a:r>
              <a:rPr lang="en-AU" sz="1400">
                <a:latin typeface="Calibri"/>
                <a:cs typeface="Calibri"/>
              </a:rPr>
              <a:t>Which customers they will supply or market to</a:t>
            </a:r>
          </a:p>
          <a:p>
            <a:pPr marL="360045" lvl="0" indent="-360045"/>
            <a:r>
              <a:rPr lang="en-AU" sz="1400">
                <a:latin typeface="Calibri"/>
                <a:cs typeface="Calibri"/>
              </a:rPr>
              <a:t>The price or other terms at which Participants will supply</a:t>
            </a:r>
          </a:p>
          <a:p>
            <a:pPr marL="360045" lvl="0" indent="-360045"/>
            <a:r>
              <a:rPr lang="en-AU" sz="1400">
                <a:latin typeface="Calibri"/>
                <a:cs typeface="Calibri"/>
              </a:rPr>
              <a:t>Bids or tenders, including the nature of a bid that a Participant intends to make or whether the Participant will participate in the bid</a:t>
            </a:r>
          </a:p>
          <a:p>
            <a:pPr marL="360045" lvl="0" indent="-360045"/>
            <a:r>
              <a:rPr lang="en-AU" sz="1400">
                <a:latin typeface="Calibri"/>
                <a:cs typeface="Calibri"/>
              </a:rPr>
              <a:t>Which suppliers Participants will acquire from (or the price or other terms on which they acquire goods or services)</a:t>
            </a:r>
          </a:p>
          <a:p>
            <a:pPr marL="360045" lvl="0" indent="-360045"/>
            <a:r>
              <a:rPr lang="en-AU" sz="1400">
                <a:latin typeface="Calibri"/>
                <a:cs typeface="Calibri"/>
              </a:rPr>
              <a:t>Refusing to supply a person or company access to any products, services or inputs they require.</a:t>
            </a:r>
          </a:p>
        </p:txBody>
      </p:sp>
      <p:sp>
        <p:nvSpPr>
          <p:cNvPr id="2" name="Rectangle 1">
            <a:extLst>
              <a:ext uri="{FF2B5EF4-FFF2-40B4-BE49-F238E27FC236}">
                <a16:creationId xmlns:a16="http://schemas.microsoft.com/office/drawing/2014/main" id="{2C34F285-9EB7-44F8-99FF-BAFAE266D963}"/>
              </a:ext>
            </a:extLst>
          </p:cNvPr>
          <p:cNvSpPr/>
          <p:nvPr/>
        </p:nvSpPr>
        <p:spPr>
          <a:xfrm>
            <a:off x="3782594" y="6075125"/>
            <a:ext cx="6693248" cy="1051231"/>
          </a:xfrm>
          <a:prstGeom prst="rect">
            <a:avLst/>
          </a:prstGeom>
          <a:solidFill>
            <a:schemeClr val="bg1">
              <a:lumMod val="9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50">
                <a:solidFill>
                  <a:schemeClr val="tx1"/>
                </a:solidFill>
                <a:latin typeface="Calibri"/>
                <a:cs typeface="Calibri"/>
              </a:rPr>
              <a:t>Under no circumstances must Participants share Competitively Sensitive Information. Competitively Sensitive Information means confidential information relating to a Participant which if disclosed to a competitor could affect its current or future commercial strategies, such as pricing information, customer terms and conditions, supply terms and conditions, sales, marketing or procurement strategies, product development, margins, costs, capacity or production planning.</a:t>
            </a:r>
            <a:endParaRPr lang="en-AU" sz="1250">
              <a:solidFill>
                <a:schemeClr val="tx1"/>
              </a:solidFill>
            </a:endParaRP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194DBAFD-2AD3-48A1-881F-7E9D4887932A}"/>
                  </a:ext>
                </a:extLst>
              </p:cNvPr>
              <p:cNvGraphicFramePr>
                <a:graphicFrameLocks noChangeAspect="1"/>
              </p:cNvGraphicFramePr>
              <p:nvPr>
                <p:extLst>
                  <p:ext uri="{D42A27DB-BD31-4B8C-83A1-F6EECF244321}">
                    <p14:modId xmlns:p14="http://schemas.microsoft.com/office/powerpoint/2010/main" val="1089959982"/>
                  </p:ext>
                </p:extLst>
              </p:nvPr>
            </p:nvGraphicFramePr>
            <p:xfrm>
              <a:off x="-4716003" y="2931180"/>
              <a:ext cx="2672953" cy="1889919"/>
            </p:xfrm>
            <a:graphic>
              <a:graphicData uri="http://schemas.microsoft.com/office/powerpoint/2016/slidezoom">
                <pslz:sldZm>
                  <pslz:sldZmObj sldId="1386" cId="2288423654">
                    <pslz:zmPr id="{58640177-B28E-4059-B6F6-485BFC2437AA}" returnToParent="0" transitionDur="1000">
                      <p166:blipFill xmlns:p166="http://schemas.microsoft.com/office/powerpoint/2016/6/main">
                        <a:blip r:embed="rId2"/>
                        <a:stretch>
                          <a:fillRect/>
                        </a:stretch>
                      </p166:blipFill>
                      <p166:spPr xmlns:p166="http://schemas.microsoft.com/office/powerpoint/2016/6/main">
                        <a:xfrm>
                          <a:off x="0" y="0"/>
                          <a:ext cx="2672953" cy="1889919"/>
                        </a:xfrm>
                        <a:prstGeom prst="rect">
                          <a:avLst/>
                        </a:prstGeom>
                        <a:ln w="3175">
                          <a:solidFill>
                            <a:prstClr val="ltGray"/>
                          </a:solidFill>
                        </a:ln>
                      </p166:spPr>
                    </pslz:zmPr>
                  </pslz:sldZmObj>
                </pslz:sldZm>
              </a:graphicData>
            </a:graphic>
          </p:graphicFrame>
        </mc:Choice>
        <mc:Fallback xmlns="">
          <p:pic>
            <p:nvPicPr>
              <p:cNvPr id="4" name="Slide Zoom 3">
                <a:hlinkClick r:id="rId3" action="ppaction://hlinksldjump"/>
                <a:extLst>
                  <a:ext uri="{FF2B5EF4-FFF2-40B4-BE49-F238E27FC236}">
                    <a16:creationId xmlns:a16="http://schemas.microsoft.com/office/drawing/2014/main" id="{194DBAFD-2AD3-48A1-881F-7E9D4887932A}"/>
                  </a:ext>
                </a:extLst>
              </p:cNvPr>
              <p:cNvPicPr>
                <a:picLocks noGrp="1" noRot="1" noChangeAspect="1" noMove="1" noResize="1" noEditPoints="1" noAdjustHandles="1" noChangeArrowheads="1" noChangeShapeType="1"/>
              </p:cNvPicPr>
              <p:nvPr/>
            </p:nvPicPr>
            <p:blipFill>
              <a:blip r:embed="rId4"/>
              <a:stretch>
                <a:fillRect/>
              </a:stretch>
            </p:blipFill>
            <p:spPr>
              <a:xfrm>
                <a:off x="-4716003" y="2931180"/>
                <a:ext cx="2672953" cy="1889919"/>
              </a:xfrm>
              <a:prstGeom prst="rect">
                <a:avLst/>
              </a:prstGeom>
              <a:ln w="3175">
                <a:solidFill>
                  <a:prstClr val="ltGray"/>
                </a:solidFill>
              </a:ln>
            </p:spPr>
          </p:pic>
        </mc:Fallback>
      </mc:AlternateContent>
    </p:spTree>
    <p:extLst>
      <p:ext uri="{BB962C8B-B14F-4D97-AF65-F5344CB8AC3E}">
        <p14:creationId xmlns:p14="http://schemas.microsoft.com/office/powerpoint/2010/main" val="8003411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158419" y="272336"/>
            <a:ext cx="9918277" cy="1042731"/>
          </a:xfrm>
        </p:spPr>
        <p:txBody>
          <a:bodyPr vert="horz" lIns="80189" tIns="40094" rIns="80189" bIns="40094" rtlCol="0" anchor="b" anchorCtr="0">
            <a:normAutofit/>
          </a:bodyPr>
          <a:lstStyle/>
          <a:p>
            <a:r>
              <a:rPr lang="en-AU" sz="3600"/>
              <a:t>5MS Staging Environment – 26 March  2021</a:t>
            </a:r>
            <a:endParaRPr lang="en-AU" sz="4000">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20</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D45DADC0-205B-4B5C-9955-E9B920625579}"/>
              </a:ext>
            </a:extLst>
          </p:cNvPr>
          <p:cNvGraphicFramePr>
            <a:graphicFrameLocks noGrp="1"/>
          </p:cNvGraphicFramePr>
          <p:nvPr>
            <p:extLst>
              <p:ext uri="{D42A27DB-BD31-4B8C-83A1-F6EECF244321}">
                <p14:modId xmlns:p14="http://schemas.microsoft.com/office/powerpoint/2010/main" val="3503002451"/>
              </p:ext>
            </p:extLst>
          </p:nvPr>
        </p:nvGraphicFramePr>
        <p:xfrm>
          <a:off x="194130" y="1699366"/>
          <a:ext cx="10303551" cy="4883051"/>
        </p:xfrm>
        <a:graphic>
          <a:graphicData uri="http://schemas.openxmlformats.org/drawingml/2006/table">
            <a:tbl>
              <a:tblPr>
                <a:tableStyleId>{5C22544A-7EE6-4342-B048-85BDC9FD1C3A}</a:tableStyleId>
              </a:tblPr>
              <a:tblGrid>
                <a:gridCol w="603424">
                  <a:extLst>
                    <a:ext uri="{9D8B030D-6E8A-4147-A177-3AD203B41FA5}">
                      <a16:colId xmlns:a16="http://schemas.microsoft.com/office/drawing/2014/main" val="1934691659"/>
                    </a:ext>
                  </a:extLst>
                </a:gridCol>
                <a:gridCol w="4107088">
                  <a:extLst>
                    <a:ext uri="{9D8B030D-6E8A-4147-A177-3AD203B41FA5}">
                      <a16:colId xmlns:a16="http://schemas.microsoft.com/office/drawing/2014/main" val="4043616495"/>
                    </a:ext>
                  </a:extLst>
                </a:gridCol>
                <a:gridCol w="875886">
                  <a:extLst>
                    <a:ext uri="{9D8B030D-6E8A-4147-A177-3AD203B41FA5}">
                      <a16:colId xmlns:a16="http://schemas.microsoft.com/office/drawing/2014/main" val="3558298120"/>
                    </a:ext>
                  </a:extLst>
                </a:gridCol>
                <a:gridCol w="646044">
                  <a:extLst>
                    <a:ext uri="{9D8B030D-6E8A-4147-A177-3AD203B41FA5}">
                      <a16:colId xmlns:a16="http://schemas.microsoft.com/office/drawing/2014/main" val="3635936751"/>
                    </a:ext>
                  </a:extLst>
                </a:gridCol>
                <a:gridCol w="4071109">
                  <a:extLst>
                    <a:ext uri="{9D8B030D-6E8A-4147-A177-3AD203B41FA5}">
                      <a16:colId xmlns:a16="http://schemas.microsoft.com/office/drawing/2014/main" val="1560747917"/>
                    </a:ext>
                  </a:extLst>
                </a:gridCol>
              </a:tblGrid>
              <a:tr h="159336">
                <a:tc>
                  <a:txBody>
                    <a:bodyPr/>
                    <a:lstStyle/>
                    <a:p>
                      <a:pPr marL="0" algn="ctr"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Issue ID​</a:t>
                      </a:r>
                    </a:p>
                  </a:txBody>
                  <a:tcPr marL="72000" marR="72000" marT="36000" marB="3600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Description​</a:t>
                      </a:r>
                    </a:p>
                  </a:txBody>
                  <a:tcPr marL="72000" marR="72000" marT="36000" marB="3600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Status​</a:t>
                      </a:r>
                    </a:p>
                  </a:txBody>
                  <a:tcPr marL="72000" marR="72000" marT="36000" marB="3600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Stream</a:t>
                      </a:r>
                    </a:p>
                  </a:txBody>
                  <a:tcPr marL="72000" marR="72000" marT="36000" marB="3600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Action​</a:t>
                      </a:r>
                    </a:p>
                  </a:txBody>
                  <a:tcPr marL="72000" marR="72000" marT="36000" marB="36000" anchor="ctr">
                    <a:solidFill>
                      <a:schemeClr val="accent2"/>
                    </a:solidFill>
                  </a:tcPr>
                </a:tc>
                <a:extLst>
                  <a:ext uri="{0D108BD9-81ED-4DB2-BD59-A6C34878D82A}">
                    <a16:rowId xmlns:a16="http://schemas.microsoft.com/office/drawing/2014/main" val="3427373280"/>
                  </a:ext>
                </a:extLst>
              </a:tr>
              <a:tr h="298054">
                <a:tc>
                  <a:txBody>
                    <a:bodyPr/>
                    <a:lstStyle/>
                    <a:p>
                      <a:pPr algn="ctr" rtl="0" fontAlgn="ctr"/>
                      <a:r>
                        <a:rPr lang="en-AU" sz="1100" b="0" i="0" u="none" strike="noStrike">
                          <a:solidFill>
                            <a:srgbClr val="222324"/>
                          </a:solidFill>
                          <a:effectLst/>
                          <a:latin typeface="Segoe UI Semilight" panose="020B0402040204020203" pitchFamily="34" charset="0"/>
                        </a:rPr>
                        <a:t>New</a:t>
                      </a:r>
                    </a:p>
                  </a:txBody>
                  <a:tcPr marL="72000" marR="72000" marT="36000" marB="36000" anchor="ctr">
                    <a:solidFill>
                      <a:schemeClr val="bg1">
                        <a:lumMod val="9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Issue with generation of new settlement run in wholesale due to NEM reports being out of sync with SIT</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Closed</a:t>
                      </a:r>
                    </a:p>
                  </a:txBody>
                  <a:tcPr marL="72000" marR="72000" marT="36000" marB="36000" anchor="ctr">
                    <a:solidFill>
                      <a:schemeClr val="bg1">
                        <a:lumMod val="9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Settlement run completed for Week 20 2020</a:t>
                      </a:r>
                    </a:p>
                  </a:txBody>
                  <a:tcPr marL="72000" marR="72000" marT="36000" marB="36000" anchor="ctr">
                    <a:solidFill>
                      <a:schemeClr val="bg1">
                        <a:lumMod val="95000"/>
                      </a:schemeClr>
                    </a:solidFill>
                  </a:tcPr>
                </a:tc>
                <a:extLst>
                  <a:ext uri="{0D108BD9-81ED-4DB2-BD59-A6C34878D82A}">
                    <a16:rowId xmlns:a16="http://schemas.microsoft.com/office/drawing/2014/main" val="3553843743"/>
                  </a:ext>
                </a:extLst>
              </a:tr>
              <a:tr h="368533">
                <a:tc>
                  <a:txBody>
                    <a:bodyPr/>
                    <a:lstStyle/>
                    <a:p>
                      <a:pPr algn="ctr" rtl="0" fontAlgn="ctr"/>
                      <a:r>
                        <a:rPr lang="en-AU" sz="1100" b="0" i="0" u="none" strike="noStrike">
                          <a:solidFill>
                            <a:srgbClr val="222324"/>
                          </a:solidFill>
                          <a:effectLst/>
                          <a:latin typeface="Segoe UI Semilight" panose="020B0402040204020203" pitchFamily="34" charset="0"/>
                        </a:rPr>
                        <a:t>3832</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Set participant functionality is broken and throwing error</a:t>
                      </a:r>
                    </a:p>
                  </a:txBody>
                  <a:tcPr marL="72000" marR="72000" marT="36000" marB="36000" anchor="ctr">
                    <a:solidFill>
                      <a:schemeClr val="bg1">
                        <a:lumMod val="8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a:solidFill>
                            <a:srgbClr val="222324"/>
                          </a:solidFill>
                          <a:effectLst/>
                          <a:latin typeface="Segoe UI Semilight" panose="020B0402040204020203" pitchFamily="34" charset="0"/>
                        </a:rPr>
                        <a:t>Closed</a:t>
                      </a:r>
                    </a:p>
                  </a:txBody>
                  <a:tcPr marL="72000" marR="72000" marT="36000" marB="36000" anchor="ctr">
                    <a:solidFill>
                      <a:schemeClr val="bg1">
                        <a:lumMod val="8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8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System returns and error message but does allow you to use the functionality.</a:t>
                      </a:r>
                    </a:p>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Scheduled to be deployed into staging 23</a:t>
                      </a:r>
                      <a:r>
                        <a:rPr lang="en-AU" sz="1100" b="0" i="0" u="none" strike="noStrike" kern="1200" baseline="30000">
                          <a:solidFill>
                            <a:srgbClr val="222324"/>
                          </a:solidFill>
                          <a:effectLst/>
                          <a:latin typeface="Segoe UI Semilight" panose="020B0402040204020203" pitchFamily="34" charset="0"/>
                          <a:ea typeface="+mn-ea"/>
                          <a:cs typeface="+mn-cs"/>
                        </a:rPr>
                        <a:t>rd</a:t>
                      </a:r>
                      <a:r>
                        <a:rPr lang="en-AU" sz="1100" b="0" i="0" u="none" strike="noStrike" kern="1200">
                          <a:solidFill>
                            <a:srgbClr val="222324"/>
                          </a:solidFill>
                          <a:effectLst/>
                          <a:latin typeface="Segoe UI Semilight" panose="020B0402040204020203" pitchFamily="34" charset="0"/>
                          <a:ea typeface="+mn-ea"/>
                          <a:cs typeface="+mn-cs"/>
                        </a:rPr>
                        <a:t> March</a:t>
                      </a:r>
                    </a:p>
                  </a:txBody>
                  <a:tcPr marL="72000" marR="72000" marT="36000" marB="36000" anchor="ctr">
                    <a:solidFill>
                      <a:schemeClr val="bg1">
                        <a:lumMod val="85000"/>
                      </a:schemeClr>
                    </a:solidFill>
                  </a:tcPr>
                </a:tc>
                <a:extLst>
                  <a:ext uri="{0D108BD9-81ED-4DB2-BD59-A6C34878D82A}">
                    <a16:rowId xmlns:a16="http://schemas.microsoft.com/office/drawing/2014/main" val="3632283818"/>
                  </a:ext>
                </a:extLst>
              </a:tr>
              <a:tr h="298054">
                <a:tc>
                  <a:txBody>
                    <a:bodyPr/>
                    <a:lstStyle/>
                    <a:p>
                      <a:pPr algn="ctr" rtl="0" fontAlgn="ctr"/>
                      <a:r>
                        <a:rPr lang="en-AU" sz="1100" b="0" i="0" u="none" strike="noStrike">
                          <a:solidFill>
                            <a:srgbClr val="222324"/>
                          </a:solidFill>
                          <a:effectLst/>
                          <a:latin typeface="Segoe UI Semilight" panose="020B0402040204020203" pitchFamily="34" charset="0"/>
                        </a:rPr>
                        <a:t>3834</a:t>
                      </a:r>
                    </a:p>
                  </a:txBody>
                  <a:tcPr marL="72000" marR="72000" marT="36000" marB="36000" anchor="ctr">
                    <a:solidFill>
                      <a:schemeClr val="bg1">
                        <a:lumMod val="9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Metering Data Search screen is throwing error when searching for Interval Reads</a:t>
                      </a:r>
                    </a:p>
                  </a:txBody>
                  <a:tcPr marL="72000" marR="72000" marT="36000" marB="36000" anchor="ctr">
                    <a:solidFill>
                      <a:schemeClr val="bg1">
                        <a:lumMod val="9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a:solidFill>
                            <a:srgbClr val="222324"/>
                          </a:solidFill>
                          <a:effectLst/>
                          <a:latin typeface="Segoe UI Semilight" panose="020B0402040204020203" pitchFamily="34" charset="0"/>
                        </a:rPr>
                        <a:t>Closed</a:t>
                      </a:r>
                    </a:p>
                  </a:txBody>
                  <a:tcPr marL="72000" marR="72000" marT="36000" marB="36000" anchor="ctr">
                    <a:solidFill>
                      <a:schemeClr val="bg1">
                        <a:lumMod val="9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No searching of interval meter reads possible at this stage.</a:t>
                      </a:r>
                    </a:p>
                  </a:txBody>
                  <a:tcPr marL="72000" marR="72000" marT="36000" marB="36000" anchor="ctr">
                    <a:solidFill>
                      <a:schemeClr val="bg1">
                        <a:lumMod val="95000"/>
                      </a:schemeClr>
                    </a:solidFill>
                  </a:tcPr>
                </a:tc>
                <a:extLst>
                  <a:ext uri="{0D108BD9-81ED-4DB2-BD59-A6C34878D82A}">
                    <a16:rowId xmlns:a16="http://schemas.microsoft.com/office/drawing/2014/main" val="256692753"/>
                  </a:ext>
                </a:extLst>
              </a:tr>
              <a:tr h="298054">
                <a:tc>
                  <a:txBody>
                    <a:bodyPr/>
                    <a:lstStyle/>
                    <a:p>
                      <a:pPr algn="ctr" rtl="0" fontAlgn="ctr"/>
                      <a:r>
                        <a:rPr lang="en-AU" sz="1100" b="0" i="0" u="none" strike="noStrike">
                          <a:solidFill>
                            <a:srgbClr val="222324"/>
                          </a:solidFill>
                          <a:effectLst/>
                          <a:latin typeface="Segoe UI Semilight" panose="020B0402040204020203" pitchFamily="34" charset="0"/>
                        </a:rPr>
                        <a:t>4046</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STG - Getting blank C1 response for CATS_NMI_DATA &amp; CATS_NMI_PARTICIPANT_RELATION table for NCONUML </a:t>
                      </a:r>
                      <a:r>
                        <a:rPr lang="en-AU" sz="1100" b="0" i="0" u="none" strike="noStrike" kern="1200" err="1">
                          <a:solidFill>
                            <a:srgbClr val="222324"/>
                          </a:solidFill>
                          <a:effectLst/>
                          <a:latin typeface="Segoe UI Semilight" panose="020B0402040204020203" pitchFamily="34" charset="0"/>
                          <a:ea typeface="+mn-ea"/>
                          <a:cs typeface="+mn-cs"/>
                        </a:rPr>
                        <a:t>nmi</a:t>
                      </a:r>
                      <a:r>
                        <a:rPr lang="en-AU" sz="1100" b="0" i="0" u="none" strike="noStrike" kern="1200">
                          <a:solidFill>
                            <a:srgbClr val="222324"/>
                          </a:solidFill>
                          <a:effectLst/>
                          <a:latin typeface="Segoe UI Semilight" panose="020B0402040204020203" pitchFamily="34" charset="0"/>
                          <a:ea typeface="+mn-ea"/>
                          <a:cs typeface="+mn-cs"/>
                        </a:rPr>
                        <a:t> class code changes</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Closed</a:t>
                      </a:r>
                    </a:p>
                  </a:txBody>
                  <a:tcPr marL="72000" marR="72000" marT="36000" marB="36000" anchor="ctr">
                    <a:solidFill>
                      <a:schemeClr val="bg1">
                        <a:lumMod val="8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8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 Some tables are not extracting.</a:t>
                      </a:r>
                    </a:p>
                  </a:txBody>
                  <a:tcPr marL="72000" marR="72000" marT="36000" marB="36000" anchor="ctr">
                    <a:solidFill>
                      <a:schemeClr val="bg1">
                        <a:lumMod val="85000"/>
                      </a:schemeClr>
                    </a:solidFill>
                  </a:tcPr>
                </a:tc>
                <a:extLst>
                  <a:ext uri="{0D108BD9-81ED-4DB2-BD59-A6C34878D82A}">
                    <a16:rowId xmlns:a16="http://schemas.microsoft.com/office/drawing/2014/main" val="813189826"/>
                  </a:ext>
                </a:extLst>
              </a:tr>
              <a:tr h="488816">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4048</a:t>
                      </a:r>
                    </a:p>
                  </a:txBody>
                  <a:tcPr marL="72000" marR="72000" marT="36000" marB="36000" anchor="ctr">
                    <a:solidFill>
                      <a:schemeClr val="bg1">
                        <a:lumMod val="9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DB Archiving in TN has not been configured.</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Closed</a:t>
                      </a:r>
                    </a:p>
                  </a:txBody>
                  <a:tcPr marL="72000" marR="72000" marT="36000" marB="36000" anchor="ctr">
                    <a:solidFill>
                      <a:schemeClr val="bg1">
                        <a:lumMod val="9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95000"/>
                      </a:schemeClr>
                    </a:solidFill>
                  </a:tcPr>
                </a:tc>
                <a:tc>
                  <a:txBody>
                    <a:bodyPr/>
                    <a:lstStyle/>
                    <a:p>
                      <a:pPr marL="0" marR="0" lvl="0" indent="0" algn="l" defTabSz="727510" rtl="0" eaLnBrk="1" fontAlgn="ctr" latinLnBrk="0" hangingPunct="1">
                        <a:lnSpc>
                          <a:spcPct val="100000"/>
                        </a:lnSpc>
                        <a:spcBef>
                          <a:spcPts val="0"/>
                        </a:spcBef>
                        <a:spcAft>
                          <a:spcPts val="0"/>
                        </a:spcAft>
                        <a:buClrTx/>
                        <a:buSzTx/>
                        <a:buFontTx/>
                        <a:buNone/>
                        <a:tabLst/>
                        <a:defRPr/>
                      </a:pPr>
                      <a:r>
                        <a:rPr lang="en-AU" sz="1100" b="0" i="0" u="none" strike="noStrike" kern="1200">
                          <a:solidFill>
                            <a:srgbClr val="222324"/>
                          </a:solidFill>
                          <a:effectLst/>
                          <a:latin typeface="Segoe UI Semilight" panose="020B0402040204020203" pitchFamily="34" charset="0"/>
                          <a:ea typeface="+mn-ea"/>
                          <a:cs typeface="+mn-cs"/>
                        </a:rPr>
                        <a:t>One of the observed impacts of this is that some participants are unable to be brought out of a PARKED state. A flow-on effect is that an acks cannot be processed.</a:t>
                      </a:r>
                    </a:p>
                    <a:p>
                      <a:pPr marL="0" algn="l" defTabSz="727510" rtl="0" eaLnBrk="1" fontAlgn="ctr" latinLnBrk="0" hangingPunct="1"/>
                      <a:endParaRPr lang="en-AU" sz="1100" b="0" i="0" u="none" strike="noStrike" kern="1200">
                        <a:solidFill>
                          <a:srgbClr val="222324"/>
                        </a:solidFill>
                        <a:effectLst/>
                        <a:latin typeface="Segoe UI Semilight" panose="020B0402040204020203" pitchFamily="34" charset="0"/>
                        <a:ea typeface="+mn-ea"/>
                        <a:cs typeface="+mn-cs"/>
                      </a:endParaRPr>
                    </a:p>
                  </a:txBody>
                  <a:tcPr marL="72000" marR="72000" marT="36000" marB="36000" anchor="ctr">
                    <a:solidFill>
                      <a:schemeClr val="bg1">
                        <a:lumMod val="95000"/>
                      </a:schemeClr>
                    </a:solidFill>
                  </a:tcPr>
                </a:tc>
                <a:extLst>
                  <a:ext uri="{0D108BD9-81ED-4DB2-BD59-A6C34878D82A}">
                    <a16:rowId xmlns:a16="http://schemas.microsoft.com/office/drawing/2014/main" val="3263823008"/>
                  </a:ext>
                </a:extLst>
              </a:tr>
              <a:tr h="298054">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4090</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RM43 report is throwing error(1809 -&gt; Security validation) when requested from MSATS.</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8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8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RM43 report is throwing an error.</a:t>
                      </a:r>
                    </a:p>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Scheduled to be deployed into staging 1st April</a:t>
                      </a:r>
                    </a:p>
                  </a:txBody>
                  <a:tcPr marL="72000" marR="72000" marT="36000" marB="36000" anchor="ctr">
                    <a:solidFill>
                      <a:schemeClr val="bg1">
                        <a:lumMod val="85000"/>
                      </a:schemeClr>
                    </a:solidFill>
                  </a:tcPr>
                </a:tc>
                <a:extLst>
                  <a:ext uri="{0D108BD9-81ED-4DB2-BD59-A6C34878D82A}">
                    <a16:rowId xmlns:a16="http://schemas.microsoft.com/office/drawing/2014/main" val="3344862086"/>
                  </a:ext>
                </a:extLst>
              </a:tr>
              <a:tr h="298054">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4210</a:t>
                      </a:r>
                    </a:p>
                  </a:txBody>
                  <a:tcPr marL="72000" marR="72000" marT="36000" marB="36000" anchor="ctr">
                    <a:solidFill>
                      <a:schemeClr val="bg1">
                        <a:lumMod val="9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Reports Outputs are not getting Delivered</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Closed</a:t>
                      </a:r>
                    </a:p>
                  </a:txBody>
                  <a:tcPr marL="72000" marR="72000" marT="36000" marB="36000" anchor="ctr">
                    <a:solidFill>
                      <a:schemeClr val="bg1">
                        <a:lumMod val="9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Reports are not being generated but not delivered when 4107requested by participants.</a:t>
                      </a:r>
                    </a:p>
                  </a:txBody>
                  <a:tcPr marL="72000" marR="72000" marT="36000" marB="36000" anchor="ctr">
                    <a:solidFill>
                      <a:schemeClr val="bg1">
                        <a:lumMod val="95000"/>
                      </a:schemeClr>
                    </a:solidFill>
                  </a:tcPr>
                </a:tc>
                <a:extLst>
                  <a:ext uri="{0D108BD9-81ED-4DB2-BD59-A6C34878D82A}">
                    <a16:rowId xmlns:a16="http://schemas.microsoft.com/office/drawing/2014/main" val="3901448253"/>
                  </a:ext>
                </a:extLst>
              </a:tr>
              <a:tr h="298054">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4107</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Standing data is out of sync with MDM</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8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8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New standing data is not being updated correctly in the MDM causing meter reads not to be able to be loaded</a:t>
                      </a:r>
                    </a:p>
                  </a:txBody>
                  <a:tcPr marL="72000" marR="72000" marT="36000" marB="36000" anchor="ctr">
                    <a:solidFill>
                      <a:schemeClr val="bg1">
                        <a:lumMod val="85000"/>
                      </a:schemeClr>
                    </a:solidFill>
                  </a:tcPr>
                </a:tc>
                <a:extLst>
                  <a:ext uri="{0D108BD9-81ED-4DB2-BD59-A6C34878D82A}">
                    <a16:rowId xmlns:a16="http://schemas.microsoft.com/office/drawing/2014/main" val="1577684602"/>
                  </a:ext>
                </a:extLst>
              </a:tr>
              <a:tr h="546971">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4159</a:t>
                      </a:r>
                    </a:p>
                  </a:txBody>
                  <a:tcPr marL="72000" marR="72000" marT="36000" marB="36000" anchor="ctr">
                    <a:solidFill>
                      <a:schemeClr val="bg1">
                        <a:lumMod val="95000"/>
                      </a:schemeClr>
                    </a:solidFill>
                  </a:tcPr>
                </a:tc>
                <a:tc>
                  <a:txBody>
                    <a:bodyPr/>
                    <a:lstStyle/>
                    <a:p>
                      <a:pPr algn="l" fontAlgn="t"/>
                      <a:r>
                        <a:rPr lang="en-AU" sz="1100" b="0" i="0" u="none" strike="noStrike" kern="1200">
                          <a:solidFill>
                            <a:srgbClr val="222324"/>
                          </a:solidFill>
                          <a:effectLst/>
                          <a:latin typeface="Segoe UI Semilight" panose="020B0402040204020203" pitchFamily="34" charset="0"/>
                          <a:ea typeface="+mn-ea"/>
                          <a:cs typeface="+mn-cs"/>
                        </a:rPr>
                        <a:t>Incorrect event is being sent to participant for an invalid aseXML message submitted by participant. </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95000"/>
                      </a:schemeClr>
                    </a:solidFill>
                  </a:tcPr>
                </a:tc>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Retail</a:t>
                      </a:r>
                      <a:endParaRPr lang="en-AU" sz="1100" b="0" i="0" u="none" strike="noStrike">
                        <a:solidFill>
                          <a:srgbClr val="222324"/>
                        </a:solidFill>
                        <a:effectLst/>
                        <a:latin typeface="Segoe UI Semilight" panose="020B0402040204020203" pitchFamily="34" charset="0"/>
                      </a:endParaRP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Incorrect error message is being sent when we receive an invalid schema message.</a:t>
                      </a:r>
                    </a:p>
                  </a:txBody>
                  <a:tcPr marL="72000" marR="72000" marT="36000" marB="36000" anchor="ctr">
                    <a:solidFill>
                      <a:schemeClr val="bg1">
                        <a:lumMod val="95000"/>
                      </a:schemeClr>
                    </a:solidFill>
                  </a:tcPr>
                </a:tc>
                <a:extLst>
                  <a:ext uri="{0D108BD9-81ED-4DB2-BD59-A6C34878D82A}">
                    <a16:rowId xmlns:a16="http://schemas.microsoft.com/office/drawing/2014/main" val="1286549700"/>
                  </a:ext>
                </a:extLst>
              </a:tr>
            </a:tbl>
          </a:graphicData>
        </a:graphic>
      </p:graphicFrame>
    </p:spTree>
    <p:extLst>
      <p:ext uri="{BB962C8B-B14F-4D97-AF65-F5344CB8AC3E}">
        <p14:creationId xmlns:p14="http://schemas.microsoft.com/office/powerpoint/2010/main" val="24576171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6448-BF48-4CC4-A6E7-07DC97FFC9F0}"/>
              </a:ext>
            </a:extLst>
          </p:cNvPr>
          <p:cNvSpPr>
            <a:spLocks noGrp="1"/>
          </p:cNvSpPr>
          <p:nvPr>
            <p:ph type="title"/>
          </p:nvPr>
        </p:nvSpPr>
        <p:spPr>
          <a:xfrm>
            <a:off x="158420" y="270342"/>
            <a:ext cx="9918277" cy="1042731"/>
          </a:xfrm>
        </p:spPr>
        <p:txBody>
          <a:bodyPr vert="horz" lIns="80189" tIns="40094" rIns="80189" bIns="40094" rtlCol="0" anchor="b" anchorCtr="0">
            <a:normAutofit/>
          </a:bodyPr>
          <a:lstStyle/>
          <a:p>
            <a:r>
              <a:rPr lang="en-AU" sz="3600"/>
              <a:t>5MS Pre Production – 26 March  2021</a:t>
            </a:r>
            <a:endParaRPr lang="en-AU" sz="4000">
              <a:latin typeface="TW Cen MT"/>
            </a:endParaRPr>
          </a:p>
        </p:txBody>
      </p:sp>
      <p:sp>
        <p:nvSpPr>
          <p:cNvPr id="3" name="Slide Number Placeholder 2">
            <a:extLst>
              <a:ext uri="{FF2B5EF4-FFF2-40B4-BE49-F238E27FC236}">
                <a16:creationId xmlns:a16="http://schemas.microsoft.com/office/drawing/2014/main" id="{AE370DFB-A150-496C-896F-2B5D246CC365}"/>
              </a:ext>
            </a:extLst>
          </p:cNvPr>
          <p:cNvSpPr>
            <a:spLocks noGrp="1"/>
          </p:cNvSpPr>
          <p:nvPr>
            <p:ph type="sldNum" sz="quarter" idx="12"/>
          </p:nvPr>
        </p:nvSpPr>
        <p:spPr/>
        <p:txBody>
          <a:bodyPr/>
          <a:lstStyle/>
          <a:p>
            <a:pPr defTabSz="801929">
              <a:defRPr/>
            </a:pPr>
            <a:fld id="{4EC81F68-4976-451A-B2E9-79BCBD2F70CC}" type="slidenum">
              <a:rPr lang="en-AU">
                <a:solidFill>
                  <a:srgbClr val="222324">
                    <a:tint val="75000"/>
                  </a:srgbClr>
                </a:solidFill>
                <a:latin typeface="Segoe UI Semilight"/>
              </a:rPr>
              <a:pPr defTabSz="801929">
                <a:defRPr/>
              </a:pPr>
              <a:t>21</a:t>
            </a:fld>
            <a:endParaRPr lang="en-AU">
              <a:solidFill>
                <a:srgbClr val="222324">
                  <a:tint val="75000"/>
                </a:srgbClr>
              </a:solidFill>
              <a:latin typeface="Segoe UI Semilight"/>
            </a:endParaRPr>
          </a:p>
        </p:txBody>
      </p:sp>
      <p:cxnSp>
        <p:nvCxnSpPr>
          <p:cNvPr id="60" name="Straight Arrow Connector 59">
            <a:extLst>
              <a:ext uri="{FF2B5EF4-FFF2-40B4-BE49-F238E27FC236}">
                <a16:creationId xmlns:a16="http://schemas.microsoft.com/office/drawing/2014/main" id="{9F535C2B-C70E-4246-AE0A-B20239EBFBED}"/>
              </a:ext>
            </a:extLst>
          </p:cNvPr>
          <p:cNvCxnSpPr>
            <a:cxnSpLocks/>
          </p:cNvCxnSpPr>
          <p:nvPr/>
        </p:nvCxnSpPr>
        <p:spPr>
          <a:xfrm>
            <a:off x="5761495" y="2908108"/>
            <a:ext cx="1046" cy="360084"/>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D45DADC0-205B-4B5C-9955-E9B920625579}"/>
              </a:ext>
            </a:extLst>
          </p:cNvPr>
          <p:cNvGraphicFramePr>
            <a:graphicFrameLocks noGrp="1"/>
          </p:cNvGraphicFramePr>
          <p:nvPr>
            <p:extLst>
              <p:ext uri="{D42A27DB-BD31-4B8C-83A1-F6EECF244321}">
                <p14:modId xmlns:p14="http://schemas.microsoft.com/office/powerpoint/2010/main" val="4145632377"/>
              </p:ext>
            </p:extLst>
          </p:nvPr>
        </p:nvGraphicFramePr>
        <p:xfrm>
          <a:off x="197133" y="1740919"/>
          <a:ext cx="10297546" cy="4689886"/>
        </p:xfrm>
        <a:graphic>
          <a:graphicData uri="http://schemas.openxmlformats.org/drawingml/2006/table">
            <a:tbl>
              <a:tblPr>
                <a:tableStyleId>{5C22544A-7EE6-4342-B048-85BDC9FD1C3A}</a:tableStyleId>
              </a:tblPr>
              <a:tblGrid>
                <a:gridCol w="646651">
                  <a:extLst>
                    <a:ext uri="{9D8B030D-6E8A-4147-A177-3AD203B41FA5}">
                      <a16:colId xmlns:a16="http://schemas.microsoft.com/office/drawing/2014/main" val="1934691659"/>
                    </a:ext>
                  </a:extLst>
                </a:gridCol>
                <a:gridCol w="4434323">
                  <a:extLst>
                    <a:ext uri="{9D8B030D-6E8A-4147-A177-3AD203B41FA5}">
                      <a16:colId xmlns:a16="http://schemas.microsoft.com/office/drawing/2014/main" val="4043616495"/>
                    </a:ext>
                  </a:extLst>
                </a:gridCol>
                <a:gridCol w="883111">
                  <a:extLst>
                    <a:ext uri="{9D8B030D-6E8A-4147-A177-3AD203B41FA5}">
                      <a16:colId xmlns:a16="http://schemas.microsoft.com/office/drawing/2014/main" val="3558298120"/>
                    </a:ext>
                  </a:extLst>
                </a:gridCol>
                <a:gridCol w="955899">
                  <a:extLst>
                    <a:ext uri="{9D8B030D-6E8A-4147-A177-3AD203B41FA5}">
                      <a16:colId xmlns:a16="http://schemas.microsoft.com/office/drawing/2014/main" val="3635936751"/>
                    </a:ext>
                  </a:extLst>
                </a:gridCol>
                <a:gridCol w="3377562">
                  <a:extLst>
                    <a:ext uri="{9D8B030D-6E8A-4147-A177-3AD203B41FA5}">
                      <a16:colId xmlns:a16="http://schemas.microsoft.com/office/drawing/2014/main" val="1560747917"/>
                    </a:ext>
                  </a:extLst>
                </a:gridCol>
              </a:tblGrid>
              <a:tr h="310059">
                <a:tc>
                  <a:txBody>
                    <a:bodyPr/>
                    <a:lstStyle/>
                    <a:p>
                      <a:pPr marL="0" algn="ctr"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Issue ID​</a:t>
                      </a:r>
                    </a:p>
                  </a:txBody>
                  <a:tcPr marL="72000" marR="72000" marT="7685" marB="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Description​</a:t>
                      </a:r>
                    </a:p>
                  </a:txBody>
                  <a:tcPr marL="72000" marR="72000" marT="7685" marB="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Status​</a:t>
                      </a:r>
                    </a:p>
                  </a:txBody>
                  <a:tcPr marL="72000" marR="72000" marT="7685" marB="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Stream</a:t>
                      </a:r>
                    </a:p>
                  </a:txBody>
                  <a:tcPr marL="72000" marR="72000" marT="7685" marB="0" anchor="ctr">
                    <a:solidFill>
                      <a:schemeClr val="accent2"/>
                    </a:solidFill>
                  </a:tcPr>
                </a:tc>
                <a:tc>
                  <a:txBody>
                    <a:bodyPr/>
                    <a:lstStyle/>
                    <a:p>
                      <a:pPr marL="0" algn="l" defTabSz="727510" rtl="0" eaLnBrk="1" fontAlgn="base" latinLnBrk="0" hangingPunct="1"/>
                      <a:r>
                        <a:rPr lang="en-AU" sz="1100" b="1" i="0" u="none" strike="noStrike" kern="1200">
                          <a:solidFill>
                            <a:srgbClr val="FFFFFF"/>
                          </a:solidFill>
                          <a:effectLst/>
                          <a:latin typeface="Segoe UI Semilight" panose="020B0402040204020203" pitchFamily="34" charset="0"/>
                          <a:ea typeface="+mn-ea"/>
                          <a:cs typeface="+mn-cs"/>
                        </a:rPr>
                        <a:t>Action​</a:t>
                      </a:r>
                    </a:p>
                  </a:txBody>
                  <a:tcPr marL="72000" marR="72000" marT="7685" marB="0" anchor="ctr">
                    <a:solidFill>
                      <a:schemeClr val="accent2"/>
                    </a:solidFill>
                  </a:tcPr>
                </a:tc>
                <a:extLst>
                  <a:ext uri="{0D108BD9-81ED-4DB2-BD59-A6C34878D82A}">
                    <a16:rowId xmlns:a16="http://schemas.microsoft.com/office/drawing/2014/main" val="3427373280"/>
                  </a:ext>
                </a:extLst>
              </a:tr>
              <a:tr h="552341">
                <a:tc>
                  <a:txBody>
                    <a:bodyPr/>
                    <a:lstStyle/>
                    <a:p>
                      <a:pPr algn="ctr" rtl="0" fontAlgn="ctr"/>
                      <a:r>
                        <a:rPr lang="en-AU" sz="1100" b="0" i="0" u="none" strike="noStrike">
                          <a:solidFill>
                            <a:srgbClr val="222324"/>
                          </a:solidFill>
                          <a:effectLst/>
                          <a:latin typeface="Segoe UI Semilight" panose="020B0402040204020203" pitchFamily="34" charset="0"/>
                        </a:rPr>
                        <a:t>4043</a:t>
                      </a: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Prudential External Alert - BUSALERT_PRUD_EXT_GRT_EXPIRE11 not generating alerts</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This alert is not generated when guarantee  expire</a:t>
                      </a:r>
                    </a:p>
                  </a:txBody>
                  <a:tcPr marL="72000" marR="72000" marT="36000" marB="36000" anchor="ctr">
                    <a:solidFill>
                      <a:schemeClr val="bg1">
                        <a:lumMod val="95000"/>
                      </a:schemeClr>
                    </a:solidFill>
                  </a:tcPr>
                </a:tc>
                <a:extLst>
                  <a:ext uri="{0D108BD9-81ED-4DB2-BD59-A6C34878D82A}">
                    <a16:rowId xmlns:a16="http://schemas.microsoft.com/office/drawing/2014/main" val="3553843743"/>
                  </a:ext>
                </a:extLst>
              </a:tr>
              <a:tr h="552341">
                <a:tc>
                  <a:txBody>
                    <a:bodyPr/>
                    <a:lstStyle/>
                    <a:p>
                      <a:pPr algn="ctr" rtl="0" fontAlgn="ctr"/>
                      <a:r>
                        <a:rPr lang="en-AU" sz="1100" b="0" i="0" u="none" strike="noStrike">
                          <a:solidFill>
                            <a:srgbClr val="222324"/>
                          </a:solidFill>
                          <a:effectLst/>
                          <a:latin typeface="Segoe UI Semilight" panose="020B0402040204020203" pitchFamily="34" charset="0"/>
                        </a:rPr>
                        <a:t>4127</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Settlements - FCASREGIONRECOVERY Report is not being generated for participants</a:t>
                      </a:r>
                    </a:p>
                  </a:txBody>
                  <a:tcPr marL="72000" marR="72000" marT="36000" marB="36000" anchor="ctr">
                    <a:solidFill>
                      <a:schemeClr val="bg1">
                        <a:lumMod val="8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8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85000"/>
                      </a:schemeClr>
                    </a:solidFill>
                  </a:tcPr>
                </a:tc>
                <a:tc>
                  <a:txBody>
                    <a:bodyPr/>
                    <a:lstStyle/>
                    <a:p>
                      <a:pPr marL="0" algn="l" defTabSz="727510" rtl="0" eaLnBrk="1" fontAlgn="ctr" latinLnBrk="0" hangingPunct="1"/>
                      <a:endParaRPr lang="en-AU" sz="1100" b="0" i="0" u="none" strike="noStrike" kern="1200">
                        <a:solidFill>
                          <a:srgbClr val="222324"/>
                        </a:solidFill>
                        <a:effectLst/>
                        <a:latin typeface="Segoe UI Semilight" panose="020B0402040204020203" pitchFamily="34" charset="0"/>
                        <a:ea typeface="+mn-ea"/>
                        <a:cs typeface="+mn-cs"/>
                      </a:endParaRPr>
                    </a:p>
                  </a:txBody>
                  <a:tcPr marL="72000" marR="72000" marT="36000" marB="36000" anchor="ctr">
                    <a:solidFill>
                      <a:schemeClr val="bg1">
                        <a:lumMod val="85000"/>
                      </a:schemeClr>
                    </a:solidFill>
                  </a:tcPr>
                </a:tc>
                <a:extLst>
                  <a:ext uri="{0D108BD9-81ED-4DB2-BD59-A6C34878D82A}">
                    <a16:rowId xmlns:a16="http://schemas.microsoft.com/office/drawing/2014/main" val="3632283818"/>
                  </a:ext>
                </a:extLst>
              </a:tr>
              <a:tr h="404213">
                <a:tc>
                  <a:txBody>
                    <a:bodyPr/>
                    <a:lstStyle/>
                    <a:p>
                      <a:pPr algn="ctr" rtl="0" fontAlgn="ctr"/>
                      <a:r>
                        <a:rPr lang="en-AU" sz="1100" b="0" i="0" u="none" strike="noStrike">
                          <a:solidFill>
                            <a:srgbClr val="222324"/>
                          </a:solidFill>
                          <a:effectLst/>
                          <a:latin typeface="Segoe UI Semilight" panose="020B0402040204020203" pitchFamily="34" charset="0"/>
                        </a:rPr>
                        <a:t>4148</a:t>
                      </a:r>
                    </a:p>
                  </a:txBody>
                  <a:tcPr marL="72000" marR="72000" marT="36000" marB="36000" anchor="ctr">
                    <a:solidFill>
                      <a:schemeClr val="bg1">
                        <a:lumMod val="9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Settlements Direct screen has additional categories being displayed</a:t>
                      </a:r>
                    </a:p>
                  </a:txBody>
                  <a:tcPr marL="72000" marR="72000" marT="36000" marB="36000" anchor="ctr">
                    <a:solidFill>
                      <a:schemeClr val="bg1">
                        <a:lumMod val="9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95000"/>
                      </a:schemeClr>
                    </a:solidFill>
                  </a:tcPr>
                </a:tc>
                <a:tc>
                  <a:txBody>
                    <a:bodyPr/>
                    <a:lstStyle/>
                    <a:p>
                      <a:pPr marL="0" marR="0" lvl="0" indent="0" algn="ctr" defTabSz="727510" rtl="0" eaLnBrk="1" fontAlgn="ctr" latinLnBrk="0" hangingPunct="1">
                        <a:lnSpc>
                          <a:spcPct val="100000"/>
                        </a:lnSpc>
                        <a:spcBef>
                          <a:spcPts val="0"/>
                        </a:spcBef>
                        <a:spcAft>
                          <a:spcPts val="0"/>
                        </a:spcAft>
                        <a:buClrTx/>
                        <a:buSzTx/>
                        <a:buFontTx/>
                        <a:buNone/>
                        <a:tabLst/>
                        <a:defRPr/>
                      </a:pP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Screen is still able to be used.</a:t>
                      </a:r>
                    </a:p>
                  </a:txBody>
                  <a:tcPr marL="72000" marR="72000" marT="36000" marB="36000" anchor="ctr">
                    <a:solidFill>
                      <a:schemeClr val="bg1">
                        <a:lumMod val="95000"/>
                      </a:schemeClr>
                    </a:solidFill>
                  </a:tcPr>
                </a:tc>
                <a:extLst>
                  <a:ext uri="{0D108BD9-81ED-4DB2-BD59-A6C34878D82A}">
                    <a16:rowId xmlns:a16="http://schemas.microsoft.com/office/drawing/2014/main" val="256692753"/>
                  </a:ext>
                </a:extLst>
              </a:tr>
              <a:tr h="552341">
                <a:tc>
                  <a:txBody>
                    <a:bodyPr/>
                    <a:lstStyle/>
                    <a:p>
                      <a:pPr algn="ctr" rtl="0" fontAlgn="ctr"/>
                      <a:r>
                        <a:rPr lang="en-AU" sz="1100" b="0" i="0" u="none" strike="noStrike">
                          <a:solidFill>
                            <a:srgbClr val="222324"/>
                          </a:solidFill>
                          <a:effectLst/>
                          <a:latin typeface="Segoe UI Semilight" panose="020B0402040204020203" pitchFamily="34" charset="0"/>
                        </a:rPr>
                        <a:t>4160</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Meter Data Report Publishing is not able to be displayed in the settlement direct screen</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85000"/>
                      </a:schemeClr>
                    </a:solidFill>
                  </a:tcPr>
                </a:tc>
                <a:tc>
                  <a:txBody>
                    <a:bodyPr/>
                    <a:lstStyle/>
                    <a:p>
                      <a:pPr marL="0" algn="l" defTabSz="727510" rtl="0" eaLnBrk="1" fontAlgn="ctr" latinLnBrk="0" hangingPunct="1"/>
                      <a:endParaRPr lang="en-AU" sz="1100" b="0" i="0" u="none" strike="noStrike" kern="1200">
                        <a:solidFill>
                          <a:srgbClr val="222324"/>
                        </a:solidFill>
                        <a:effectLst/>
                        <a:latin typeface="Segoe UI Semilight" panose="020B0402040204020203" pitchFamily="34" charset="0"/>
                        <a:ea typeface="+mn-ea"/>
                        <a:cs typeface="+mn-cs"/>
                      </a:endParaRPr>
                    </a:p>
                  </a:txBody>
                  <a:tcPr marL="72000" marR="72000" marT="36000" marB="36000" anchor="ctr">
                    <a:solidFill>
                      <a:schemeClr val="bg1">
                        <a:lumMod val="85000"/>
                      </a:schemeClr>
                    </a:solidFill>
                  </a:tcPr>
                </a:tc>
                <a:extLst>
                  <a:ext uri="{0D108BD9-81ED-4DB2-BD59-A6C34878D82A}">
                    <a16:rowId xmlns:a16="http://schemas.microsoft.com/office/drawing/2014/main" val="813189826"/>
                  </a:ext>
                </a:extLst>
              </a:tr>
              <a:tr h="552341">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4183</a:t>
                      </a:r>
                    </a:p>
                  </a:txBody>
                  <a:tcPr marL="72000" marR="72000" marT="36000" marB="36000" anchor="ctr">
                    <a:solidFill>
                      <a:schemeClr val="bg1">
                        <a:lumMod val="95000"/>
                      </a:schemeClr>
                    </a:solidFill>
                  </a:tcPr>
                </a:tc>
                <a:tc>
                  <a:txBody>
                    <a:bodyPr/>
                    <a:lstStyle/>
                    <a:p>
                      <a:r>
                        <a:rPr lang="en-AU" sz="1100" b="0" i="0" u="none" strike="noStrike" kern="1200">
                          <a:solidFill>
                            <a:srgbClr val="222324"/>
                          </a:solidFill>
                          <a:effectLst/>
                          <a:latin typeface="Segoe UI Semilight" panose="020B0402040204020203" pitchFamily="34" charset="0"/>
                          <a:ea typeface="+mn-ea"/>
                          <a:cs typeface="+mn-cs"/>
                        </a:rPr>
                        <a:t>Issues with Publishing Direct/Settlement Direct API - </a:t>
                      </a:r>
                      <a:r>
                        <a:rPr lang="en-AU" sz="1100" b="0" i="0" u="none" strike="noStrike" kern="1200" err="1">
                          <a:solidFill>
                            <a:srgbClr val="222324"/>
                          </a:solidFill>
                          <a:effectLst/>
                          <a:latin typeface="Segoe UI Semilight" panose="020B0402040204020203" pitchFamily="34" charset="0"/>
                          <a:ea typeface="+mn-ea"/>
                          <a:cs typeface="+mn-cs"/>
                        </a:rPr>
                        <a:t>getAvailabileFiles</a:t>
                      </a:r>
                      <a:r>
                        <a:rPr lang="en-AU" sz="1100" b="0" i="0" u="none" strike="noStrike" kern="1200">
                          <a:solidFill>
                            <a:srgbClr val="222324"/>
                          </a:solidFill>
                          <a:effectLst/>
                          <a:latin typeface="Segoe UI Semilight" panose="020B0402040204020203" pitchFamily="34" charset="0"/>
                          <a:ea typeface="+mn-ea"/>
                          <a:cs typeface="+mn-cs"/>
                        </a:rPr>
                        <a:t> is timing out without specifying the </a:t>
                      </a:r>
                      <a:r>
                        <a:rPr lang="en-AU" sz="1100" b="0" i="0" u="none" strike="noStrike" kern="1200" err="1">
                          <a:solidFill>
                            <a:srgbClr val="222324"/>
                          </a:solidFill>
                          <a:effectLst/>
                          <a:latin typeface="Segoe UI Semilight" panose="020B0402040204020203" pitchFamily="34" charset="0"/>
                          <a:ea typeface="+mn-ea"/>
                          <a:cs typeface="+mn-cs"/>
                        </a:rPr>
                        <a:t>PublishingCategoryID</a:t>
                      </a:r>
                      <a:endParaRPr lang="en-AU" sz="1100" b="0" i="0" u="none" strike="noStrike" kern="1200">
                        <a:solidFill>
                          <a:srgbClr val="222324"/>
                        </a:solidFill>
                        <a:effectLst/>
                        <a:latin typeface="Segoe UI Semilight" panose="020B0402040204020203" pitchFamily="34" charset="0"/>
                        <a:ea typeface="+mn-ea"/>
                        <a:cs typeface="+mn-cs"/>
                      </a:endParaRP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9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If participants use the </a:t>
                      </a:r>
                      <a:r>
                        <a:rPr lang="en-AU" sz="1100" b="0" i="0" u="none" strike="noStrike" kern="1200" err="1">
                          <a:solidFill>
                            <a:srgbClr val="222324"/>
                          </a:solidFill>
                          <a:effectLst/>
                          <a:latin typeface="Segoe UI Semilight" panose="020B0402040204020203" pitchFamily="34" charset="0"/>
                          <a:ea typeface="+mn-ea"/>
                          <a:cs typeface="+mn-cs"/>
                        </a:rPr>
                        <a:t>PublishingCategoryID</a:t>
                      </a:r>
                      <a:r>
                        <a:rPr lang="en-AU" sz="1100" b="0" i="0" u="none" strike="noStrike" kern="1200">
                          <a:solidFill>
                            <a:srgbClr val="222324"/>
                          </a:solidFill>
                          <a:effectLst/>
                          <a:latin typeface="Segoe UI Semilight" panose="020B0402040204020203" pitchFamily="34" charset="0"/>
                          <a:ea typeface="+mn-ea"/>
                          <a:cs typeface="+mn-cs"/>
                        </a:rPr>
                        <a:t> the API responses  correctly.</a:t>
                      </a:r>
                    </a:p>
                  </a:txBody>
                  <a:tcPr marL="72000" marR="72000" marT="36000" marB="36000" anchor="ctr">
                    <a:solidFill>
                      <a:schemeClr val="bg1">
                        <a:lumMod val="95000"/>
                      </a:schemeClr>
                    </a:solidFill>
                  </a:tcPr>
                </a:tc>
                <a:extLst>
                  <a:ext uri="{0D108BD9-81ED-4DB2-BD59-A6C34878D82A}">
                    <a16:rowId xmlns:a16="http://schemas.microsoft.com/office/drawing/2014/main" val="3263823008"/>
                  </a:ext>
                </a:extLst>
              </a:tr>
              <a:tr h="434219">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4201</a:t>
                      </a:r>
                    </a:p>
                  </a:txBody>
                  <a:tcPr marL="72000" marR="72000" marT="36000" marB="36000" anchor="ctr">
                    <a:solidFill>
                      <a:schemeClr val="bg1">
                        <a:lumMod val="85000"/>
                      </a:schemeClr>
                    </a:solidFill>
                  </a:tcPr>
                </a:tc>
                <a:tc>
                  <a:txBody>
                    <a:bodyPr/>
                    <a:lstStyle/>
                    <a:p>
                      <a:r>
                        <a:rPr lang="en-AU" sz="1100" b="0" i="0" u="none" strike="noStrike" kern="1200">
                          <a:solidFill>
                            <a:srgbClr val="222324"/>
                          </a:solidFill>
                          <a:effectLst/>
                          <a:latin typeface="Segoe UI Semilight" panose="020B0402040204020203" pitchFamily="34" charset="0"/>
                          <a:ea typeface="+mn-ea"/>
                          <a:cs typeface="+mn-cs"/>
                        </a:rPr>
                        <a:t>CDEII Report Issue</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85000"/>
                      </a:schemeClr>
                    </a:solidFill>
                  </a:tcPr>
                </a:tc>
                <a:tc>
                  <a:txBody>
                    <a:bodyPr/>
                    <a:lstStyle/>
                    <a:p>
                      <a:pPr marL="0" algn="l" defTabSz="727510" rtl="0" eaLnBrk="1" fontAlgn="ctr" latinLnBrk="0" hangingPunct="1"/>
                      <a:r>
                        <a:rPr lang="en-AU" sz="1100" b="0" i="0" u="none" strike="noStrike" kern="1200">
                          <a:solidFill>
                            <a:srgbClr val="222324"/>
                          </a:solidFill>
                          <a:effectLst/>
                          <a:latin typeface="Segoe UI Semilight" panose="020B0402040204020203" pitchFamily="34" charset="0"/>
                          <a:ea typeface="+mn-ea"/>
                          <a:cs typeface="+mn-cs"/>
                        </a:rPr>
                        <a:t>This report is not generated in all instances.</a:t>
                      </a:r>
                    </a:p>
                  </a:txBody>
                  <a:tcPr marL="72000" marR="72000" marT="36000" marB="36000" anchor="ctr">
                    <a:solidFill>
                      <a:schemeClr val="bg1">
                        <a:lumMod val="85000"/>
                      </a:schemeClr>
                    </a:solidFill>
                  </a:tcPr>
                </a:tc>
                <a:extLst>
                  <a:ext uri="{0D108BD9-81ED-4DB2-BD59-A6C34878D82A}">
                    <a16:rowId xmlns:a16="http://schemas.microsoft.com/office/drawing/2014/main" val="3344862086"/>
                  </a:ext>
                </a:extLst>
              </a:tr>
              <a:tr h="779690">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4264</a:t>
                      </a:r>
                    </a:p>
                  </a:txBody>
                  <a:tcPr marL="72000" marR="72000" marT="36000" marB="36000" anchor="ctr">
                    <a:solidFill>
                      <a:schemeClr val="bg1">
                        <a:lumMod val="9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Reports are being generated but not displayed in settlements direct -  Final/Provisional Direction RECON &amp; DAILY public report &amp; CO2EII/CDEII</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9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95000"/>
                      </a:schemeClr>
                    </a:solidFill>
                  </a:tcPr>
                </a:tc>
                <a:tc>
                  <a:txBody>
                    <a:bodyPr/>
                    <a:lstStyle/>
                    <a:p>
                      <a:pPr marL="0" algn="l" defTabSz="727510" rtl="0" eaLnBrk="1" fontAlgn="ctr" latinLnBrk="0" hangingPunct="1"/>
                      <a:endParaRPr lang="en-AU" sz="1100" b="0" i="0" u="none" strike="noStrike" kern="1200">
                        <a:solidFill>
                          <a:srgbClr val="222324"/>
                        </a:solidFill>
                        <a:effectLst/>
                        <a:latin typeface="Segoe UI Semilight" panose="020B0402040204020203" pitchFamily="34" charset="0"/>
                        <a:ea typeface="+mn-ea"/>
                        <a:cs typeface="+mn-cs"/>
                      </a:endParaRPr>
                    </a:p>
                  </a:txBody>
                  <a:tcPr marL="72000" marR="72000" marT="36000" marB="36000" anchor="ctr">
                    <a:solidFill>
                      <a:schemeClr val="bg1">
                        <a:lumMod val="95000"/>
                      </a:schemeClr>
                    </a:solidFill>
                  </a:tcPr>
                </a:tc>
                <a:extLst>
                  <a:ext uri="{0D108BD9-81ED-4DB2-BD59-A6C34878D82A}">
                    <a16:rowId xmlns:a16="http://schemas.microsoft.com/office/drawing/2014/main" val="3901448253"/>
                  </a:ext>
                </a:extLst>
              </a:tr>
              <a:tr h="552341">
                <a:tc>
                  <a:txBody>
                    <a:bodyPr/>
                    <a:lstStyle/>
                    <a:p>
                      <a:pPr algn="ctr" rtl="0" fontAlgn="ctr"/>
                      <a:r>
                        <a:rPr lang="en-AU" sz="1100" b="0" i="0" u="none" strike="noStrike" kern="1200">
                          <a:solidFill>
                            <a:srgbClr val="222324"/>
                          </a:solidFill>
                          <a:effectLst/>
                          <a:latin typeface="Segoe UI Semilight" panose="020B0402040204020203" pitchFamily="34" charset="0"/>
                          <a:ea typeface="+mn-ea"/>
                          <a:cs typeface="+mn-cs"/>
                        </a:rPr>
                        <a:t>4273</a:t>
                      </a:r>
                    </a:p>
                  </a:txBody>
                  <a:tcPr marL="72000" marR="72000" marT="36000" marB="36000" anchor="ctr">
                    <a:solidFill>
                      <a:schemeClr val="bg1">
                        <a:lumMod val="85000"/>
                      </a:schemeClr>
                    </a:solidFill>
                  </a:tcPr>
                </a:tc>
                <a:tc>
                  <a:txBody>
                    <a:bodyPr/>
                    <a:lstStyle/>
                    <a:p>
                      <a:pPr algn="l" rtl="0" fontAlgn="ctr"/>
                      <a:r>
                        <a:rPr lang="en-AU" sz="1100" b="0" i="0" u="none" strike="noStrike" kern="1200">
                          <a:solidFill>
                            <a:srgbClr val="222324"/>
                          </a:solidFill>
                          <a:effectLst/>
                          <a:latin typeface="Segoe UI Semilight" panose="020B0402040204020203" pitchFamily="34" charset="0"/>
                          <a:ea typeface="+mn-ea"/>
                          <a:cs typeface="+mn-cs"/>
                        </a:rPr>
                        <a:t>Settlement Direct screen - billing week From/To fields needs to be in descending order as per Production</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In Progress</a:t>
                      </a:r>
                    </a:p>
                  </a:txBody>
                  <a:tcPr marL="72000" marR="72000" marT="36000" marB="36000" anchor="ctr">
                    <a:solidFill>
                      <a:schemeClr val="bg1">
                        <a:lumMod val="85000"/>
                      </a:schemeClr>
                    </a:solidFill>
                  </a:tcPr>
                </a:tc>
                <a:tc>
                  <a:txBody>
                    <a:bodyPr/>
                    <a:lstStyle/>
                    <a:p>
                      <a:pPr algn="ctr" rtl="0" fontAlgn="ctr"/>
                      <a:r>
                        <a:rPr lang="en-AU" sz="1100" b="0" i="0" u="none" strike="noStrike">
                          <a:solidFill>
                            <a:srgbClr val="222324"/>
                          </a:solidFill>
                          <a:effectLst/>
                          <a:latin typeface="Segoe UI Semilight" panose="020B0402040204020203" pitchFamily="34" charset="0"/>
                        </a:rPr>
                        <a:t>Settlements</a:t>
                      </a:r>
                    </a:p>
                  </a:txBody>
                  <a:tcPr marL="72000" marR="72000" marT="36000" marB="36000" anchor="ctr">
                    <a:solidFill>
                      <a:schemeClr val="bg1">
                        <a:lumMod val="85000"/>
                      </a:schemeClr>
                    </a:solidFill>
                  </a:tcPr>
                </a:tc>
                <a:tc>
                  <a:txBody>
                    <a:bodyPr/>
                    <a:lstStyle/>
                    <a:p>
                      <a:pPr marL="0" algn="l" defTabSz="727510" rtl="0" eaLnBrk="1" fontAlgn="ctr" latinLnBrk="0" hangingPunct="1"/>
                      <a:endParaRPr lang="en-AU" sz="1100" b="0" i="0" u="none" strike="noStrike" kern="1200">
                        <a:solidFill>
                          <a:srgbClr val="222324"/>
                        </a:solidFill>
                        <a:effectLst/>
                        <a:latin typeface="Segoe UI Semilight" panose="020B0402040204020203" pitchFamily="34" charset="0"/>
                        <a:ea typeface="+mn-ea"/>
                        <a:cs typeface="+mn-cs"/>
                      </a:endParaRPr>
                    </a:p>
                  </a:txBody>
                  <a:tcPr marL="72000" marR="72000" marT="36000" marB="36000" anchor="ctr">
                    <a:solidFill>
                      <a:schemeClr val="bg1">
                        <a:lumMod val="85000"/>
                      </a:schemeClr>
                    </a:solidFill>
                  </a:tcPr>
                </a:tc>
                <a:extLst>
                  <a:ext uri="{0D108BD9-81ED-4DB2-BD59-A6C34878D82A}">
                    <a16:rowId xmlns:a16="http://schemas.microsoft.com/office/drawing/2014/main" val="1577684602"/>
                  </a:ext>
                </a:extLst>
              </a:tr>
            </a:tbl>
          </a:graphicData>
        </a:graphic>
      </p:graphicFrame>
    </p:spTree>
    <p:extLst>
      <p:ext uri="{BB962C8B-B14F-4D97-AF65-F5344CB8AC3E}">
        <p14:creationId xmlns:p14="http://schemas.microsoft.com/office/powerpoint/2010/main" val="3530471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TFG/MTP Update</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22</a:t>
            </a:fld>
            <a:endParaRPr lang="en-AU"/>
          </a:p>
        </p:txBody>
      </p:sp>
    </p:spTree>
    <p:extLst>
      <p:ext uri="{BB962C8B-B14F-4D97-AF65-F5344CB8AC3E}">
        <p14:creationId xmlns:p14="http://schemas.microsoft.com/office/powerpoint/2010/main" val="136197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12E03-FE4C-4ADC-91B7-B5A62E192561}"/>
              </a:ext>
            </a:extLst>
          </p:cNvPr>
          <p:cNvSpPr>
            <a:spLocks noGrp="1"/>
          </p:cNvSpPr>
          <p:nvPr>
            <p:ph type="title"/>
          </p:nvPr>
        </p:nvSpPr>
        <p:spPr>
          <a:xfrm>
            <a:off x="206546" y="14057"/>
            <a:ext cx="7894138" cy="1310695"/>
          </a:xfrm>
        </p:spPr>
        <p:txBody>
          <a:bodyPr vert="horz" lIns="91440" tIns="45720" rIns="91440" bIns="45720" rtlCol="0" anchor="b" anchorCtr="0">
            <a:normAutofit/>
          </a:bodyPr>
          <a:lstStyle/>
          <a:p>
            <a:r>
              <a:rPr lang="en-AU" sz="3600"/>
              <a:t>TFG/MTP Update</a:t>
            </a:r>
          </a:p>
        </p:txBody>
      </p:sp>
      <p:sp>
        <p:nvSpPr>
          <p:cNvPr id="7" name="TextBox 6">
            <a:extLst>
              <a:ext uri="{FF2B5EF4-FFF2-40B4-BE49-F238E27FC236}">
                <a16:creationId xmlns:a16="http://schemas.microsoft.com/office/drawing/2014/main" id="{38A73FB9-5AE0-4ED8-A843-4779600B3C00}"/>
              </a:ext>
            </a:extLst>
          </p:cNvPr>
          <p:cNvSpPr txBox="1"/>
          <p:nvPr/>
        </p:nvSpPr>
        <p:spPr>
          <a:xfrm>
            <a:off x="206546" y="1974317"/>
            <a:ext cx="8758550" cy="5294850"/>
          </a:xfrm>
          <a:prstGeom prst="rect">
            <a:avLst/>
          </a:prstGeom>
        </p:spPr>
        <p:txBody>
          <a:bodyPr vert="horz" lIns="72000" tIns="45720" rIns="72000" bIns="45720" rtlCol="0" anchor="t">
            <a:normAutofit/>
          </a:bodyPr>
          <a:lstStyle/>
          <a:p>
            <a:pPr marL="285750" indent="-196850" defTabSz="801929">
              <a:spcBef>
                <a:spcPts val="600"/>
              </a:spcBef>
              <a:buFont typeface="Arial" panose="020B0604020202020204" pitchFamily="34" charset="0"/>
              <a:buChar char="•"/>
            </a:pPr>
            <a:r>
              <a:rPr lang="en-AU" sz="1600">
                <a:ea typeface="+mn-lt"/>
                <a:cs typeface="+mn-lt"/>
              </a:rPr>
              <a:t>Readiness report summary</a:t>
            </a:r>
          </a:p>
          <a:p>
            <a:pPr marL="285750" indent="-196850" defTabSz="801929">
              <a:spcBef>
                <a:spcPts val="600"/>
              </a:spcBef>
              <a:buFont typeface="Arial" panose="020B0604020202020204" pitchFamily="34" charset="0"/>
              <a:buChar char="•"/>
            </a:pPr>
            <a:r>
              <a:rPr lang="en-AU" sz="1600">
                <a:solidFill>
                  <a:srgbClr val="FF0000"/>
                </a:solidFill>
                <a:ea typeface="+mn-lt"/>
                <a:cs typeface="+mn-lt"/>
              </a:rPr>
              <a:t>Roll-out plans overview </a:t>
            </a:r>
          </a:p>
          <a:p>
            <a:pPr marL="285750" indent="-196850" defTabSz="801929">
              <a:spcBef>
                <a:spcPts val="600"/>
              </a:spcBef>
              <a:buFont typeface="Arial" panose="020B0604020202020204" pitchFamily="34" charset="0"/>
              <a:buChar char="•"/>
            </a:pPr>
            <a:r>
              <a:rPr lang="en-AU" sz="1600">
                <a:ea typeface="+mn-lt"/>
                <a:cs typeface="+mn-lt"/>
              </a:rPr>
              <a:t>RTC transition approach</a:t>
            </a:r>
          </a:p>
          <a:p>
            <a:pPr marL="285750" indent="-196850" defTabSz="801929">
              <a:spcBef>
                <a:spcPts val="600"/>
              </a:spcBef>
              <a:buFont typeface="Arial" panose="020B0604020202020204" pitchFamily="34" charset="0"/>
              <a:buChar char="•"/>
            </a:pPr>
            <a:r>
              <a:rPr lang="en-AU" sz="1600">
                <a:solidFill>
                  <a:srgbClr val="FF0000"/>
                </a:solidFill>
                <a:ea typeface="+mn-lt"/>
                <a:cs typeface="+mn-lt"/>
              </a:rPr>
              <a:t>Upcoming MTP Activities</a:t>
            </a:r>
          </a:p>
          <a:p>
            <a:pPr marL="285750" indent="-196850" defTabSz="801929">
              <a:spcBef>
                <a:spcPts val="600"/>
              </a:spcBef>
              <a:buFont typeface="Arial" panose="020B0604020202020204" pitchFamily="34" charset="0"/>
              <a:buChar char="•"/>
            </a:pPr>
            <a:r>
              <a:rPr lang="en-AU" sz="1600">
                <a:solidFill>
                  <a:srgbClr val="FF0000"/>
                </a:solidFill>
                <a:ea typeface="+mn-lt"/>
                <a:cs typeface="+mn-lt"/>
              </a:rPr>
              <a:t>MSDR Data Transition WG Update</a:t>
            </a:r>
          </a:p>
          <a:p>
            <a:pPr marL="285750" indent="-196850" defTabSz="801929">
              <a:spcBef>
                <a:spcPts val="600"/>
              </a:spcBef>
              <a:buFont typeface="Arial" panose="020B0604020202020204" pitchFamily="34" charset="0"/>
              <a:buChar char="•"/>
            </a:pPr>
            <a:r>
              <a:rPr lang="en-AU" sz="1600">
                <a:ea typeface="+mn-lt"/>
                <a:cs typeface="+mn-lt"/>
              </a:rPr>
              <a:t>GLOPOOL planning</a:t>
            </a:r>
          </a:p>
          <a:p>
            <a:pPr marL="1200150" lvl="2" indent="-285750" defTabSz="801929">
              <a:buFont typeface="Arial" panose="020B0604020202020204" pitchFamily="34" charset="0"/>
              <a:buChar char="•"/>
            </a:pPr>
            <a:endParaRPr lang="en-AU" sz="1200">
              <a:ea typeface="+mn-lt"/>
              <a:cs typeface="+mn-lt"/>
            </a:endParaRPr>
          </a:p>
          <a:p>
            <a:pPr defTabSz="801929">
              <a:spcAft>
                <a:spcPts val="400"/>
              </a:spcAft>
            </a:pPr>
            <a:r>
              <a:rPr lang="en-AU">
                <a:ea typeface="+mn-lt"/>
                <a:cs typeface="+mn-lt"/>
              </a:rPr>
              <a:t>The next meeting is on Thursday 15th April 2021. The </a:t>
            </a:r>
            <a:r>
              <a:rPr lang="en-AU" b="1">
                <a:ea typeface="+mn-lt"/>
                <a:cs typeface="+mn-lt"/>
              </a:rPr>
              <a:t>draft agenda </a:t>
            </a:r>
            <a:r>
              <a:rPr lang="en-AU">
                <a:ea typeface="+mn-lt"/>
                <a:cs typeface="+mn-lt"/>
              </a:rPr>
              <a:t>for this meeting is:</a:t>
            </a:r>
          </a:p>
          <a:p>
            <a:pPr marL="285750" indent="-196850" defTabSz="801929">
              <a:spcBef>
                <a:spcPts val="600"/>
              </a:spcBef>
              <a:buFont typeface="Arial" panose="020B0604020202020204" pitchFamily="34" charset="0"/>
              <a:buChar char="•"/>
            </a:pPr>
            <a:r>
              <a:rPr lang="en-AU" sz="1600">
                <a:ea typeface="+mn-lt"/>
                <a:cs typeface="+mn-lt"/>
              </a:rPr>
              <a:t>CATS Transaction Volume updates</a:t>
            </a:r>
          </a:p>
          <a:p>
            <a:pPr marL="285750" lvl="1" indent="-196850" defTabSz="801929">
              <a:spcBef>
                <a:spcPts val="600"/>
              </a:spcBef>
              <a:buFont typeface="Arial" panose="020B0604020202020204" pitchFamily="34" charset="0"/>
              <a:buChar char="•"/>
            </a:pPr>
            <a:r>
              <a:rPr lang="en-AU" sz="1600">
                <a:ea typeface="+mn-lt"/>
                <a:cs typeface="+mn-lt"/>
              </a:rPr>
              <a:t>Roll-out plans analysis</a:t>
            </a:r>
          </a:p>
          <a:p>
            <a:pPr marL="285750" indent="-196850" defTabSz="801929">
              <a:spcBef>
                <a:spcPts val="600"/>
              </a:spcBef>
              <a:buFont typeface="Arial" panose="020B0604020202020204" pitchFamily="34" charset="0"/>
              <a:buChar char="•"/>
            </a:pPr>
            <a:r>
              <a:rPr lang="en-AU" sz="1600">
                <a:ea typeface="+mn-lt"/>
                <a:cs typeface="+mn-lt"/>
              </a:rPr>
              <a:t>Upcoming MTP activities</a:t>
            </a:r>
          </a:p>
          <a:p>
            <a:pPr marL="285750" indent="-196850" defTabSz="801929">
              <a:spcBef>
                <a:spcPts val="600"/>
              </a:spcBef>
              <a:buFont typeface="Arial" panose="020B0604020202020204" pitchFamily="34" charset="0"/>
              <a:buChar char="•"/>
            </a:pPr>
            <a:r>
              <a:rPr lang="en-AU" sz="1600">
                <a:ea typeface="+mn-lt"/>
                <a:cs typeface="+mn-lt"/>
              </a:rPr>
              <a:t>MSDR Data Transition WG engagement</a:t>
            </a:r>
          </a:p>
          <a:p>
            <a:pPr marL="285750" indent="-196850" defTabSz="801929">
              <a:spcBef>
                <a:spcPts val="600"/>
              </a:spcBef>
              <a:buFont typeface="Arial" panose="020B0604020202020204" pitchFamily="34" charset="0"/>
              <a:buChar char="•"/>
            </a:pPr>
            <a:r>
              <a:rPr lang="en-AU" sz="1600">
                <a:ea typeface="+mn-lt"/>
                <a:cs typeface="+mn-lt"/>
              </a:rPr>
              <a:t>Draft Global Settlements Participant ID Update Plan</a:t>
            </a:r>
          </a:p>
          <a:p>
            <a:pPr marL="285750" indent="-196850" defTabSz="801929">
              <a:spcBef>
                <a:spcPts val="600"/>
              </a:spcBef>
              <a:buFont typeface="Arial" panose="020B0604020202020204" pitchFamily="34" charset="0"/>
              <a:buChar char="•"/>
            </a:pPr>
            <a:r>
              <a:rPr lang="en-AU" sz="1600">
                <a:solidFill>
                  <a:srgbClr val="FF0000"/>
                </a:solidFill>
                <a:ea typeface="+mn-lt"/>
                <a:cs typeface="+mn-lt"/>
              </a:rPr>
              <a:t>RWG requests?</a:t>
            </a:r>
          </a:p>
        </p:txBody>
      </p:sp>
      <p:pic>
        <p:nvPicPr>
          <p:cNvPr id="4" name="Graphic 3" descr="Group brainstorm">
            <a:extLst>
              <a:ext uri="{FF2B5EF4-FFF2-40B4-BE49-F238E27FC236}">
                <a16:creationId xmlns:a16="http://schemas.microsoft.com/office/drawing/2014/main" id="{C91DB057-6388-4ED2-B15C-C1E43C4980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736070" y="1392902"/>
            <a:ext cx="2065071" cy="2065071"/>
          </a:xfrm>
          <a:prstGeom prst="rect">
            <a:avLst/>
          </a:prstGeom>
        </p:spPr>
      </p:pic>
      <p:sp>
        <p:nvSpPr>
          <p:cNvPr id="5" name="Slide Number Placeholder 4">
            <a:extLst>
              <a:ext uri="{FF2B5EF4-FFF2-40B4-BE49-F238E27FC236}">
                <a16:creationId xmlns:a16="http://schemas.microsoft.com/office/drawing/2014/main" id="{9691BDA7-12C8-449E-8BA1-E610BFFD0312}"/>
              </a:ext>
            </a:extLst>
          </p:cNvPr>
          <p:cNvSpPr>
            <a:spLocks noGrp="1"/>
          </p:cNvSpPr>
          <p:nvPr>
            <p:ph type="sldNum" sz="quarter" idx="12"/>
          </p:nvPr>
        </p:nvSpPr>
        <p:spPr>
          <a:xfrm>
            <a:off x="9956751" y="7006699"/>
            <a:ext cx="505220" cy="402483"/>
          </a:xfrm>
        </p:spPr>
        <p:txBody>
          <a:bodyPr vert="horz" lIns="91440" tIns="45720" rIns="91440" bIns="45720" rtlCol="0" anchor="ctr">
            <a:normAutofit/>
          </a:bodyPr>
          <a:lstStyle/>
          <a:p>
            <a:pPr>
              <a:spcAft>
                <a:spcPts val="600"/>
              </a:spcAft>
            </a:pPr>
            <a:fld id="{4EC81F68-4976-451A-B2E9-79BCBD2F70CC}" type="slidenum">
              <a:rPr lang="en-AU" smtClean="0"/>
              <a:pPr>
                <a:spcAft>
                  <a:spcPts val="600"/>
                </a:spcAft>
              </a:pPr>
              <a:t>23</a:t>
            </a:fld>
            <a:endParaRPr lang="en-AU"/>
          </a:p>
        </p:txBody>
      </p:sp>
      <p:sp>
        <p:nvSpPr>
          <p:cNvPr id="3" name="Rectangle 2">
            <a:extLst>
              <a:ext uri="{FF2B5EF4-FFF2-40B4-BE49-F238E27FC236}">
                <a16:creationId xmlns:a16="http://schemas.microsoft.com/office/drawing/2014/main" id="{5CB42C19-C5AB-4176-9DF5-CA3131E77A19}"/>
              </a:ext>
            </a:extLst>
          </p:cNvPr>
          <p:cNvSpPr/>
          <p:nvPr/>
        </p:nvSpPr>
        <p:spPr>
          <a:xfrm>
            <a:off x="147338" y="1601202"/>
            <a:ext cx="10594595" cy="373115"/>
          </a:xfrm>
          <a:prstGeom prst="rect">
            <a:avLst/>
          </a:prstGeom>
        </p:spPr>
        <p:txBody>
          <a:bodyPr wrap="square">
            <a:spAutoFit/>
          </a:bodyPr>
          <a:lstStyle/>
          <a:p>
            <a:pPr marL="85725" defTabSz="801929">
              <a:lnSpc>
                <a:spcPct val="110000"/>
              </a:lnSpc>
              <a:spcBef>
                <a:spcPts val="600"/>
              </a:spcBef>
              <a:spcAft>
                <a:spcPts val="600"/>
              </a:spcAft>
            </a:pPr>
            <a:r>
              <a:rPr lang="en-AU"/>
              <a:t>The last TFG meeting was held on Thursday 11 March 2021. The </a:t>
            </a:r>
            <a:r>
              <a:rPr lang="en-AU" b="1"/>
              <a:t>agenda</a:t>
            </a:r>
            <a:r>
              <a:rPr lang="en-AU"/>
              <a:t> included:</a:t>
            </a:r>
          </a:p>
        </p:txBody>
      </p:sp>
    </p:spTree>
    <p:extLst>
      <p:ext uri="{BB962C8B-B14F-4D97-AF65-F5344CB8AC3E}">
        <p14:creationId xmlns:p14="http://schemas.microsoft.com/office/powerpoint/2010/main" val="1082207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C61A87-C45D-4B51-992C-A50FED2034FE}"/>
              </a:ext>
            </a:extLst>
          </p:cNvPr>
          <p:cNvSpPr/>
          <p:nvPr/>
        </p:nvSpPr>
        <p:spPr>
          <a:xfrm>
            <a:off x="99391" y="6708913"/>
            <a:ext cx="1977887" cy="7752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183779" y="75510"/>
            <a:ext cx="10255424" cy="1310695"/>
          </a:xfrm>
        </p:spPr>
        <p:txBody>
          <a:bodyPr>
            <a:normAutofit/>
          </a:bodyPr>
          <a:lstStyle/>
          <a:p>
            <a:r>
              <a:rPr lang="en-AU" sz="3600"/>
              <a:t>Roll-out plans overview</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06546" y="1526986"/>
            <a:ext cx="10255425" cy="5479713"/>
          </a:xfrm>
        </p:spPr>
        <p:txBody>
          <a:bodyPr vert="horz" lIns="91440" tIns="45720" rIns="91440" bIns="45720" rtlCol="0" anchor="t">
            <a:normAutofit/>
          </a:bodyPr>
          <a:lstStyle/>
          <a:p>
            <a:pPr marL="0" indent="0">
              <a:lnSpc>
                <a:spcPct val="100000"/>
              </a:lnSpc>
              <a:spcBef>
                <a:spcPts val="0"/>
              </a:spcBef>
              <a:buNone/>
            </a:pPr>
            <a:r>
              <a:rPr lang="en-AU" sz="1700" b="1"/>
              <a:t>Objective</a:t>
            </a:r>
          </a:p>
          <a:p>
            <a:pPr marL="199745" indent="-200025"/>
            <a:r>
              <a:rPr lang="en-AU" sz="1500">
                <a:cs typeface="Segoe UI Semilight"/>
              </a:rPr>
              <a:t>Rollout plans are to be provided to AEMO to assist in confirming:</a:t>
            </a:r>
          </a:p>
          <a:p>
            <a:pPr marL="642937" lvl="1" indent="-285750">
              <a:lnSpc>
                <a:spcPct val="100000"/>
              </a:lnSpc>
              <a:spcBef>
                <a:spcPts val="300"/>
              </a:spcBef>
              <a:buFont typeface="Segoe UI Semilight" panose="020B0402040204020203" pitchFamily="34" charset="0"/>
              <a:buChar char="–"/>
            </a:pPr>
            <a:r>
              <a:rPr lang="en-AU" sz="1401">
                <a:cs typeface="Segoe UI Semilight"/>
              </a:rPr>
              <a:t>Tranche 1 meters becoming 5min capable (MTP by 31 July 2021 and Rule by 1 Oct 2021)</a:t>
            </a:r>
          </a:p>
          <a:p>
            <a:pPr marL="642937" lvl="1" indent="-285750">
              <a:lnSpc>
                <a:spcPct val="100000"/>
              </a:lnSpc>
              <a:spcBef>
                <a:spcPts val="300"/>
              </a:spcBef>
              <a:buFont typeface="Segoe UI Semilight" panose="020B0402040204020203" pitchFamily="34" charset="0"/>
              <a:buChar char="–"/>
            </a:pPr>
            <a:r>
              <a:rPr lang="en-AU" sz="1449">
                <a:cs typeface="Segoe UI Semilight"/>
              </a:rPr>
              <a:t>Tranche 2 meters delivering 5min metering data (MTP by 30 Nov 2022 and Rule by 1 Dec 2022)</a:t>
            </a:r>
          </a:p>
          <a:p>
            <a:pPr marL="642937" lvl="1" indent="-285750">
              <a:lnSpc>
                <a:spcPct val="100000"/>
              </a:lnSpc>
              <a:spcBef>
                <a:spcPts val="300"/>
              </a:spcBef>
              <a:buFont typeface="Segoe UI Semilight" panose="020B0402040204020203" pitchFamily="34" charset="0"/>
              <a:buChar char="–"/>
            </a:pPr>
            <a:r>
              <a:rPr lang="en-AU" sz="1449">
                <a:cs typeface="Segoe UI Semilight"/>
              </a:rPr>
              <a:t>Tranche 1 and 2 </a:t>
            </a:r>
            <a:r>
              <a:rPr lang="en-AU" sz="1449" err="1">
                <a:cs typeface="Segoe UI Semilight"/>
              </a:rPr>
              <a:t>datastreams</a:t>
            </a:r>
            <a:r>
              <a:rPr lang="en-AU" sz="1449">
                <a:cs typeface="Segoe UI Semilight"/>
              </a:rPr>
              <a:t> being converted from Net to register level</a:t>
            </a:r>
          </a:p>
          <a:p>
            <a:pPr marL="642937" lvl="1" indent="-285750">
              <a:lnSpc>
                <a:spcPct val="100000"/>
              </a:lnSpc>
              <a:spcBef>
                <a:spcPts val="300"/>
              </a:spcBef>
              <a:buFont typeface="Segoe UI Semilight" panose="020B0402040204020203" pitchFamily="34" charset="0"/>
              <a:buChar char="–"/>
            </a:pPr>
            <a:r>
              <a:rPr lang="en-AU" sz="1449">
                <a:cs typeface="Segoe UI Semilight"/>
              </a:rPr>
              <a:t>NCONUML and ‘unknown’ cross boundary NMIs being created</a:t>
            </a:r>
          </a:p>
          <a:p>
            <a:pPr marL="0" indent="0">
              <a:buNone/>
            </a:pPr>
            <a:r>
              <a:rPr lang="en-AU" sz="1700" b="1"/>
              <a:t>AEMO’s validations</a:t>
            </a:r>
          </a:p>
          <a:p>
            <a:pPr marL="199745" indent="-200025">
              <a:lnSpc>
                <a:spcPct val="110000"/>
              </a:lnSpc>
              <a:spcBef>
                <a:spcPts val="300"/>
              </a:spcBef>
            </a:pPr>
            <a:r>
              <a:rPr lang="en-AU" sz="1500">
                <a:cs typeface="Segoe UI Semilight"/>
              </a:rPr>
              <a:t>AEMO will mainly scrutinise Tranche 1 meter rollout plans, using MSATS Prod values as a gauge</a:t>
            </a:r>
          </a:p>
          <a:p>
            <a:pPr marL="199745" indent="-200025">
              <a:lnSpc>
                <a:spcPct val="110000"/>
              </a:lnSpc>
              <a:spcBef>
                <a:spcPts val="300"/>
              </a:spcBef>
            </a:pPr>
            <a:r>
              <a:rPr lang="en-AU" sz="1500">
                <a:cs typeface="Segoe UI Semilight"/>
              </a:rPr>
              <a:t>AEMO is considering the development of reports to validate RTC code population and 5min metering data delivery for Tranche 1 meters (emphasis will initially be on essential meters)</a:t>
            </a:r>
          </a:p>
          <a:p>
            <a:pPr marL="0" indent="0">
              <a:buNone/>
            </a:pPr>
            <a:r>
              <a:rPr lang="en-AU" sz="1700" b="1">
                <a:cs typeface="Segoe UI Semilight"/>
              </a:rPr>
              <a:t>General observations</a:t>
            </a:r>
          </a:p>
          <a:p>
            <a:pPr marL="199745" indent="-200025">
              <a:lnSpc>
                <a:spcPct val="110000"/>
              </a:lnSpc>
              <a:spcBef>
                <a:spcPts val="300"/>
              </a:spcBef>
            </a:pPr>
            <a:r>
              <a:rPr lang="en-AU" sz="1500">
                <a:cs typeface="Segoe UI Semilight"/>
              </a:rPr>
              <a:t>Good coverage across all plan types</a:t>
            </a:r>
          </a:p>
          <a:p>
            <a:pPr marL="199745" indent="-200025">
              <a:lnSpc>
                <a:spcPct val="110000"/>
              </a:lnSpc>
              <a:spcBef>
                <a:spcPts val="300"/>
              </a:spcBef>
            </a:pPr>
            <a:r>
              <a:rPr lang="en-AU" sz="1500">
                <a:cs typeface="Segoe UI Semilight"/>
              </a:rPr>
              <a:t>Several Participants have not consented to sharing their rollout plans with Industry</a:t>
            </a:r>
          </a:p>
          <a:p>
            <a:pPr marL="199745" indent="-200025">
              <a:lnSpc>
                <a:spcPct val="110000"/>
              </a:lnSpc>
              <a:spcBef>
                <a:spcPts val="300"/>
              </a:spcBef>
            </a:pPr>
            <a:r>
              <a:rPr lang="en-AU" sz="1500">
                <a:cs typeface="Segoe UI Semilight"/>
              </a:rPr>
              <a:t>AEMO proposing to request Tranche 1 Metering Data Delivery plans from 1 May</a:t>
            </a:r>
          </a:p>
          <a:p>
            <a:pPr marL="200025" indent="-200025"/>
            <a:endParaRPr lang="en-AU" sz="1800">
              <a:cs typeface="Segoe UI Semilight"/>
            </a:endParaRPr>
          </a:p>
          <a:p>
            <a:pPr marL="600710" lvl="1" indent="-200025"/>
            <a:endParaRPr lang="en-AU" sz="1449">
              <a:cs typeface="Segoe UI Semilight"/>
            </a:endParaRP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a:xfrm>
            <a:off x="10186593" y="7207939"/>
            <a:ext cx="505220" cy="402483"/>
          </a:xfrm>
        </p:spPr>
        <p:txBody>
          <a:bodyPr/>
          <a:lstStyle/>
          <a:p>
            <a:fld id="{4EC81F68-4976-451A-B2E9-79BCBD2F70CC}" type="slidenum">
              <a:rPr lang="en-AU" smtClean="0"/>
              <a:t>24</a:t>
            </a:fld>
            <a:endParaRPr lang="en-AU"/>
          </a:p>
        </p:txBody>
      </p:sp>
      <p:sp>
        <p:nvSpPr>
          <p:cNvPr id="5" name="Rectangle 4">
            <a:extLst>
              <a:ext uri="{FF2B5EF4-FFF2-40B4-BE49-F238E27FC236}">
                <a16:creationId xmlns:a16="http://schemas.microsoft.com/office/drawing/2014/main" id="{29F3C9CC-6ECB-470F-9D5D-B9252B9BE17A}"/>
              </a:ext>
            </a:extLst>
          </p:cNvPr>
          <p:cNvSpPr/>
          <p:nvPr/>
        </p:nvSpPr>
        <p:spPr>
          <a:xfrm>
            <a:off x="99391" y="5727496"/>
            <a:ext cx="10508965" cy="1440000"/>
          </a:xfrm>
          <a:prstGeom prst="rect">
            <a:avLst/>
          </a:prstGeom>
          <a:solidFill>
            <a:srgbClr val="F2F2F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Ins="72000" rtlCol="0" anchor="ctr"/>
          <a:lstStyle/>
          <a:p>
            <a:r>
              <a:rPr lang="en-AU" sz="1600" b="1">
                <a:solidFill>
                  <a:schemeClr val="accent2"/>
                </a:solidFill>
                <a:cs typeface="Segoe UI Semilight"/>
              </a:rPr>
              <a:t>Next steps</a:t>
            </a:r>
          </a:p>
          <a:p>
            <a:pPr marL="285470" indent="-285750">
              <a:lnSpc>
                <a:spcPct val="110000"/>
              </a:lnSpc>
              <a:spcBef>
                <a:spcPts val="300"/>
              </a:spcBef>
              <a:buFont typeface="Arial" panose="020B0604020202020204" pitchFamily="34" charset="0"/>
              <a:buChar char="•"/>
            </a:pPr>
            <a:r>
              <a:rPr lang="en-AU" sz="1400">
                <a:solidFill>
                  <a:schemeClr val="accent2"/>
                </a:solidFill>
                <a:cs typeface="Segoe UI Semilight"/>
              </a:rPr>
              <a:t>AEMO to circulate rollout plans where explicit consent has been provided (circulated on the 10 March)</a:t>
            </a:r>
          </a:p>
          <a:p>
            <a:pPr marL="285470" indent="-285750">
              <a:lnSpc>
                <a:spcPct val="110000"/>
              </a:lnSpc>
              <a:spcBef>
                <a:spcPts val="300"/>
              </a:spcBef>
              <a:buFont typeface="Arial" panose="020B0604020202020204" pitchFamily="34" charset="0"/>
              <a:buChar char="•"/>
            </a:pPr>
            <a:r>
              <a:rPr lang="en-AU" sz="1400">
                <a:solidFill>
                  <a:schemeClr val="accent2"/>
                </a:solidFill>
                <a:cs typeface="Segoe UI Semilight"/>
              </a:rPr>
              <a:t>AEMO to circulate updated rollout plan templates to ensure reporting is at the meter level, excluding NCONUML and ‘unknown cross boundary NMI creation plans (to be circulated by 15 April).</a:t>
            </a:r>
          </a:p>
          <a:p>
            <a:pPr marL="285470" indent="-285750">
              <a:lnSpc>
                <a:spcPct val="110000"/>
              </a:lnSpc>
              <a:spcBef>
                <a:spcPts val="300"/>
              </a:spcBef>
              <a:buFont typeface="Arial" panose="020B0604020202020204" pitchFamily="34" charset="0"/>
              <a:buChar char="•"/>
            </a:pPr>
            <a:r>
              <a:rPr lang="en-AU" sz="1400">
                <a:solidFill>
                  <a:schemeClr val="accent2"/>
                </a:solidFill>
                <a:cs typeface="Segoe UI Semilight"/>
              </a:rPr>
              <a:t>AEMO to update its CATS transaction volume analysis and share the updated results with the TFG (included in the next TFG agenda)</a:t>
            </a:r>
            <a:endParaRPr lang="en-AU"/>
          </a:p>
        </p:txBody>
      </p:sp>
    </p:spTree>
    <p:extLst>
      <p:ext uri="{BB962C8B-B14F-4D97-AF65-F5344CB8AC3E}">
        <p14:creationId xmlns:p14="http://schemas.microsoft.com/office/powerpoint/2010/main" val="4001640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normAutofit/>
          </a:bodyPr>
          <a:lstStyle/>
          <a:p>
            <a:r>
              <a:rPr lang="en-AU" sz="3600"/>
              <a:t>Provided Plans’ Summary</a:t>
            </a:r>
            <a:endParaRPr lang="en-AU"/>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25</a:t>
            </a:fld>
            <a:endParaRPr lang="en-AU"/>
          </a:p>
        </p:txBody>
      </p:sp>
      <p:graphicFrame>
        <p:nvGraphicFramePr>
          <p:cNvPr id="5" name="Table 5">
            <a:extLst>
              <a:ext uri="{FF2B5EF4-FFF2-40B4-BE49-F238E27FC236}">
                <a16:creationId xmlns:a16="http://schemas.microsoft.com/office/drawing/2014/main" id="{427FC792-52B3-4C82-997D-9918FEDD450D}"/>
              </a:ext>
            </a:extLst>
          </p:cNvPr>
          <p:cNvGraphicFramePr>
            <a:graphicFrameLocks noGrp="1"/>
          </p:cNvGraphicFramePr>
          <p:nvPr>
            <p:extLst>
              <p:ext uri="{D42A27DB-BD31-4B8C-83A1-F6EECF244321}">
                <p14:modId xmlns:p14="http://schemas.microsoft.com/office/powerpoint/2010/main" val="3733849726"/>
              </p:ext>
            </p:extLst>
          </p:nvPr>
        </p:nvGraphicFramePr>
        <p:xfrm>
          <a:off x="206547" y="1757998"/>
          <a:ext cx="4931465" cy="5628640"/>
        </p:xfrm>
        <a:graphic>
          <a:graphicData uri="http://schemas.openxmlformats.org/drawingml/2006/table">
            <a:tbl>
              <a:tblPr firstRow="1" bandRow="1">
                <a:tableStyleId>{21E4AEA4-8DFA-4A89-87EB-49C32662AFE0}</a:tableStyleId>
              </a:tblPr>
              <a:tblGrid>
                <a:gridCol w="1072282">
                  <a:extLst>
                    <a:ext uri="{9D8B030D-6E8A-4147-A177-3AD203B41FA5}">
                      <a16:colId xmlns:a16="http://schemas.microsoft.com/office/drawing/2014/main" val="2737395853"/>
                    </a:ext>
                  </a:extLst>
                </a:gridCol>
                <a:gridCol w="749940">
                  <a:extLst>
                    <a:ext uri="{9D8B030D-6E8A-4147-A177-3AD203B41FA5}">
                      <a16:colId xmlns:a16="http://schemas.microsoft.com/office/drawing/2014/main" val="144537877"/>
                    </a:ext>
                  </a:extLst>
                </a:gridCol>
                <a:gridCol w="743361">
                  <a:extLst>
                    <a:ext uri="{9D8B030D-6E8A-4147-A177-3AD203B41FA5}">
                      <a16:colId xmlns:a16="http://schemas.microsoft.com/office/drawing/2014/main" val="1992622871"/>
                    </a:ext>
                  </a:extLst>
                </a:gridCol>
                <a:gridCol w="789410">
                  <a:extLst>
                    <a:ext uri="{9D8B030D-6E8A-4147-A177-3AD203B41FA5}">
                      <a16:colId xmlns:a16="http://schemas.microsoft.com/office/drawing/2014/main" val="4184357652"/>
                    </a:ext>
                  </a:extLst>
                </a:gridCol>
                <a:gridCol w="769675">
                  <a:extLst>
                    <a:ext uri="{9D8B030D-6E8A-4147-A177-3AD203B41FA5}">
                      <a16:colId xmlns:a16="http://schemas.microsoft.com/office/drawing/2014/main" val="1927284198"/>
                    </a:ext>
                  </a:extLst>
                </a:gridCol>
                <a:gridCol w="806797">
                  <a:extLst>
                    <a:ext uri="{9D8B030D-6E8A-4147-A177-3AD203B41FA5}">
                      <a16:colId xmlns:a16="http://schemas.microsoft.com/office/drawing/2014/main" val="905593362"/>
                    </a:ext>
                  </a:extLst>
                </a:gridCol>
              </a:tblGrid>
              <a:tr h="370840">
                <a:tc>
                  <a:txBody>
                    <a:bodyPr/>
                    <a:lstStyle/>
                    <a:p>
                      <a:pPr algn="ctr"/>
                      <a:r>
                        <a:rPr lang="en-AU" sz="1200"/>
                        <a:t>Organisation</a:t>
                      </a:r>
                    </a:p>
                  </a:txBody>
                  <a:tcPr anchor="ctr"/>
                </a:tc>
                <a:tc>
                  <a:txBody>
                    <a:bodyPr/>
                    <a:lstStyle/>
                    <a:p>
                      <a:pPr algn="ctr"/>
                      <a:r>
                        <a:rPr lang="en-AU" sz="1200"/>
                        <a:t>MC/MP </a:t>
                      </a:r>
                    </a:p>
                    <a:p>
                      <a:pPr algn="ctr"/>
                      <a:r>
                        <a:rPr lang="en-AU" sz="900"/>
                        <a:t>Tranche 1</a:t>
                      </a:r>
                    </a:p>
                  </a:txBody>
                  <a:tcPr anchor="ctr"/>
                </a:tc>
                <a:tc>
                  <a:txBody>
                    <a:bodyPr/>
                    <a:lstStyle/>
                    <a:p>
                      <a:pPr algn="ctr"/>
                      <a:r>
                        <a:rPr lang="en-AU" sz="1200"/>
                        <a:t>MDP - </a:t>
                      </a:r>
                      <a:r>
                        <a:rPr lang="en-AU" sz="900"/>
                        <a:t>Tranche 2</a:t>
                      </a:r>
                      <a:endParaRPr lang="en-AU" sz="1200"/>
                    </a:p>
                  </a:txBody>
                  <a:tcPr anchor="ctr"/>
                </a:tc>
                <a:tc>
                  <a:txBody>
                    <a:bodyPr/>
                    <a:lstStyle/>
                    <a:p>
                      <a:pPr algn="ctr"/>
                      <a:r>
                        <a:rPr lang="en-AU" sz="1200"/>
                        <a:t>MDP </a:t>
                      </a:r>
                    </a:p>
                    <a:p>
                      <a:pPr algn="ctr"/>
                      <a:r>
                        <a:rPr lang="en-AU" sz="900"/>
                        <a:t>Net to Register</a:t>
                      </a:r>
                      <a:endParaRPr lang="en-AU" sz="1200"/>
                    </a:p>
                  </a:txBody>
                  <a:tcPr anchor="ctr"/>
                </a:tc>
                <a:tc>
                  <a:txBody>
                    <a:bodyPr/>
                    <a:lstStyle/>
                    <a:p>
                      <a:pPr algn="ctr"/>
                      <a:r>
                        <a:rPr lang="en-AU" sz="1200"/>
                        <a:t>LNSP </a:t>
                      </a:r>
                      <a:r>
                        <a:rPr lang="en-AU" sz="900"/>
                        <a:t>NCONUML and CB</a:t>
                      </a:r>
                      <a:endParaRPr lang="en-AU" sz="1200"/>
                    </a:p>
                  </a:txBody>
                  <a:tcPr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t>Explicit Consent Provided</a:t>
                      </a:r>
                    </a:p>
                  </a:txBody>
                  <a:tcPr anchor="ctr">
                    <a:solidFill>
                      <a:srgbClr val="00B050"/>
                    </a:solidFill>
                  </a:tcPr>
                </a:tc>
                <a:extLst>
                  <a:ext uri="{0D108BD9-81ED-4DB2-BD59-A6C34878D82A}">
                    <a16:rowId xmlns:a16="http://schemas.microsoft.com/office/drawing/2014/main" val="3571802979"/>
                  </a:ext>
                </a:extLst>
              </a:tr>
              <a:tr h="370840">
                <a:tc>
                  <a:txBody>
                    <a:bodyPr/>
                    <a:lstStyle/>
                    <a:p>
                      <a:r>
                        <a:rPr lang="en-AU" sz="1100" err="1"/>
                        <a:t>AusGrid</a:t>
                      </a:r>
                      <a:r>
                        <a:rPr lang="en-AU" sz="1100"/>
                        <a:t>​</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1861141237"/>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Ausnet Services​</a:t>
                      </a:r>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1079409509"/>
                  </a:ext>
                </a:extLst>
              </a:tr>
              <a:tr h="370840">
                <a:tc>
                  <a:txBody>
                    <a:bodyPr/>
                    <a:lstStyle/>
                    <a:p>
                      <a:r>
                        <a:rPr lang="en-AU" sz="1100"/>
                        <a:t>CitiPower Powercor​</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1637854656"/>
                  </a:ext>
                </a:extLst>
              </a:tr>
              <a:tr h="370840">
                <a:tc>
                  <a:txBody>
                    <a:bodyPr/>
                    <a:lstStyle/>
                    <a:p>
                      <a:r>
                        <a:rPr lang="en-AU" sz="1100" err="1"/>
                        <a:t>ElectraNet</a:t>
                      </a:r>
                      <a:endParaRPr lang="en-AU" sz="1100"/>
                    </a:p>
                  </a:txBody>
                  <a:tcPr/>
                </a:tc>
                <a:tc>
                  <a:txBody>
                    <a:bodyPr/>
                    <a:lstStyle/>
                    <a:p>
                      <a:pPr algn="ctr"/>
                      <a:r>
                        <a:rPr lang="en-AU" sz="1100"/>
                        <a:t>Yes</a:t>
                      </a:r>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2520094936"/>
                  </a:ext>
                </a:extLst>
              </a:tr>
              <a:tr h="370840">
                <a:tc>
                  <a:txBody>
                    <a:bodyPr/>
                    <a:lstStyle/>
                    <a:p>
                      <a:r>
                        <a:rPr lang="en-AU" sz="1100"/>
                        <a:t>Endeavour</a:t>
                      </a:r>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4272347907"/>
                  </a:ext>
                </a:extLst>
              </a:tr>
              <a:tr h="370840">
                <a:tc>
                  <a:txBody>
                    <a:bodyPr/>
                    <a:lstStyle/>
                    <a:p>
                      <a:r>
                        <a:rPr lang="en-AU" sz="1100"/>
                        <a:t>Energex DB</a:t>
                      </a:r>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952087411"/>
                  </a:ext>
                </a:extLst>
              </a:tr>
              <a:tr h="370840">
                <a:tc>
                  <a:txBody>
                    <a:bodyPr/>
                    <a:lstStyle/>
                    <a:p>
                      <a:r>
                        <a:rPr lang="en-AU" sz="1100"/>
                        <a:t>Ergon DB</a:t>
                      </a:r>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1386590017"/>
                  </a:ext>
                </a:extLst>
              </a:tr>
              <a:tr h="370840">
                <a:tc>
                  <a:txBody>
                    <a:bodyPr/>
                    <a:lstStyle/>
                    <a:p>
                      <a:r>
                        <a:rPr lang="en-AU" sz="1100">
                          <a:solidFill>
                            <a:schemeClr val="bg1"/>
                          </a:solidFill>
                        </a:rPr>
                        <a:t>Essential Energy​</a:t>
                      </a:r>
                    </a:p>
                  </a:txBody>
                  <a:tcPr>
                    <a:solidFill>
                      <a:srgbClr val="FF0000"/>
                    </a:solidFill>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152923296"/>
                  </a:ext>
                </a:extLst>
              </a:tr>
              <a:tr h="370840">
                <a:tc>
                  <a:txBody>
                    <a:bodyPr/>
                    <a:lstStyle/>
                    <a:p>
                      <a:r>
                        <a:rPr lang="en-AU" sz="1100" err="1">
                          <a:solidFill>
                            <a:schemeClr val="bg1"/>
                          </a:solidFill>
                        </a:rPr>
                        <a:t>EvoEnergy</a:t>
                      </a:r>
                      <a:endParaRPr lang="en-AU" sz="1100">
                        <a:solidFill>
                          <a:schemeClr val="bg1"/>
                        </a:solidFill>
                      </a:endParaRPr>
                    </a:p>
                  </a:txBody>
                  <a:tcPr>
                    <a:solidFill>
                      <a:srgbClr val="FF0000"/>
                    </a:solidFill>
                  </a:tcPr>
                </a:tc>
                <a:tc>
                  <a:txBody>
                    <a:bodyPr/>
                    <a:lstStyle/>
                    <a:p>
                      <a:pPr algn="ctr"/>
                      <a:r>
                        <a:rPr lang="en-AU" sz="1100"/>
                        <a:t>Yes</a:t>
                      </a:r>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266237215"/>
                  </a:ext>
                </a:extLst>
              </a:tr>
              <a:tr h="370840">
                <a:tc>
                  <a:txBody>
                    <a:bodyPr/>
                    <a:lstStyle/>
                    <a:p>
                      <a:r>
                        <a:rPr lang="en-AU" sz="1100">
                          <a:solidFill>
                            <a:schemeClr val="bg1"/>
                          </a:solidFill>
                        </a:rPr>
                        <a:t>Intellihub​</a:t>
                      </a:r>
                    </a:p>
                  </a:txBody>
                  <a:tcPr>
                    <a:solidFill>
                      <a:srgbClr val="FF0000"/>
                    </a:solidFill>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3562114436"/>
                  </a:ext>
                </a:extLst>
              </a:tr>
              <a:tr h="370840">
                <a:tc>
                  <a:txBody>
                    <a:bodyPr/>
                    <a:lstStyle/>
                    <a:p>
                      <a:r>
                        <a:rPr lang="en-AU" sz="1100"/>
                        <a:t>Jemena</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3932194602"/>
                  </a:ext>
                </a:extLst>
              </a:tr>
              <a:tr h="370840">
                <a:tc>
                  <a:txBody>
                    <a:bodyPr/>
                    <a:lstStyle/>
                    <a:p>
                      <a:r>
                        <a:rPr lang="en-AU" sz="1100">
                          <a:solidFill>
                            <a:schemeClr val="bg1"/>
                          </a:solidFill>
                        </a:rPr>
                        <a:t>Metropolis</a:t>
                      </a:r>
                    </a:p>
                  </a:txBody>
                  <a:tcPr>
                    <a:solidFill>
                      <a:srgbClr val="FF0000"/>
                    </a:solidFill>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1759279437"/>
                  </a:ext>
                </a:extLst>
              </a:tr>
              <a:tr h="370840">
                <a:tc>
                  <a:txBody>
                    <a:bodyPr/>
                    <a:lstStyle/>
                    <a:p>
                      <a:r>
                        <a:rPr lang="en-AU" sz="1100">
                          <a:solidFill>
                            <a:schemeClr val="bg1"/>
                          </a:solidFill>
                        </a:rPr>
                        <a:t>Mondo​</a:t>
                      </a:r>
                    </a:p>
                  </a:txBody>
                  <a:tcPr>
                    <a:solidFill>
                      <a:srgbClr val="FF0000"/>
                    </a:solidFill>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806794869"/>
                  </a:ext>
                </a:extLst>
              </a:tr>
            </a:tbl>
          </a:graphicData>
        </a:graphic>
      </p:graphicFrame>
      <p:graphicFrame>
        <p:nvGraphicFramePr>
          <p:cNvPr id="8" name="Table 5">
            <a:extLst>
              <a:ext uri="{FF2B5EF4-FFF2-40B4-BE49-F238E27FC236}">
                <a16:creationId xmlns:a16="http://schemas.microsoft.com/office/drawing/2014/main" id="{68D6710F-09BC-4024-B552-94FF74F31871}"/>
              </a:ext>
            </a:extLst>
          </p:cNvPr>
          <p:cNvGraphicFramePr>
            <a:graphicFrameLocks noGrp="1"/>
          </p:cNvGraphicFramePr>
          <p:nvPr>
            <p:extLst>
              <p:ext uri="{D42A27DB-BD31-4B8C-83A1-F6EECF244321}">
                <p14:modId xmlns:p14="http://schemas.microsoft.com/office/powerpoint/2010/main" val="3917444766"/>
              </p:ext>
            </p:extLst>
          </p:nvPr>
        </p:nvGraphicFramePr>
        <p:xfrm>
          <a:off x="5530506" y="1757998"/>
          <a:ext cx="4931465" cy="5257800"/>
        </p:xfrm>
        <a:graphic>
          <a:graphicData uri="http://schemas.openxmlformats.org/drawingml/2006/table">
            <a:tbl>
              <a:tblPr firstRow="1" bandRow="1">
                <a:tableStyleId>{21E4AEA4-8DFA-4A89-87EB-49C32662AFE0}</a:tableStyleId>
              </a:tblPr>
              <a:tblGrid>
                <a:gridCol w="1072282">
                  <a:extLst>
                    <a:ext uri="{9D8B030D-6E8A-4147-A177-3AD203B41FA5}">
                      <a16:colId xmlns:a16="http://schemas.microsoft.com/office/drawing/2014/main" val="2737395853"/>
                    </a:ext>
                  </a:extLst>
                </a:gridCol>
                <a:gridCol w="749940">
                  <a:extLst>
                    <a:ext uri="{9D8B030D-6E8A-4147-A177-3AD203B41FA5}">
                      <a16:colId xmlns:a16="http://schemas.microsoft.com/office/drawing/2014/main" val="144537877"/>
                    </a:ext>
                  </a:extLst>
                </a:gridCol>
                <a:gridCol w="743361">
                  <a:extLst>
                    <a:ext uri="{9D8B030D-6E8A-4147-A177-3AD203B41FA5}">
                      <a16:colId xmlns:a16="http://schemas.microsoft.com/office/drawing/2014/main" val="1992622871"/>
                    </a:ext>
                  </a:extLst>
                </a:gridCol>
                <a:gridCol w="789410">
                  <a:extLst>
                    <a:ext uri="{9D8B030D-6E8A-4147-A177-3AD203B41FA5}">
                      <a16:colId xmlns:a16="http://schemas.microsoft.com/office/drawing/2014/main" val="4184357652"/>
                    </a:ext>
                  </a:extLst>
                </a:gridCol>
                <a:gridCol w="769675">
                  <a:extLst>
                    <a:ext uri="{9D8B030D-6E8A-4147-A177-3AD203B41FA5}">
                      <a16:colId xmlns:a16="http://schemas.microsoft.com/office/drawing/2014/main" val="1927284198"/>
                    </a:ext>
                  </a:extLst>
                </a:gridCol>
                <a:gridCol w="806797">
                  <a:extLst>
                    <a:ext uri="{9D8B030D-6E8A-4147-A177-3AD203B41FA5}">
                      <a16:colId xmlns:a16="http://schemas.microsoft.com/office/drawing/2014/main" val="905593362"/>
                    </a:ext>
                  </a:extLst>
                </a:gridCol>
              </a:tblGrid>
              <a:tr h="370840">
                <a:tc>
                  <a:txBody>
                    <a:bodyPr/>
                    <a:lstStyle/>
                    <a:p>
                      <a:pPr algn="ctr"/>
                      <a:r>
                        <a:rPr lang="en-AU" sz="1200"/>
                        <a:t>Organisation</a:t>
                      </a:r>
                    </a:p>
                  </a:txBody>
                  <a:tcPr anchor="ctr"/>
                </a:tc>
                <a:tc>
                  <a:txBody>
                    <a:bodyPr/>
                    <a:lstStyle/>
                    <a:p>
                      <a:pPr algn="ctr"/>
                      <a:r>
                        <a:rPr lang="en-AU" sz="1200"/>
                        <a:t>MC/MP </a:t>
                      </a:r>
                    </a:p>
                    <a:p>
                      <a:pPr algn="ctr"/>
                      <a:r>
                        <a:rPr lang="en-AU" sz="900"/>
                        <a:t>Tranche 1</a:t>
                      </a:r>
                    </a:p>
                  </a:txBody>
                  <a:tcPr anchor="ctr"/>
                </a:tc>
                <a:tc>
                  <a:txBody>
                    <a:bodyPr/>
                    <a:lstStyle/>
                    <a:p>
                      <a:pPr algn="ctr"/>
                      <a:r>
                        <a:rPr lang="en-AU" sz="1200"/>
                        <a:t>MDP - </a:t>
                      </a:r>
                      <a:r>
                        <a:rPr lang="en-AU" sz="900"/>
                        <a:t>Tranche 2</a:t>
                      </a:r>
                      <a:endParaRPr lang="en-AU" sz="1200"/>
                    </a:p>
                  </a:txBody>
                  <a:tcPr anchor="ctr"/>
                </a:tc>
                <a:tc>
                  <a:txBody>
                    <a:bodyPr/>
                    <a:lstStyle/>
                    <a:p>
                      <a:pPr algn="ctr"/>
                      <a:r>
                        <a:rPr lang="en-AU" sz="1200"/>
                        <a:t>MDP </a:t>
                      </a:r>
                    </a:p>
                    <a:p>
                      <a:pPr algn="ctr"/>
                      <a:r>
                        <a:rPr lang="en-AU" sz="900"/>
                        <a:t>Net to Register</a:t>
                      </a:r>
                      <a:endParaRPr lang="en-AU" sz="1200"/>
                    </a:p>
                  </a:txBody>
                  <a:tcPr anchor="ctr"/>
                </a:tc>
                <a:tc>
                  <a:txBody>
                    <a:bodyPr/>
                    <a:lstStyle/>
                    <a:p>
                      <a:pPr algn="ctr"/>
                      <a:r>
                        <a:rPr lang="en-AU" sz="1200"/>
                        <a:t>LNSP </a:t>
                      </a:r>
                      <a:r>
                        <a:rPr lang="en-AU" sz="900"/>
                        <a:t>NCONUML and CB</a:t>
                      </a:r>
                      <a:endParaRPr lang="en-AU" sz="1200"/>
                    </a:p>
                  </a:txBody>
                  <a:tcPr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t>Explicit Consent Provided</a:t>
                      </a:r>
                    </a:p>
                  </a:txBody>
                  <a:tcPr anchor="ctr">
                    <a:solidFill>
                      <a:srgbClr val="00B050"/>
                    </a:solidFill>
                  </a:tcPr>
                </a:tc>
                <a:extLst>
                  <a:ext uri="{0D108BD9-81ED-4DB2-BD59-A6C34878D82A}">
                    <a16:rowId xmlns:a16="http://schemas.microsoft.com/office/drawing/2014/main" val="3571802979"/>
                  </a:ext>
                </a:extLst>
              </a:tr>
              <a:tr h="370840">
                <a:tc>
                  <a:txBody>
                    <a:bodyPr/>
                    <a:lstStyle/>
                    <a:p>
                      <a:r>
                        <a:rPr lang="en-AU" sz="1100">
                          <a:solidFill>
                            <a:schemeClr val="bg1"/>
                          </a:solidFill>
                        </a:rPr>
                        <a:t>Origin</a:t>
                      </a:r>
                    </a:p>
                  </a:txBody>
                  <a:tcPr>
                    <a:solidFill>
                      <a:srgbClr val="FF0000"/>
                    </a:solidFill>
                  </a:tcPr>
                </a:tc>
                <a:tc>
                  <a:txBody>
                    <a:bodyPr/>
                    <a:lstStyle/>
                    <a:p>
                      <a:pPr algn="ctr"/>
                      <a:r>
                        <a:rPr lang="en-AU" sz="1100"/>
                        <a:t>Yes</a:t>
                      </a:r>
                    </a:p>
                  </a:txBody>
                  <a:tcPr/>
                </a:tc>
                <a:tc>
                  <a:txBody>
                    <a:bodyPr/>
                    <a:lstStyle/>
                    <a:p>
                      <a:pPr algn="ctr"/>
                      <a:endParaRPr lang="en-AU" sz="1100"/>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410302361"/>
                  </a:ext>
                </a:extLst>
              </a:tr>
              <a:tr h="370840">
                <a:tc>
                  <a:txBody>
                    <a:bodyPr/>
                    <a:lstStyle/>
                    <a:p>
                      <a:r>
                        <a:rPr lang="en-AU" sz="1100"/>
                        <a:t>PLUS 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t>Yes</a:t>
                      </a:r>
                    </a:p>
                  </a:txBody>
                  <a:tcPr/>
                </a:tc>
                <a:extLst>
                  <a:ext uri="{0D108BD9-81ED-4DB2-BD59-A6C34878D82A}">
                    <a16:rowId xmlns:a16="http://schemas.microsoft.com/office/drawing/2014/main" val="1861141237"/>
                  </a:ext>
                </a:extLst>
              </a:tr>
              <a:tr h="370840">
                <a:tc>
                  <a:txBody>
                    <a:bodyPr/>
                    <a:lstStyle/>
                    <a:p>
                      <a:r>
                        <a:rPr lang="en-AU" sz="1100"/>
                        <a:t>Powerlink</a:t>
                      </a:r>
                    </a:p>
                  </a:txBody>
                  <a:tcPr/>
                </a:tc>
                <a:tc>
                  <a:txBody>
                    <a:bodyPr/>
                    <a:lstStyle/>
                    <a:p>
                      <a:pPr algn="ctr"/>
                      <a:r>
                        <a:rPr lang="en-AU" sz="1100"/>
                        <a:t>Yes</a:t>
                      </a:r>
                    </a:p>
                  </a:txBody>
                  <a:tcPr/>
                </a:tc>
                <a:tc>
                  <a:txBody>
                    <a:bodyPr/>
                    <a:lstStyle/>
                    <a:p>
                      <a:pPr algn="ctr"/>
                      <a:endParaRPr lang="en-AU" sz="1100"/>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TBC</a:t>
                      </a:r>
                    </a:p>
                  </a:txBody>
                  <a:tcPr/>
                </a:tc>
                <a:extLst>
                  <a:ext uri="{0D108BD9-81ED-4DB2-BD59-A6C34878D82A}">
                    <a16:rowId xmlns:a16="http://schemas.microsoft.com/office/drawing/2014/main" val="2143572208"/>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err="1">
                          <a:solidFill>
                            <a:schemeClr val="bg1"/>
                          </a:solidFill>
                        </a:rPr>
                        <a:t>Powermetric</a:t>
                      </a:r>
                      <a:r>
                        <a:rPr lang="en-AU" sz="1100">
                          <a:solidFill>
                            <a:schemeClr val="bg1"/>
                          </a:solidFill>
                        </a:rPr>
                        <a:t>​</a:t>
                      </a:r>
                    </a:p>
                  </a:txBody>
                  <a:tcPr>
                    <a:solidFill>
                      <a:srgbClr val="FF0000"/>
                    </a:solidFill>
                  </a:tcPr>
                </a:tc>
                <a:tc>
                  <a:txBody>
                    <a:bodyPr/>
                    <a:lstStyle/>
                    <a:p>
                      <a:pPr algn="ctr"/>
                      <a:r>
                        <a:rPr lang="en-AU" sz="1100"/>
                        <a:t>Yes</a:t>
                      </a:r>
                    </a:p>
                  </a:txBody>
                  <a:tcPr/>
                </a:tc>
                <a:tc>
                  <a:txBody>
                    <a:bodyPr/>
                    <a:lstStyle/>
                    <a:p>
                      <a:pPr algn="ctr"/>
                      <a:endParaRPr lang="en-AU" sz="1100"/>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1079409509"/>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SAPN</a:t>
                      </a:r>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1318087524"/>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solidFill>
                            <a:schemeClr val="bg1"/>
                          </a:solidFill>
                        </a:rPr>
                        <a:t>Spotless/</a:t>
                      </a:r>
                    </a:p>
                    <a:p>
                      <a:pPr marL="0" marR="0" lvl="0" indent="0" algn="l" defTabSz="801929" rtl="0" eaLnBrk="1" fontAlgn="auto" latinLnBrk="0" hangingPunct="1">
                        <a:lnSpc>
                          <a:spcPct val="100000"/>
                        </a:lnSpc>
                        <a:spcBef>
                          <a:spcPts val="0"/>
                        </a:spcBef>
                        <a:spcAft>
                          <a:spcPts val="0"/>
                        </a:spcAft>
                        <a:buClrTx/>
                        <a:buSzTx/>
                        <a:buFontTx/>
                        <a:buNone/>
                        <a:tabLst/>
                        <a:defRPr/>
                      </a:pPr>
                      <a:r>
                        <a:rPr lang="en-AU" sz="1100">
                          <a:solidFill>
                            <a:schemeClr val="bg1"/>
                          </a:solidFill>
                        </a:rPr>
                        <a:t>Secure Meters</a:t>
                      </a:r>
                      <a:r>
                        <a:rPr lang="en-AU" sz="1100"/>
                        <a:t>​</a:t>
                      </a:r>
                    </a:p>
                  </a:txBody>
                  <a:tcPr>
                    <a:solidFill>
                      <a:srgbClr val="FF0000"/>
                    </a:solidFill>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1637854656"/>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TasNetworks (LNSP)</a:t>
                      </a:r>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2868493819"/>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TasNetworks (TNSP)</a:t>
                      </a:r>
                    </a:p>
                  </a:txBody>
                  <a:tcPr/>
                </a:tc>
                <a:tc>
                  <a:txBody>
                    <a:bodyPr/>
                    <a:lstStyle/>
                    <a:p>
                      <a:pPr algn="ctr"/>
                      <a:r>
                        <a:rPr lang="en-AU" sz="1100"/>
                        <a:t>Yes</a:t>
                      </a:r>
                    </a:p>
                  </a:txBody>
                  <a:tcPr/>
                </a:tc>
                <a:tc>
                  <a:txBody>
                    <a:bodyPr/>
                    <a:lstStyle/>
                    <a:p>
                      <a:pPr algn="ctr"/>
                      <a:endParaRPr lang="en-AU" sz="1100"/>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Yes</a:t>
                      </a:r>
                    </a:p>
                  </a:txBody>
                  <a:tcPr/>
                </a:tc>
                <a:extLst>
                  <a:ext uri="{0D108BD9-81ED-4DB2-BD59-A6C34878D82A}">
                    <a16:rowId xmlns:a16="http://schemas.microsoft.com/office/drawing/2014/main" val="3193180967"/>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err="1"/>
                        <a:t>Transgrid</a:t>
                      </a:r>
                      <a:endParaRPr lang="en-AU" sz="1100"/>
                    </a:p>
                  </a:txBody>
                  <a:tcPr/>
                </a:tc>
                <a:tc>
                  <a:txBody>
                    <a:bodyPr/>
                    <a:lstStyle/>
                    <a:p>
                      <a:pPr algn="ctr"/>
                      <a:r>
                        <a:rPr lang="en-AU" sz="1100"/>
                        <a:t>Yes</a:t>
                      </a:r>
                    </a:p>
                  </a:txBody>
                  <a:tcPr/>
                </a:tc>
                <a:tc>
                  <a:txBody>
                    <a:bodyPr/>
                    <a:lstStyle/>
                    <a:p>
                      <a:pPr algn="ctr"/>
                      <a:endParaRPr lang="en-AU" sz="1100"/>
                    </a:p>
                  </a:txBody>
                  <a:tcPr/>
                </a:tc>
                <a:tc>
                  <a:txBody>
                    <a:bodyPr/>
                    <a:lstStyle/>
                    <a:p>
                      <a:pPr algn="ctr"/>
                      <a:endParaRPr lang="en-AU" sz="1100"/>
                    </a:p>
                  </a:txBody>
                  <a:tcPr/>
                </a:tc>
                <a:tc>
                  <a:txBody>
                    <a:bodyPr/>
                    <a:lstStyle/>
                    <a:p>
                      <a:pPr algn="ctr"/>
                      <a:endParaRPr lang="en-AU" sz="1100"/>
                    </a:p>
                  </a:txBody>
                  <a:tcPr/>
                </a:tc>
                <a:tc>
                  <a:txBody>
                    <a:bodyPr/>
                    <a:lstStyle/>
                    <a:p>
                      <a:pPr algn="ctr"/>
                      <a:r>
                        <a:rPr lang="en-AU" sz="1100"/>
                        <a:t>Yes</a:t>
                      </a:r>
                    </a:p>
                  </a:txBody>
                  <a:tcPr/>
                </a:tc>
                <a:extLst>
                  <a:ext uri="{0D108BD9-81ED-4DB2-BD59-A6C34878D82A}">
                    <a16:rowId xmlns:a16="http://schemas.microsoft.com/office/drawing/2014/main" val="286069171"/>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t>United Energy​</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extLst>
                  <a:ext uri="{0D108BD9-81ED-4DB2-BD59-A6C34878D82A}">
                    <a16:rowId xmlns:a16="http://schemas.microsoft.com/office/drawing/2014/main" val="952087411"/>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a:solidFill>
                            <a:schemeClr val="bg1"/>
                          </a:solidFill>
                        </a:rPr>
                        <a:t>Vector​</a:t>
                      </a:r>
                    </a:p>
                  </a:txBody>
                  <a:tcPr>
                    <a:solidFill>
                      <a:srgbClr val="FF0000"/>
                    </a:solidFill>
                  </a:tcPr>
                </a:tc>
                <a:tc>
                  <a:txBody>
                    <a:bodyPr/>
                    <a:lstStyle/>
                    <a:p>
                      <a:pPr algn="ctr"/>
                      <a:endParaRPr lang="en-AU" sz="1100"/>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1386590017"/>
                  </a:ext>
                </a:extLst>
              </a:tr>
              <a:tr h="370840">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100" err="1">
                          <a:solidFill>
                            <a:schemeClr val="bg1"/>
                          </a:solidFill>
                        </a:rPr>
                        <a:t>Yurika</a:t>
                      </a:r>
                      <a:r>
                        <a:rPr lang="en-AU" sz="1100">
                          <a:solidFill>
                            <a:schemeClr val="bg1"/>
                          </a:solidFill>
                        </a:rPr>
                        <a:t>​</a:t>
                      </a:r>
                    </a:p>
                  </a:txBody>
                  <a:tcPr>
                    <a:solidFill>
                      <a:srgbClr val="FF0000"/>
                    </a:solidFill>
                  </a:tcPr>
                </a:tc>
                <a:tc>
                  <a:txBody>
                    <a:bodyPr/>
                    <a:lstStyle/>
                    <a:p>
                      <a:pPr algn="ctr"/>
                      <a:r>
                        <a:rPr lang="en-AU" sz="1100"/>
                        <a:t>Yes</a:t>
                      </a:r>
                    </a:p>
                  </a:txBody>
                  <a:tcPr/>
                </a:tc>
                <a:tc>
                  <a:txBody>
                    <a:bodyPr/>
                    <a:lstStyle/>
                    <a:p>
                      <a:pPr algn="ctr"/>
                      <a:r>
                        <a:rPr lang="en-AU" sz="1100"/>
                        <a:t>Yes</a:t>
                      </a:r>
                    </a:p>
                  </a:txBody>
                  <a:tcPr/>
                </a:tc>
                <a:tc>
                  <a:txBody>
                    <a:bodyPr/>
                    <a:lstStyle/>
                    <a:p>
                      <a:pPr algn="ctr"/>
                      <a:r>
                        <a:rPr lang="en-AU" sz="1100"/>
                        <a:t>Yes</a:t>
                      </a:r>
                    </a:p>
                  </a:txBody>
                  <a:tcPr/>
                </a:tc>
                <a:tc>
                  <a:txBody>
                    <a:bodyPr/>
                    <a:lstStyle/>
                    <a:p>
                      <a:pPr algn="ctr"/>
                      <a:endParaRPr lang="en-AU" sz="1100"/>
                    </a:p>
                  </a:txBody>
                  <a:tcPr/>
                </a:tc>
                <a:tc>
                  <a:txBody>
                    <a:bodyPr/>
                    <a:lstStyle/>
                    <a:p>
                      <a:pPr algn="ctr"/>
                      <a:r>
                        <a:rPr lang="en-AU" sz="1100">
                          <a:solidFill>
                            <a:schemeClr val="bg1"/>
                          </a:solidFill>
                        </a:rPr>
                        <a:t>No</a:t>
                      </a:r>
                    </a:p>
                  </a:txBody>
                  <a:tcPr>
                    <a:solidFill>
                      <a:srgbClr val="FF0000"/>
                    </a:solidFill>
                  </a:tcPr>
                </a:tc>
                <a:extLst>
                  <a:ext uri="{0D108BD9-81ED-4DB2-BD59-A6C34878D82A}">
                    <a16:rowId xmlns:a16="http://schemas.microsoft.com/office/drawing/2014/main" val="152923296"/>
                  </a:ext>
                </a:extLst>
              </a:tr>
            </a:tbl>
          </a:graphicData>
        </a:graphic>
      </p:graphicFrame>
    </p:spTree>
    <p:extLst>
      <p:ext uri="{BB962C8B-B14F-4D97-AF65-F5344CB8AC3E}">
        <p14:creationId xmlns:p14="http://schemas.microsoft.com/office/powerpoint/2010/main" val="2445513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lstStyle/>
          <a:p>
            <a:r>
              <a:rPr lang="en-AU" sz="3600"/>
              <a:t>MC/MP Metering rollout plans</a:t>
            </a:r>
            <a:br>
              <a:rPr lang="en-AU"/>
            </a:br>
            <a:r>
              <a:rPr lang="en-AU" sz="2400"/>
              <a:t>Tranche 1 meters</a:t>
            </a:r>
            <a:endParaRPr lang="en-AU"/>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26</a:t>
            </a:fld>
            <a:endParaRPr lang="en-AU"/>
          </a:p>
        </p:txBody>
      </p:sp>
      <p:sp>
        <p:nvSpPr>
          <p:cNvPr id="10" name="Content Placeholder 2">
            <a:extLst>
              <a:ext uri="{FF2B5EF4-FFF2-40B4-BE49-F238E27FC236}">
                <a16:creationId xmlns:a16="http://schemas.microsoft.com/office/drawing/2014/main" id="{FA04154F-6494-47BD-AB0A-72AB2C053A9C}"/>
              </a:ext>
            </a:extLst>
          </p:cNvPr>
          <p:cNvSpPr>
            <a:spLocks noGrp="1"/>
          </p:cNvSpPr>
          <p:nvPr>
            <p:ph idx="1"/>
          </p:nvPr>
        </p:nvSpPr>
        <p:spPr>
          <a:xfrm>
            <a:off x="146402" y="2201291"/>
            <a:ext cx="4221413" cy="5358384"/>
          </a:xfrm>
        </p:spPr>
        <p:txBody>
          <a:bodyPr vert="horz" lIns="91440" tIns="45720" rIns="91440" bIns="45720" rtlCol="0" anchor="t">
            <a:normAutofit/>
          </a:bodyPr>
          <a:lstStyle/>
          <a:p>
            <a:pPr marL="200025" indent="-200025"/>
            <a:r>
              <a:rPr lang="en-AU" sz="1800">
                <a:cs typeface="Segoe UI Semilight"/>
              </a:rPr>
              <a:t>18 Rollout plans received</a:t>
            </a:r>
            <a:endParaRPr lang="en-AU" sz="1449">
              <a:cs typeface="Segoe UI Semilight"/>
            </a:endParaRPr>
          </a:p>
          <a:p>
            <a:pPr marL="600990" lvl="1" indent="-200025"/>
            <a:r>
              <a:rPr lang="en-AU" sz="1449">
                <a:cs typeface="Segoe UI Semilight"/>
              </a:rPr>
              <a:t>8 Participants consented to sharing their plans</a:t>
            </a:r>
          </a:p>
          <a:p>
            <a:pPr marL="200025" indent="-200025"/>
            <a:r>
              <a:rPr lang="en-AU" sz="1800">
                <a:cs typeface="Segoe UI Semilight"/>
              </a:rPr>
              <a:t>Over 99% tranche 1 meter coverage</a:t>
            </a:r>
          </a:p>
          <a:p>
            <a:pPr marL="200025" indent="-200025"/>
            <a:r>
              <a:rPr lang="en-AU" sz="1800">
                <a:cs typeface="Segoe UI Semilight"/>
              </a:rPr>
              <a:t>Over 25% Tranche 1 meters reported as been 5min capable</a:t>
            </a:r>
          </a:p>
          <a:p>
            <a:pPr marL="600990" lvl="1" indent="-200025"/>
            <a:endParaRPr lang="en-AU" sz="1400">
              <a:cs typeface="Segoe UI Semilight"/>
            </a:endParaRPr>
          </a:p>
          <a:p>
            <a:pPr marL="200025" indent="-200025"/>
            <a:endParaRPr lang="en-AU" sz="1300">
              <a:cs typeface="Segoe UI Semilight"/>
            </a:endParaRPr>
          </a:p>
        </p:txBody>
      </p:sp>
      <p:pic>
        <p:nvPicPr>
          <p:cNvPr id="3" name="Picture 2">
            <a:extLst>
              <a:ext uri="{FF2B5EF4-FFF2-40B4-BE49-F238E27FC236}">
                <a16:creationId xmlns:a16="http://schemas.microsoft.com/office/drawing/2014/main" id="{FA7BCCB1-E2F4-47FE-8B6A-D575469394BB}"/>
              </a:ext>
            </a:extLst>
          </p:cNvPr>
          <p:cNvPicPr>
            <a:picLocks noChangeAspect="1"/>
          </p:cNvPicPr>
          <p:nvPr/>
        </p:nvPicPr>
        <p:blipFill>
          <a:blip r:embed="rId2"/>
          <a:stretch>
            <a:fillRect/>
          </a:stretch>
        </p:blipFill>
        <p:spPr>
          <a:xfrm>
            <a:off x="4367815" y="1786920"/>
            <a:ext cx="5997100" cy="5106284"/>
          </a:xfrm>
          <a:prstGeom prst="rect">
            <a:avLst/>
          </a:prstGeom>
        </p:spPr>
      </p:pic>
    </p:spTree>
    <p:extLst>
      <p:ext uri="{BB962C8B-B14F-4D97-AF65-F5344CB8AC3E}">
        <p14:creationId xmlns:p14="http://schemas.microsoft.com/office/powerpoint/2010/main" val="3183910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103273" y="73821"/>
            <a:ext cx="10485266" cy="1310695"/>
          </a:xfrm>
        </p:spPr>
        <p:txBody>
          <a:bodyPr>
            <a:normAutofit fontScale="90000"/>
          </a:bodyPr>
          <a:lstStyle/>
          <a:p>
            <a:r>
              <a:rPr lang="en-AU"/>
              <a:t>MDP 5min Metering Data Delivery rollout plans</a:t>
            </a:r>
            <a:br>
              <a:rPr lang="en-AU"/>
            </a:br>
            <a:r>
              <a:rPr lang="en-AU" sz="2700"/>
              <a:t>Tranche 2 meters</a:t>
            </a:r>
            <a:endParaRPr lang="en-AU"/>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27</a:t>
            </a:fld>
            <a:endParaRPr lang="en-AU"/>
          </a:p>
        </p:txBody>
      </p:sp>
      <p:sp>
        <p:nvSpPr>
          <p:cNvPr id="10" name="Content Placeholder 2">
            <a:extLst>
              <a:ext uri="{FF2B5EF4-FFF2-40B4-BE49-F238E27FC236}">
                <a16:creationId xmlns:a16="http://schemas.microsoft.com/office/drawing/2014/main" id="{FA04154F-6494-47BD-AB0A-72AB2C053A9C}"/>
              </a:ext>
            </a:extLst>
          </p:cNvPr>
          <p:cNvSpPr>
            <a:spLocks noGrp="1"/>
          </p:cNvSpPr>
          <p:nvPr>
            <p:ph idx="1"/>
          </p:nvPr>
        </p:nvSpPr>
        <p:spPr>
          <a:xfrm>
            <a:off x="317196" y="1901064"/>
            <a:ext cx="3708795" cy="5358384"/>
          </a:xfrm>
        </p:spPr>
        <p:txBody>
          <a:bodyPr vert="horz" lIns="91440" tIns="45720" rIns="91440" bIns="45720" rtlCol="0" anchor="t">
            <a:normAutofit/>
          </a:bodyPr>
          <a:lstStyle/>
          <a:p>
            <a:pPr marL="200025" indent="-200025"/>
            <a:r>
              <a:rPr lang="en-AU" sz="1800">
                <a:cs typeface="Segoe UI Semilight"/>
              </a:rPr>
              <a:t>15 Rollout plans received</a:t>
            </a:r>
          </a:p>
          <a:p>
            <a:pPr marL="600990" lvl="1" indent="-200025"/>
            <a:r>
              <a:rPr lang="en-AU" sz="1449">
                <a:cs typeface="Segoe UI Semilight"/>
              </a:rPr>
              <a:t>8 Participants consented to sharing their plans</a:t>
            </a:r>
          </a:p>
          <a:p>
            <a:pPr marL="200025" indent="-200025"/>
            <a:r>
              <a:rPr lang="en-AU" sz="1751">
                <a:cs typeface="Segoe UI Semilight"/>
              </a:rPr>
              <a:t>Over 2.6 million meters in total</a:t>
            </a:r>
          </a:p>
          <a:p>
            <a:pPr marL="200025" indent="-200025"/>
            <a:r>
              <a:rPr lang="en-AU" sz="1751">
                <a:cs typeface="Segoe UI Semilight"/>
              </a:rPr>
              <a:t>Conversions mainly commencing from Q1 2022</a:t>
            </a:r>
          </a:p>
          <a:p>
            <a:pPr marL="200025" indent="-200025"/>
            <a:endParaRPr lang="en-AU" sz="1751">
              <a:cs typeface="Segoe UI Semilight"/>
            </a:endParaRPr>
          </a:p>
          <a:p>
            <a:pPr marL="200025" indent="-200025"/>
            <a:endParaRPr lang="en-AU" sz="1300">
              <a:cs typeface="Segoe UI Semilight"/>
            </a:endParaRPr>
          </a:p>
        </p:txBody>
      </p:sp>
      <p:pic>
        <p:nvPicPr>
          <p:cNvPr id="6" name="Picture 5">
            <a:extLst>
              <a:ext uri="{FF2B5EF4-FFF2-40B4-BE49-F238E27FC236}">
                <a16:creationId xmlns:a16="http://schemas.microsoft.com/office/drawing/2014/main" id="{F8ECB790-2A0D-446F-946E-758E852714F7}"/>
              </a:ext>
            </a:extLst>
          </p:cNvPr>
          <p:cNvPicPr>
            <a:picLocks noChangeAspect="1"/>
          </p:cNvPicPr>
          <p:nvPr/>
        </p:nvPicPr>
        <p:blipFill>
          <a:blip r:embed="rId2"/>
          <a:stretch>
            <a:fillRect/>
          </a:stretch>
        </p:blipFill>
        <p:spPr>
          <a:xfrm>
            <a:off x="4130341" y="1777420"/>
            <a:ext cx="6244276" cy="4438902"/>
          </a:xfrm>
          <a:prstGeom prst="rect">
            <a:avLst/>
          </a:prstGeom>
        </p:spPr>
      </p:pic>
    </p:spTree>
    <p:extLst>
      <p:ext uri="{BB962C8B-B14F-4D97-AF65-F5344CB8AC3E}">
        <p14:creationId xmlns:p14="http://schemas.microsoft.com/office/powerpoint/2010/main" val="1448969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159313" y="39048"/>
            <a:ext cx="10485266" cy="1310695"/>
          </a:xfrm>
        </p:spPr>
        <p:txBody>
          <a:bodyPr>
            <a:normAutofit fontScale="90000"/>
          </a:bodyPr>
          <a:lstStyle/>
          <a:p>
            <a:r>
              <a:rPr lang="en-AU" sz="3600"/>
              <a:t>MDP Net to Register </a:t>
            </a:r>
            <a:r>
              <a:rPr lang="en-AU" sz="3600" err="1"/>
              <a:t>Datastream</a:t>
            </a:r>
            <a:r>
              <a:rPr lang="en-AU" sz="3600"/>
              <a:t> Conversion plans</a:t>
            </a:r>
            <a:br>
              <a:rPr lang="en-AU"/>
            </a:br>
            <a:r>
              <a:rPr lang="en-AU" sz="2400"/>
              <a:t>Tranche 1 and 2 meters</a:t>
            </a:r>
            <a:endParaRPr lang="en-AU"/>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28</a:t>
            </a:fld>
            <a:endParaRPr lang="en-AU"/>
          </a:p>
        </p:txBody>
      </p:sp>
      <p:sp>
        <p:nvSpPr>
          <p:cNvPr id="7" name="Content Placeholder 2">
            <a:extLst>
              <a:ext uri="{FF2B5EF4-FFF2-40B4-BE49-F238E27FC236}">
                <a16:creationId xmlns:a16="http://schemas.microsoft.com/office/drawing/2014/main" id="{6564F5D3-FF8D-4A39-9260-3887352821D4}"/>
              </a:ext>
            </a:extLst>
          </p:cNvPr>
          <p:cNvSpPr txBox="1">
            <a:spLocks/>
          </p:cNvSpPr>
          <p:nvPr/>
        </p:nvSpPr>
        <p:spPr>
          <a:xfrm>
            <a:off x="159313" y="1931576"/>
            <a:ext cx="4175863" cy="5358384"/>
          </a:xfrm>
          <a:prstGeom prst="rect">
            <a:avLst/>
          </a:prstGeom>
        </p:spPr>
        <p:txBody>
          <a:bodyPr vert="horz" lIns="91440" tIns="45720" rIns="91440" bIns="45720"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00025" indent="-200025"/>
            <a:r>
              <a:rPr lang="en-AU" sz="1800">
                <a:cs typeface="Segoe UI Semilight"/>
              </a:rPr>
              <a:t>19 conversion plans received</a:t>
            </a:r>
          </a:p>
          <a:p>
            <a:pPr marL="600710" lvl="1" indent="-200025"/>
            <a:r>
              <a:rPr lang="en-AU" sz="1400">
                <a:cs typeface="Segoe UI Semilight"/>
              </a:rPr>
              <a:t>11 Participants consented to sharing their plans</a:t>
            </a:r>
          </a:p>
          <a:p>
            <a:pPr marL="200025" indent="-200025"/>
            <a:r>
              <a:rPr lang="en-AU" sz="1751">
                <a:cs typeface="Segoe UI Semilight"/>
              </a:rPr>
              <a:t>Over 1.7 million meters in total</a:t>
            </a:r>
          </a:p>
          <a:p>
            <a:pPr marL="200025" indent="-200025"/>
            <a:r>
              <a:rPr lang="en-AU" sz="1751">
                <a:cs typeface="Segoe UI Semilight"/>
              </a:rPr>
              <a:t>Conversions to commence from Q3 this year</a:t>
            </a:r>
          </a:p>
          <a:p>
            <a:pPr marL="200025" indent="-200025"/>
            <a:endParaRPr lang="en-AU" sz="1751">
              <a:cs typeface="Segoe UI Semilight"/>
            </a:endParaRPr>
          </a:p>
          <a:p>
            <a:pPr marL="200025" indent="-200025"/>
            <a:endParaRPr lang="en-AU" sz="1300">
              <a:cs typeface="Segoe UI Semilight"/>
            </a:endParaRPr>
          </a:p>
        </p:txBody>
      </p:sp>
      <p:pic>
        <p:nvPicPr>
          <p:cNvPr id="3" name="Picture 2">
            <a:extLst>
              <a:ext uri="{FF2B5EF4-FFF2-40B4-BE49-F238E27FC236}">
                <a16:creationId xmlns:a16="http://schemas.microsoft.com/office/drawing/2014/main" id="{76219EA6-F518-4A00-A51B-E8760C50A1A3}"/>
              </a:ext>
            </a:extLst>
          </p:cNvPr>
          <p:cNvPicPr>
            <a:picLocks noChangeAspect="1"/>
          </p:cNvPicPr>
          <p:nvPr/>
        </p:nvPicPr>
        <p:blipFill>
          <a:blip r:embed="rId2"/>
          <a:stretch>
            <a:fillRect/>
          </a:stretch>
        </p:blipFill>
        <p:spPr>
          <a:xfrm>
            <a:off x="4424395" y="1706879"/>
            <a:ext cx="5949960" cy="4585548"/>
          </a:xfrm>
          <a:prstGeom prst="rect">
            <a:avLst/>
          </a:prstGeom>
        </p:spPr>
      </p:pic>
    </p:spTree>
    <p:extLst>
      <p:ext uri="{BB962C8B-B14F-4D97-AF65-F5344CB8AC3E}">
        <p14:creationId xmlns:p14="http://schemas.microsoft.com/office/powerpoint/2010/main" val="1078063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150494"/>
            <a:ext cx="10485266" cy="1310695"/>
          </a:xfrm>
        </p:spPr>
        <p:txBody>
          <a:bodyPr>
            <a:normAutofit/>
          </a:bodyPr>
          <a:lstStyle/>
          <a:p>
            <a:r>
              <a:rPr lang="en-AU" sz="3600"/>
              <a:t>LNSP NCONUML and Cross Boundary </a:t>
            </a:r>
            <a:br>
              <a:rPr lang="en-AU" sz="3600"/>
            </a:br>
            <a:r>
              <a:rPr lang="en-AU" sz="3600"/>
              <a:t>NMI Creation Plans</a:t>
            </a:r>
            <a:endParaRPr lang="en-AU"/>
          </a:p>
        </p:txBody>
      </p:sp>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29</a:t>
            </a:fld>
            <a:endParaRPr lang="en-AU"/>
          </a:p>
        </p:txBody>
      </p:sp>
      <p:sp>
        <p:nvSpPr>
          <p:cNvPr id="7" name="Content Placeholder 2">
            <a:extLst>
              <a:ext uri="{FF2B5EF4-FFF2-40B4-BE49-F238E27FC236}">
                <a16:creationId xmlns:a16="http://schemas.microsoft.com/office/drawing/2014/main" id="{6564F5D3-FF8D-4A39-9260-3887352821D4}"/>
              </a:ext>
            </a:extLst>
          </p:cNvPr>
          <p:cNvSpPr txBox="1">
            <a:spLocks/>
          </p:cNvSpPr>
          <p:nvPr/>
        </p:nvSpPr>
        <p:spPr>
          <a:xfrm>
            <a:off x="376403" y="2201291"/>
            <a:ext cx="3906148" cy="5358384"/>
          </a:xfrm>
          <a:prstGeom prst="rect">
            <a:avLst/>
          </a:prstGeom>
        </p:spPr>
        <p:txBody>
          <a:bodyPr vert="horz" lIns="91440" tIns="45720" rIns="91440" bIns="45720" rtlCol="0" anchor="t">
            <a:normAutofit/>
          </a:bodyPr>
          <a:lstStyle>
            <a:lvl1pPr marL="200482" indent="-200482" algn="l" defTabSz="801929"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47" indent="-200482" algn="l" defTabSz="801929" rtl="0" eaLnBrk="1" latinLnBrk="0" hangingPunct="1">
              <a:lnSpc>
                <a:spcPct val="90000"/>
              </a:lnSpc>
              <a:spcBef>
                <a:spcPts val="439"/>
              </a:spcBef>
              <a:buFont typeface="Arial" panose="020B0604020202020204" pitchFamily="34" charset="0"/>
              <a:buChar char="•"/>
              <a:defRPr sz="2105" kern="1200">
                <a:solidFill>
                  <a:schemeClr val="tx1"/>
                </a:solidFill>
                <a:latin typeface="+mn-lt"/>
                <a:ea typeface="+mn-ea"/>
                <a:cs typeface="+mn-cs"/>
              </a:defRPr>
            </a:lvl2pPr>
            <a:lvl3pPr marL="1002411" indent="-200482" algn="l" defTabSz="801929" rtl="0" eaLnBrk="1" latinLnBrk="0" hangingPunct="1">
              <a:lnSpc>
                <a:spcPct val="90000"/>
              </a:lnSpc>
              <a:spcBef>
                <a:spcPts val="439"/>
              </a:spcBef>
              <a:buFont typeface="Arial" panose="020B0604020202020204" pitchFamily="34" charset="0"/>
              <a:buChar char="•"/>
              <a:defRPr sz="1754" kern="1200">
                <a:solidFill>
                  <a:schemeClr val="tx1"/>
                </a:solidFill>
                <a:latin typeface="+mn-lt"/>
                <a:ea typeface="+mn-ea"/>
                <a:cs typeface="+mn-cs"/>
              </a:defRPr>
            </a:lvl3pPr>
            <a:lvl4pPr marL="1403375"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4pPr>
            <a:lvl5pPr marL="1804340"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5pPr>
            <a:lvl6pPr marL="2205304"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6pPr>
            <a:lvl7pPr marL="2606269"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7pPr>
            <a:lvl8pPr marL="3007233"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8pPr>
            <a:lvl9pPr marL="3408197" indent="-200482" algn="l" defTabSz="801929" rtl="0" eaLnBrk="1" latinLnBrk="0" hangingPunct="1">
              <a:lnSpc>
                <a:spcPct val="90000"/>
              </a:lnSpc>
              <a:spcBef>
                <a:spcPts val="439"/>
              </a:spcBef>
              <a:buFont typeface="Arial" panose="020B0604020202020204" pitchFamily="34" charset="0"/>
              <a:buChar char="•"/>
              <a:defRPr sz="1579" kern="1200">
                <a:solidFill>
                  <a:schemeClr val="tx1"/>
                </a:solidFill>
                <a:latin typeface="+mn-lt"/>
                <a:ea typeface="+mn-ea"/>
                <a:cs typeface="+mn-cs"/>
              </a:defRPr>
            </a:lvl9pPr>
          </a:lstStyle>
          <a:p>
            <a:pPr marL="200025" indent="-200025"/>
            <a:r>
              <a:rPr lang="en-AU" sz="1800">
                <a:cs typeface="Segoe UI Semilight"/>
              </a:rPr>
              <a:t>12 plans received</a:t>
            </a:r>
          </a:p>
          <a:p>
            <a:pPr marL="600710" lvl="1" indent="-200025"/>
            <a:r>
              <a:rPr lang="en-AU" sz="1400">
                <a:cs typeface="Segoe UI Semilight"/>
              </a:rPr>
              <a:t>10 Participants consented to sharing their plans</a:t>
            </a:r>
          </a:p>
          <a:p>
            <a:pPr marL="200025" indent="-200025"/>
            <a:r>
              <a:rPr lang="en-AU" sz="1800">
                <a:cs typeface="Segoe UI Semilight"/>
              </a:rPr>
              <a:t>~115k NCONUML NMIs expecting to be created</a:t>
            </a:r>
            <a:endParaRPr lang="en-AU" sz="1751">
              <a:cs typeface="Segoe UI Semilight"/>
            </a:endParaRPr>
          </a:p>
          <a:p>
            <a:pPr marL="200025" indent="-200025"/>
            <a:endParaRPr lang="en-AU" sz="1751">
              <a:cs typeface="Segoe UI Semilight"/>
            </a:endParaRPr>
          </a:p>
          <a:p>
            <a:pPr marL="200025" indent="-200025"/>
            <a:endParaRPr lang="en-AU" sz="1751">
              <a:cs typeface="Segoe UI Semilight"/>
            </a:endParaRPr>
          </a:p>
          <a:p>
            <a:pPr marL="200025" indent="-200025"/>
            <a:endParaRPr lang="en-AU" sz="1751">
              <a:cs typeface="Segoe UI Semilight"/>
            </a:endParaRPr>
          </a:p>
          <a:p>
            <a:pPr marL="200025" indent="-200025"/>
            <a:endParaRPr lang="en-AU" sz="1300">
              <a:cs typeface="Segoe UI Semilight"/>
            </a:endParaRPr>
          </a:p>
        </p:txBody>
      </p:sp>
      <p:pic>
        <p:nvPicPr>
          <p:cNvPr id="3" name="Picture 2">
            <a:extLst>
              <a:ext uri="{FF2B5EF4-FFF2-40B4-BE49-F238E27FC236}">
                <a16:creationId xmlns:a16="http://schemas.microsoft.com/office/drawing/2014/main" id="{AC8B7EAA-62A7-4D3F-8973-698A06151F2B}"/>
              </a:ext>
            </a:extLst>
          </p:cNvPr>
          <p:cNvPicPr>
            <a:picLocks noChangeAspect="1"/>
          </p:cNvPicPr>
          <p:nvPr/>
        </p:nvPicPr>
        <p:blipFill>
          <a:blip r:embed="rId2"/>
          <a:stretch>
            <a:fillRect/>
          </a:stretch>
        </p:blipFill>
        <p:spPr>
          <a:xfrm>
            <a:off x="4431793" y="1739451"/>
            <a:ext cx="6129814" cy="3390961"/>
          </a:xfrm>
          <a:prstGeom prst="rect">
            <a:avLst/>
          </a:prstGeom>
        </p:spPr>
      </p:pic>
    </p:spTree>
    <p:extLst>
      <p:ext uri="{BB962C8B-B14F-4D97-AF65-F5344CB8AC3E}">
        <p14:creationId xmlns:p14="http://schemas.microsoft.com/office/powerpoint/2010/main" val="1278055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0"/>
            <a:ext cx="10485266" cy="1310695"/>
          </a:xfrm>
        </p:spPr>
        <p:txBody>
          <a:bodyPr>
            <a:normAutofit/>
          </a:bodyPr>
          <a:lstStyle/>
          <a:p>
            <a:r>
              <a:rPr lang="en-AU" sz="3600"/>
              <a:t>Upcoming v1.7 MTP Activities</a:t>
            </a:r>
          </a:p>
        </p:txBody>
      </p:sp>
      <p:graphicFrame>
        <p:nvGraphicFramePr>
          <p:cNvPr id="5" name="Table 5">
            <a:extLst>
              <a:ext uri="{FF2B5EF4-FFF2-40B4-BE49-F238E27FC236}">
                <a16:creationId xmlns:a16="http://schemas.microsoft.com/office/drawing/2014/main" id="{B4749FEA-DB41-4E08-ADEC-4FC9C98B61DE}"/>
              </a:ext>
            </a:extLst>
          </p:cNvPr>
          <p:cNvGraphicFramePr>
            <a:graphicFrameLocks noGrp="1"/>
          </p:cNvGraphicFramePr>
          <p:nvPr>
            <p:ph idx="1"/>
            <p:extLst>
              <p:ext uri="{D42A27DB-BD31-4B8C-83A1-F6EECF244321}">
                <p14:modId xmlns:p14="http://schemas.microsoft.com/office/powerpoint/2010/main" val="513097343"/>
              </p:ext>
            </p:extLst>
          </p:nvPr>
        </p:nvGraphicFramePr>
        <p:xfrm>
          <a:off x="145667" y="1609570"/>
          <a:ext cx="10400477" cy="5019830"/>
        </p:xfrm>
        <a:graphic>
          <a:graphicData uri="http://schemas.openxmlformats.org/drawingml/2006/table">
            <a:tbl>
              <a:tblPr firstRow="1" bandRow="1">
                <a:tableStyleId>{5C22544A-7EE6-4342-B048-85BDC9FD1C3A}</a:tableStyleId>
              </a:tblPr>
              <a:tblGrid>
                <a:gridCol w="7044543">
                  <a:extLst>
                    <a:ext uri="{9D8B030D-6E8A-4147-A177-3AD203B41FA5}">
                      <a16:colId xmlns:a16="http://schemas.microsoft.com/office/drawing/2014/main" val="116888471"/>
                    </a:ext>
                  </a:extLst>
                </a:gridCol>
                <a:gridCol w="1420380">
                  <a:extLst>
                    <a:ext uri="{9D8B030D-6E8A-4147-A177-3AD203B41FA5}">
                      <a16:colId xmlns:a16="http://schemas.microsoft.com/office/drawing/2014/main" val="4048816944"/>
                    </a:ext>
                  </a:extLst>
                </a:gridCol>
                <a:gridCol w="1935554">
                  <a:extLst>
                    <a:ext uri="{9D8B030D-6E8A-4147-A177-3AD203B41FA5}">
                      <a16:colId xmlns:a16="http://schemas.microsoft.com/office/drawing/2014/main" val="2964596239"/>
                    </a:ext>
                  </a:extLst>
                </a:gridCol>
              </a:tblGrid>
              <a:tr h="404914">
                <a:tc>
                  <a:txBody>
                    <a:bodyPr/>
                    <a:lstStyle/>
                    <a:p>
                      <a:pPr algn="ctr"/>
                      <a:r>
                        <a:rPr lang="en-AU" sz="1200"/>
                        <a:t>Description</a:t>
                      </a:r>
                    </a:p>
                  </a:txBody>
                  <a:tcPr anchor="ctr">
                    <a:solidFill>
                      <a:schemeClr val="accent2"/>
                    </a:solidFill>
                  </a:tcPr>
                </a:tc>
                <a:tc>
                  <a:txBody>
                    <a:bodyPr/>
                    <a:lstStyle/>
                    <a:p>
                      <a:pPr algn="ctr"/>
                      <a:r>
                        <a:rPr lang="en-AU" sz="1200"/>
                        <a:t>Date</a:t>
                      </a:r>
                    </a:p>
                  </a:txBody>
                  <a:tcPr anchor="ctr">
                    <a:solidFill>
                      <a:schemeClr val="accent2"/>
                    </a:solidFill>
                  </a:tcPr>
                </a:tc>
                <a:tc>
                  <a:txBody>
                    <a:bodyPr/>
                    <a:lstStyle/>
                    <a:p>
                      <a:pPr lvl="0" algn="ctr">
                        <a:buNone/>
                      </a:pPr>
                      <a:r>
                        <a:rPr lang="en-AU" sz="1200" b="1" i="0" u="none" strike="noStrike" noProof="0">
                          <a:latin typeface="Segoe UI Semilight"/>
                        </a:rPr>
                        <a:t>Activity ID</a:t>
                      </a:r>
                      <a:endParaRPr lang="en-US" sz="1200" b="1" i="0" u="none" strike="noStrike" noProof="0">
                        <a:latin typeface="Segoe UI Semilight"/>
                      </a:endParaRPr>
                    </a:p>
                  </a:txBody>
                  <a:tcPr anchor="ctr">
                    <a:solidFill>
                      <a:schemeClr val="accent2"/>
                    </a:solidFill>
                  </a:tcPr>
                </a:tc>
                <a:extLst>
                  <a:ext uri="{0D108BD9-81ED-4DB2-BD59-A6C34878D82A}">
                    <a16:rowId xmlns:a16="http://schemas.microsoft.com/office/drawing/2014/main" val="2493088496"/>
                  </a:ext>
                </a:extLst>
              </a:tr>
              <a:tr h="499210">
                <a:tc>
                  <a:txBody>
                    <a:bodyPr/>
                    <a:lstStyle/>
                    <a:p>
                      <a:r>
                        <a:rPr lang="en-AU" sz="1200">
                          <a:solidFill>
                            <a:srgbClr val="FF0000"/>
                          </a:solidFill>
                        </a:rPr>
                        <a:t>MCs</a:t>
                      </a:r>
                      <a:r>
                        <a:rPr lang="en-AU" sz="1200"/>
                        <a:t> to provide visibility of the approach / timeframe for required meter replacement or reconfiguration of ‘unknown’ cross boundary meters</a:t>
                      </a:r>
                    </a:p>
                  </a:txBody>
                  <a:tcPr anchor="ct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bg1"/>
                          </a:solidFill>
                        </a:rPr>
                        <a:t>By 31 March 2021</a:t>
                      </a:r>
                    </a:p>
                  </a:txBody>
                  <a:tcPr anchor="ctr">
                    <a:solidFill>
                      <a:srgbClr val="FF0000"/>
                    </a:solidFill>
                  </a:tcPr>
                </a:tc>
                <a:tc>
                  <a:txBody>
                    <a:bodyPr/>
                    <a:lstStyle/>
                    <a:p>
                      <a:pPr lvl="0">
                        <a:buNone/>
                      </a:pPr>
                      <a:r>
                        <a:rPr lang="en-US" sz="1200"/>
                        <a:t>A23</a:t>
                      </a:r>
                    </a:p>
                  </a:txBody>
                  <a:tcPr anchor="ctr">
                    <a:solidFill>
                      <a:schemeClr val="bg1">
                        <a:lumMod val="85000"/>
                      </a:schemeClr>
                    </a:solidFill>
                  </a:tcPr>
                </a:tc>
                <a:extLst>
                  <a:ext uri="{0D108BD9-81ED-4DB2-BD59-A6C34878D82A}">
                    <a16:rowId xmlns:a16="http://schemas.microsoft.com/office/drawing/2014/main" val="2170211165"/>
                  </a:ext>
                </a:extLst>
              </a:tr>
              <a:tr h="499210">
                <a:tc>
                  <a:txBody>
                    <a:bodyPr/>
                    <a:lstStyle/>
                    <a:p>
                      <a:r>
                        <a:rPr lang="en-AU" sz="1200">
                          <a:solidFill>
                            <a:srgbClr val="FF0000"/>
                          </a:solidFill>
                        </a:rPr>
                        <a:t>MCs</a:t>
                      </a:r>
                      <a:r>
                        <a:rPr lang="en-AU" sz="1200">
                          <a:solidFill>
                            <a:schemeClr val="tx1"/>
                          </a:solidFill>
                        </a:rPr>
                        <a:t> to</a:t>
                      </a:r>
                      <a:r>
                        <a:rPr lang="en-AU" sz="1200"/>
                        <a:t> ensure that details of the Inventory Table, calculation methodologies and Agreed Loads are agreed prior to implementation by relevant Registered Participants </a:t>
                      </a:r>
                    </a:p>
                  </a:txBody>
                  <a:tcPr anchor="ctr">
                    <a:solidFill>
                      <a:schemeClr val="bg1">
                        <a:lumMod val="85000"/>
                      </a:schemeClr>
                    </a:solidFill>
                  </a:tcPr>
                </a:tc>
                <a:tc>
                  <a:txBody>
                    <a:bodyPr/>
                    <a:lstStyle/>
                    <a:p>
                      <a:pPr algn="ctr"/>
                      <a:r>
                        <a:rPr lang="en-AU" sz="1200">
                          <a:solidFill>
                            <a:schemeClr val="bg1"/>
                          </a:solidFill>
                        </a:rPr>
                        <a:t>By 31 March 2021</a:t>
                      </a:r>
                    </a:p>
                  </a:txBody>
                  <a:tcPr anchor="ctr">
                    <a:solidFill>
                      <a:srgbClr val="FF0000"/>
                    </a:solidFill>
                  </a:tcPr>
                </a:tc>
                <a:tc>
                  <a:txBody>
                    <a:bodyPr/>
                    <a:lstStyle/>
                    <a:p>
                      <a:pPr lvl="0">
                        <a:buNone/>
                      </a:pPr>
                      <a:r>
                        <a:rPr lang="en-AU" sz="1200"/>
                        <a:t>A87</a:t>
                      </a:r>
                      <a:endParaRPr lang="en-US" sz="1200"/>
                    </a:p>
                  </a:txBody>
                  <a:tcPr anchor="ctr">
                    <a:solidFill>
                      <a:schemeClr val="bg1">
                        <a:lumMod val="85000"/>
                      </a:schemeClr>
                    </a:solidFill>
                  </a:tcPr>
                </a:tc>
                <a:extLst>
                  <a:ext uri="{0D108BD9-81ED-4DB2-BD59-A6C34878D82A}">
                    <a16:rowId xmlns:a16="http://schemas.microsoft.com/office/drawing/2014/main" val="723622651"/>
                  </a:ext>
                </a:extLst>
              </a:tr>
              <a:tr h="404914">
                <a:tc>
                  <a:txBody>
                    <a:bodyPr/>
                    <a:lstStyle/>
                    <a:p>
                      <a:r>
                        <a:rPr lang="en-AU" sz="1200">
                          <a:solidFill>
                            <a:srgbClr val="FF0000"/>
                          </a:solidFill>
                        </a:rPr>
                        <a:t>AEMO</a:t>
                      </a:r>
                      <a:r>
                        <a:rPr lang="en-AU" sz="1200">
                          <a:solidFill>
                            <a:schemeClr val="tx1"/>
                          </a:solidFill>
                        </a:rPr>
                        <a:t> to have the capability to provide 5-min metering data based on SCADA data</a:t>
                      </a:r>
                    </a:p>
                  </a:txBody>
                  <a:tcPr anchor="ctr">
                    <a:solidFill>
                      <a:schemeClr val="bg1">
                        <a:lumMod val="85000"/>
                      </a:schemeClr>
                    </a:solidFill>
                  </a:tcPr>
                </a:tc>
                <a:tc>
                  <a:txBody>
                    <a:bodyPr/>
                    <a:lstStyle/>
                    <a:p>
                      <a:pPr algn="ctr"/>
                      <a:r>
                        <a:rPr lang="en-AU" sz="1200">
                          <a:solidFill>
                            <a:schemeClr val="bg1"/>
                          </a:solidFill>
                        </a:rPr>
                        <a:t>By 1 April 2021</a:t>
                      </a:r>
                    </a:p>
                  </a:txBody>
                  <a:tcPr anchor="ctr">
                    <a:solidFill>
                      <a:srgbClr val="FF0000"/>
                    </a:solidFill>
                  </a:tcPr>
                </a:tc>
                <a:tc>
                  <a:txBody>
                    <a:bodyPr/>
                    <a:lstStyle/>
                    <a:p>
                      <a:pPr lvl="0">
                        <a:buNone/>
                      </a:pPr>
                      <a:r>
                        <a:rPr lang="en-US" sz="1200">
                          <a:solidFill>
                            <a:schemeClr val="tx1"/>
                          </a:solidFill>
                        </a:rPr>
                        <a:t>A30</a:t>
                      </a:r>
                    </a:p>
                  </a:txBody>
                  <a:tcPr anchor="ctr">
                    <a:solidFill>
                      <a:schemeClr val="bg1">
                        <a:lumMod val="85000"/>
                      </a:schemeClr>
                    </a:solidFill>
                  </a:tcPr>
                </a:tc>
                <a:extLst>
                  <a:ext uri="{0D108BD9-81ED-4DB2-BD59-A6C34878D82A}">
                    <a16:rowId xmlns:a16="http://schemas.microsoft.com/office/drawing/2014/main" val="3847678715"/>
                  </a:ext>
                </a:extLst>
              </a:tr>
              <a:tr h="499210">
                <a:tc>
                  <a:txBody>
                    <a:bodyPr/>
                    <a:lstStyle/>
                    <a:p>
                      <a:pPr lvl="0">
                        <a:buNone/>
                      </a:pPr>
                      <a:r>
                        <a:rPr lang="en-AU" sz="1200">
                          <a:solidFill>
                            <a:srgbClr val="FF0000"/>
                          </a:solidFill>
                        </a:rPr>
                        <a:t>MPs</a:t>
                      </a:r>
                      <a:r>
                        <a:rPr lang="en-AU" sz="1200">
                          <a:solidFill>
                            <a:schemeClr val="tx1"/>
                          </a:solidFill>
                        </a:rPr>
                        <a:t> to update the Meter Read Type code with RWDA or RWDD, as applicable, as per the transitional arrangements</a:t>
                      </a:r>
                      <a:endParaRPr lang="en-US" sz="1200">
                        <a:solidFill>
                          <a:schemeClr val="tx1"/>
                        </a:solidFill>
                      </a:endParaRPr>
                    </a:p>
                  </a:txBody>
                  <a:tcPr anchor="ctr">
                    <a:solidFill>
                      <a:schemeClr val="bg1">
                        <a:lumMod val="95000"/>
                      </a:schemeClr>
                    </a:solidFill>
                  </a:tcPr>
                </a:tc>
                <a:tc>
                  <a:txBody>
                    <a:bodyPr/>
                    <a:lstStyle/>
                    <a:p>
                      <a:pPr marL="0" marR="0" lvl="0" indent="0" algn="ctr" rtl="0">
                        <a:lnSpc>
                          <a:spcPct val="100000"/>
                        </a:lnSpc>
                        <a:spcBef>
                          <a:spcPts val="0"/>
                        </a:spcBef>
                        <a:spcAft>
                          <a:spcPts val="0"/>
                        </a:spcAft>
                        <a:buClrTx/>
                        <a:buSzTx/>
                        <a:buFontTx/>
                        <a:buNone/>
                      </a:pPr>
                      <a:r>
                        <a:rPr lang="en-AU" sz="1200">
                          <a:solidFill>
                            <a:schemeClr val="tx1"/>
                          </a:solidFill>
                        </a:rPr>
                        <a:t>From 1 May 2021</a:t>
                      </a:r>
                    </a:p>
                  </a:txBody>
                  <a:tcPr anchor="ctr">
                    <a:solidFill>
                      <a:schemeClr val="bg1">
                        <a:lumMod val="95000"/>
                      </a:schemeClr>
                    </a:solidFill>
                  </a:tcPr>
                </a:tc>
                <a:tc>
                  <a:txBody>
                    <a:bodyPr/>
                    <a:lstStyle/>
                    <a:p>
                      <a:pPr lvl="0">
                        <a:buNone/>
                      </a:pPr>
                      <a:r>
                        <a:rPr lang="en-US" sz="1200">
                          <a:solidFill>
                            <a:schemeClr val="tx1"/>
                          </a:solidFill>
                        </a:rPr>
                        <a:t>A4a, A9a, A14a, A20a, A25a, A26a, A27a, A28a</a:t>
                      </a:r>
                    </a:p>
                  </a:txBody>
                  <a:tcPr anchor="ctr">
                    <a:solidFill>
                      <a:schemeClr val="bg1">
                        <a:lumMod val="95000"/>
                      </a:schemeClr>
                    </a:solidFill>
                  </a:tcPr>
                </a:tc>
                <a:extLst>
                  <a:ext uri="{0D108BD9-81ED-4DB2-BD59-A6C34878D82A}">
                    <a16:rowId xmlns:a16="http://schemas.microsoft.com/office/drawing/2014/main" val="2576016501"/>
                  </a:ext>
                </a:extLst>
              </a:tr>
              <a:tr h="404914">
                <a:tc>
                  <a:txBody>
                    <a:bodyPr/>
                    <a:lstStyle/>
                    <a:p>
                      <a:r>
                        <a:rPr lang="en-AU" sz="1200">
                          <a:solidFill>
                            <a:srgbClr val="FF0000"/>
                          </a:solidFill>
                        </a:rPr>
                        <a:t>AEMO</a:t>
                      </a:r>
                      <a:r>
                        <a:rPr lang="en-AU" sz="1200">
                          <a:solidFill>
                            <a:schemeClr val="tx1"/>
                          </a:solidFill>
                        </a:rPr>
                        <a:t> Metering Business to approve MDP NCONUML profiles/algorithms </a:t>
                      </a:r>
                    </a:p>
                  </a:txBody>
                  <a:tcPr anchor="ct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By 1 May 2021</a:t>
                      </a:r>
                    </a:p>
                  </a:txBody>
                  <a:tcPr anchor="ctr">
                    <a:solidFill>
                      <a:schemeClr val="bg1">
                        <a:lumMod val="85000"/>
                      </a:schemeClr>
                    </a:solidFill>
                  </a:tcPr>
                </a:tc>
                <a:tc>
                  <a:txBody>
                    <a:bodyPr/>
                    <a:lstStyle/>
                    <a:p>
                      <a:pPr lvl="0">
                        <a:buNone/>
                      </a:pPr>
                      <a:r>
                        <a:rPr lang="en-US" sz="1200">
                          <a:solidFill>
                            <a:schemeClr val="tx1"/>
                          </a:solidFill>
                        </a:rPr>
                        <a:t>A89</a:t>
                      </a:r>
                    </a:p>
                  </a:txBody>
                  <a:tcPr anchor="ctr">
                    <a:solidFill>
                      <a:schemeClr val="bg1">
                        <a:lumMod val="85000"/>
                      </a:schemeClr>
                    </a:solidFill>
                  </a:tcPr>
                </a:tc>
                <a:extLst>
                  <a:ext uri="{0D108BD9-81ED-4DB2-BD59-A6C34878D82A}">
                    <a16:rowId xmlns:a16="http://schemas.microsoft.com/office/drawing/2014/main" val="1974350838"/>
                  </a:ext>
                </a:extLst>
              </a:tr>
              <a:tr h="404914">
                <a:tc>
                  <a:txBody>
                    <a:bodyPr/>
                    <a:lstStyle/>
                    <a:p>
                      <a:r>
                        <a:rPr lang="en-AU" sz="1200">
                          <a:solidFill>
                            <a:srgbClr val="FF0000"/>
                          </a:solidFill>
                        </a:rPr>
                        <a:t>MDPs</a:t>
                      </a:r>
                      <a:r>
                        <a:rPr lang="en-AU" sz="1200">
                          <a:solidFill>
                            <a:schemeClr val="tx1"/>
                          </a:solidFill>
                        </a:rPr>
                        <a:t> to provide AEMO with NMI lists associated with each NCONUML profile/algorithm</a:t>
                      </a:r>
                    </a:p>
                  </a:txBody>
                  <a:tcPr anchor="ct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By 1 May 2021</a:t>
                      </a:r>
                    </a:p>
                  </a:txBody>
                  <a:tcPr anchor="ctr">
                    <a:solidFill>
                      <a:schemeClr val="bg1">
                        <a:lumMod val="95000"/>
                      </a:schemeClr>
                    </a:solidFill>
                  </a:tcPr>
                </a:tc>
                <a:tc>
                  <a:txBody>
                    <a:bodyPr/>
                    <a:lstStyle/>
                    <a:p>
                      <a:pPr lvl="0">
                        <a:buNone/>
                      </a:pPr>
                      <a:r>
                        <a:rPr lang="en-US" sz="1200">
                          <a:solidFill>
                            <a:schemeClr val="tx1"/>
                          </a:solidFill>
                        </a:rPr>
                        <a:t>A89a</a:t>
                      </a:r>
                    </a:p>
                  </a:txBody>
                  <a:tcPr anchor="ctr">
                    <a:solidFill>
                      <a:schemeClr val="bg1">
                        <a:lumMod val="95000"/>
                      </a:schemeClr>
                    </a:solidFill>
                  </a:tcPr>
                </a:tc>
                <a:extLst>
                  <a:ext uri="{0D108BD9-81ED-4DB2-BD59-A6C34878D82A}">
                    <a16:rowId xmlns:a16="http://schemas.microsoft.com/office/drawing/2014/main" val="4193326510"/>
                  </a:ext>
                </a:extLst>
              </a:tr>
              <a:tr h="499210">
                <a:tc>
                  <a:txBody>
                    <a:bodyPr/>
                    <a:lstStyle/>
                    <a:p>
                      <a:r>
                        <a:rPr lang="en-AU" sz="1200">
                          <a:solidFill>
                            <a:srgbClr val="FF0000"/>
                          </a:solidFill>
                        </a:rPr>
                        <a:t>MCs</a:t>
                      </a:r>
                      <a:r>
                        <a:rPr lang="en-AU" sz="1200">
                          <a:solidFill>
                            <a:schemeClr val="tx1"/>
                          </a:solidFill>
                        </a:rPr>
                        <a:t> to provide progress and amendments to forward plans for Type 1-3, subset of 4 and ‘known’ cross boundary meters to AEMO</a:t>
                      </a:r>
                    </a:p>
                  </a:txBody>
                  <a:tcPr anchor="ctr">
                    <a:solidFill>
                      <a:schemeClr val="bg1">
                        <a:lumMod val="85000"/>
                      </a:schemeClr>
                    </a:solidFill>
                  </a:tcPr>
                </a:tc>
                <a:tc>
                  <a:txBody>
                    <a:bodyPr/>
                    <a:lstStyle/>
                    <a:p>
                      <a:pPr algn="ctr"/>
                      <a:r>
                        <a:rPr lang="en-AU" sz="1200">
                          <a:solidFill>
                            <a:schemeClr val="tx1"/>
                          </a:solidFill>
                        </a:rPr>
                        <a:t>By 1 May 2021</a:t>
                      </a:r>
                    </a:p>
                  </a:txBody>
                  <a:tcPr anchor="ctr">
                    <a:solidFill>
                      <a:schemeClr val="bg1">
                        <a:lumMod val="85000"/>
                      </a:schemeClr>
                    </a:solidFill>
                  </a:tcPr>
                </a:tc>
                <a:tc>
                  <a:txBody>
                    <a:bodyPr/>
                    <a:lstStyle/>
                    <a:p>
                      <a:pPr lvl="0">
                        <a:buNone/>
                      </a:pPr>
                      <a:r>
                        <a:rPr lang="en-AU" sz="1200">
                          <a:solidFill>
                            <a:schemeClr val="tx1"/>
                          </a:solidFill>
                        </a:rPr>
                        <a:t>A3a, A8a, A13a, A19a</a:t>
                      </a:r>
                      <a:endParaRPr lang="en-US" sz="1200">
                        <a:solidFill>
                          <a:schemeClr val="tx1"/>
                        </a:solidFill>
                      </a:endParaRPr>
                    </a:p>
                  </a:txBody>
                  <a:tcPr anchor="ctr">
                    <a:solidFill>
                      <a:schemeClr val="bg1">
                        <a:lumMod val="85000"/>
                      </a:schemeClr>
                    </a:solidFill>
                  </a:tcPr>
                </a:tc>
                <a:extLst>
                  <a:ext uri="{0D108BD9-81ED-4DB2-BD59-A6C34878D82A}">
                    <a16:rowId xmlns:a16="http://schemas.microsoft.com/office/drawing/2014/main" val="3241447664"/>
                  </a:ext>
                </a:extLst>
              </a:tr>
              <a:tr h="499210">
                <a:tc>
                  <a:txBody>
                    <a:bodyPr/>
                    <a:lstStyle/>
                    <a:p>
                      <a:r>
                        <a:rPr lang="en-AU" sz="1200">
                          <a:solidFill>
                            <a:srgbClr val="FF0000"/>
                          </a:solidFill>
                        </a:rPr>
                        <a:t>MDPs</a:t>
                      </a:r>
                      <a:r>
                        <a:rPr lang="en-AU" sz="1200">
                          <a:solidFill>
                            <a:schemeClr val="tx1"/>
                          </a:solidFill>
                        </a:rPr>
                        <a:t> to provide progress and amendments to forward plans for Type 1-3, subset 4, 4, 4A, VICAMI and Sample meters to AEMO</a:t>
                      </a:r>
                    </a:p>
                  </a:txBody>
                  <a:tcPr anchor="ctr">
                    <a:solidFill>
                      <a:schemeClr val="bg1">
                        <a:lumMod val="95000"/>
                      </a:schemeClr>
                    </a:solidFill>
                  </a:tcPr>
                </a:tc>
                <a:tc>
                  <a:txBody>
                    <a:bodyPr/>
                    <a:lstStyle/>
                    <a:p>
                      <a:pPr algn="ctr"/>
                      <a:r>
                        <a:rPr lang="en-AU" sz="1200">
                          <a:solidFill>
                            <a:schemeClr val="tx1"/>
                          </a:solidFill>
                        </a:rPr>
                        <a:t>By 1 May 2021</a:t>
                      </a:r>
                    </a:p>
                  </a:txBody>
                  <a:tcPr anchor="ctr">
                    <a:solidFill>
                      <a:schemeClr val="bg1">
                        <a:lumMod val="95000"/>
                      </a:schemeClr>
                    </a:solidFill>
                  </a:tcPr>
                </a:tc>
                <a:tc>
                  <a:txBody>
                    <a:bodyPr/>
                    <a:lstStyle/>
                    <a:p>
                      <a:pPr lvl="0">
                        <a:buNone/>
                      </a:pPr>
                      <a:r>
                        <a:rPr lang="en-AU" sz="1200">
                          <a:solidFill>
                            <a:schemeClr val="tx1"/>
                          </a:solidFill>
                        </a:rPr>
                        <a:t>A52a, A58a, A64a, A70a</a:t>
                      </a:r>
                      <a:endParaRPr lang="en-US" sz="1200">
                        <a:solidFill>
                          <a:schemeClr val="tx1"/>
                        </a:solidFill>
                      </a:endParaRPr>
                    </a:p>
                  </a:txBody>
                  <a:tcPr anchor="ctr">
                    <a:solidFill>
                      <a:schemeClr val="bg1">
                        <a:lumMod val="95000"/>
                      </a:schemeClr>
                    </a:solidFill>
                  </a:tcPr>
                </a:tc>
                <a:extLst>
                  <a:ext uri="{0D108BD9-81ED-4DB2-BD59-A6C34878D82A}">
                    <a16:rowId xmlns:a16="http://schemas.microsoft.com/office/drawing/2014/main" val="1597691744"/>
                  </a:ext>
                </a:extLst>
              </a:tr>
              <a:tr h="499210">
                <a:tc>
                  <a:txBody>
                    <a:bodyPr/>
                    <a:lstStyle/>
                    <a:p>
                      <a:r>
                        <a:rPr lang="en-AU" sz="1200">
                          <a:solidFill>
                            <a:srgbClr val="FF0000"/>
                          </a:solidFill>
                        </a:rPr>
                        <a:t>MDPs</a:t>
                      </a:r>
                      <a:r>
                        <a:rPr lang="en-AU" sz="1200">
                          <a:solidFill>
                            <a:schemeClr val="tx1"/>
                          </a:solidFill>
                        </a:rPr>
                        <a:t> to provide datastream conversion plans to convert Net datastreams to register level</a:t>
                      </a:r>
                    </a:p>
                  </a:txBody>
                  <a:tcPr anchor="ctr">
                    <a:solidFill>
                      <a:schemeClr val="bg1">
                        <a:lumMod val="85000"/>
                      </a:schemeClr>
                    </a:solidFill>
                  </a:tcPr>
                </a:tc>
                <a:tc>
                  <a:txBody>
                    <a:bodyPr/>
                    <a:lstStyle/>
                    <a:p>
                      <a:pPr algn="ctr"/>
                      <a:r>
                        <a:rPr lang="en-AU" sz="1200">
                          <a:solidFill>
                            <a:schemeClr val="tx1"/>
                          </a:solidFill>
                        </a:rPr>
                        <a:t>By 1 May 2021</a:t>
                      </a:r>
                    </a:p>
                  </a:txBody>
                  <a:tcPr anchor="ctr">
                    <a:solidFill>
                      <a:schemeClr val="bg1">
                        <a:lumMod val="85000"/>
                      </a:schemeClr>
                    </a:solidFill>
                  </a:tcPr>
                </a:tc>
                <a:tc>
                  <a:txBody>
                    <a:bodyPr/>
                    <a:lstStyle/>
                    <a:p>
                      <a:pPr lvl="0">
                        <a:buNone/>
                      </a:pPr>
                      <a:r>
                        <a:rPr lang="en-AU" sz="1200" kern="1200">
                          <a:solidFill>
                            <a:schemeClr val="dk1"/>
                          </a:solidFill>
                          <a:latin typeface="+mn-lt"/>
                          <a:ea typeface="+mn-ea"/>
                          <a:cs typeface="+mn-cs"/>
                        </a:rPr>
                        <a:t>A32a, A37a, A42a, A52b, A58b, A64b, A70b, A82a</a:t>
                      </a:r>
                      <a:endParaRPr lang="en-US" sz="1200" kern="1200">
                        <a:solidFill>
                          <a:schemeClr val="dk1"/>
                        </a:solidFill>
                        <a:latin typeface="+mn-lt"/>
                        <a:ea typeface="+mn-ea"/>
                        <a:cs typeface="+mn-cs"/>
                      </a:endParaRPr>
                    </a:p>
                  </a:txBody>
                  <a:tcPr anchor="ctr">
                    <a:solidFill>
                      <a:schemeClr val="bg1">
                        <a:lumMod val="85000"/>
                      </a:schemeClr>
                    </a:solidFill>
                  </a:tcPr>
                </a:tc>
                <a:extLst>
                  <a:ext uri="{0D108BD9-81ED-4DB2-BD59-A6C34878D82A}">
                    <a16:rowId xmlns:a16="http://schemas.microsoft.com/office/drawing/2014/main" val="4054485886"/>
                  </a:ext>
                </a:extLst>
              </a:tr>
              <a:tr h="404914">
                <a:tc>
                  <a:txBody>
                    <a:bodyPr/>
                    <a:lstStyle/>
                    <a:p>
                      <a:r>
                        <a:rPr lang="en-AU" sz="1200">
                          <a:solidFill>
                            <a:srgbClr val="FF0000"/>
                          </a:solidFill>
                        </a:rPr>
                        <a:t>LNSPs </a:t>
                      </a:r>
                      <a:r>
                        <a:rPr lang="en-AU" sz="1200">
                          <a:solidFill>
                            <a:schemeClr val="tx1"/>
                          </a:solidFill>
                        </a:rPr>
                        <a:t>to provide NMI Create plans for Cross Boundary and NCONUMLs to AEMO</a:t>
                      </a:r>
                    </a:p>
                  </a:txBody>
                  <a:tcPr anchor="ctr">
                    <a:solidFill>
                      <a:schemeClr val="bg1">
                        <a:lumMod val="95000"/>
                      </a:schemeClr>
                    </a:solidFill>
                  </a:tcPr>
                </a:tc>
                <a:tc>
                  <a:txBody>
                    <a:bodyPr/>
                    <a:lstStyle/>
                    <a:p>
                      <a:pPr algn="ctr"/>
                      <a:r>
                        <a:rPr lang="en-AU" sz="1200">
                          <a:solidFill>
                            <a:schemeClr val="tx1"/>
                          </a:solidFill>
                        </a:rPr>
                        <a:t>By 1 May 2021</a:t>
                      </a:r>
                    </a:p>
                  </a:txBody>
                  <a:tcPr anchor="ctr">
                    <a:solidFill>
                      <a:schemeClr val="bg1">
                        <a:lumMod val="95000"/>
                      </a:schemeClr>
                    </a:solidFill>
                  </a:tcPr>
                </a:tc>
                <a:tc>
                  <a:txBody>
                    <a:bodyPr/>
                    <a:lstStyle/>
                    <a:p>
                      <a:pPr lvl="0">
                        <a:buNone/>
                      </a:pPr>
                      <a:r>
                        <a:rPr lang="en-US" sz="1200">
                          <a:solidFill>
                            <a:schemeClr val="tx1"/>
                          </a:solidFill>
                        </a:rPr>
                        <a:t>A95a, A99a</a:t>
                      </a:r>
                    </a:p>
                  </a:txBody>
                  <a:tcPr anchor="ctr">
                    <a:solidFill>
                      <a:schemeClr val="bg1">
                        <a:lumMod val="95000"/>
                      </a:schemeClr>
                    </a:solidFill>
                  </a:tcPr>
                </a:tc>
                <a:extLst>
                  <a:ext uri="{0D108BD9-81ED-4DB2-BD59-A6C34878D82A}">
                    <a16:rowId xmlns:a16="http://schemas.microsoft.com/office/drawing/2014/main" val="1480677839"/>
                  </a:ext>
                </a:extLst>
              </a:tr>
            </a:tbl>
          </a:graphicData>
        </a:graphic>
      </p:graphicFrame>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30</a:t>
            </a:fld>
            <a:endParaRPr lang="en-AU"/>
          </a:p>
        </p:txBody>
      </p:sp>
    </p:spTree>
    <p:extLst>
      <p:ext uri="{BB962C8B-B14F-4D97-AF65-F5344CB8AC3E}">
        <p14:creationId xmlns:p14="http://schemas.microsoft.com/office/powerpoint/2010/main" val="2767191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D4DFE-EE81-42E8-9E04-95CE9669F7D2}"/>
              </a:ext>
            </a:extLst>
          </p:cNvPr>
          <p:cNvSpPr>
            <a:spLocks noGrp="1"/>
          </p:cNvSpPr>
          <p:nvPr>
            <p:ph type="title"/>
          </p:nvPr>
        </p:nvSpPr>
        <p:spPr>
          <a:xfrm>
            <a:off x="206547" y="-27279"/>
            <a:ext cx="10485266" cy="1310695"/>
          </a:xfrm>
        </p:spPr>
        <p:txBody>
          <a:bodyPr>
            <a:normAutofit/>
          </a:bodyPr>
          <a:lstStyle/>
          <a:p>
            <a:r>
              <a:rPr lang="en-AU" sz="3600"/>
              <a:t>Upcoming v1.7 MTP Activities</a:t>
            </a:r>
          </a:p>
        </p:txBody>
      </p:sp>
      <p:graphicFrame>
        <p:nvGraphicFramePr>
          <p:cNvPr id="5" name="Table 5">
            <a:extLst>
              <a:ext uri="{FF2B5EF4-FFF2-40B4-BE49-F238E27FC236}">
                <a16:creationId xmlns:a16="http://schemas.microsoft.com/office/drawing/2014/main" id="{B4749FEA-DB41-4E08-ADEC-4FC9C98B61DE}"/>
              </a:ext>
            </a:extLst>
          </p:cNvPr>
          <p:cNvGraphicFramePr>
            <a:graphicFrameLocks noGrp="1"/>
          </p:cNvGraphicFramePr>
          <p:nvPr>
            <p:ph idx="1"/>
            <p:extLst>
              <p:ext uri="{D42A27DB-BD31-4B8C-83A1-F6EECF244321}">
                <p14:modId xmlns:p14="http://schemas.microsoft.com/office/powerpoint/2010/main" val="1303347313"/>
              </p:ext>
            </p:extLst>
          </p:nvPr>
        </p:nvGraphicFramePr>
        <p:xfrm>
          <a:off x="144725" y="1504314"/>
          <a:ext cx="10420212" cy="5281487"/>
        </p:xfrm>
        <a:graphic>
          <a:graphicData uri="http://schemas.openxmlformats.org/drawingml/2006/table">
            <a:tbl>
              <a:tblPr firstRow="1" bandRow="1">
                <a:tableStyleId>{5C22544A-7EE6-4342-B048-85BDC9FD1C3A}</a:tableStyleId>
              </a:tblPr>
              <a:tblGrid>
                <a:gridCol w="6966544">
                  <a:extLst>
                    <a:ext uri="{9D8B030D-6E8A-4147-A177-3AD203B41FA5}">
                      <a16:colId xmlns:a16="http://schemas.microsoft.com/office/drawing/2014/main" val="116888471"/>
                    </a:ext>
                  </a:extLst>
                </a:gridCol>
                <a:gridCol w="1514442">
                  <a:extLst>
                    <a:ext uri="{9D8B030D-6E8A-4147-A177-3AD203B41FA5}">
                      <a16:colId xmlns:a16="http://schemas.microsoft.com/office/drawing/2014/main" val="4048816944"/>
                    </a:ext>
                  </a:extLst>
                </a:gridCol>
                <a:gridCol w="1939226">
                  <a:extLst>
                    <a:ext uri="{9D8B030D-6E8A-4147-A177-3AD203B41FA5}">
                      <a16:colId xmlns:a16="http://schemas.microsoft.com/office/drawing/2014/main" val="2964596239"/>
                    </a:ext>
                  </a:extLst>
                </a:gridCol>
              </a:tblGrid>
              <a:tr h="324486">
                <a:tc>
                  <a:txBody>
                    <a:bodyPr/>
                    <a:lstStyle/>
                    <a:p>
                      <a:pPr algn="ctr"/>
                      <a:r>
                        <a:rPr lang="en-AU" sz="1200"/>
                        <a:t>Description</a:t>
                      </a:r>
                    </a:p>
                  </a:txBody>
                  <a:tcPr anchor="ctr">
                    <a:solidFill>
                      <a:schemeClr val="accent2"/>
                    </a:solidFill>
                  </a:tcPr>
                </a:tc>
                <a:tc>
                  <a:txBody>
                    <a:bodyPr/>
                    <a:lstStyle/>
                    <a:p>
                      <a:pPr algn="ctr"/>
                      <a:r>
                        <a:rPr lang="en-AU" sz="1200"/>
                        <a:t>Date</a:t>
                      </a:r>
                    </a:p>
                  </a:txBody>
                  <a:tcPr anchor="ctr">
                    <a:solidFill>
                      <a:schemeClr val="accent2"/>
                    </a:solidFill>
                  </a:tcPr>
                </a:tc>
                <a:tc>
                  <a:txBody>
                    <a:bodyPr/>
                    <a:lstStyle/>
                    <a:p>
                      <a:pPr lvl="0" algn="ctr">
                        <a:buNone/>
                      </a:pPr>
                      <a:r>
                        <a:rPr lang="en-AU" sz="1200" b="1" i="0" u="none" strike="noStrike" noProof="0">
                          <a:latin typeface="Segoe UI Semilight"/>
                        </a:rPr>
                        <a:t>Activity ID</a:t>
                      </a:r>
                      <a:endParaRPr lang="en-US" sz="1200" b="1" i="0" u="none" strike="noStrike" noProof="0">
                        <a:latin typeface="Segoe UI Semilight"/>
                      </a:endParaRPr>
                    </a:p>
                  </a:txBody>
                  <a:tcPr anchor="ctr">
                    <a:solidFill>
                      <a:schemeClr val="accent2"/>
                    </a:solidFill>
                  </a:tcPr>
                </a:tc>
                <a:extLst>
                  <a:ext uri="{0D108BD9-81ED-4DB2-BD59-A6C34878D82A}">
                    <a16:rowId xmlns:a16="http://schemas.microsoft.com/office/drawing/2014/main" val="2493088496"/>
                  </a:ext>
                </a:extLst>
              </a:tr>
              <a:tr h="489066">
                <a:tc>
                  <a:txBody>
                    <a:bodyPr/>
                    <a:lstStyle/>
                    <a:p>
                      <a:r>
                        <a:rPr lang="en-AU" sz="1200">
                          <a:solidFill>
                            <a:srgbClr val="FF0000"/>
                          </a:solidFill>
                        </a:rPr>
                        <a:t>Participants</a:t>
                      </a:r>
                      <a:r>
                        <a:rPr lang="en-AU" sz="1200"/>
                        <a:t> to establish agreements to allow the delivery of 5min metering data pre 1 Oct 2021 between NSP, Retailer, MDP and AEMO, as applicable</a:t>
                      </a:r>
                    </a:p>
                  </a:txBody>
                  <a:tcPr anchor="ctr">
                    <a:solidFill>
                      <a:schemeClr val="bg1">
                        <a:lumMod val="85000"/>
                      </a:schemeClr>
                    </a:solidFill>
                  </a:tcPr>
                </a:tc>
                <a:tc>
                  <a:txBody>
                    <a:bodyPr/>
                    <a:lstStyle/>
                    <a:p>
                      <a:pPr algn="ctr"/>
                      <a:r>
                        <a:rPr lang="en-AU" sz="1200">
                          <a:solidFill>
                            <a:schemeClr val="tx1"/>
                          </a:solidFill>
                        </a:rPr>
                        <a:t>By 31 May 2021</a:t>
                      </a:r>
                    </a:p>
                  </a:txBody>
                  <a:tcPr anchor="ctr">
                    <a:solidFill>
                      <a:schemeClr val="bg1">
                        <a:lumMod val="85000"/>
                      </a:schemeClr>
                    </a:solidFill>
                  </a:tcPr>
                </a:tc>
                <a:tc>
                  <a:txBody>
                    <a:bodyPr/>
                    <a:lstStyle/>
                    <a:p>
                      <a:pPr lvl="0">
                        <a:buNone/>
                      </a:pPr>
                      <a:r>
                        <a:rPr lang="en-AU" sz="1200"/>
                        <a:t>A32, A37, A42, A47, A53, A59, A65, A71, A84, A88</a:t>
                      </a:r>
                      <a:endParaRPr lang="en-US" sz="1200"/>
                    </a:p>
                  </a:txBody>
                  <a:tcPr anchor="ctr">
                    <a:solidFill>
                      <a:schemeClr val="bg1">
                        <a:lumMod val="85000"/>
                      </a:schemeClr>
                    </a:solidFill>
                  </a:tcPr>
                </a:tc>
                <a:extLst>
                  <a:ext uri="{0D108BD9-81ED-4DB2-BD59-A6C34878D82A}">
                    <a16:rowId xmlns:a16="http://schemas.microsoft.com/office/drawing/2014/main" val="3319209400"/>
                  </a:ext>
                </a:extLst>
              </a:tr>
              <a:tr h="489066">
                <a:tc>
                  <a:txBody>
                    <a:bodyPr/>
                    <a:lstStyle/>
                    <a:p>
                      <a:pPr lvl="0">
                        <a:buNone/>
                      </a:pPr>
                      <a:r>
                        <a:rPr lang="en-AU" sz="1200">
                          <a:solidFill>
                            <a:srgbClr val="FF0000"/>
                          </a:solidFill>
                        </a:rPr>
                        <a:t>MDPs</a:t>
                      </a:r>
                      <a:r>
                        <a:rPr lang="en-AU" sz="1200">
                          <a:solidFill>
                            <a:schemeClr val="tx1"/>
                          </a:solidFill>
                        </a:rPr>
                        <a:t> to create/convert export and import Active (kWh) and Reactive (kVarh) energy datastreams, where applicable, in the CNDS table</a:t>
                      </a:r>
                      <a:endParaRPr lang="en-US" sz="1200">
                        <a:solidFill>
                          <a:schemeClr val="tx1"/>
                        </a:solidFill>
                      </a:endParaRPr>
                    </a:p>
                  </a:txBody>
                  <a:tcPr anchor="ctr">
                    <a:solidFill>
                      <a:srgbClr val="F2F2F2"/>
                    </a:solidFill>
                  </a:tcPr>
                </a:tc>
                <a:tc>
                  <a:txBody>
                    <a:bodyPr/>
                    <a:lstStyle/>
                    <a:p>
                      <a:pPr marL="0" marR="0" lvl="0" indent="0" algn="ctr" rtl="0">
                        <a:lnSpc>
                          <a:spcPct val="100000"/>
                        </a:lnSpc>
                        <a:spcBef>
                          <a:spcPts val="0"/>
                        </a:spcBef>
                        <a:spcAft>
                          <a:spcPts val="0"/>
                        </a:spcAft>
                        <a:buClrTx/>
                        <a:buSzTx/>
                        <a:buFontTx/>
                        <a:buNone/>
                      </a:pPr>
                      <a:r>
                        <a:rPr lang="en-AU" sz="1200">
                          <a:solidFill>
                            <a:schemeClr val="tx1"/>
                          </a:solidFill>
                        </a:rPr>
                        <a:t>From 31 May 2021</a:t>
                      </a:r>
                    </a:p>
                  </a:txBody>
                  <a:tcPr anchor="ctr">
                    <a:solidFill>
                      <a:srgbClr val="F2F2F2"/>
                    </a:solidFill>
                  </a:tcPr>
                </a:tc>
                <a:tc>
                  <a:txBody>
                    <a:bodyPr/>
                    <a:lstStyle/>
                    <a:p>
                      <a:pPr lvl="0">
                        <a:buNone/>
                      </a:pPr>
                      <a:r>
                        <a:rPr lang="en-AU" sz="1200">
                          <a:solidFill>
                            <a:schemeClr val="tx1"/>
                          </a:solidFill>
                        </a:rPr>
                        <a:t>A36, A40, A45, A51, A57, A63, A69, A75</a:t>
                      </a:r>
                      <a:endParaRPr lang="en-US" sz="1200">
                        <a:solidFill>
                          <a:schemeClr val="tx1"/>
                        </a:solidFill>
                      </a:endParaRPr>
                    </a:p>
                  </a:txBody>
                  <a:tcPr anchor="ctr">
                    <a:solidFill>
                      <a:srgbClr val="F2F2F2"/>
                    </a:solidFill>
                  </a:tcPr>
                </a:tc>
                <a:extLst>
                  <a:ext uri="{0D108BD9-81ED-4DB2-BD59-A6C34878D82A}">
                    <a16:rowId xmlns:a16="http://schemas.microsoft.com/office/drawing/2014/main" val="3441185319"/>
                  </a:ext>
                </a:extLst>
              </a:tr>
              <a:tr h="396687">
                <a:tc>
                  <a:txBody>
                    <a:bodyPr/>
                    <a:lstStyle/>
                    <a:p>
                      <a:pPr lvl="0">
                        <a:buNone/>
                      </a:pPr>
                      <a:r>
                        <a:rPr lang="en-US" sz="1200">
                          <a:solidFill>
                            <a:srgbClr val="FF0000"/>
                          </a:solidFill>
                        </a:rPr>
                        <a:t>Participants</a:t>
                      </a:r>
                      <a:r>
                        <a:rPr lang="en-US" sz="1200">
                          <a:solidFill>
                            <a:schemeClr val="tx1"/>
                          </a:solidFill>
                        </a:rPr>
                        <a:t> to create cross-boundary NMIs, datastreams and registers</a:t>
                      </a:r>
                    </a:p>
                  </a:txBody>
                  <a:tcPr anchor="ct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nchor="ctr">
                    <a:solidFill>
                      <a:schemeClr val="bg1">
                        <a:lumMod val="85000"/>
                      </a:schemeClr>
                    </a:solidFill>
                  </a:tcPr>
                </a:tc>
                <a:tc>
                  <a:txBody>
                    <a:bodyPr/>
                    <a:lstStyle/>
                    <a:p>
                      <a:pPr lvl="0">
                        <a:buNone/>
                      </a:pPr>
                      <a:r>
                        <a:rPr lang="en-US" sz="1200">
                          <a:solidFill>
                            <a:schemeClr val="tx1"/>
                          </a:solidFill>
                        </a:rPr>
                        <a:t>A95, A96, A97</a:t>
                      </a:r>
                    </a:p>
                  </a:txBody>
                  <a:tcPr anchor="ctr">
                    <a:solidFill>
                      <a:schemeClr val="bg1">
                        <a:lumMod val="85000"/>
                      </a:schemeClr>
                    </a:solidFill>
                  </a:tcPr>
                </a:tc>
                <a:extLst>
                  <a:ext uri="{0D108BD9-81ED-4DB2-BD59-A6C34878D82A}">
                    <a16:rowId xmlns:a16="http://schemas.microsoft.com/office/drawing/2014/main" val="2036425776"/>
                  </a:ext>
                </a:extLst>
              </a:tr>
              <a:tr h="396687">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US" sz="1200">
                          <a:solidFill>
                            <a:srgbClr val="FF0000"/>
                          </a:solidFill>
                        </a:rPr>
                        <a:t>Participants</a:t>
                      </a:r>
                      <a:r>
                        <a:rPr lang="en-US" sz="1200">
                          <a:solidFill>
                            <a:schemeClr val="tx1"/>
                          </a:solidFill>
                        </a:rPr>
                        <a:t> to create NCONUML NMIs, datastreams and registers</a:t>
                      </a:r>
                    </a:p>
                  </a:txBody>
                  <a:tcPr anchor="ct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nchor="ctr">
                    <a:solidFill>
                      <a:schemeClr val="bg1">
                        <a:lumMod val="95000"/>
                      </a:schemeClr>
                    </a:solidFill>
                  </a:tcPr>
                </a:tc>
                <a:tc>
                  <a:txBody>
                    <a:bodyPr/>
                    <a:lstStyle/>
                    <a:p>
                      <a:pPr lvl="0">
                        <a:buNone/>
                      </a:pPr>
                      <a:r>
                        <a:rPr lang="en-US" sz="1200">
                          <a:solidFill>
                            <a:schemeClr val="tx1"/>
                          </a:solidFill>
                        </a:rPr>
                        <a:t>A99, A100, A101</a:t>
                      </a:r>
                    </a:p>
                  </a:txBody>
                  <a:tcPr anchor="ctr">
                    <a:solidFill>
                      <a:schemeClr val="bg1">
                        <a:lumMod val="95000"/>
                      </a:schemeClr>
                    </a:solidFill>
                  </a:tcPr>
                </a:tc>
                <a:extLst>
                  <a:ext uri="{0D108BD9-81ED-4DB2-BD59-A6C34878D82A}">
                    <a16:rowId xmlns:a16="http://schemas.microsoft.com/office/drawing/2014/main" val="515350687"/>
                  </a:ext>
                </a:extLst>
              </a:tr>
              <a:tr h="528236">
                <a:tc>
                  <a:txBody>
                    <a:bodyPr/>
                    <a:lstStyle/>
                    <a:p>
                      <a:pPr lvl="0">
                        <a:buNone/>
                      </a:pPr>
                      <a:r>
                        <a:rPr lang="en-US" sz="1200">
                          <a:solidFill>
                            <a:srgbClr val="FF0000"/>
                          </a:solidFill>
                        </a:rPr>
                        <a:t>MDPs</a:t>
                      </a:r>
                      <a:r>
                        <a:rPr lang="en-US" sz="1200"/>
                        <a:t> able to send </a:t>
                      </a:r>
                      <a:r>
                        <a:rPr lang="en-AU" sz="1200"/>
                        <a:t>15 and 30min metering data via MDFF to AEMO</a:t>
                      </a:r>
                      <a:endParaRPr lang="en-US" sz="1200"/>
                    </a:p>
                  </a:txBody>
                  <a:tcPr anchor="ct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nchor="ctr">
                    <a:solidFill>
                      <a:schemeClr val="bg1">
                        <a:lumMod val="85000"/>
                      </a:schemeClr>
                    </a:solidFill>
                  </a:tcPr>
                </a:tc>
                <a:tc>
                  <a:txBody>
                    <a:bodyPr/>
                    <a:lstStyle/>
                    <a:p>
                      <a:pPr lvl="0">
                        <a:buNone/>
                      </a:pPr>
                      <a:r>
                        <a:rPr lang="en-US" sz="1200"/>
                        <a:t>A94</a:t>
                      </a:r>
                    </a:p>
                  </a:txBody>
                  <a:tcPr anchor="ctr">
                    <a:solidFill>
                      <a:schemeClr val="bg1">
                        <a:lumMod val="85000"/>
                      </a:schemeClr>
                    </a:solidFill>
                  </a:tcPr>
                </a:tc>
                <a:extLst>
                  <a:ext uri="{0D108BD9-81ED-4DB2-BD59-A6C34878D82A}">
                    <a16:rowId xmlns:a16="http://schemas.microsoft.com/office/drawing/2014/main" val="3993328097"/>
                  </a:ext>
                </a:extLst>
              </a:tr>
              <a:tr h="489066">
                <a:tc>
                  <a:txBody>
                    <a:bodyPr/>
                    <a:lstStyle/>
                    <a:p>
                      <a:pPr lvl="0">
                        <a:buNone/>
                      </a:pPr>
                      <a:r>
                        <a:rPr lang="en-US" sz="1200">
                          <a:solidFill>
                            <a:srgbClr val="FF0000"/>
                          </a:solidFill>
                        </a:rPr>
                        <a:t>LNSPs</a:t>
                      </a:r>
                      <a:r>
                        <a:rPr lang="en-US" sz="1200"/>
                        <a:t> to apply new NMI classification codes</a:t>
                      </a:r>
                    </a:p>
                  </a:txBody>
                  <a:tcPr anchor="ct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From 31 May 2021</a:t>
                      </a:r>
                    </a:p>
                  </a:txBody>
                  <a:tcPr anchor="ctr">
                    <a:solidFill>
                      <a:schemeClr val="bg1">
                        <a:lumMod val="95000"/>
                      </a:schemeClr>
                    </a:solidFill>
                  </a:tcPr>
                </a:tc>
                <a:tc>
                  <a:txBody>
                    <a:bodyPr/>
                    <a:lstStyle/>
                    <a:p>
                      <a:pPr lvl="0">
                        <a:buNone/>
                      </a:pPr>
                      <a:r>
                        <a:rPr lang="en-US" sz="1200"/>
                        <a:t>A103, A105, A107, A109, A111, A113, A115</a:t>
                      </a:r>
                    </a:p>
                  </a:txBody>
                  <a:tcPr anchor="ctr">
                    <a:solidFill>
                      <a:schemeClr val="bg1">
                        <a:lumMod val="95000"/>
                      </a:schemeClr>
                    </a:solidFill>
                  </a:tcPr>
                </a:tc>
                <a:extLst>
                  <a:ext uri="{0D108BD9-81ED-4DB2-BD59-A6C34878D82A}">
                    <a16:rowId xmlns:a16="http://schemas.microsoft.com/office/drawing/2014/main" val="129006358"/>
                  </a:ext>
                </a:extLst>
              </a:tr>
              <a:tr h="489066">
                <a:tc>
                  <a:txBody>
                    <a:bodyPr/>
                    <a:lstStyle/>
                    <a:p>
                      <a:pPr lvl="0">
                        <a:buNone/>
                      </a:pPr>
                      <a:r>
                        <a:rPr lang="en-AU" sz="1200">
                          <a:solidFill>
                            <a:srgbClr val="FF0000"/>
                          </a:solidFill>
                        </a:rPr>
                        <a:t>MDPs</a:t>
                      </a:r>
                      <a:r>
                        <a:rPr lang="en-AU" sz="1200"/>
                        <a:t> to provide 5min metering data to AEMO (MDFF) (Export and import (active (kWh) and reactive (kVarh)) energy metering data as applicable) </a:t>
                      </a:r>
                      <a:endParaRPr lang="en-US" sz="1200"/>
                    </a:p>
                  </a:txBody>
                  <a:tcPr anchor="ctr">
                    <a:solidFill>
                      <a:schemeClr val="bg1">
                        <a:lumMod val="85000"/>
                      </a:schemeClr>
                    </a:solidFill>
                  </a:tcPr>
                </a:tc>
                <a:tc>
                  <a:txBody>
                    <a:bodyPr/>
                    <a:lstStyle/>
                    <a:p>
                      <a:pPr algn="ctr"/>
                      <a:r>
                        <a:rPr lang="en-AU" sz="1200">
                          <a:solidFill>
                            <a:schemeClr val="tx1"/>
                          </a:solidFill>
                        </a:rPr>
                        <a:t>From 21 June 2021</a:t>
                      </a:r>
                    </a:p>
                  </a:txBody>
                  <a:tcPr anchor="ctr">
                    <a:solidFill>
                      <a:schemeClr val="bg1">
                        <a:lumMod val="85000"/>
                      </a:schemeClr>
                    </a:solidFill>
                  </a:tcPr>
                </a:tc>
                <a:tc>
                  <a:txBody>
                    <a:bodyPr/>
                    <a:lstStyle/>
                    <a:p>
                      <a:pPr lvl="0">
                        <a:buNone/>
                      </a:pPr>
                      <a:r>
                        <a:rPr lang="en-US" sz="1200"/>
                        <a:t>A35, A41, A46, A50, A56, A62, A68, A74, A86, A92</a:t>
                      </a:r>
                    </a:p>
                  </a:txBody>
                  <a:tcPr anchor="ctr">
                    <a:solidFill>
                      <a:schemeClr val="bg1">
                        <a:lumMod val="85000"/>
                      </a:schemeClr>
                    </a:solidFill>
                  </a:tcPr>
                </a:tc>
                <a:extLst>
                  <a:ext uri="{0D108BD9-81ED-4DB2-BD59-A6C34878D82A}">
                    <a16:rowId xmlns:a16="http://schemas.microsoft.com/office/drawing/2014/main" val="2066428957"/>
                  </a:ext>
                </a:extLst>
              </a:tr>
              <a:tr h="489066">
                <a:tc>
                  <a:txBody>
                    <a:bodyPr/>
                    <a:lstStyle/>
                    <a:p>
                      <a:pPr lvl="0">
                        <a:buNone/>
                      </a:pPr>
                      <a:r>
                        <a:rPr lang="en-US" sz="1200">
                          <a:solidFill>
                            <a:srgbClr val="FF0000"/>
                          </a:solidFill>
                        </a:rPr>
                        <a:t>SAPN</a:t>
                      </a:r>
                      <a:r>
                        <a:rPr lang="en-US" sz="1200"/>
                        <a:t> to </a:t>
                      </a:r>
                      <a:r>
                        <a:rPr lang="en-AU" sz="1200"/>
                        <a:t>make existing 'Bulk' NMI extinct in MSATS and create/activate individual controlled load datastreams and registers</a:t>
                      </a:r>
                      <a:endParaRPr lang="en-US" sz="1200"/>
                    </a:p>
                  </a:txBody>
                  <a:tcPr anchor="ctr">
                    <a:solidFill>
                      <a:schemeClr val="bg1">
                        <a:lumMod val="9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By 30 June 2021</a:t>
                      </a:r>
                    </a:p>
                  </a:txBody>
                  <a:tcPr anchor="ctr">
                    <a:solidFill>
                      <a:schemeClr val="bg1">
                        <a:lumMod val="95000"/>
                      </a:schemeClr>
                    </a:solidFill>
                  </a:tcPr>
                </a:tc>
                <a:tc>
                  <a:txBody>
                    <a:bodyPr/>
                    <a:lstStyle/>
                    <a:p>
                      <a:pPr lvl="0">
                        <a:buNone/>
                      </a:pPr>
                      <a:r>
                        <a:rPr lang="en-US" sz="1200"/>
                        <a:t>A101a, A101b, A102c</a:t>
                      </a:r>
                    </a:p>
                  </a:txBody>
                  <a:tcPr anchor="ctr">
                    <a:solidFill>
                      <a:schemeClr val="bg1">
                        <a:lumMod val="95000"/>
                      </a:schemeClr>
                    </a:solidFill>
                  </a:tcPr>
                </a:tc>
                <a:extLst>
                  <a:ext uri="{0D108BD9-81ED-4DB2-BD59-A6C34878D82A}">
                    <a16:rowId xmlns:a16="http://schemas.microsoft.com/office/drawing/2014/main" val="1209124257"/>
                  </a:ext>
                </a:extLst>
              </a:tr>
              <a:tr h="396687">
                <a:tc>
                  <a:txBody>
                    <a:bodyPr/>
                    <a:lstStyle/>
                    <a:p>
                      <a:pPr lvl="0">
                        <a:buNone/>
                      </a:pPr>
                      <a:r>
                        <a:rPr lang="en-AU" sz="1200">
                          <a:solidFill>
                            <a:srgbClr val="FF0000"/>
                          </a:solidFill>
                        </a:rPr>
                        <a:t>MDPs</a:t>
                      </a:r>
                      <a:r>
                        <a:rPr lang="en-AU" sz="1200"/>
                        <a:t> to deliver tier 1 basic meter metering data (Actuals, Subs and Forward Estimates) to AEMO</a:t>
                      </a:r>
                      <a:endParaRPr lang="en-US" sz="1200"/>
                    </a:p>
                  </a:txBody>
                  <a:tcPr anchor="ctr">
                    <a:solidFill>
                      <a:schemeClr val="bg1">
                        <a:lumMod val="85000"/>
                      </a:schemeClr>
                    </a:solidFill>
                  </a:tcPr>
                </a:tc>
                <a:tc>
                  <a:txBody>
                    <a:bodyPr/>
                    <a:lstStyle/>
                    <a:p>
                      <a:pPr algn="ctr"/>
                      <a:r>
                        <a:rPr lang="en-AU" sz="1200">
                          <a:solidFill>
                            <a:schemeClr val="tx1"/>
                          </a:solidFill>
                        </a:rPr>
                        <a:t>By 30 June 2021</a:t>
                      </a:r>
                    </a:p>
                  </a:txBody>
                  <a:tcPr anchor="ctr">
                    <a:solidFill>
                      <a:schemeClr val="bg1">
                        <a:lumMod val="85000"/>
                      </a:schemeClr>
                    </a:solidFill>
                  </a:tcPr>
                </a:tc>
                <a:tc>
                  <a:txBody>
                    <a:bodyPr/>
                    <a:lstStyle/>
                    <a:p>
                      <a:pPr lvl="0">
                        <a:buNone/>
                      </a:pPr>
                      <a:r>
                        <a:rPr lang="en-US" sz="1200"/>
                        <a:t>A93</a:t>
                      </a:r>
                    </a:p>
                  </a:txBody>
                  <a:tcPr anchor="ctr">
                    <a:solidFill>
                      <a:schemeClr val="bg1">
                        <a:lumMod val="85000"/>
                      </a:schemeClr>
                    </a:solidFill>
                  </a:tcPr>
                </a:tc>
                <a:extLst>
                  <a:ext uri="{0D108BD9-81ED-4DB2-BD59-A6C34878D82A}">
                    <a16:rowId xmlns:a16="http://schemas.microsoft.com/office/drawing/2014/main" val="4241217548"/>
                  </a:ext>
                </a:extLst>
              </a:tr>
              <a:tr h="396687">
                <a:tc>
                  <a:txBody>
                    <a:bodyPr/>
                    <a:lstStyle/>
                    <a:p>
                      <a:pPr lvl="0">
                        <a:buNone/>
                      </a:pPr>
                      <a:r>
                        <a:rPr lang="en-AU" sz="1200">
                          <a:solidFill>
                            <a:srgbClr val="FF0000"/>
                          </a:solidFill>
                        </a:rPr>
                        <a:t>MPs</a:t>
                      </a:r>
                      <a:r>
                        <a:rPr lang="en-AU" sz="1200"/>
                        <a:t> Install or reconfigure 5min meters as required</a:t>
                      </a:r>
                      <a:endParaRPr lang="en-US" sz="1200"/>
                    </a:p>
                  </a:txBody>
                  <a:tcPr anchor="ctr">
                    <a:solidFill>
                      <a:schemeClr val="bg1">
                        <a:lumMod val="95000"/>
                      </a:schemeClr>
                    </a:solidFill>
                  </a:tcPr>
                </a:tc>
                <a:tc>
                  <a:txBody>
                    <a:bodyPr/>
                    <a:lstStyle/>
                    <a:p>
                      <a:pPr algn="ctr"/>
                      <a:r>
                        <a:rPr lang="en-AU" sz="1200">
                          <a:solidFill>
                            <a:schemeClr val="tx1"/>
                          </a:solidFill>
                        </a:rPr>
                        <a:t>By 31 July 2021</a:t>
                      </a:r>
                    </a:p>
                  </a:txBody>
                  <a:tcPr anchor="ctr">
                    <a:solidFill>
                      <a:schemeClr val="bg1">
                        <a:lumMod val="95000"/>
                      </a:schemeClr>
                    </a:solidFill>
                  </a:tcPr>
                </a:tc>
                <a:tc>
                  <a:txBody>
                    <a:bodyPr/>
                    <a:lstStyle/>
                    <a:p>
                      <a:pPr lvl="0">
                        <a:buNone/>
                      </a:pPr>
                      <a:r>
                        <a:rPr lang="en-US" sz="1200"/>
                        <a:t>A4, A9, A14, A20, A24</a:t>
                      </a:r>
                    </a:p>
                  </a:txBody>
                  <a:tcPr anchor="ctr">
                    <a:solidFill>
                      <a:schemeClr val="bg1">
                        <a:lumMod val="95000"/>
                      </a:schemeClr>
                    </a:solidFill>
                  </a:tcPr>
                </a:tc>
                <a:extLst>
                  <a:ext uri="{0D108BD9-81ED-4DB2-BD59-A6C34878D82A}">
                    <a16:rowId xmlns:a16="http://schemas.microsoft.com/office/drawing/2014/main" val="2308457711"/>
                  </a:ext>
                </a:extLst>
              </a:tr>
              <a:tr h="396687">
                <a:tc>
                  <a:txBody>
                    <a:bodyPr/>
                    <a:lstStyle/>
                    <a:p>
                      <a:pPr lvl="0">
                        <a:buNone/>
                      </a:pPr>
                      <a:r>
                        <a:rPr lang="en-US" sz="1200">
                          <a:solidFill>
                            <a:srgbClr val="FF0000"/>
                          </a:solidFill>
                        </a:rPr>
                        <a:t>MPs</a:t>
                      </a:r>
                      <a:r>
                        <a:rPr lang="en-US" sz="1200"/>
                        <a:t> to </a:t>
                      </a:r>
                      <a:r>
                        <a:rPr lang="en-AU" sz="1200"/>
                        <a:t>apply for data storage exemptions as required</a:t>
                      </a:r>
                      <a:endParaRPr lang="en-US" sz="1200"/>
                    </a:p>
                  </a:txBody>
                  <a:tcPr anchor="ctr">
                    <a:solidFill>
                      <a:schemeClr val="bg1">
                        <a:lumMod val="85000"/>
                      </a:schemeClr>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solidFill>
                            <a:schemeClr val="tx1"/>
                          </a:solidFill>
                        </a:rPr>
                        <a:t>By 31 July 2021</a:t>
                      </a:r>
                    </a:p>
                  </a:txBody>
                  <a:tcPr anchor="ctr">
                    <a:solidFill>
                      <a:schemeClr val="bg1">
                        <a:lumMod val="85000"/>
                      </a:schemeClr>
                    </a:solidFill>
                  </a:tcPr>
                </a:tc>
                <a:tc>
                  <a:txBody>
                    <a:bodyPr/>
                    <a:lstStyle/>
                    <a:p>
                      <a:pPr lvl="0">
                        <a:buNone/>
                      </a:pPr>
                      <a:r>
                        <a:rPr lang="en-US" sz="1200"/>
                        <a:t>A5, A10, A15, A21, </a:t>
                      </a:r>
                    </a:p>
                  </a:txBody>
                  <a:tcPr anchor="ctr">
                    <a:solidFill>
                      <a:schemeClr val="bg1">
                        <a:lumMod val="85000"/>
                      </a:schemeClr>
                    </a:solidFill>
                  </a:tcPr>
                </a:tc>
                <a:extLst>
                  <a:ext uri="{0D108BD9-81ED-4DB2-BD59-A6C34878D82A}">
                    <a16:rowId xmlns:a16="http://schemas.microsoft.com/office/drawing/2014/main" val="3426007732"/>
                  </a:ext>
                </a:extLst>
              </a:tr>
            </a:tbl>
          </a:graphicData>
        </a:graphic>
      </p:graphicFrame>
      <p:sp>
        <p:nvSpPr>
          <p:cNvPr id="4" name="Slide Number Placeholder 3">
            <a:extLst>
              <a:ext uri="{FF2B5EF4-FFF2-40B4-BE49-F238E27FC236}">
                <a16:creationId xmlns:a16="http://schemas.microsoft.com/office/drawing/2014/main" id="{8AAC6FF2-8955-4A7B-97D4-D2A76727B397}"/>
              </a:ext>
            </a:extLst>
          </p:cNvPr>
          <p:cNvSpPr>
            <a:spLocks noGrp="1"/>
          </p:cNvSpPr>
          <p:nvPr>
            <p:ph type="sldNum" sz="quarter" idx="12"/>
          </p:nvPr>
        </p:nvSpPr>
        <p:spPr/>
        <p:txBody>
          <a:bodyPr/>
          <a:lstStyle/>
          <a:p>
            <a:fld id="{4EC81F68-4976-451A-B2E9-79BCBD2F70CC}" type="slidenum">
              <a:rPr lang="en-AU" smtClean="0"/>
              <a:t>31</a:t>
            </a:fld>
            <a:endParaRPr lang="en-AU"/>
          </a:p>
        </p:txBody>
      </p:sp>
    </p:spTree>
    <p:extLst>
      <p:ext uri="{BB962C8B-B14F-4D97-AF65-F5344CB8AC3E}">
        <p14:creationId xmlns:p14="http://schemas.microsoft.com/office/powerpoint/2010/main" val="249355826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Agenda</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3</a:t>
            </a:fld>
            <a:endParaRPr lang="en-AU"/>
          </a:p>
        </p:txBody>
      </p:sp>
    </p:spTree>
    <p:extLst>
      <p:ext uri="{BB962C8B-B14F-4D97-AF65-F5344CB8AC3E}">
        <p14:creationId xmlns:p14="http://schemas.microsoft.com/office/powerpoint/2010/main" val="2288423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FCD6-6009-4C00-A987-1BE3EEB4D728}"/>
              </a:ext>
            </a:extLst>
          </p:cNvPr>
          <p:cNvSpPr>
            <a:spLocks noGrp="1"/>
          </p:cNvSpPr>
          <p:nvPr>
            <p:ph type="title"/>
          </p:nvPr>
        </p:nvSpPr>
        <p:spPr>
          <a:xfrm>
            <a:off x="218194" y="21284"/>
            <a:ext cx="10255424" cy="1310695"/>
          </a:xfrm>
        </p:spPr>
        <p:txBody>
          <a:bodyPr>
            <a:normAutofit/>
          </a:bodyPr>
          <a:lstStyle/>
          <a:p>
            <a:r>
              <a:rPr lang="en-AU" sz="3200"/>
              <a:t>MSDR Data Transition WG Update</a:t>
            </a:r>
          </a:p>
        </p:txBody>
      </p:sp>
      <p:sp>
        <p:nvSpPr>
          <p:cNvPr id="3" name="Content Placeholder 2">
            <a:extLst>
              <a:ext uri="{FF2B5EF4-FFF2-40B4-BE49-F238E27FC236}">
                <a16:creationId xmlns:a16="http://schemas.microsoft.com/office/drawing/2014/main" id="{0A29A197-A1BA-4B29-9CD8-7E11CB479ECA}"/>
              </a:ext>
            </a:extLst>
          </p:cNvPr>
          <p:cNvSpPr>
            <a:spLocks noGrp="1"/>
          </p:cNvSpPr>
          <p:nvPr>
            <p:ph idx="1"/>
          </p:nvPr>
        </p:nvSpPr>
        <p:spPr>
          <a:xfrm>
            <a:off x="206546" y="1611683"/>
            <a:ext cx="10255425" cy="5479713"/>
          </a:xfrm>
        </p:spPr>
        <p:txBody>
          <a:bodyPr vert="horz" lIns="91440" tIns="45720" rIns="91440" bIns="45720" rtlCol="0" anchor="t">
            <a:normAutofit/>
          </a:bodyPr>
          <a:lstStyle/>
          <a:p>
            <a:pPr marL="0" indent="0">
              <a:lnSpc>
                <a:spcPct val="100000"/>
              </a:lnSpc>
              <a:spcAft>
                <a:spcPts val="600"/>
              </a:spcAft>
              <a:buNone/>
            </a:pPr>
            <a:r>
              <a:rPr lang="en-AU" sz="1800"/>
              <a:t>An initial </a:t>
            </a:r>
            <a:r>
              <a:rPr lang="en-AU" sz="1800" b="1"/>
              <a:t>MSDR WG meeting </a:t>
            </a:r>
            <a:r>
              <a:rPr lang="en-AU" sz="1800"/>
              <a:t>was held Tues 30 March 2021. The </a:t>
            </a:r>
            <a:r>
              <a:rPr lang="en-AU" sz="1800" b="1"/>
              <a:t>a</a:t>
            </a:r>
            <a:r>
              <a:rPr lang="en-AU" sz="1800" b="1">
                <a:cs typeface="Segoe UI Semilight"/>
              </a:rPr>
              <a:t>pproach</a:t>
            </a:r>
            <a:r>
              <a:rPr lang="en-AU" sz="1800">
                <a:cs typeface="Segoe UI Semilight"/>
              </a:rPr>
              <a:t> to the workshop and </a:t>
            </a:r>
            <a:r>
              <a:rPr lang="en-AU" sz="1800" b="1">
                <a:cs typeface="Segoe UI Semilight"/>
              </a:rPr>
              <a:t>outputs</a:t>
            </a:r>
            <a:r>
              <a:rPr lang="en-AU" sz="1800">
                <a:cs typeface="Segoe UI Semilight"/>
              </a:rPr>
              <a:t> were:</a:t>
            </a:r>
          </a:p>
          <a:p>
            <a:pPr marL="355" indent="0">
              <a:lnSpc>
                <a:spcPct val="110000"/>
              </a:lnSpc>
              <a:spcBef>
                <a:spcPts val="438"/>
              </a:spcBef>
              <a:buNone/>
            </a:pPr>
            <a:r>
              <a:rPr lang="en-AU" sz="1800" b="1">
                <a:cs typeface="Segoe UI Semilight"/>
              </a:rPr>
              <a:t>Objective</a:t>
            </a:r>
            <a:endParaRPr lang="en-AU" sz="2351" b="1">
              <a:cs typeface="Segoe UI Semilight"/>
            </a:endParaRPr>
          </a:p>
          <a:p>
            <a:pPr marL="200380" indent="-200025">
              <a:lnSpc>
                <a:spcPct val="110000"/>
              </a:lnSpc>
              <a:spcBef>
                <a:spcPts val="438"/>
              </a:spcBef>
            </a:pPr>
            <a:r>
              <a:rPr lang="en-AU" sz="1600">
                <a:cs typeface="Segoe UI Semilight"/>
              </a:rPr>
              <a:t>To establish transitional arrangements, where appropriate, to enable an orderly data transition </a:t>
            </a:r>
          </a:p>
          <a:p>
            <a:pPr marL="687070" lvl="1" indent="-285750">
              <a:lnSpc>
                <a:spcPct val="110000"/>
              </a:lnSpc>
              <a:spcBef>
                <a:spcPts val="438"/>
              </a:spcBef>
              <a:buFont typeface="Segoe UI Semilight" panose="020B0402040204020203" pitchFamily="34" charset="0"/>
              <a:buChar char="–"/>
            </a:pPr>
            <a:r>
              <a:rPr lang="en-AU" sz="1400">
                <a:cs typeface="Segoe UI Semilight"/>
              </a:rPr>
              <a:t>Participants proposed and explained preferred holiday/transitional arrangements</a:t>
            </a:r>
            <a:endParaRPr lang="en-AU" sz="1400">
              <a:highlight>
                <a:srgbClr val="FFFF00"/>
              </a:highlight>
              <a:cs typeface="Segoe UI Semilight"/>
            </a:endParaRPr>
          </a:p>
          <a:p>
            <a:pPr marL="355" indent="0">
              <a:lnSpc>
                <a:spcPct val="110000"/>
              </a:lnSpc>
              <a:spcBef>
                <a:spcPts val="438"/>
              </a:spcBef>
              <a:buNone/>
            </a:pPr>
            <a:r>
              <a:rPr lang="en-AU" sz="1800" b="1">
                <a:cs typeface="Segoe UI Semilight"/>
              </a:rPr>
              <a:t>Approach</a:t>
            </a:r>
          </a:p>
          <a:p>
            <a:pPr marL="200380" indent="-200025">
              <a:lnSpc>
                <a:spcPct val="100000"/>
              </a:lnSpc>
              <a:spcBef>
                <a:spcPts val="600"/>
              </a:spcBef>
              <a:spcAft>
                <a:spcPts val="600"/>
              </a:spcAft>
            </a:pPr>
            <a:r>
              <a:rPr lang="en-AU" sz="1600">
                <a:cs typeface="Segoe UI Semilight"/>
              </a:rPr>
              <a:t>A pack was sent out prior to the meeting, which outlined AEMO’s draft plan for the data transition</a:t>
            </a:r>
          </a:p>
          <a:p>
            <a:pPr marL="200380" indent="-200025">
              <a:lnSpc>
                <a:spcPct val="100000"/>
              </a:lnSpc>
              <a:spcBef>
                <a:spcPts val="600"/>
              </a:spcBef>
              <a:spcAft>
                <a:spcPts val="600"/>
              </a:spcAft>
            </a:pPr>
            <a:r>
              <a:rPr lang="en-AU" sz="1600">
                <a:cs typeface="Segoe UI Semilight"/>
              </a:rPr>
              <a:t>Participants were asked to provide indicative CR volumes (including notifications) to help inform the discussions on the day</a:t>
            </a:r>
          </a:p>
          <a:p>
            <a:pPr marL="200380" indent="-200025">
              <a:lnSpc>
                <a:spcPct val="100000"/>
              </a:lnSpc>
              <a:spcBef>
                <a:spcPts val="600"/>
              </a:spcBef>
              <a:spcAft>
                <a:spcPts val="600"/>
              </a:spcAft>
            </a:pPr>
            <a:r>
              <a:rPr lang="en-AU" sz="1600">
                <a:cs typeface="Segoe UI Semilight"/>
              </a:rPr>
              <a:t>Suggested prioritisation based on volumes of data (CR and Notifications) being rated highest to lowest</a:t>
            </a:r>
          </a:p>
          <a:p>
            <a:pPr marL="200380" indent="-200025">
              <a:lnSpc>
                <a:spcPct val="100000"/>
              </a:lnSpc>
              <a:spcBef>
                <a:spcPts val="600"/>
              </a:spcBef>
              <a:spcAft>
                <a:spcPts val="600"/>
              </a:spcAft>
            </a:pPr>
            <a:r>
              <a:rPr lang="en-AU" sz="1600">
                <a:cs typeface="Segoe UI Semilight"/>
              </a:rPr>
              <a:t>Broke workshop attendees into smaller groups (virtually using the Teams "Breakout groups" function) to discuss lower-level field details</a:t>
            </a:r>
          </a:p>
          <a:p>
            <a:pPr marL="200380" indent="-200025">
              <a:lnSpc>
                <a:spcPct val="100000"/>
              </a:lnSpc>
              <a:spcBef>
                <a:spcPts val="600"/>
              </a:spcBef>
              <a:spcAft>
                <a:spcPts val="600"/>
              </a:spcAft>
            </a:pPr>
            <a:r>
              <a:rPr lang="en-AU" sz="1600">
                <a:cs typeface="Segoe UI Semilight"/>
              </a:rPr>
              <a:t>Second workshop planned to occur Thursday 29 April to finalise the transitional arrangements</a:t>
            </a:r>
          </a:p>
          <a:p>
            <a:pPr marL="200025" indent="-200025">
              <a:lnSpc>
                <a:spcPct val="110000"/>
              </a:lnSpc>
            </a:pPr>
            <a:endParaRPr lang="en-AU" sz="5500">
              <a:cs typeface="Segoe UI Semilight"/>
            </a:endParaRPr>
          </a:p>
        </p:txBody>
      </p:sp>
      <p:sp>
        <p:nvSpPr>
          <p:cNvPr id="4" name="Slide Number Placeholder 3">
            <a:extLst>
              <a:ext uri="{FF2B5EF4-FFF2-40B4-BE49-F238E27FC236}">
                <a16:creationId xmlns:a16="http://schemas.microsoft.com/office/drawing/2014/main" id="{1301B032-995D-407E-A275-3C300485B563}"/>
              </a:ext>
            </a:extLst>
          </p:cNvPr>
          <p:cNvSpPr>
            <a:spLocks noGrp="1"/>
          </p:cNvSpPr>
          <p:nvPr>
            <p:ph type="sldNum" sz="quarter" idx="12"/>
          </p:nvPr>
        </p:nvSpPr>
        <p:spPr/>
        <p:txBody>
          <a:bodyPr/>
          <a:lstStyle/>
          <a:p>
            <a:fld id="{4EC81F68-4976-451A-B2E9-79BCBD2F70CC}" type="slidenum">
              <a:rPr lang="en-AU" smtClean="0"/>
              <a:t>32</a:t>
            </a:fld>
            <a:endParaRPr lang="en-AU"/>
          </a:p>
        </p:txBody>
      </p:sp>
    </p:spTree>
    <p:extLst>
      <p:ext uri="{BB962C8B-B14F-4D97-AF65-F5344CB8AC3E}">
        <p14:creationId xmlns:p14="http://schemas.microsoft.com/office/powerpoint/2010/main" val="4099949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EF3C-6287-4891-977C-999CB8E884E6}"/>
              </a:ext>
            </a:extLst>
          </p:cNvPr>
          <p:cNvSpPr>
            <a:spLocks noGrp="1"/>
          </p:cNvSpPr>
          <p:nvPr>
            <p:ph type="title"/>
          </p:nvPr>
        </p:nvSpPr>
        <p:spPr/>
        <p:txBody>
          <a:bodyPr/>
          <a:lstStyle/>
          <a:p>
            <a:r>
              <a:rPr lang="en-AU"/>
              <a:t>Risks and Issues	</a:t>
            </a:r>
          </a:p>
        </p:txBody>
      </p:sp>
      <p:sp>
        <p:nvSpPr>
          <p:cNvPr id="3" name="Text Placeholder 2">
            <a:extLst>
              <a:ext uri="{FF2B5EF4-FFF2-40B4-BE49-F238E27FC236}">
                <a16:creationId xmlns:a16="http://schemas.microsoft.com/office/drawing/2014/main" id="{05206700-04FD-4DE3-A808-C667CF7D72D8}"/>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AB88C60F-5618-4C11-B44B-7061899F9F1D}"/>
              </a:ext>
            </a:extLst>
          </p:cNvPr>
          <p:cNvSpPr>
            <a:spLocks noGrp="1"/>
          </p:cNvSpPr>
          <p:nvPr>
            <p:ph type="sldNum" sz="quarter" idx="12"/>
          </p:nvPr>
        </p:nvSpPr>
        <p:spPr/>
        <p:txBody>
          <a:bodyPr/>
          <a:lstStyle/>
          <a:p>
            <a:fld id="{4EC81F68-4976-451A-B2E9-79BCBD2F70CC}" type="slidenum">
              <a:rPr lang="en-AU" smtClean="0"/>
              <a:pPr/>
              <a:t>33</a:t>
            </a:fld>
            <a:endParaRPr lang="en-AU"/>
          </a:p>
        </p:txBody>
      </p:sp>
    </p:spTree>
    <p:extLst>
      <p:ext uri="{BB962C8B-B14F-4D97-AF65-F5344CB8AC3E}">
        <p14:creationId xmlns:p14="http://schemas.microsoft.com/office/powerpoint/2010/main" val="565618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E33A9-8C86-4DCC-8C43-74659C4DEFF5}"/>
              </a:ext>
            </a:extLst>
          </p:cNvPr>
          <p:cNvSpPr>
            <a:spLocks noGrp="1"/>
          </p:cNvSpPr>
          <p:nvPr>
            <p:ph type="title"/>
          </p:nvPr>
        </p:nvSpPr>
        <p:spPr>
          <a:xfrm>
            <a:off x="206546" y="0"/>
            <a:ext cx="7894138" cy="1310695"/>
          </a:xfrm>
        </p:spPr>
        <p:txBody>
          <a:bodyPr>
            <a:normAutofit/>
          </a:bodyPr>
          <a:lstStyle/>
          <a:p>
            <a:r>
              <a:rPr lang="en-AU" sz="3600"/>
              <a:t>Purpose of the session	</a:t>
            </a:r>
          </a:p>
        </p:txBody>
      </p:sp>
      <p:sp>
        <p:nvSpPr>
          <p:cNvPr id="3" name="Content Placeholder 2">
            <a:extLst>
              <a:ext uri="{FF2B5EF4-FFF2-40B4-BE49-F238E27FC236}">
                <a16:creationId xmlns:a16="http://schemas.microsoft.com/office/drawing/2014/main" id="{76637D5B-DA17-4EDF-B150-373BC855D342}"/>
              </a:ext>
            </a:extLst>
          </p:cNvPr>
          <p:cNvSpPr>
            <a:spLocks noGrp="1"/>
          </p:cNvSpPr>
          <p:nvPr>
            <p:ph idx="1"/>
          </p:nvPr>
        </p:nvSpPr>
        <p:spPr/>
        <p:txBody>
          <a:bodyPr>
            <a:normAutofit/>
          </a:bodyPr>
          <a:lstStyle/>
          <a:p>
            <a:pPr>
              <a:lnSpc>
                <a:spcPct val="100000"/>
              </a:lnSpc>
              <a:spcAft>
                <a:spcPts val="600"/>
              </a:spcAft>
            </a:pPr>
            <a:r>
              <a:rPr lang="en-AU" sz="2000"/>
              <a:t>To review critical and significant risks and risks that have changed</a:t>
            </a:r>
          </a:p>
          <a:p>
            <a:pPr>
              <a:lnSpc>
                <a:spcPct val="100000"/>
              </a:lnSpc>
              <a:spcAft>
                <a:spcPts val="600"/>
              </a:spcAft>
            </a:pPr>
            <a:r>
              <a:rPr lang="en-AU" sz="2000"/>
              <a:t>Medium risks have been included where they are relevant</a:t>
            </a:r>
          </a:p>
          <a:p>
            <a:pPr>
              <a:lnSpc>
                <a:spcPct val="100000"/>
              </a:lnSpc>
              <a:spcAft>
                <a:spcPts val="600"/>
              </a:spcAft>
            </a:pPr>
            <a:r>
              <a:rPr lang="en-AU" sz="2000"/>
              <a:t>There are currently no Readiness related issues logged.</a:t>
            </a:r>
          </a:p>
          <a:p>
            <a:pPr>
              <a:lnSpc>
                <a:spcPct val="100000"/>
              </a:lnSpc>
              <a:spcAft>
                <a:spcPts val="600"/>
              </a:spcAft>
            </a:pPr>
            <a:r>
              <a:rPr lang="en-AU" sz="2000"/>
              <a:t>Delay to Retail is an issue that is currently managed by the PCF.</a:t>
            </a:r>
          </a:p>
        </p:txBody>
      </p:sp>
      <p:sp>
        <p:nvSpPr>
          <p:cNvPr id="4" name="Slide Number Placeholder 3">
            <a:extLst>
              <a:ext uri="{FF2B5EF4-FFF2-40B4-BE49-F238E27FC236}">
                <a16:creationId xmlns:a16="http://schemas.microsoft.com/office/drawing/2014/main" id="{09ABDF06-CB3C-4368-AC97-C6ED261A089B}"/>
              </a:ext>
            </a:extLst>
          </p:cNvPr>
          <p:cNvSpPr>
            <a:spLocks noGrp="1"/>
          </p:cNvSpPr>
          <p:nvPr>
            <p:ph type="sldNum" sz="quarter" idx="12"/>
          </p:nvPr>
        </p:nvSpPr>
        <p:spPr/>
        <p:txBody>
          <a:bodyPr/>
          <a:lstStyle/>
          <a:p>
            <a:fld id="{4EC81F68-4976-451A-B2E9-79BCBD2F70CC}" type="slidenum">
              <a:rPr lang="en-AU" smtClean="0"/>
              <a:t>34</a:t>
            </a:fld>
            <a:endParaRPr lang="en-AU"/>
          </a:p>
        </p:txBody>
      </p:sp>
    </p:spTree>
    <p:extLst>
      <p:ext uri="{BB962C8B-B14F-4D97-AF65-F5344CB8AC3E}">
        <p14:creationId xmlns:p14="http://schemas.microsoft.com/office/powerpoint/2010/main" val="2089909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a:xfrm>
            <a:off x="218809" y="-16877"/>
            <a:ext cx="7894138" cy="1310695"/>
          </a:xfrm>
        </p:spPr>
        <p:txBody>
          <a:bodyPr>
            <a:normAutofit/>
          </a:bodyPr>
          <a:lstStyle/>
          <a:p>
            <a:r>
              <a:rPr lang="en-AU" sz="3600"/>
              <a:t>Retail Risks (1/3)</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8/04/2021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35</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1195908648"/>
              </p:ext>
            </p:extLst>
          </p:nvPr>
        </p:nvGraphicFramePr>
        <p:xfrm>
          <a:off x="-9194" y="1471495"/>
          <a:ext cx="10691814" cy="5895468"/>
        </p:xfrm>
        <a:graphic>
          <a:graphicData uri="http://schemas.openxmlformats.org/drawingml/2006/table">
            <a:tbl>
              <a:tblPr firstRow="1" bandRow="1">
                <a:tableStyleId>{21E4AEA4-8DFA-4A89-87EB-49C32662AFE0}</a:tableStyleId>
              </a:tblPr>
              <a:tblGrid>
                <a:gridCol w="736176">
                  <a:extLst>
                    <a:ext uri="{9D8B030D-6E8A-4147-A177-3AD203B41FA5}">
                      <a16:colId xmlns:a16="http://schemas.microsoft.com/office/drawing/2014/main" val="1172097240"/>
                    </a:ext>
                  </a:extLst>
                </a:gridCol>
                <a:gridCol w="3462456">
                  <a:extLst>
                    <a:ext uri="{9D8B030D-6E8A-4147-A177-3AD203B41FA5}">
                      <a16:colId xmlns:a16="http://schemas.microsoft.com/office/drawing/2014/main" val="3319107231"/>
                    </a:ext>
                  </a:extLst>
                </a:gridCol>
                <a:gridCol w="825014">
                  <a:extLst>
                    <a:ext uri="{9D8B030D-6E8A-4147-A177-3AD203B41FA5}">
                      <a16:colId xmlns:a16="http://schemas.microsoft.com/office/drawing/2014/main" val="2832367002"/>
                    </a:ext>
                  </a:extLst>
                </a:gridCol>
                <a:gridCol w="993058">
                  <a:extLst>
                    <a:ext uri="{9D8B030D-6E8A-4147-A177-3AD203B41FA5}">
                      <a16:colId xmlns:a16="http://schemas.microsoft.com/office/drawing/2014/main" val="2948922669"/>
                    </a:ext>
                  </a:extLst>
                </a:gridCol>
                <a:gridCol w="4675110">
                  <a:extLst>
                    <a:ext uri="{9D8B030D-6E8A-4147-A177-3AD203B41FA5}">
                      <a16:colId xmlns:a16="http://schemas.microsoft.com/office/drawing/2014/main" val="902862149"/>
                    </a:ext>
                  </a:extLst>
                </a:gridCol>
              </a:tblGrid>
              <a:tr h="237414">
                <a:tc>
                  <a:txBody>
                    <a:bodyPr/>
                    <a:lstStyle/>
                    <a:p>
                      <a:r>
                        <a:rPr lang="en-US" sz="1300"/>
                        <a:t>Risk ID</a:t>
                      </a:r>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300"/>
                        <a:t>Description</a:t>
                      </a:r>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300"/>
                        <a:t>Inherent Rating</a:t>
                      </a:r>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300"/>
                        <a:t>Residual Rating</a:t>
                      </a:r>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300"/>
                        <a:t>Comments </a:t>
                      </a:r>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3693094"/>
                  </a:ext>
                </a:extLst>
              </a:tr>
              <a:tr h="1942994">
                <a:tc>
                  <a:txBody>
                    <a:bodyPr/>
                    <a:lstStyle/>
                    <a:p>
                      <a:r>
                        <a:rPr lang="en-US" sz="1300"/>
                        <a:t>R33</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lvl="0" algn="l">
                        <a:lnSpc>
                          <a:spcPct val="100000"/>
                        </a:lnSpc>
                        <a:spcBef>
                          <a:spcPts val="0"/>
                        </a:spcBef>
                        <a:spcAft>
                          <a:spcPts val="0"/>
                        </a:spcAft>
                        <a:buNone/>
                      </a:pPr>
                      <a:r>
                        <a:rPr lang="en-AU" sz="1300" b="1" u="sng" strike="noStrike" noProof="0"/>
                        <a:t>Further delays to AEMO Retail Systems impact 5MS rule commencement critical path </a:t>
                      </a:r>
                    </a:p>
                    <a:p>
                      <a:pPr lvl="0" algn="l">
                        <a:lnSpc>
                          <a:spcPct val="100000"/>
                        </a:lnSpc>
                        <a:spcBef>
                          <a:spcPts val="0"/>
                        </a:spcBef>
                        <a:spcAft>
                          <a:spcPts val="0"/>
                        </a:spcAft>
                        <a:buNone/>
                      </a:pPr>
                      <a:endParaRPr lang="en-AU" sz="1300" b="1" u="sng" strike="noStrike" noProof="0"/>
                    </a:p>
                    <a:p>
                      <a:pPr lvl="0" algn="l">
                        <a:lnSpc>
                          <a:spcPct val="100000"/>
                        </a:lnSpc>
                        <a:spcBef>
                          <a:spcPts val="0"/>
                        </a:spcBef>
                        <a:spcAft>
                          <a:spcPts val="0"/>
                        </a:spcAft>
                        <a:buNone/>
                      </a:pPr>
                      <a:r>
                        <a:rPr lang="en-AU" sz="1300" b="0" u="none" strike="noStrike" noProof="0"/>
                        <a:t>There is a risk that further delays beyond those identified put the critical path through market trial to 5MS rule commencement (01-Oct-21) at risk</a:t>
                      </a:r>
                    </a:p>
                    <a:p>
                      <a:pPr lvl="0" algn="l">
                        <a:lnSpc>
                          <a:spcPct val="100000"/>
                        </a:lnSpc>
                        <a:spcBef>
                          <a:spcPts val="0"/>
                        </a:spcBef>
                        <a:spcAft>
                          <a:spcPts val="0"/>
                        </a:spcAft>
                        <a:buNone/>
                      </a:pPr>
                      <a:r>
                        <a:rPr lang="en-AU" sz="1300" b="0" u="none" strike="noStrike" noProof="0"/>
                        <a:t> </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7E8"/>
                    </a:solidFill>
                  </a:tcPr>
                </a:tc>
                <a:tc>
                  <a:txBody>
                    <a:bodyPr/>
                    <a:lstStyle/>
                    <a:p>
                      <a:pPr algn="ctr"/>
                      <a:r>
                        <a:rPr lang="en-US" sz="1300"/>
                        <a:t>Critical</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algn="ctr"/>
                      <a:r>
                        <a:rPr lang="en-US" sz="1300"/>
                        <a:t>Significant</a:t>
                      </a:r>
                    </a:p>
                  </a:txBody>
                  <a:tcPr marL="39683" marR="39683"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300"/>
                        <a:t>Inherent Likelihood: Possible</a:t>
                      </a:r>
                      <a:endParaRPr lang="en-US" sz="1300">
                        <a:highlight>
                          <a:srgbClr val="FFFF00"/>
                        </a:highlight>
                      </a:endParaRP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300"/>
                        <a:t>Inherent Consequence: Extreme</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US" sz="13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00" b="0"/>
                        <a:t>This risk remains a “significant” risk and is being monitored through checkpoints with the PCF.</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300" b="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300" b="0"/>
                        <a:t>Trend remains at stable. No issue has been identified that would impact critical path.</a:t>
                      </a:r>
                      <a:endParaRPr lang="en-US" sz="1300" b="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US" sz="1300"/>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300"/>
                        <a:t>Residual Likelihood: Unlikely</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300"/>
                        <a:t>Residual Consequence: Extreme</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7E8"/>
                    </a:solidFill>
                  </a:tcPr>
                </a:tc>
                <a:extLst>
                  <a:ext uri="{0D108BD9-81ED-4DB2-BD59-A6C34878D82A}">
                    <a16:rowId xmlns:a16="http://schemas.microsoft.com/office/drawing/2014/main" val="1741032323"/>
                  </a:ext>
                </a:extLst>
              </a:tr>
              <a:tr h="1942994">
                <a:tc>
                  <a:txBody>
                    <a:bodyPr/>
                    <a:lstStyle/>
                    <a:p>
                      <a:r>
                        <a:rPr lang="en-US" sz="1300"/>
                        <a:t>R34</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300" b="1" u="sng" strike="noStrike" noProof="0"/>
                        <a:t>Delay to AEMO 5MS Retail impacts participants readiness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300" b="0" u="none" strike="noStrike" noProof="0"/>
                        <a:t>There is a risk that the delayed availability of the 5MS Retail solution impacts participants readiness programs resulting in delays in some participants programs. </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7E8"/>
                    </a:solidFill>
                  </a:tcPr>
                </a:tc>
                <a:tc>
                  <a:txBody>
                    <a:bodyPr/>
                    <a:lstStyle/>
                    <a:p>
                      <a:r>
                        <a:rPr lang="en-US" sz="1300"/>
                        <a:t>Critical</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000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US" sz="1300"/>
                        <a:t>Significant</a:t>
                      </a:r>
                    </a:p>
                    <a:p>
                      <a:pPr algn="ctr"/>
                      <a:endParaRPr lang="en-US" sz="1300" kern="1200">
                        <a:solidFill>
                          <a:schemeClr val="dk1"/>
                        </a:solidFill>
                        <a:latin typeface="+mn-lt"/>
                        <a:ea typeface="+mn-ea"/>
                        <a:cs typeface="+mn-cs"/>
                      </a:endParaRP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300" kern="1200">
                          <a:solidFill>
                            <a:schemeClr val="dk1"/>
                          </a:solidFill>
                          <a:latin typeface="+mn-lt"/>
                          <a:ea typeface="+mn-ea"/>
                          <a:cs typeface="+mn-cs"/>
                        </a:rPr>
                        <a:t>Inherent Likelihood: Possible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US" sz="1300" kern="1200">
                          <a:solidFill>
                            <a:schemeClr val="dk1"/>
                          </a:solidFill>
                          <a:latin typeface="+mn-lt"/>
                          <a:ea typeface="+mn-ea"/>
                          <a:cs typeface="+mn-cs"/>
                        </a:rPr>
                        <a:t>Inherent Consequence: Major</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Readiness Reporting Round 6 showed majority of participant were on track. None of the respondents noted that the Retail replan had caused a change in their readiness status.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While dependencies had been identified e.g. </a:t>
                      </a:r>
                      <a:r>
                        <a:rPr lang="en-AU" sz="1400" u="none" strike="noStrike" kern="1200">
                          <a:solidFill>
                            <a:schemeClr val="dk1"/>
                          </a:solidFill>
                          <a:effectLst/>
                          <a:latin typeface="+mn-lt"/>
                          <a:ea typeface="+mn-ea"/>
                          <a:cs typeface="+mn-cs"/>
                        </a:rPr>
                        <a:t>NCONUML</a:t>
                      </a:r>
                      <a:r>
                        <a:rPr lang="en-US" sz="1300"/>
                        <a:t>, none of the respondents noted their critical capability at risk as a result of the replan.</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The key impact reported was a decrease in the time available for testing </a:t>
                      </a:r>
                    </a:p>
                    <a:p>
                      <a:pPr marL="92075" marR="0" lvl="0" indent="-92075" algn="l" defTabSz="685800" rtl="0" eaLnBrk="1" latinLnBrk="0" hangingPunct="1">
                        <a:lnSpc>
                          <a:spcPct val="100000"/>
                        </a:lnSpc>
                        <a:spcBef>
                          <a:spcPts val="0"/>
                        </a:spcBef>
                        <a:spcAft>
                          <a:spcPts val="600"/>
                        </a:spcAft>
                        <a:buFont typeface="Arial" panose="020B0604020202020204" pitchFamily="34" charset="0"/>
                        <a:buChar char="•"/>
                      </a:pPr>
                      <a:r>
                        <a:rPr lang="en-US" sz="1300"/>
                        <a:t>AEMO prosing that Residual Likelihood be set as “Unlikely”, Residual Consequence to remain as “Major” and that this should be reviewed after Round 7. This provides an overall Residual Rating of “Significant”. </a:t>
                      </a:r>
                    </a:p>
                  </a:txBody>
                  <a:tcPr marL="100796" marR="100796" marT="50398" marB="50398">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8E7E8"/>
                    </a:solidFill>
                  </a:tcPr>
                </a:tc>
                <a:extLst>
                  <a:ext uri="{0D108BD9-81ED-4DB2-BD59-A6C34878D82A}">
                    <a16:rowId xmlns:a16="http://schemas.microsoft.com/office/drawing/2014/main" val="103516241"/>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sp>
        <p:nvSpPr>
          <p:cNvPr id="9" name="Rectangle 8">
            <a:extLst>
              <a:ext uri="{FF2B5EF4-FFF2-40B4-BE49-F238E27FC236}">
                <a16:creationId xmlns:a16="http://schemas.microsoft.com/office/drawing/2014/main" id="{A6D3BF1D-EA69-4EB0-81C5-0F65BEC26B9C}"/>
              </a:ext>
            </a:extLst>
          </p:cNvPr>
          <p:cNvSpPr/>
          <p:nvPr/>
        </p:nvSpPr>
        <p:spPr>
          <a:xfrm>
            <a:off x="5212320" y="3576277"/>
            <a:ext cx="248786" cy="397673"/>
          </a:xfrm>
          <a:prstGeom prst="rect">
            <a:avLst/>
          </a:prstGeom>
        </p:spPr>
        <p:txBody>
          <a:bodyPr wrap="none">
            <a:spAutoFit/>
          </a:bodyPr>
          <a:lstStyle/>
          <a:p>
            <a:r>
              <a:rPr lang="en-AU" sz="1984">
                <a:solidFill>
                  <a:srgbClr val="000000"/>
                </a:solidFill>
                <a:latin typeface="Times New Roman" panose="02020603050405020304" pitchFamily="18" charset="0"/>
              </a:rPr>
              <a:t> </a:t>
            </a:r>
            <a:endParaRPr lang="en-AU"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3" name="Straight Arrow Connector 12">
            <a:extLst>
              <a:ext uri="{FF2B5EF4-FFF2-40B4-BE49-F238E27FC236}">
                <a16:creationId xmlns:a16="http://schemas.microsoft.com/office/drawing/2014/main" id="{BD3625D2-D659-472C-BEE6-27487BB5BAF8}"/>
              </a:ext>
            </a:extLst>
          </p:cNvPr>
          <p:cNvCxnSpPr/>
          <p:nvPr/>
        </p:nvCxnSpPr>
        <p:spPr>
          <a:xfrm>
            <a:off x="5243038" y="3035788"/>
            <a:ext cx="43613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2DF9D051-A6C5-4E30-B832-CADB057AE2C0}"/>
              </a:ext>
            </a:extLst>
          </p:cNvPr>
          <p:cNvCxnSpPr/>
          <p:nvPr/>
        </p:nvCxnSpPr>
        <p:spPr>
          <a:xfrm>
            <a:off x="5243038" y="5705246"/>
            <a:ext cx="43613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85301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a:xfrm>
            <a:off x="218809" y="16362"/>
            <a:ext cx="7894138" cy="1310695"/>
          </a:xfrm>
        </p:spPr>
        <p:txBody>
          <a:bodyPr>
            <a:normAutofit/>
          </a:bodyPr>
          <a:lstStyle/>
          <a:p>
            <a:r>
              <a:rPr lang="en-AU" sz="3600"/>
              <a:t>Retail Risks (2/3)</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8/04/2021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36</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3560461155"/>
              </p:ext>
            </p:extLst>
          </p:nvPr>
        </p:nvGraphicFramePr>
        <p:xfrm>
          <a:off x="0" y="1479622"/>
          <a:ext cx="10691812" cy="3519098"/>
        </p:xfrm>
        <a:graphic>
          <a:graphicData uri="http://schemas.openxmlformats.org/drawingml/2006/table">
            <a:tbl>
              <a:tblPr firstRow="1" bandRow="1">
                <a:tableStyleId>{21E4AEA4-8DFA-4A89-87EB-49C32662AFE0}</a:tableStyleId>
              </a:tblPr>
              <a:tblGrid>
                <a:gridCol w="764612">
                  <a:extLst>
                    <a:ext uri="{9D8B030D-6E8A-4147-A177-3AD203B41FA5}">
                      <a16:colId xmlns:a16="http://schemas.microsoft.com/office/drawing/2014/main" val="1172097240"/>
                    </a:ext>
                  </a:extLst>
                </a:gridCol>
                <a:gridCol w="3824297">
                  <a:extLst>
                    <a:ext uri="{9D8B030D-6E8A-4147-A177-3AD203B41FA5}">
                      <a16:colId xmlns:a16="http://schemas.microsoft.com/office/drawing/2014/main" val="3319107231"/>
                    </a:ext>
                  </a:extLst>
                </a:gridCol>
                <a:gridCol w="993841">
                  <a:extLst>
                    <a:ext uri="{9D8B030D-6E8A-4147-A177-3AD203B41FA5}">
                      <a16:colId xmlns:a16="http://schemas.microsoft.com/office/drawing/2014/main" val="2832367002"/>
                    </a:ext>
                  </a:extLst>
                </a:gridCol>
                <a:gridCol w="5109062">
                  <a:extLst>
                    <a:ext uri="{9D8B030D-6E8A-4147-A177-3AD203B41FA5}">
                      <a16:colId xmlns:a16="http://schemas.microsoft.com/office/drawing/2014/main" val="902862149"/>
                    </a:ext>
                  </a:extLst>
                </a:gridCol>
              </a:tblGrid>
              <a:tr h="781424">
                <a:tc>
                  <a:txBody>
                    <a:bodyPr/>
                    <a:lstStyle/>
                    <a:p>
                      <a:r>
                        <a:rPr lang="en-US" sz="1200"/>
                        <a:t>Risk ID</a:t>
                      </a:r>
                    </a:p>
                  </a:txBody>
                  <a:tcPr marL="100796" marR="100796" marT="50398" marB="50398"/>
                </a:tc>
                <a:tc>
                  <a:txBody>
                    <a:bodyPr/>
                    <a:lstStyle/>
                    <a:p>
                      <a:r>
                        <a:rPr lang="en-US" sz="1200"/>
                        <a:t>Description</a:t>
                      </a:r>
                    </a:p>
                  </a:txBody>
                  <a:tcPr marL="100796" marR="100796" marT="50398" marB="50398"/>
                </a:tc>
                <a:tc>
                  <a:txBody>
                    <a:bodyPr/>
                    <a:lstStyle/>
                    <a:p>
                      <a:r>
                        <a:rPr lang="en-US" sz="1200"/>
                        <a:t>Residual Rating (Current)</a:t>
                      </a:r>
                    </a:p>
                  </a:txBody>
                  <a:tcPr marL="100796" marR="100796" marT="50398" marB="50398"/>
                </a:tc>
                <a:tc>
                  <a:txBody>
                    <a:bodyPr/>
                    <a:lstStyle/>
                    <a:p>
                      <a:r>
                        <a:rPr lang="en-US" sz="1200"/>
                        <a:t>Comments </a:t>
                      </a:r>
                    </a:p>
                  </a:txBody>
                  <a:tcPr marL="100796" marR="100796" marT="50398" marB="50398"/>
                </a:tc>
                <a:extLst>
                  <a:ext uri="{0D108BD9-81ED-4DB2-BD59-A6C34878D82A}">
                    <a16:rowId xmlns:a16="http://schemas.microsoft.com/office/drawing/2014/main" val="383693094"/>
                  </a:ext>
                </a:extLst>
              </a:tr>
              <a:tr h="2737674">
                <a:tc>
                  <a:txBody>
                    <a:bodyPr/>
                    <a:lstStyle/>
                    <a:p>
                      <a:r>
                        <a:rPr lang="en-US" sz="1200"/>
                        <a:t>R21</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Risk of degraded operational performance at go-live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Risk of degraded operational performance at go-live </a:t>
                      </a:r>
                    </a:p>
                  </a:txBody>
                  <a:tcPr marL="100796" marR="100796" marT="50398" marB="50398"/>
                </a:tc>
                <a:tc>
                  <a:txBody>
                    <a:bodyPr/>
                    <a:lstStyle/>
                    <a:p>
                      <a:r>
                        <a:rPr lang="en-US" sz="1200"/>
                        <a:t>Medium</a:t>
                      </a:r>
                    </a:p>
                  </a:txBody>
                  <a:tcPr marL="100796" marR="100796" marT="50398" marB="50398">
                    <a:solidFill>
                      <a:schemeClr val="accent4">
                        <a:lumMod val="40000"/>
                        <a:lumOff val="60000"/>
                      </a:schemeClr>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Trend remains stable</a:t>
                      </a:r>
                    </a:p>
                    <a:p>
                      <a:pPr marL="92075" marR="0" lvl="0" indent="-92075" algn="l" defTabSz="685800" rtl="0" eaLnBrk="1" latinLnBrk="0" hangingPunct="1">
                        <a:lnSpc>
                          <a:spcPct val="100000"/>
                        </a:lnSpc>
                        <a:spcBef>
                          <a:spcPts val="200"/>
                        </a:spcBef>
                        <a:spcAft>
                          <a:spcPts val="0"/>
                        </a:spcAft>
                        <a:buFont typeface="Arial" panose="020B0604020202020204" pitchFamily="34" charset="0"/>
                        <a:buChar char="•"/>
                      </a:pPr>
                      <a:r>
                        <a:rPr lang="en-AU" sz="1200"/>
                        <a:t>AEMO performance testing has been performed for initial Retail release, with further performance test cycles planned, has been conducted for Bidding  and is planned for bidding and planned for settlements</a:t>
                      </a:r>
                    </a:p>
                    <a:p>
                      <a:pPr marL="92075" marR="0" lvl="0" indent="-92075" algn="l" defTabSz="685800" rtl="0" eaLnBrk="1" latinLnBrk="0" hangingPunct="1">
                        <a:lnSpc>
                          <a:spcPct val="100000"/>
                        </a:lnSpc>
                        <a:spcBef>
                          <a:spcPts val="200"/>
                        </a:spcBef>
                        <a:spcAft>
                          <a:spcPts val="0"/>
                        </a:spcAft>
                        <a:buFont typeface="Arial" panose="020B0604020202020204" pitchFamily="34" charset="0"/>
                        <a:buChar char="•"/>
                      </a:pPr>
                      <a:r>
                        <a:rPr lang="en-AU" sz="1200"/>
                        <a:t>Retail Day in the Life testing to be carried out prior to Go-Live </a:t>
                      </a:r>
                    </a:p>
                    <a:p>
                      <a:pPr marL="92075" marR="0" lvl="0" indent="-92075" algn="l" defTabSz="685800" rtl="0" eaLnBrk="1" latinLnBrk="0" hangingPunct="1">
                        <a:lnSpc>
                          <a:spcPct val="100000"/>
                        </a:lnSpc>
                        <a:spcBef>
                          <a:spcPts val="200"/>
                        </a:spcBef>
                        <a:spcAft>
                          <a:spcPts val="0"/>
                        </a:spcAft>
                        <a:buFont typeface="Arial" panose="020B0604020202020204" pitchFamily="34" charset="0"/>
                        <a:buChar char="•"/>
                      </a:pPr>
                      <a:r>
                        <a:rPr lang="en-AU" sz="1200"/>
                        <a:t>Participant metering rollout plans have been consolidated to provide likely rollout timeframes and volumes indicate majority of participant driven volume impact </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2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200" b="1"/>
                        <a:t>Actions: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Proposing that risk remains stable and medium</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Review risk in May</a:t>
                      </a:r>
                    </a:p>
                  </a:txBody>
                  <a:tcPr marL="100796" marR="100796" marT="50398" marB="50398"/>
                </a:tc>
                <a:extLst>
                  <a:ext uri="{0D108BD9-81ED-4DB2-BD59-A6C34878D82A}">
                    <a16:rowId xmlns:a16="http://schemas.microsoft.com/office/drawing/2014/main" val="3718332069"/>
                  </a:ext>
                </a:extLst>
              </a:tr>
            </a:tbl>
          </a:graphicData>
        </a:graphic>
      </p:graphicFrame>
      <p:cxnSp>
        <p:nvCxnSpPr>
          <p:cNvPr id="10" name="Straight Arrow Connector 9">
            <a:extLst>
              <a:ext uri="{FF2B5EF4-FFF2-40B4-BE49-F238E27FC236}">
                <a16:creationId xmlns:a16="http://schemas.microsoft.com/office/drawing/2014/main" id="{375E0253-AC33-4373-9614-77E96B061ACC}"/>
              </a:ext>
            </a:extLst>
          </p:cNvPr>
          <p:cNvCxnSpPr/>
          <p:nvPr/>
        </p:nvCxnSpPr>
        <p:spPr>
          <a:xfrm>
            <a:off x="4776185" y="3023883"/>
            <a:ext cx="43613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sp>
        <p:nvSpPr>
          <p:cNvPr id="9" name="Rectangle 8">
            <a:extLst>
              <a:ext uri="{FF2B5EF4-FFF2-40B4-BE49-F238E27FC236}">
                <a16:creationId xmlns:a16="http://schemas.microsoft.com/office/drawing/2014/main" id="{A6D3BF1D-EA69-4EB0-81C5-0F65BEC26B9C}"/>
              </a:ext>
            </a:extLst>
          </p:cNvPr>
          <p:cNvSpPr/>
          <p:nvPr/>
        </p:nvSpPr>
        <p:spPr>
          <a:xfrm>
            <a:off x="5212320" y="3576277"/>
            <a:ext cx="248786" cy="397673"/>
          </a:xfrm>
          <a:prstGeom prst="rect">
            <a:avLst/>
          </a:prstGeom>
        </p:spPr>
        <p:txBody>
          <a:bodyPr wrap="none">
            <a:spAutoFit/>
          </a:bodyPr>
          <a:lstStyle/>
          <a:p>
            <a:r>
              <a:rPr lang="en-AU" sz="1984">
                <a:solidFill>
                  <a:srgbClr val="000000"/>
                </a:solidFill>
                <a:latin typeface="Times New Roman" panose="02020603050405020304" pitchFamily="18" charset="0"/>
              </a:rPr>
              <a:t> </a:t>
            </a:r>
            <a:endParaRPr lang="en-AU"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689889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a:xfrm>
            <a:off x="218809" y="16526"/>
            <a:ext cx="7894138" cy="1310695"/>
          </a:xfrm>
        </p:spPr>
        <p:txBody>
          <a:bodyPr>
            <a:normAutofit/>
          </a:bodyPr>
          <a:lstStyle/>
          <a:p>
            <a:r>
              <a:rPr lang="en-AU" sz="3600"/>
              <a:t>Retail Risks (3/3)</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8/04/2021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37</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2721228491"/>
              </p:ext>
            </p:extLst>
          </p:nvPr>
        </p:nvGraphicFramePr>
        <p:xfrm>
          <a:off x="75921" y="1520219"/>
          <a:ext cx="10409345" cy="4691508"/>
        </p:xfrm>
        <a:graphic>
          <a:graphicData uri="http://schemas.openxmlformats.org/drawingml/2006/table">
            <a:tbl>
              <a:tblPr firstRow="1" bandRow="1">
                <a:tableStyleId>{21E4AEA4-8DFA-4A89-87EB-49C32662AFE0}</a:tableStyleId>
              </a:tblPr>
              <a:tblGrid>
                <a:gridCol w="569398">
                  <a:extLst>
                    <a:ext uri="{9D8B030D-6E8A-4147-A177-3AD203B41FA5}">
                      <a16:colId xmlns:a16="http://schemas.microsoft.com/office/drawing/2014/main" val="1172097240"/>
                    </a:ext>
                  </a:extLst>
                </a:gridCol>
                <a:gridCol w="3898275">
                  <a:extLst>
                    <a:ext uri="{9D8B030D-6E8A-4147-A177-3AD203B41FA5}">
                      <a16:colId xmlns:a16="http://schemas.microsoft.com/office/drawing/2014/main" val="3319107231"/>
                    </a:ext>
                  </a:extLst>
                </a:gridCol>
                <a:gridCol w="967585">
                  <a:extLst>
                    <a:ext uri="{9D8B030D-6E8A-4147-A177-3AD203B41FA5}">
                      <a16:colId xmlns:a16="http://schemas.microsoft.com/office/drawing/2014/main" val="2832367002"/>
                    </a:ext>
                  </a:extLst>
                </a:gridCol>
                <a:gridCol w="4974087">
                  <a:extLst>
                    <a:ext uri="{9D8B030D-6E8A-4147-A177-3AD203B41FA5}">
                      <a16:colId xmlns:a16="http://schemas.microsoft.com/office/drawing/2014/main" val="902862149"/>
                    </a:ext>
                  </a:extLst>
                </a:gridCol>
              </a:tblGrid>
              <a:tr h="617436">
                <a:tc>
                  <a:txBody>
                    <a:bodyPr/>
                    <a:lstStyle/>
                    <a:p>
                      <a:r>
                        <a:rPr lang="en-US" sz="1200"/>
                        <a:t>Risk ID</a:t>
                      </a:r>
                    </a:p>
                  </a:txBody>
                  <a:tcPr marL="100796" marR="100796" marT="50398" marB="50398"/>
                </a:tc>
                <a:tc>
                  <a:txBody>
                    <a:bodyPr/>
                    <a:lstStyle/>
                    <a:p>
                      <a:r>
                        <a:rPr lang="en-US" sz="1200"/>
                        <a:t>Description</a:t>
                      </a:r>
                    </a:p>
                  </a:txBody>
                  <a:tcPr marL="100796" marR="100796" marT="50398" marB="50398"/>
                </a:tc>
                <a:tc>
                  <a:txBody>
                    <a:bodyPr/>
                    <a:lstStyle/>
                    <a:p>
                      <a:r>
                        <a:rPr lang="en-US" sz="1200"/>
                        <a:t>Residual Rating (Current)</a:t>
                      </a:r>
                    </a:p>
                  </a:txBody>
                  <a:tcPr marL="100796" marR="100796" marT="50398" marB="50398"/>
                </a:tc>
                <a:tc>
                  <a:txBody>
                    <a:bodyPr/>
                    <a:lstStyle/>
                    <a:p>
                      <a:r>
                        <a:rPr lang="en-US" sz="1200"/>
                        <a:t>Comments </a:t>
                      </a:r>
                    </a:p>
                  </a:txBody>
                  <a:tcPr marL="100796" marR="100796" marT="50398" marB="50398"/>
                </a:tc>
                <a:extLst>
                  <a:ext uri="{0D108BD9-81ED-4DB2-BD59-A6C34878D82A}">
                    <a16:rowId xmlns:a16="http://schemas.microsoft.com/office/drawing/2014/main" val="383693094"/>
                  </a:ext>
                </a:extLst>
              </a:tr>
              <a:tr h="1139882">
                <a:tc>
                  <a:txBody>
                    <a:bodyPr/>
                    <a:lstStyle/>
                    <a:p>
                      <a:r>
                        <a:rPr lang="en-US" sz="1200"/>
                        <a:t>R17</a:t>
                      </a:r>
                    </a:p>
                  </a:txBody>
                  <a:tcPr marL="100796" marR="100796" marT="50398" marB="50398"/>
                </a:tc>
                <a:tc>
                  <a:txBody>
                    <a:bodyPr/>
                    <a:lstStyle/>
                    <a:p>
                      <a:pPr lvl="0" algn="l">
                        <a:lnSpc>
                          <a:spcPct val="100000"/>
                        </a:lnSpc>
                        <a:spcBef>
                          <a:spcPts val="0"/>
                        </a:spcBef>
                        <a:spcAft>
                          <a:spcPts val="0"/>
                        </a:spcAft>
                        <a:buNone/>
                      </a:pPr>
                      <a:r>
                        <a:rPr lang="en-AU" sz="1200" b="1" u="sng" strike="noStrike" noProof="0"/>
                        <a:t>Industry 'big bang' approach</a:t>
                      </a:r>
                    </a:p>
                    <a:p>
                      <a:pPr lvl="0" algn="l">
                        <a:lnSpc>
                          <a:spcPct val="100000"/>
                        </a:lnSpc>
                        <a:spcBef>
                          <a:spcPts val="0"/>
                        </a:spcBef>
                        <a:spcAft>
                          <a:spcPts val="0"/>
                        </a:spcAft>
                        <a:buNone/>
                      </a:pPr>
                      <a:r>
                        <a:rPr lang="en-AU" sz="1200" b="0" u="none" strike="noStrike" noProof="0"/>
                        <a:t>Potential for Participant systems to fail at go-live due to insufficient transitional provisions e.g. market trial participation and staged system implementation resulting in market disruption (meter data flows and standing data flows)</a:t>
                      </a:r>
                    </a:p>
                  </a:txBody>
                  <a:tcPr marL="100796" marR="100796" marT="50398" marB="50398"/>
                </a:tc>
                <a:tc>
                  <a:txBody>
                    <a:bodyPr/>
                    <a:lstStyle/>
                    <a:p>
                      <a:r>
                        <a:rPr lang="en-US" sz="1200"/>
                        <a:t>Significant</a:t>
                      </a:r>
                    </a:p>
                  </a:txBody>
                  <a:tcPr marL="100796" marR="100796" marT="50398" marB="50398">
                    <a:solidFill>
                      <a:schemeClr val="accent4"/>
                    </a:solidFill>
                  </a:tcPr>
                </a:tc>
                <a:tc>
                  <a:txBody>
                    <a:bodyPr/>
                    <a:lstStyle/>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solidFill>
                            <a:schemeClr val="tx1"/>
                          </a:solidFill>
                        </a:rPr>
                        <a:t>Approx. 90% of participants that responded to Round 6 have stated they intend to participate in market trials​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solidFill>
                            <a:schemeClr val="tx1"/>
                          </a:solidFill>
                        </a:rPr>
                        <a:t>11 participants indicated intention or willingness to transact in 5-min data prior to commencement date​, a reduction of 3 over the previous survey</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solidFill>
                            <a:schemeClr val="tx1"/>
                          </a:solidFill>
                        </a:rPr>
                        <a:t>21/40 participants indicate intention to undertake retail bi-lateral testing</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solidFill>
                            <a:schemeClr val="tx1"/>
                          </a:solidFill>
                        </a:rPr>
                        <a:t>12/17 generators intend to utilise Bidding transition period prior 1 Oct</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endParaRPr lang="en-AU" sz="1200">
                        <a:solidFill>
                          <a:schemeClr val="tx1"/>
                        </a:solidFill>
                      </a:endParaRPr>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200" b="1">
                          <a:solidFill>
                            <a:schemeClr val="tx1"/>
                          </a:solidFill>
                        </a:rPr>
                        <a:t>Action: </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b="1">
                          <a:solidFill>
                            <a:schemeClr val="tx1"/>
                          </a:solidFill>
                        </a:rPr>
                        <a:t>C</a:t>
                      </a:r>
                      <a:r>
                        <a:rPr lang="en-AU" sz="1200">
                          <a:solidFill>
                            <a:schemeClr val="tx1"/>
                          </a:solidFill>
                        </a:rPr>
                        <a:t>ontinue to monitor through readiness reporting. ​</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solidFill>
                            <a:schemeClr val="tx1"/>
                          </a:solidFill>
                        </a:rPr>
                        <a:t>Trend remains stable</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200">
                        <a:highlight>
                          <a:srgbClr val="FFFF00"/>
                        </a:highlight>
                      </a:endParaRP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200">
                        <a:highlight>
                          <a:srgbClr val="FFFF00"/>
                        </a:highlight>
                      </a:endParaRPr>
                    </a:p>
                  </a:txBody>
                  <a:tcPr marL="100796" marR="100796" marT="50398" marB="50398"/>
                </a:tc>
                <a:extLst>
                  <a:ext uri="{0D108BD9-81ED-4DB2-BD59-A6C34878D82A}">
                    <a16:rowId xmlns:a16="http://schemas.microsoft.com/office/drawing/2014/main" val="2997735999"/>
                  </a:ext>
                </a:extLst>
              </a:tr>
              <a:tr h="1270771">
                <a:tc>
                  <a:txBody>
                    <a:bodyPr/>
                    <a:lstStyle/>
                    <a:p>
                      <a:r>
                        <a:rPr lang="en-US" sz="1200" b="0" u="none"/>
                        <a:t>R04</a:t>
                      </a:r>
                    </a:p>
                  </a:txBody>
                  <a:tcPr marL="100796" marR="100796" marT="50398" marB="50398"/>
                </a:tc>
                <a:tc>
                  <a:txBody>
                    <a:bodyPr/>
                    <a:lstStyle/>
                    <a:p>
                      <a:pPr lvl="0" algn="l">
                        <a:lnSpc>
                          <a:spcPct val="100000"/>
                        </a:lnSpc>
                        <a:spcBef>
                          <a:spcPts val="0"/>
                        </a:spcBef>
                        <a:spcAft>
                          <a:spcPts val="0"/>
                        </a:spcAft>
                        <a:buNone/>
                      </a:pPr>
                      <a:r>
                        <a:rPr lang="en-AU" sz="1200" b="1" u="sng" strike="noStrike" noProof="0"/>
                        <a:t>AEMO Big bang approach </a:t>
                      </a:r>
                    </a:p>
                    <a:p>
                      <a:pPr lvl="0" algn="l">
                        <a:lnSpc>
                          <a:spcPct val="100000"/>
                        </a:lnSpc>
                        <a:spcBef>
                          <a:spcPts val="0"/>
                        </a:spcBef>
                        <a:spcAft>
                          <a:spcPts val="0"/>
                        </a:spcAft>
                        <a:buNone/>
                      </a:pPr>
                      <a:r>
                        <a:rPr lang="en-AU" sz="1200" b="0" u="none" strike="noStrike" noProof="0"/>
                        <a:t>AEMO systems for bids/offers and meter data all going live at once on 1 October 2021, results in a failure of go live. </a:t>
                      </a:r>
                    </a:p>
                  </a:txBody>
                  <a:tcPr marL="100796" marR="100796" marT="50398" marB="50398"/>
                </a:tc>
                <a:tc>
                  <a:txBody>
                    <a:bodyPr/>
                    <a:lstStyle/>
                    <a:p>
                      <a:r>
                        <a:rPr lang="en-US" sz="1200"/>
                        <a:t>Significant</a:t>
                      </a:r>
                    </a:p>
                  </a:txBody>
                  <a:tcPr marL="100796" marR="100796" marT="50398" marB="50398">
                    <a:solidFill>
                      <a:schemeClr val="accent4"/>
                    </a:solidFill>
                  </a:tcPr>
                </a:tc>
                <a:tc>
                  <a:txBody>
                    <a:bodyPr/>
                    <a:lstStyle/>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AEMO proposal to reduce Residual Likelihood to “unlikely” subject to 5MS Bidding Service going live on 01-April. </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Two deployments will remain and Settlements is on track for 17-May</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This would result in a residual rating of “Medium”</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2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200" b="1"/>
                        <a:t>Action: </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Review risk post Settlements go-live</a:t>
                      </a:r>
                    </a:p>
                  </a:txBody>
                  <a:tcPr marL="100796" marR="100796" marT="50398" marB="50398"/>
                </a:tc>
                <a:extLst>
                  <a:ext uri="{0D108BD9-81ED-4DB2-BD59-A6C34878D82A}">
                    <a16:rowId xmlns:a16="http://schemas.microsoft.com/office/drawing/2014/main" val="2941311503"/>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sp>
        <p:nvSpPr>
          <p:cNvPr id="9" name="Rectangle 8">
            <a:extLst>
              <a:ext uri="{FF2B5EF4-FFF2-40B4-BE49-F238E27FC236}">
                <a16:creationId xmlns:a16="http://schemas.microsoft.com/office/drawing/2014/main" id="{A6D3BF1D-EA69-4EB0-81C5-0F65BEC26B9C}"/>
              </a:ext>
            </a:extLst>
          </p:cNvPr>
          <p:cNvSpPr/>
          <p:nvPr/>
        </p:nvSpPr>
        <p:spPr>
          <a:xfrm>
            <a:off x="5212320" y="3576277"/>
            <a:ext cx="248786" cy="397673"/>
          </a:xfrm>
          <a:prstGeom prst="rect">
            <a:avLst/>
          </a:prstGeom>
        </p:spPr>
        <p:txBody>
          <a:bodyPr wrap="none">
            <a:spAutoFit/>
          </a:bodyPr>
          <a:lstStyle/>
          <a:p>
            <a:r>
              <a:rPr lang="en-AU" sz="1984">
                <a:solidFill>
                  <a:srgbClr val="000000"/>
                </a:solidFill>
                <a:latin typeface="Times New Roman" panose="02020603050405020304" pitchFamily="18" charset="0"/>
              </a:rPr>
              <a:t> </a:t>
            </a:r>
            <a:endParaRPr lang="en-AU"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20" name="Straight Arrow Connector 19">
            <a:extLst>
              <a:ext uri="{FF2B5EF4-FFF2-40B4-BE49-F238E27FC236}">
                <a16:creationId xmlns:a16="http://schemas.microsoft.com/office/drawing/2014/main" id="{8EF0B9D4-C956-4D65-98B3-D651575B0062}"/>
              </a:ext>
            </a:extLst>
          </p:cNvPr>
          <p:cNvCxnSpPr/>
          <p:nvPr/>
        </p:nvCxnSpPr>
        <p:spPr>
          <a:xfrm flipV="1">
            <a:off x="4956621" y="5245467"/>
            <a:ext cx="0" cy="27256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D6B26750-F49E-4631-A07A-E765670CE849}"/>
              </a:ext>
            </a:extLst>
          </p:cNvPr>
          <p:cNvCxnSpPr/>
          <p:nvPr/>
        </p:nvCxnSpPr>
        <p:spPr>
          <a:xfrm>
            <a:off x="4776185" y="3070201"/>
            <a:ext cx="43613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50002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0C70-79C7-4996-BFB6-E0E4BA633DA9}"/>
              </a:ext>
            </a:extLst>
          </p:cNvPr>
          <p:cNvSpPr>
            <a:spLocks noGrp="1"/>
          </p:cNvSpPr>
          <p:nvPr>
            <p:ph type="title"/>
          </p:nvPr>
        </p:nvSpPr>
        <p:spPr/>
        <p:txBody>
          <a:bodyPr/>
          <a:lstStyle/>
          <a:p>
            <a:r>
              <a:rPr lang="en-AU"/>
              <a:t>Industry &amp; AEMO Readiness</a:t>
            </a:r>
          </a:p>
        </p:txBody>
      </p:sp>
      <p:sp>
        <p:nvSpPr>
          <p:cNvPr id="4" name="Date Placeholder 3">
            <a:extLst>
              <a:ext uri="{FF2B5EF4-FFF2-40B4-BE49-F238E27FC236}">
                <a16:creationId xmlns:a16="http://schemas.microsoft.com/office/drawing/2014/main" id="{E532886E-7E14-4FF4-BCF7-133385D09F3B}"/>
              </a:ext>
            </a:extLst>
          </p:cNvPr>
          <p:cNvSpPr>
            <a:spLocks noGrp="1"/>
          </p:cNvSpPr>
          <p:nvPr>
            <p:ph type="dt" sz="half" idx="10"/>
          </p:nvPr>
        </p:nvSpPr>
        <p:spPr/>
        <p:txBody>
          <a:bodyPr/>
          <a:lstStyle/>
          <a:p>
            <a:fld id="{FDEF3A66-B67E-4569-919D-CB6E78FCED42}" type="datetime1">
              <a:rPr lang="en-AU" smtClean="0"/>
              <a:t>8/04/2021</a:t>
            </a:fld>
            <a:endParaRPr lang="en-AU"/>
          </a:p>
        </p:txBody>
      </p:sp>
      <p:sp>
        <p:nvSpPr>
          <p:cNvPr id="6" name="Slide Number Placeholder 5">
            <a:extLst>
              <a:ext uri="{FF2B5EF4-FFF2-40B4-BE49-F238E27FC236}">
                <a16:creationId xmlns:a16="http://schemas.microsoft.com/office/drawing/2014/main" id="{B6D6EBD0-1EE2-440B-8414-918D28674DF2}"/>
              </a:ext>
            </a:extLst>
          </p:cNvPr>
          <p:cNvSpPr>
            <a:spLocks noGrp="1"/>
          </p:cNvSpPr>
          <p:nvPr>
            <p:ph type="sldNum" sz="quarter" idx="12"/>
          </p:nvPr>
        </p:nvSpPr>
        <p:spPr/>
        <p:txBody>
          <a:bodyPr/>
          <a:lstStyle/>
          <a:p>
            <a:fld id="{4EC81F68-4976-451A-B2E9-79BCBD2F70CC}" type="slidenum">
              <a:rPr lang="en-AU" smtClean="0"/>
              <a:t>38</a:t>
            </a:fld>
            <a:endParaRPr lang="en-AU"/>
          </a:p>
        </p:txBody>
      </p:sp>
      <p:graphicFrame>
        <p:nvGraphicFramePr>
          <p:cNvPr id="7" name="Table 6">
            <a:extLst>
              <a:ext uri="{FF2B5EF4-FFF2-40B4-BE49-F238E27FC236}">
                <a16:creationId xmlns:a16="http://schemas.microsoft.com/office/drawing/2014/main" id="{EE2FBA87-C724-4F48-99DC-DF1AA7FBBB00}"/>
              </a:ext>
            </a:extLst>
          </p:cNvPr>
          <p:cNvGraphicFramePr>
            <a:graphicFrameLocks noGrp="1"/>
          </p:cNvGraphicFramePr>
          <p:nvPr>
            <p:extLst>
              <p:ext uri="{D42A27DB-BD31-4B8C-83A1-F6EECF244321}">
                <p14:modId xmlns:p14="http://schemas.microsoft.com/office/powerpoint/2010/main" val="1382774495"/>
              </p:ext>
            </p:extLst>
          </p:nvPr>
        </p:nvGraphicFramePr>
        <p:xfrm>
          <a:off x="75921" y="1520219"/>
          <a:ext cx="10409345" cy="5917915"/>
        </p:xfrm>
        <a:graphic>
          <a:graphicData uri="http://schemas.openxmlformats.org/drawingml/2006/table">
            <a:tbl>
              <a:tblPr firstRow="1" bandRow="1">
                <a:tableStyleId>{21E4AEA4-8DFA-4A89-87EB-49C32662AFE0}</a:tableStyleId>
              </a:tblPr>
              <a:tblGrid>
                <a:gridCol w="569398">
                  <a:extLst>
                    <a:ext uri="{9D8B030D-6E8A-4147-A177-3AD203B41FA5}">
                      <a16:colId xmlns:a16="http://schemas.microsoft.com/office/drawing/2014/main" val="1172097240"/>
                    </a:ext>
                  </a:extLst>
                </a:gridCol>
                <a:gridCol w="3898275">
                  <a:extLst>
                    <a:ext uri="{9D8B030D-6E8A-4147-A177-3AD203B41FA5}">
                      <a16:colId xmlns:a16="http://schemas.microsoft.com/office/drawing/2014/main" val="3319107231"/>
                    </a:ext>
                  </a:extLst>
                </a:gridCol>
                <a:gridCol w="967585">
                  <a:extLst>
                    <a:ext uri="{9D8B030D-6E8A-4147-A177-3AD203B41FA5}">
                      <a16:colId xmlns:a16="http://schemas.microsoft.com/office/drawing/2014/main" val="2832367002"/>
                    </a:ext>
                  </a:extLst>
                </a:gridCol>
                <a:gridCol w="4974087">
                  <a:extLst>
                    <a:ext uri="{9D8B030D-6E8A-4147-A177-3AD203B41FA5}">
                      <a16:colId xmlns:a16="http://schemas.microsoft.com/office/drawing/2014/main" val="902862149"/>
                    </a:ext>
                  </a:extLst>
                </a:gridCol>
              </a:tblGrid>
              <a:tr h="617436">
                <a:tc>
                  <a:txBody>
                    <a:bodyPr/>
                    <a:lstStyle/>
                    <a:p>
                      <a:r>
                        <a:rPr lang="en-US" sz="1200"/>
                        <a:t>Risk ID</a:t>
                      </a:r>
                    </a:p>
                  </a:txBody>
                  <a:tcPr marL="100796" marR="100796" marT="50398" marB="50398"/>
                </a:tc>
                <a:tc>
                  <a:txBody>
                    <a:bodyPr/>
                    <a:lstStyle/>
                    <a:p>
                      <a:r>
                        <a:rPr lang="en-US" sz="1200"/>
                        <a:t>Description</a:t>
                      </a:r>
                    </a:p>
                  </a:txBody>
                  <a:tcPr marL="100796" marR="100796" marT="50398" marB="50398"/>
                </a:tc>
                <a:tc>
                  <a:txBody>
                    <a:bodyPr/>
                    <a:lstStyle/>
                    <a:p>
                      <a:r>
                        <a:rPr lang="en-US" sz="1200"/>
                        <a:t>Residual Rating (Current)</a:t>
                      </a:r>
                    </a:p>
                  </a:txBody>
                  <a:tcPr marL="100796" marR="100796" marT="50398" marB="50398"/>
                </a:tc>
                <a:tc>
                  <a:txBody>
                    <a:bodyPr/>
                    <a:lstStyle/>
                    <a:p>
                      <a:r>
                        <a:rPr lang="en-US" sz="1200"/>
                        <a:t>Comments </a:t>
                      </a:r>
                    </a:p>
                  </a:txBody>
                  <a:tcPr marL="100796" marR="100796" marT="50398" marB="50398"/>
                </a:tc>
                <a:extLst>
                  <a:ext uri="{0D108BD9-81ED-4DB2-BD59-A6C34878D82A}">
                    <a16:rowId xmlns:a16="http://schemas.microsoft.com/office/drawing/2014/main" val="383693094"/>
                  </a:ext>
                </a:extLst>
              </a:tr>
              <a:tr h="1409287">
                <a:tc>
                  <a:txBody>
                    <a:bodyPr/>
                    <a:lstStyle/>
                    <a:p>
                      <a:r>
                        <a:rPr lang="en-US" sz="1200"/>
                        <a:t>R19</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Risk of a critical mass of participants not being ready at identified critical path milestones</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Critical capability of participants fail to meet expected industry Readiness critical path milestones, resulting in failure to be ready for go-live and impacting the proper functioning of the market.</a:t>
                      </a:r>
                    </a:p>
                  </a:txBody>
                  <a:tcPr marL="100796" marR="100796" marT="50398" marB="50398"/>
                </a:tc>
                <a:tc>
                  <a:txBody>
                    <a:bodyPr/>
                    <a:lstStyle/>
                    <a:p>
                      <a:r>
                        <a:rPr lang="en-US" sz="1200"/>
                        <a:t>Medium</a:t>
                      </a:r>
                    </a:p>
                  </a:txBody>
                  <a:tcPr marL="100796" marR="100796" marT="50398" marB="50398">
                    <a:solidFill>
                      <a:schemeClr val="accent4">
                        <a:lumMod val="40000"/>
                        <a:lumOff val="60000"/>
                      </a:schemeClr>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Results of Readiness Reporting Round 6 shows that critical capability of respondents is green, on track and stable.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AU" sz="1200"/>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200" b="1"/>
                        <a:t>Actions: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Trend remains as stable and rating remains as Medium</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Continue to monitor through Readiness Reporting</a:t>
                      </a:r>
                    </a:p>
                  </a:txBody>
                  <a:tcPr marL="100796" marR="100796" marT="50398" marB="50398"/>
                </a:tc>
                <a:extLst>
                  <a:ext uri="{0D108BD9-81ED-4DB2-BD59-A6C34878D82A}">
                    <a16:rowId xmlns:a16="http://schemas.microsoft.com/office/drawing/2014/main" val="747914303"/>
                  </a:ext>
                </a:extLst>
              </a:tr>
              <a:tr h="1818457">
                <a:tc>
                  <a:txBody>
                    <a:bodyPr/>
                    <a:lstStyle/>
                    <a:p>
                      <a:r>
                        <a:rPr lang="en-US" sz="1200"/>
                        <a:t>R02</a:t>
                      </a:r>
                    </a:p>
                  </a:txBody>
                  <a:tcPr marL="100796" marR="100796" marT="50398" marB="50398"/>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AU" sz="1200" b="1" u="sng" strike="noStrike" noProof="0"/>
                        <a:t>Risk that there is one or more participants that aren’t ‘ready’ at go-live</a:t>
                      </a:r>
                    </a:p>
                    <a:p>
                      <a:pPr marL="0" marR="0" lvl="0" indent="0" algn="l" defTabSz="685800" rtl="0" eaLnBrk="1" fontAlgn="auto" latinLnBrk="0" hangingPunct="1">
                        <a:lnSpc>
                          <a:spcPct val="100000"/>
                        </a:lnSpc>
                        <a:spcBef>
                          <a:spcPts val="0"/>
                        </a:spcBef>
                        <a:spcAft>
                          <a:spcPts val="0"/>
                        </a:spcAft>
                        <a:buClrTx/>
                        <a:buSzTx/>
                        <a:buFontTx/>
                        <a:buNone/>
                        <a:tabLst/>
                        <a:defRPr/>
                      </a:pPr>
                      <a:r>
                        <a:rPr lang="en-AU" sz="1200" b="0" u="none" strike="noStrike" noProof="0"/>
                        <a:t>Participants may not be ready at rule commencement dates resulting in inadequate systems to operate within new market conditions and an inability to fully or effectively participate in the market. Impact is to the participant rather than compromising a critical capability required for market go-live.</a:t>
                      </a:r>
                    </a:p>
                  </a:txBody>
                  <a:tcPr marL="100796" marR="100796" marT="50398" marB="50398"/>
                </a:tc>
                <a:tc>
                  <a:txBody>
                    <a:bodyPr/>
                    <a:lstStyle/>
                    <a:p>
                      <a:r>
                        <a:rPr lang="en-US" sz="1200"/>
                        <a:t>Significant</a:t>
                      </a:r>
                    </a:p>
                  </a:txBody>
                  <a:tcPr marL="100796" marR="100796" marT="50398" marB="50398">
                    <a:solidFill>
                      <a:schemeClr val="accent4"/>
                    </a:solidFill>
                  </a:tcPr>
                </a:tc>
                <a:tc>
                  <a:txBody>
                    <a:bodyPr/>
                    <a:lstStyle/>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Coverage in readiness reporting stable at between 86-100% of industry coverage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Currently 2 participants reporting programs as late</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Proactive communication through to smaller participants to highlight 5 MS transition support</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AU" sz="120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Actions: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Proposing no change to status</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r>
                        <a:rPr lang="en-AU" sz="1200"/>
                        <a:t>Review at next quarter </a:t>
                      </a:r>
                    </a:p>
                    <a:p>
                      <a:pPr marL="92075" marR="0" lvl="0" indent="-92075" algn="l" defTabSz="685800" rtl="0" eaLnBrk="1" latinLnBrk="0" hangingPunct="1">
                        <a:lnSpc>
                          <a:spcPct val="100000"/>
                        </a:lnSpc>
                        <a:spcBef>
                          <a:spcPts val="0"/>
                        </a:spcBef>
                        <a:spcAft>
                          <a:spcPts val="0"/>
                        </a:spcAft>
                        <a:buFont typeface="Arial" panose="020B0604020202020204" pitchFamily="34" charset="0"/>
                        <a:buChar char="•"/>
                      </a:pPr>
                      <a:endParaRPr lang="en-AU" sz="1200"/>
                    </a:p>
                  </a:txBody>
                  <a:tcPr marL="100796" marR="100796" marT="50398" marB="50398"/>
                </a:tc>
                <a:extLst>
                  <a:ext uri="{0D108BD9-81ED-4DB2-BD59-A6C34878D82A}">
                    <a16:rowId xmlns:a16="http://schemas.microsoft.com/office/drawing/2014/main" val="1587915512"/>
                  </a:ext>
                </a:extLst>
              </a:tr>
              <a:tr h="1818457">
                <a:tc>
                  <a:txBody>
                    <a:bodyPr/>
                    <a:lstStyle/>
                    <a:p>
                      <a:r>
                        <a:rPr lang="en-US" sz="1200"/>
                        <a:t>R11</a:t>
                      </a:r>
                    </a:p>
                  </a:txBody>
                  <a:tcPr marL="100796" marR="100796" marT="50398" marB="50398"/>
                </a:tc>
                <a:tc>
                  <a:txBody>
                    <a:bodyPr/>
                    <a:lstStyle/>
                    <a:p>
                      <a:pPr lvl="0" algn="l">
                        <a:lnSpc>
                          <a:spcPct val="100000"/>
                        </a:lnSpc>
                        <a:spcBef>
                          <a:spcPts val="0"/>
                        </a:spcBef>
                        <a:spcAft>
                          <a:spcPts val="0"/>
                        </a:spcAft>
                        <a:buNone/>
                      </a:pPr>
                      <a:r>
                        <a:rPr lang="en-AU" sz="1200" b="1" u="sng" strike="noStrike" noProof="0"/>
                        <a:t>The AEMO business and operations are not ready for 5MS Rule Commencement on 1 Oct 21</a:t>
                      </a:r>
                    </a:p>
                    <a:p>
                      <a:pPr lvl="0" algn="l">
                        <a:lnSpc>
                          <a:spcPct val="100000"/>
                        </a:lnSpc>
                        <a:spcBef>
                          <a:spcPts val="0"/>
                        </a:spcBef>
                        <a:spcAft>
                          <a:spcPts val="0"/>
                        </a:spcAft>
                        <a:buNone/>
                      </a:pPr>
                      <a:r>
                        <a:rPr lang="en-AU" sz="1200" b="0" u="none" strike="noStrike" noProof="0"/>
                        <a:t>AEMO may not be ready to deliver the full extent of the 5MS deliverables by Go Live, results in failure of Go Live for 5MS and GS Program</a:t>
                      </a:r>
                    </a:p>
                  </a:txBody>
                  <a:tcPr marL="100796" marR="100796" marT="50398" marB="50398"/>
                </a:tc>
                <a:tc>
                  <a:txBody>
                    <a:bodyPr/>
                    <a:lstStyle/>
                    <a:p>
                      <a:r>
                        <a:rPr lang="en-US" sz="1200"/>
                        <a:t>Significant </a:t>
                      </a:r>
                    </a:p>
                  </a:txBody>
                  <a:tcPr marL="100796" marR="100796" marT="50398" marB="50398">
                    <a:solidFill>
                      <a:schemeClr val="accent4"/>
                    </a:solidFill>
                  </a:tcPr>
                </a:tc>
                <a:tc>
                  <a:txBody>
                    <a:bodyPr/>
                    <a:lstStyle/>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As reported through AEMO’s Readiness Report, the Retail workstream within the 5MS Program is amber which is impacting AEMO’s overall Readiness.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Progress on the Retail Go-Live is being monitored through monthly checkpoints with the OCF.</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Currently, AEMO remains on track for Retail Go-Live on 31-May.</a:t>
                      </a:r>
                    </a:p>
                    <a:p>
                      <a:pPr marL="0" marR="0" lvl="0" indent="0" algn="l" defTabSz="685800" rtl="0" eaLnBrk="1" latinLnBrk="0" hangingPunct="1">
                        <a:lnSpc>
                          <a:spcPct val="100000"/>
                        </a:lnSpc>
                        <a:spcBef>
                          <a:spcPts val="0"/>
                        </a:spcBef>
                        <a:spcAft>
                          <a:spcPts val="0"/>
                        </a:spcAft>
                        <a:buFont typeface="Arial" panose="020B0604020202020204" pitchFamily="34" charset="0"/>
                        <a:buNone/>
                      </a:pPr>
                      <a:r>
                        <a:rPr lang="en-AU" sz="1200" b="1"/>
                        <a:t>Actions:</a:t>
                      </a:r>
                    </a:p>
                    <a:p>
                      <a:pPr marL="171450" marR="0" lvl="0" indent="-171450" algn="l" defTabSz="685800" rtl="0" eaLnBrk="1" latinLnBrk="0" hangingPunct="1">
                        <a:lnSpc>
                          <a:spcPct val="100000"/>
                        </a:lnSpc>
                        <a:spcBef>
                          <a:spcPts val="0"/>
                        </a:spcBef>
                        <a:spcAft>
                          <a:spcPts val="0"/>
                        </a:spcAft>
                        <a:buFont typeface="Arial" panose="020B0604020202020204" pitchFamily="34" charset="0"/>
                        <a:buChar char="•"/>
                      </a:pPr>
                      <a:r>
                        <a:rPr lang="en-AU" sz="1200"/>
                        <a:t>Proposing that the rating remains as significant.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Continue to monitor through Readiness Reporting</a:t>
                      </a:r>
                    </a:p>
                    <a:p>
                      <a:pPr marL="0" marR="0" lvl="0" indent="0" algn="l" defTabSz="685800" rtl="0" eaLnBrk="1" latinLnBrk="0" hangingPunct="1">
                        <a:lnSpc>
                          <a:spcPct val="100000"/>
                        </a:lnSpc>
                        <a:spcBef>
                          <a:spcPts val="0"/>
                        </a:spcBef>
                        <a:spcAft>
                          <a:spcPts val="0"/>
                        </a:spcAft>
                        <a:buFont typeface="Arial" panose="020B0604020202020204" pitchFamily="34" charset="0"/>
                        <a:buNone/>
                      </a:pPr>
                      <a:endParaRPr lang="en-AU" sz="1200"/>
                    </a:p>
                  </a:txBody>
                  <a:tcPr marL="100796" marR="100796" marT="50398" marB="50398"/>
                </a:tc>
                <a:extLst>
                  <a:ext uri="{0D108BD9-81ED-4DB2-BD59-A6C34878D82A}">
                    <a16:rowId xmlns:a16="http://schemas.microsoft.com/office/drawing/2014/main" val="3146559565"/>
                  </a:ext>
                </a:extLst>
              </a:tr>
            </a:tbl>
          </a:graphicData>
        </a:graphic>
      </p:graphicFrame>
      <p:graphicFrame>
        <p:nvGraphicFramePr>
          <p:cNvPr id="3" name="Table 2">
            <a:extLst>
              <a:ext uri="{FF2B5EF4-FFF2-40B4-BE49-F238E27FC236}">
                <a16:creationId xmlns:a16="http://schemas.microsoft.com/office/drawing/2014/main" id="{AAA4E3BA-51B3-4435-BC15-97F5B1E2E22B}"/>
              </a:ext>
            </a:extLst>
          </p:cNvPr>
          <p:cNvGraphicFramePr>
            <a:graphicFrameLocks noGrp="1"/>
          </p:cNvGraphicFramePr>
          <p:nvPr/>
        </p:nvGraphicFramePr>
        <p:xfrm>
          <a:off x="7852434" y="150492"/>
          <a:ext cx="2372898" cy="1448938"/>
        </p:xfrm>
        <a:graphic>
          <a:graphicData uri="http://schemas.openxmlformats.org/drawingml/2006/table">
            <a:tbl>
              <a:tblPr/>
              <a:tblGrid>
                <a:gridCol w="1186449">
                  <a:extLst>
                    <a:ext uri="{9D8B030D-6E8A-4147-A177-3AD203B41FA5}">
                      <a16:colId xmlns:a16="http://schemas.microsoft.com/office/drawing/2014/main" val="1671886493"/>
                    </a:ext>
                  </a:extLst>
                </a:gridCol>
                <a:gridCol w="1186449">
                  <a:extLst>
                    <a:ext uri="{9D8B030D-6E8A-4147-A177-3AD203B41FA5}">
                      <a16:colId xmlns:a16="http://schemas.microsoft.com/office/drawing/2014/main" val="612221339"/>
                    </a:ext>
                  </a:extLst>
                </a:gridCol>
              </a:tblGrid>
              <a:tr h="1448938">
                <a:tc>
                  <a:txBody>
                    <a:bodyPr/>
                    <a:lstStyle/>
                    <a:p>
                      <a:pPr algn="l" fontAlgn="base"/>
                      <a:r>
                        <a:rPr lang="en-AU" sz="1100" b="0" i="0" u="none" strike="noStrike">
                          <a:solidFill>
                            <a:srgbClr val="222324"/>
                          </a:solidFill>
                          <a:effectLst/>
                          <a:latin typeface="Segoe UI Semilight" panose="020B0402040204020203" pitchFamily="34" charset="0"/>
                        </a:rPr>
                        <a:t> </a:t>
                      </a:r>
                      <a:r>
                        <a:rPr lang="en-AU" sz="1100" b="0" i="0">
                          <a:solidFill>
                            <a:srgbClr val="222324"/>
                          </a:solidFill>
                          <a:effectLst/>
                          <a:latin typeface="Segoe UI Semilight" panose="020B0402040204020203" pitchFamily="34" charset="0"/>
                        </a:rPr>
                        <a:t>​</a:t>
                      </a:r>
                      <a:r>
                        <a:rPr lang="en-AU" sz="1500" b="0" i="0" kern="1200">
                          <a:solidFill>
                            <a:schemeClr val="tx1"/>
                          </a:solidFill>
                          <a:effectLst/>
                          <a:latin typeface="+mn-lt"/>
                          <a:ea typeface="+mn-ea"/>
                          <a:cs typeface="+mn-cs"/>
                        </a:rPr>
                        <a:t> </a:t>
                      </a:r>
                      <a:endParaRPr lang="en-AU" sz="1700" b="0" i="0">
                        <a:solidFill>
                          <a:srgbClr val="222324"/>
                        </a:solidFill>
                        <a:effectLst/>
                      </a:endParaRPr>
                    </a:p>
                  </a:txBody>
                  <a:tcPr marL="100796" marR="100796" marT="50398" marB="50398">
                    <a:lnL>
                      <a:noFill/>
                    </a:lnL>
                    <a:lnR>
                      <a:noFill/>
                    </a:lnR>
                    <a:lnT>
                      <a:noFill/>
                    </a:lnT>
                    <a:lnB>
                      <a:noFill/>
                    </a:lnB>
                  </a:tcPr>
                </a:tc>
                <a:tc>
                  <a:txBody>
                    <a:bodyPr/>
                    <a:lstStyle/>
                    <a:p>
                      <a:pPr algn="l" fontAlgn="base"/>
                      <a:r>
                        <a:rPr lang="en-AU" sz="1200" b="1" i="0" u="none" strike="noStrike">
                          <a:solidFill>
                            <a:srgbClr val="FFFFFF"/>
                          </a:solidFill>
                          <a:effectLst/>
                          <a:latin typeface="Segoe UI Semilight" panose="020B0402040204020203" pitchFamily="34" charset="0"/>
                        </a:rPr>
                        <a:t>Improving</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No Change /Stable</a:t>
                      </a: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0" i="0">
                          <a:solidFill>
                            <a:srgbClr val="222324"/>
                          </a:solidFill>
                          <a:effectLst/>
                          <a:latin typeface="Segoe UI Semilight" panose="020B0402040204020203" pitchFamily="34" charset="0"/>
                        </a:rPr>
                        <a:t>​</a:t>
                      </a:r>
                      <a:br>
                        <a:rPr lang="en-AU" sz="1200" b="0" i="0">
                          <a:solidFill>
                            <a:srgbClr val="222324"/>
                          </a:solidFill>
                          <a:effectLst/>
                          <a:latin typeface="Segoe UI Semilight" panose="020B0402040204020203" pitchFamily="34" charset="0"/>
                        </a:rPr>
                      </a:br>
                      <a:r>
                        <a:rPr lang="en-AU" sz="1200" b="1" i="0" u="none" strike="noStrike">
                          <a:solidFill>
                            <a:srgbClr val="FFFFFF"/>
                          </a:solidFill>
                          <a:effectLst/>
                          <a:latin typeface="Segoe UI Semilight" panose="020B0402040204020203" pitchFamily="34" charset="0"/>
                        </a:rPr>
                        <a:t>Worsened </a:t>
                      </a:r>
                      <a:r>
                        <a:rPr lang="en-AU" sz="1200" b="0" i="0">
                          <a:solidFill>
                            <a:srgbClr val="222324"/>
                          </a:solidFill>
                          <a:effectLst/>
                          <a:latin typeface="Segoe UI Semilight" panose="020B0402040204020203" pitchFamily="34" charset="0"/>
                        </a:rPr>
                        <a:t>​</a:t>
                      </a:r>
                      <a:endParaRPr lang="en-AU" sz="1700" b="0" i="0">
                        <a:solidFill>
                          <a:srgbClr val="222324"/>
                        </a:solidFill>
                        <a:effectLst/>
                      </a:endParaRPr>
                    </a:p>
                  </a:txBody>
                  <a:tcPr marL="100796" marR="100796" marT="50398" marB="50398">
                    <a:lnL>
                      <a:noFill/>
                    </a:lnL>
                    <a:lnR>
                      <a:noFill/>
                    </a:lnR>
                    <a:lnT>
                      <a:noFill/>
                    </a:lnT>
                    <a:lnB>
                      <a:noFill/>
                    </a:lnB>
                  </a:tcPr>
                </a:tc>
                <a:extLst>
                  <a:ext uri="{0D108BD9-81ED-4DB2-BD59-A6C34878D82A}">
                    <a16:rowId xmlns:a16="http://schemas.microsoft.com/office/drawing/2014/main" val="185449407"/>
                  </a:ext>
                </a:extLst>
              </a:tr>
            </a:tbl>
          </a:graphicData>
        </a:graphic>
      </p:graphicFrame>
      <p:sp>
        <p:nvSpPr>
          <p:cNvPr id="5" name="Rectangle 1">
            <a:extLst>
              <a:ext uri="{FF2B5EF4-FFF2-40B4-BE49-F238E27FC236}">
                <a16:creationId xmlns:a16="http://schemas.microsoft.com/office/drawing/2014/main" id="{EB666528-239F-4E5C-A394-FEEBB6BE1C82}"/>
              </a:ext>
            </a:extLst>
          </p:cNvPr>
          <p:cNvSpPr>
            <a:spLocks noChangeArrowheads="1"/>
          </p:cNvSpPr>
          <p:nvPr/>
        </p:nvSpPr>
        <p:spPr bwMode="auto">
          <a:xfrm>
            <a:off x="7851560" y="-204862"/>
            <a:ext cx="10079567" cy="712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796" tIns="50398" rIns="100796" bIns="50398"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1007943"/>
            <a:r>
              <a:rPr lang="en-US" altLang="en-US" sz="1984">
                <a:solidFill>
                  <a:srgbClr val="000000"/>
                </a:solidFill>
                <a:latin typeface="Times New Roman" panose="02020603050405020304" pitchFamily="18" charset="0"/>
                <a:cs typeface="Times New Roman" panose="02020603050405020304" pitchFamily="18" charset="0"/>
              </a:rPr>
              <a:t> </a:t>
            </a:r>
            <a:endParaRPr lang="en-US" altLang="en-US" sz="1984"/>
          </a:p>
          <a:p>
            <a:pPr defTabSz="1007943"/>
            <a:endParaRPr lang="en-US" altLang="en-US" sz="1984"/>
          </a:p>
        </p:txBody>
      </p:sp>
      <p:sp>
        <p:nvSpPr>
          <p:cNvPr id="9" name="Rectangle 8">
            <a:extLst>
              <a:ext uri="{FF2B5EF4-FFF2-40B4-BE49-F238E27FC236}">
                <a16:creationId xmlns:a16="http://schemas.microsoft.com/office/drawing/2014/main" id="{A6D3BF1D-EA69-4EB0-81C5-0F65BEC26B9C}"/>
              </a:ext>
            </a:extLst>
          </p:cNvPr>
          <p:cNvSpPr/>
          <p:nvPr/>
        </p:nvSpPr>
        <p:spPr>
          <a:xfrm>
            <a:off x="5212320" y="3576277"/>
            <a:ext cx="248786" cy="397673"/>
          </a:xfrm>
          <a:prstGeom prst="rect">
            <a:avLst/>
          </a:prstGeom>
        </p:spPr>
        <p:txBody>
          <a:bodyPr wrap="none">
            <a:spAutoFit/>
          </a:bodyPr>
          <a:lstStyle/>
          <a:p>
            <a:r>
              <a:rPr lang="en-AU" sz="1984">
                <a:solidFill>
                  <a:srgbClr val="000000"/>
                </a:solidFill>
                <a:latin typeface="Times New Roman" panose="02020603050405020304" pitchFamily="18" charset="0"/>
              </a:rPr>
              <a:t> </a:t>
            </a:r>
            <a:endParaRPr lang="en-AU" sz="1984"/>
          </a:p>
        </p:txBody>
      </p:sp>
      <p:grpSp>
        <p:nvGrpSpPr>
          <p:cNvPr id="17" name="Group 16">
            <a:extLst>
              <a:ext uri="{FF2B5EF4-FFF2-40B4-BE49-F238E27FC236}">
                <a16:creationId xmlns:a16="http://schemas.microsoft.com/office/drawing/2014/main" id="{5DCE4DC9-D9F6-4E12-B99B-40E21D8C997C}"/>
              </a:ext>
            </a:extLst>
          </p:cNvPr>
          <p:cNvGrpSpPr/>
          <p:nvPr/>
        </p:nvGrpSpPr>
        <p:grpSpPr>
          <a:xfrm>
            <a:off x="8373459" y="150492"/>
            <a:ext cx="436135" cy="1165018"/>
            <a:chOff x="7318541" y="136524"/>
            <a:chExt cx="395654" cy="1056883"/>
          </a:xfrm>
        </p:grpSpPr>
        <p:cxnSp>
          <p:nvCxnSpPr>
            <p:cNvPr id="14" name="Straight Arrow Connector 13">
              <a:extLst>
                <a:ext uri="{FF2B5EF4-FFF2-40B4-BE49-F238E27FC236}">
                  <a16:creationId xmlns:a16="http://schemas.microsoft.com/office/drawing/2014/main" id="{101E702E-0598-49FA-A9EC-A2FA9A7C6C78}"/>
                </a:ext>
              </a:extLst>
            </p:cNvPr>
            <p:cNvCxnSpPr/>
            <p:nvPr/>
          </p:nvCxnSpPr>
          <p:spPr>
            <a:xfrm flipV="1">
              <a:off x="7516368" y="136524"/>
              <a:ext cx="0" cy="272562"/>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1182F5D1-E7CC-4426-9774-D2581DCD2197}"/>
                </a:ext>
              </a:extLst>
            </p:cNvPr>
            <p:cNvCxnSpPr/>
            <p:nvPr/>
          </p:nvCxnSpPr>
          <p:spPr>
            <a:xfrm>
              <a:off x="7318541" y="662355"/>
              <a:ext cx="395654" cy="0"/>
            </a:xfrm>
            <a:prstGeom prst="straightConnector1">
              <a:avLst/>
            </a:prstGeom>
            <a:ln w="28575">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53D66440-D4D6-4332-A51D-0069096F5AA3}"/>
                </a:ext>
              </a:extLst>
            </p:cNvPr>
            <p:cNvCxnSpPr>
              <a:cxnSpLocks/>
            </p:cNvCxnSpPr>
            <p:nvPr/>
          </p:nvCxnSpPr>
          <p:spPr>
            <a:xfrm>
              <a:off x="7516368" y="848064"/>
              <a:ext cx="938" cy="345343"/>
            </a:xfrm>
            <a:prstGeom prst="straightConnector1">
              <a:avLst/>
            </a:prstGeom>
            <a:ln w="28575">
              <a:solidFill>
                <a:schemeClr val="bg1"/>
              </a:solidFill>
              <a:tailEnd type="triangle"/>
            </a:ln>
          </p:spPr>
          <p:style>
            <a:lnRef idx="1">
              <a:schemeClr val="dk1"/>
            </a:lnRef>
            <a:fillRef idx="0">
              <a:schemeClr val="dk1"/>
            </a:fillRef>
            <a:effectRef idx="0">
              <a:schemeClr val="dk1"/>
            </a:effectRef>
            <a:fontRef idx="minor">
              <a:schemeClr val="tx1"/>
            </a:fontRef>
          </p:style>
        </p:cxnSp>
      </p:grpSp>
      <p:cxnSp>
        <p:nvCxnSpPr>
          <p:cNvPr id="18" name="Straight Arrow Connector 17">
            <a:extLst>
              <a:ext uri="{FF2B5EF4-FFF2-40B4-BE49-F238E27FC236}">
                <a16:creationId xmlns:a16="http://schemas.microsoft.com/office/drawing/2014/main" id="{A6428F42-7751-44EC-8400-ACD4EF5AC728}"/>
              </a:ext>
            </a:extLst>
          </p:cNvPr>
          <p:cNvCxnSpPr/>
          <p:nvPr/>
        </p:nvCxnSpPr>
        <p:spPr>
          <a:xfrm>
            <a:off x="4809641" y="3040875"/>
            <a:ext cx="43613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B0B1D212-2BC5-48F7-9DCA-EC80A2000D3D}"/>
              </a:ext>
            </a:extLst>
          </p:cNvPr>
          <p:cNvCxnSpPr/>
          <p:nvPr/>
        </p:nvCxnSpPr>
        <p:spPr>
          <a:xfrm>
            <a:off x="4776185" y="4481301"/>
            <a:ext cx="43613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628A74F6-1917-49E9-9FD5-C8430BD7F827}"/>
              </a:ext>
            </a:extLst>
          </p:cNvPr>
          <p:cNvCxnSpPr>
            <a:cxnSpLocks/>
          </p:cNvCxnSpPr>
          <p:nvPr/>
        </p:nvCxnSpPr>
        <p:spPr>
          <a:xfrm>
            <a:off x="4995950" y="6206287"/>
            <a:ext cx="0" cy="46981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167052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7D6023-94FD-4D43-88D3-3ABA78A47D50}"/>
              </a:ext>
            </a:extLst>
          </p:cNvPr>
          <p:cNvSpPr>
            <a:spLocks noGrp="1"/>
          </p:cNvSpPr>
          <p:nvPr>
            <p:ph type="sldNum" sz="quarter" idx="12"/>
          </p:nvPr>
        </p:nvSpPr>
        <p:spPr/>
        <p:txBody>
          <a:bodyPr/>
          <a:lstStyle/>
          <a:p>
            <a:fld id="{4EC81F68-4976-451A-B2E9-79BCBD2F70CC}" type="slidenum">
              <a:rPr lang="en-AU" smtClean="0"/>
              <a:t>39</a:t>
            </a:fld>
            <a:endParaRPr lang="en-AU"/>
          </a:p>
        </p:txBody>
      </p:sp>
      <p:sp>
        <p:nvSpPr>
          <p:cNvPr id="4" name="Text Placeholder 3">
            <a:extLst>
              <a:ext uri="{FF2B5EF4-FFF2-40B4-BE49-F238E27FC236}">
                <a16:creationId xmlns:a16="http://schemas.microsoft.com/office/drawing/2014/main" id="{F5EB12DD-4E56-48BB-834D-6008B659D60F}"/>
              </a:ext>
            </a:extLst>
          </p:cNvPr>
          <p:cNvSpPr>
            <a:spLocks noGrp="1"/>
          </p:cNvSpPr>
          <p:nvPr>
            <p:ph type="body" sz="quarter" idx="13"/>
          </p:nvPr>
        </p:nvSpPr>
        <p:spPr>
          <a:xfrm>
            <a:off x="3686400" y="2495667"/>
            <a:ext cx="6775200" cy="6202800"/>
          </a:xfrm>
        </p:spPr>
        <p:txBody>
          <a:bodyPr>
            <a:normAutofit/>
          </a:bodyPr>
          <a:lstStyle/>
          <a:p>
            <a:pPr marL="0" indent="0">
              <a:buNone/>
            </a:pPr>
            <a:r>
              <a:rPr lang="en-AU" sz="4000"/>
              <a:t>Any other risks or issues to be raised?</a:t>
            </a:r>
          </a:p>
        </p:txBody>
      </p:sp>
      <p:pic>
        <p:nvPicPr>
          <p:cNvPr id="6" name="Graphic 5" descr="Question mark">
            <a:extLst>
              <a:ext uri="{FF2B5EF4-FFF2-40B4-BE49-F238E27FC236}">
                <a16:creationId xmlns:a16="http://schemas.microsoft.com/office/drawing/2014/main" id="{310EA4D5-2713-4E21-AA0A-0CAF44FDCA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836" y="2030931"/>
            <a:ext cx="3101256" cy="3101256"/>
          </a:xfrm>
          <a:prstGeom prst="rect">
            <a:avLst/>
          </a:prstGeom>
        </p:spPr>
      </p:pic>
    </p:spTree>
    <p:extLst>
      <p:ext uri="{BB962C8B-B14F-4D97-AF65-F5344CB8AC3E}">
        <p14:creationId xmlns:p14="http://schemas.microsoft.com/office/powerpoint/2010/main" val="364920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D0259-788E-4920-BA29-F778A352795A}"/>
              </a:ext>
            </a:extLst>
          </p:cNvPr>
          <p:cNvSpPr>
            <a:spLocks noGrp="1"/>
          </p:cNvSpPr>
          <p:nvPr>
            <p:ph type="title"/>
          </p:nvPr>
        </p:nvSpPr>
        <p:spPr>
          <a:xfrm>
            <a:off x="206547" y="150494"/>
            <a:ext cx="10255424" cy="1310695"/>
          </a:xfrm>
        </p:spPr>
        <p:txBody>
          <a:bodyPr>
            <a:normAutofit/>
          </a:bodyPr>
          <a:lstStyle/>
          <a:p>
            <a:r>
              <a:rPr lang="en-AU" sz="3600"/>
              <a:t>Agenda</a:t>
            </a:r>
            <a:br>
              <a:rPr lang="en-AU"/>
            </a:br>
            <a:r>
              <a:rPr lang="en-AU" sz="2000" b="1" u="sng">
                <a:solidFill>
                  <a:schemeClr val="accent4">
                    <a:lumMod val="60000"/>
                    <a:lumOff val="40000"/>
                  </a:schemeClr>
                </a:solidFill>
                <a:cs typeface="Arial" panose="020B0604020202020204" pitchFamily="34" charset="0"/>
              </a:rPr>
              <a:t>**Please disconnect from your workplace VPN for the WebEx call**</a:t>
            </a:r>
            <a:endParaRPr lang="en-AU" sz="2000"/>
          </a:p>
        </p:txBody>
      </p:sp>
      <p:sp>
        <p:nvSpPr>
          <p:cNvPr id="4" name="Slide Number Placeholder 3">
            <a:extLst>
              <a:ext uri="{FF2B5EF4-FFF2-40B4-BE49-F238E27FC236}">
                <a16:creationId xmlns:a16="http://schemas.microsoft.com/office/drawing/2014/main" id="{2C6A5820-A746-4D14-8EFB-4A5C14AC1EB8}"/>
              </a:ext>
            </a:extLst>
          </p:cNvPr>
          <p:cNvSpPr>
            <a:spLocks noGrp="1"/>
          </p:cNvSpPr>
          <p:nvPr>
            <p:ph type="sldNum" sz="quarter" idx="12"/>
          </p:nvPr>
        </p:nvSpPr>
        <p:spPr>
          <a:xfrm>
            <a:off x="10145980" y="7201918"/>
            <a:ext cx="505220" cy="402483"/>
          </a:xfrm>
        </p:spPr>
        <p:txBody>
          <a:bodyPr/>
          <a:lstStyle/>
          <a:p>
            <a:fld id="{4EC81F68-4976-451A-B2E9-79BCBD2F70CC}" type="slidenum">
              <a:rPr lang="en-AU" smtClean="0"/>
              <a:t>4</a:t>
            </a:fld>
            <a:endParaRPr lang="en-AU"/>
          </a:p>
        </p:txBody>
      </p:sp>
      <p:sp>
        <p:nvSpPr>
          <p:cNvPr id="3" name="Rectangle 2">
            <a:extLst>
              <a:ext uri="{FF2B5EF4-FFF2-40B4-BE49-F238E27FC236}">
                <a16:creationId xmlns:a16="http://schemas.microsoft.com/office/drawing/2014/main" id="{47DC102B-4D71-4062-9FDC-B7103F5ED73C}"/>
              </a:ext>
            </a:extLst>
          </p:cNvPr>
          <p:cNvSpPr/>
          <p:nvPr/>
        </p:nvSpPr>
        <p:spPr>
          <a:xfrm>
            <a:off x="206547" y="6659217"/>
            <a:ext cx="1751462" cy="824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7" name="Content Placeholder 4">
            <a:extLst>
              <a:ext uri="{FF2B5EF4-FFF2-40B4-BE49-F238E27FC236}">
                <a16:creationId xmlns:a16="http://schemas.microsoft.com/office/drawing/2014/main" id="{8123C230-F64B-4E1C-BF3C-B9190A362E64}"/>
              </a:ext>
            </a:extLst>
          </p:cNvPr>
          <p:cNvGraphicFramePr>
            <a:graphicFrameLocks noGrp="1"/>
          </p:cNvGraphicFramePr>
          <p:nvPr>
            <p:ph idx="1"/>
            <p:extLst>
              <p:ext uri="{D42A27DB-BD31-4B8C-83A1-F6EECF244321}">
                <p14:modId xmlns:p14="http://schemas.microsoft.com/office/powerpoint/2010/main" val="3580354469"/>
              </p:ext>
            </p:extLst>
          </p:nvPr>
        </p:nvGraphicFramePr>
        <p:xfrm>
          <a:off x="477266" y="1546619"/>
          <a:ext cx="10008000" cy="5492848"/>
        </p:xfrm>
        <a:graphic>
          <a:graphicData uri="http://schemas.openxmlformats.org/drawingml/2006/table">
            <a:tbl>
              <a:tblPr firstRow="1" firstCol="1" bandRow="1">
                <a:tableStyleId>{9DCAF9ED-07DC-4A11-8D7F-57B35C25682E}</a:tableStyleId>
              </a:tblPr>
              <a:tblGrid>
                <a:gridCol w="405547">
                  <a:extLst>
                    <a:ext uri="{9D8B030D-6E8A-4147-A177-3AD203B41FA5}">
                      <a16:colId xmlns:a16="http://schemas.microsoft.com/office/drawing/2014/main" val="2731405603"/>
                    </a:ext>
                  </a:extLst>
                </a:gridCol>
                <a:gridCol w="1332838">
                  <a:extLst>
                    <a:ext uri="{9D8B030D-6E8A-4147-A177-3AD203B41FA5}">
                      <a16:colId xmlns:a16="http://schemas.microsoft.com/office/drawing/2014/main" val="1395079894"/>
                    </a:ext>
                  </a:extLst>
                </a:gridCol>
                <a:gridCol w="6223525">
                  <a:extLst>
                    <a:ext uri="{9D8B030D-6E8A-4147-A177-3AD203B41FA5}">
                      <a16:colId xmlns:a16="http://schemas.microsoft.com/office/drawing/2014/main" val="2530892986"/>
                    </a:ext>
                  </a:extLst>
                </a:gridCol>
                <a:gridCol w="2046090">
                  <a:extLst>
                    <a:ext uri="{9D8B030D-6E8A-4147-A177-3AD203B41FA5}">
                      <a16:colId xmlns:a16="http://schemas.microsoft.com/office/drawing/2014/main" val="799105775"/>
                    </a:ext>
                  </a:extLst>
                </a:gridCol>
              </a:tblGrid>
              <a:tr h="265834">
                <a:tc>
                  <a:txBody>
                    <a:bodyPr/>
                    <a:lstStyle/>
                    <a:p>
                      <a:pPr algn="ctr">
                        <a:spcBef>
                          <a:spcPts val="100"/>
                        </a:spcBef>
                        <a:spcAft>
                          <a:spcPts val="100"/>
                        </a:spcAft>
                        <a:tabLst>
                          <a:tab pos="252095" algn="l"/>
                          <a:tab pos="504190" algn="l"/>
                          <a:tab pos="756285" algn="l"/>
                        </a:tabLst>
                      </a:pPr>
                      <a:r>
                        <a:rPr lang="en-AU" sz="1100" cap="all">
                          <a:effectLst/>
                        </a:rPr>
                        <a:t>#</a:t>
                      </a:r>
                      <a:endParaRPr lang="en-AU" sz="1100" b="0">
                        <a:solidFill>
                          <a:schemeClr val="bg1"/>
                        </a:solidFill>
                        <a:effectLst/>
                        <a:latin typeface="+mn-lt"/>
                        <a:ea typeface="Times New Roman" panose="02020603050405020304" pitchFamily="18" charset="0"/>
                        <a:cs typeface="Arial"/>
                      </a:endParaRPr>
                    </a:p>
                  </a:txBody>
                  <a:tcPr marL="32659" marR="32659" marT="32659" marB="32659"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252095" algn="l"/>
                          <a:tab pos="504190" algn="l"/>
                          <a:tab pos="756285" algn="l"/>
                        </a:tabLst>
                      </a:pPr>
                      <a:r>
                        <a:rPr lang="en-AU" sz="1100" cap="all">
                          <a:effectLst/>
                        </a:rPr>
                        <a:t>Time</a:t>
                      </a:r>
                      <a:endParaRPr lang="en-AU" sz="1100" b="1">
                        <a:solidFill>
                          <a:schemeClr val="bg1"/>
                        </a:solidFill>
                        <a:effectLst/>
                        <a:latin typeface="+mn-lt"/>
                        <a:ea typeface="Times New Roman" panose="02020603050405020304" pitchFamily="18" charset="0"/>
                        <a:cs typeface="Arial"/>
                      </a:endParaRPr>
                    </a:p>
                  </a:txBody>
                  <a:tcPr marL="0" marR="6221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252095" algn="l"/>
                          <a:tab pos="504190" algn="l"/>
                          <a:tab pos="756285" algn="l"/>
                        </a:tabLst>
                      </a:pPr>
                      <a:r>
                        <a:rPr lang="en-AU" sz="1100" cap="all">
                          <a:effectLst/>
                        </a:rPr>
                        <a:t>AGENDA ITEM</a:t>
                      </a:r>
                      <a:endParaRPr lang="en-AU" sz="1100" b="1">
                        <a:solidFill>
                          <a:schemeClr val="bg1"/>
                        </a:solidFill>
                        <a:effectLst/>
                        <a:latin typeface="+mn-lt"/>
                        <a:ea typeface="Times New Roman" panose="02020603050405020304" pitchFamily="18" charset="0"/>
                        <a:cs typeface="Arial"/>
                      </a:endParaRPr>
                    </a:p>
                  </a:txBody>
                  <a:tcPr marL="0" marR="6221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Bef>
                          <a:spcPts val="100"/>
                        </a:spcBef>
                        <a:spcAft>
                          <a:spcPts val="100"/>
                        </a:spcAft>
                        <a:tabLst>
                          <a:tab pos="252095" algn="l"/>
                          <a:tab pos="504190" algn="l"/>
                          <a:tab pos="756285" algn="l"/>
                        </a:tabLst>
                      </a:pPr>
                      <a:r>
                        <a:rPr lang="en-AU" sz="1100" cap="all">
                          <a:effectLst/>
                        </a:rPr>
                        <a:t>Responsible</a:t>
                      </a:r>
                      <a:endParaRPr lang="en-AU" sz="1100" b="1">
                        <a:solidFill>
                          <a:schemeClr val="bg1"/>
                        </a:solidFill>
                        <a:effectLst/>
                        <a:latin typeface="+mn-lt"/>
                        <a:ea typeface="Times New Roman" panose="02020603050405020304" pitchFamily="18" charset="0"/>
                        <a:cs typeface="Arial"/>
                      </a:endParaRPr>
                    </a:p>
                  </a:txBody>
                  <a:tcPr marL="0" marR="62215"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27111066"/>
                  </a:ext>
                </a:extLst>
              </a:tr>
              <a:tr h="275106">
                <a:tc>
                  <a:txBody>
                    <a:bodyPr/>
                    <a:lstStyle/>
                    <a:p>
                      <a:pPr algn="ctr"/>
                      <a:r>
                        <a:rPr lang="en-AU" sz="1100">
                          <a:effectLst/>
                        </a:rPr>
                        <a:t>1</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a:effectLst/>
                        </a:rPr>
                        <a:t>10:00 – 10:05</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Welcome and Agenda</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38203928"/>
                  </a:ext>
                </a:extLst>
              </a:tr>
              <a:tr h="275106">
                <a:tc>
                  <a:txBody>
                    <a:bodyPr/>
                    <a:lstStyle/>
                    <a:p>
                      <a:pPr algn="ctr"/>
                      <a:r>
                        <a:rPr lang="en-AU" sz="1100">
                          <a:effectLst/>
                          <a:latin typeface="Calibri"/>
                          <a:ea typeface="Calibri" panose="020F0502020204030204" pitchFamily="34" charset="0"/>
                        </a:rPr>
                        <a:t>2</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10:05-10:10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Minutes/Actions </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Anne-Marie McCague</a:t>
                      </a:r>
                      <a:endParaRPr lang="en-AU" sz="1100" kern="1200" err="1">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14457166"/>
                  </a:ext>
                </a:extLst>
              </a:tr>
              <a:tr h="275106">
                <a:tc gridSpan="4">
                  <a:txBody>
                    <a:bodyPr/>
                    <a:lstStyle/>
                    <a:p>
                      <a:pPr algn="ctr"/>
                      <a:r>
                        <a:rPr lang="en-AU" sz="1100" kern="1200">
                          <a:solidFill>
                            <a:schemeClr val="accent2"/>
                          </a:solidFill>
                          <a:effectLst/>
                        </a:rPr>
                        <a:t>General Update</a:t>
                      </a:r>
                      <a:endParaRPr lang="en-AU" sz="1100" kern="1200">
                        <a:solidFill>
                          <a:schemeClr val="accent2"/>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1695771"/>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3</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10:10 – 10:20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5MS Program Update</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32131487"/>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4</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10:20 – 10:40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Industry Readiness</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noProof="0">
                          <a:effectLst/>
                        </a:rPr>
                        <a:t>Greg Minney</a:t>
                      </a:r>
                      <a:endParaRPr lang="en-AU" sz="1100" kern="1200">
                        <a:solidFill>
                          <a:srgbClr val="000000"/>
                        </a:solidFill>
                        <a:effectLst/>
                        <a:latin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4357970"/>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10:40 – 10:50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Industry Testing Update </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Tui Grant</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11428090"/>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6</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10:50 – 11:05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TFG/ MTP Update</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00509413"/>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7</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11:05 – 11:15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AU" sz="1100">
                          <a:effectLst/>
                        </a:rPr>
                        <a:t>Risks and Issues</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Greg Minney</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5800716"/>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8</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solidFill>
                            <a:schemeClr val="dk1"/>
                          </a:solidFill>
                          <a:effectLst/>
                          <a:latin typeface="+mn-lt"/>
                          <a:ea typeface="+mn-ea"/>
                          <a:cs typeface="+mn-cs"/>
                        </a:rPr>
                        <a:t>11:15 – 11:25</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AU" sz="1100">
                          <a:effectLst/>
                        </a:rPr>
                        <a:t>Origin’s proposed changes to GS Market Trial</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Fergus Stuart, Origin</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01229078"/>
                  </a:ext>
                </a:extLst>
              </a:tr>
              <a:tr h="275106">
                <a:tc gridSpan="4">
                  <a:txBody>
                    <a:bodyPr/>
                    <a:lstStyle/>
                    <a:p>
                      <a:pPr marL="0" algn="ctr" defTabSz="801929" rtl="0" eaLnBrk="1" latinLnBrk="0" hangingPunct="1"/>
                      <a:r>
                        <a:rPr lang="en-AU" sz="1100" b="1" kern="1200">
                          <a:solidFill>
                            <a:schemeClr val="accent2"/>
                          </a:solidFill>
                          <a:effectLst/>
                          <a:latin typeface="+mn-lt"/>
                          <a:ea typeface="+mn-ea"/>
                          <a:cs typeface="+mn-cs"/>
                        </a:rPr>
                        <a:t>Retail/ Metering Readiness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49808572"/>
                  </a:ext>
                </a:extLst>
              </a:tr>
              <a:tr h="275106">
                <a:tc>
                  <a:txBody>
                    <a:bodyPr/>
                    <a:lstStyle/>
                    <a:p>
                      <a:pPr algn="ctr"/>
                      <a:r>
                        <a:rPr lang="en-AU" sz="1100" kern="1200">
                          <a:solidFill>
                            <a:schemeClr val="dk1"/>
                          </a:solidFill>
                          <a:effectLst/>
                          <a:latin typeface="+mn-lt"/>
                          <a:ea typeface="+mn-ea"/>
                          <a:cs typeface="+mn-cs"/>
                        </a:rPr>
                        <a:t>9</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11:25 – 11:40</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Retail / Metering Update</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Jim Agelopoulos</a:t>
                      </a:r>
                      <a:endParaRPr lang="en-AU" sz="1100" kern="1200" err="1">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47175088"/>
                  </a:ext>
                </a:extLst>
              </a:tr>
              <a:tr h="275106">
                <a:tc gridSpan="4">
                  <a:txBody>
                    <a:bodyPr/>
                    <a:lstStyle/>
                    <a:p>
                      <a:pPr marL="0" algn="ctr" defTabSz="801929" rtl="0" eaLnBrk="1" latinLnBrk="0" hangingPunct="1"/>
                      <a:r>
                        <a:rPr lang="en-AU" sz="1100" b="1" kern="1200">
                          <a:solidFill>
                            <a:schemeClr val="accent2"/>
                          </a:solidFill>
                          <a:effectLst/>
                          <a:latin typeface="+mn-lt"/>
                          <a:ea typeface="+mn-ea"/>
                          <a:cs typeface="+mn-cs"/>
                        </a:rPr>
                        <a:t>Dispatch / Bidding Readiness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24274884"/>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10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a:effectLst/>
                        </a:rPr>
                        <a:t>11:40 – 11:50</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Dispatch / Bidding Update</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Ian Devaney</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31106789"/>
                  </a:ext>
                </a:extLst>
              </a:tr>
              <a:tr h="275106">
                <a:tc gridSpan="4">
                  <a:txBody>
                    <a:bodyPr/>
                    <a:lstStyle/>
                    <a:p>
                      <a:pPr marL="0" algn="ctr" defTabSz="801929" rtl="0" eaLnBrk="1" latinLnBrk="0" hangingPunct="1"/>
                      <a:r>
                        <a:rPr lang="en-AU" sz="1100" b="1" kern="1200">
                          <a:solidFill>
                            <a:schemeClr val="accent2"/>
                          </a:solidFill>
                          <a:effectLst/>
                          <a:latin typeface="+mn-lt"/>
                          <a:ea typeface="+mn-ea"/>
                          <a:cs typeface="+mn-cs"/>
                        </a:rPr>
                        <a:t>Settlements Readiness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AU"/>
                    </a:p>
                  </a:txBody>
                  <a:tcPr>
                    <a:lnR w="19050" cap="flat" cmpd="sng" algn="ctr">
                      <a:solidFill>
                        <a:schemeClr val="bg1"/>
                      </a:solidFill>
                      <a:prstDash val="solid"/>
                      <a:round/>
                      <a:headEnd type="none" w="med" len="med"/>
                      <a:tailEnd type="none" w="med" len="med"/>
                    </a:lnR>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98230259"/>
                  </a:ext>
                </a:extLst>
              </a:tr>
              <a:tr h="275106">
                <a:tc>
                  <a:txBody>
                    <a:bodyPr/>
                    <a:lstStyle/>
                    <a:p>
                      <a:pPr algn="ctr"/>
                      <a:r>
                        <a:rPr lang="en-AU" sz="1100">
                          <a:effectLst/>
                        </a:rPr>
                        <a:t>11</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a:effectLst/>
                        </a:rPr>
                        <a:t>11:50 – 12:00</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Settlements Update</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Mark Hillaby</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01315760"/>
                  </a:ext>
                </a:extLst>
              </a:tr>
              <a:tr h="275106">
                <a:tc gridSpan="4">
                  <a:txBody>
                    <a:bodyPr/>
                    <a:lstStyle/>
                    <a:p>
                      <a:pPr marL="0" algn="ctr" defTabSz="801929" rtl="0" eaLnBrk="1" latinLnBrk="0" hangingPunct="1"/>
                      <a:r>
                        <a:rPr lang="en-AU" sz="1100" b="1" kern="1200">
                          <a:solidFill>
                            <a:schemeClr val="accent2"/>
                          </a:solidFill>
                          <a:effectLst/>
                          <a:latin typeface="+mn-lt"/>
                          <a:ea typeface="+mn-ea"/>
                          <a:cs typeface="+mn-cs"/>
                        </a:rPr>
                        <a:t>Meeting Closing Items</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AU"/>
                    </a:p>
                  </a:txBody>
                  <a:tcPr/>
                </a:tc>
                <a:extLst>
                  <a:ext uri="{0D108BD9-81ED-4DB2-BD59-A6C34878D82A}">
                    <a16:rowId xmlns:a16="http://schemas.microsoft.com/office/drawing/2014/main" val="744203247"/>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12</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a:effectLst/>
                        </a:rPr>
                        <a:t>12:00 – 12:10</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Forward Plan and Other Business</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Greg Minney</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2396016"/>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13</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a:solidFill>
                            <a:schemeClr val="dk1"/>
                          </a:solidFill>
                          <a:effectLst/>
                          <a:latin typeface="+mn-lt"/>
                          <a:ea typeface="+mn-ea"/>
                          <a:cs typeface="+mn-cs"/>
                        </a:rPr>
                        <a:t>12:10</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Procedure update - No changes since last RWG</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algn="l" defTabSz="801929" rtl="0" eaLnBrk="1" latinLnBrk="0" hangingPunct="1"/>
                      <a:r>
                        <a:rPr lang="en-AU" sz="1100" kern="1200">
                          <a:effectLst/>
                        </a:rPr>
                        <a:t>Simon Tu</a:t>
                      </a:r>
                      <a:endParaRPr lang="en-AU" sz="1100" kern="1200">
                        <a:solidFill>
                          <a:srgbClr val="000000"/>
                        </a:solidFill>
                        <a:effectLst/>
                        <a:latin typeface="Calibri" panose="020F0502020204030204" pitchFamily="34" charset="0"/>
                        <a:ea typeface="Calibri" panose="020F0502020204030204" pitchFamily="34" charset="0"/>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0646179"/>
                  </a:ext>
                </a:extLst>
              </a:tr>
              <a:tr h="275106">
                <a:tc>
                  <a:txBody>
                    <a:bodyPr/>
                    <a:lstStyle/>
                    <a:p>
                      <a:pPr marL="0" algn="ctr" defTabSz="801929" rtl="0" eaLnBrk="1" latinLnBrk="0" hangingPunct="1"/>
                      <a:r>
                        <a:rPr lang="en-AU" sz="1100" b="1" kern="1200">
                          <a:solidFill>
                            <a:schemeClr val="dk1"/>
                          </a:solidFill>
                          <a:effectLst/>
                          <a:latin typeface="+mn-lt"/>
                          <a:ea typeface="+mn-ea"/>
                          <a:cs typeface="+mn-cs"/>
                        </a:rPr>
                        <a:t>14</a:t>
                      </a: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kern="1200">
                          <a:effectLst/>
                        </a:rPr>
                        <a:t>12:10</a:t>
                      </a:r>
                      <a:endParaRPr lang="en-AU" sz="1100" kern="1200">
                        <a:solidFill>
                          <a:schemeClr val="dk1"/>
                        </a:solidFill>
                        <a:effectLst/>
                        <a:latin typeface="+mn-lt"/>
                        <a:ea typeface="+mn-ea"/>
                        <a:cs typeface="+mn-cs"/>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a:effectLst/>
                        </a:rPr>
                        <a:t>Meeting Close</a:t>
                      </a:r>
                      <a:endParaRPr lang="en-AU" sz="110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100" dirty="0">
                          <a:effectLst/>
                        </a:rPr>
                        <a:t>Greg Minney</a:t>
                      </a:r>
                      <a:endParaRPr lang="en-AU" sz="1100" dirty="0">
                        <a:effectLst/>
                        <a:latin typeface="Calibri" panose="020F0502020204030204" pitchFamily="34" charset="0"/>
                        <a:ea typeface="Calibri" panose="020F0502020204030204" pitchFamily="34" charset="0"/>
                      </a:endParaRPr>
                    </a:p>
                  </a:txBody>
                  <a:tcPr marL="72000" marR="72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81439669"/>
                  </a:ext>
                </a:extLst>
              </a:tr>
            </a:tbl>
          </a:graphicData>
        </a:graphic>
      </p:graphicFrame>
    </p:spTree>
    <p:extLst>
      <p:ext uri="{BB962C8B-B14F-4D97-AF65-F5344CB8AC3E}">
        <p14:creationId xmlns:p14="http://schemas.microsoft.com/office/powerpoint/2010/main" val="4166789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2688-0EF3-4C45-9514-AFE6E55CAC10}"/>
              </a:ext>
            </a:extLst>
          </p:cNvPr>
          <p:cNvSpPr>
            <a:spLocks noGrp="1"/>
          </p:cNvSpPr>
          <p:nvPr>
            <p:ph type="title"/>
          </p:nvPr>
        </p:nvSpPr>
        <p:spPr/>
        <p:txBody>
          <a:bodyPr/>
          <a:lstStyle/>
          <a:p>
            <a:r>
              <a:rPr lang="en-AU"/>
              <a:t>Origin’s proposed changes to GS Market Trial</a:t>
            </a:r>
          </a:p>
        </p:txBody>
      </p:sp>
      <p:sp>
        <p:nvSpPr>
          <p:cNvPr id="3" name="Text Placeholder 2">
            <a:extLst>
              <a:ext uri="{FF2B5EF4-FFF2-40B4-BE49-F238E27FC236}">
                <a16:creationId xmlns:a16="http://schemas.microsoft.com/office/drawing/2014/main" id="{3FEBD837-89FF-4755-8157-2E2C212F909C}"/>
              </a:ext>
            </a:extLst>
          </p:cNvPr>
          <p:cNvSpPr>
            <a:spLocks noGrp="1"/>
          </p:cNvSpPr>
          <p:nvPr>
            <p:ph type="body" idx="1"/>
          </p:nvPr>
        </p:nvSpPr>
        <p:spPr/>
        <p:txBody>
          <a:bodyPr/>
          <a:lstStyle/>
          <a:p>
            <a:r>
              <a:rPr lang="en-AU"/>
              <a:t>Fergus Stuart, Origin</a:t>
            </a:r>
          </a:p>
        </p:txBody>
      </p:sp>
      <p:sp>
        <p:nvSpPr>
          <p:cNvPr id="4" name="Slide Number Placeholder 3">
            <a:extLst>
              <a:ext uri="{FF2B5EF4-FFF2-40B4-BE49-F238E27FC236}">
                <a16:creationId xmlns:a16="http://schemas.microsoft.com/office/drawing/2014/main" id="{0B953F3C-E498-48EA-8E36-A86D514E098B}"/>
              </a:ext>
            </a:extLst>
          </p:cNvPr>
          <p:cNvSpPr>
            <a:spLocks noGrp="1"/>
          </p:cNvSpPr>
          <p:nvPr>
            <p:ph type="sldNum" sz="quarter" idx="12"/>
          </p:nvPr>
        </p:nvSpPr>
        <p:spPr/>
        <p:txBody>
          <a:bodyPr/>
          <a:lstStyle/>
          <a:p>
            <a:fld id="{4EC81F68-4976-451A-B2E9-79BCBD2F70CC}" type="slidenum">
              <a:rPr lang="en-AU" smtClean="0"/>
              <a:pPr/>
              <a:t>40</a:t>
            </a:fld>
            <a:endParaRPr lang="en-AU"/>
          </a:p>
        </p:txBody>
      </p:sp>
    </p:spTree>
    <p:extLst>
      <p:ext uri="{BB962C8B-B14F-4D97-AF65-F5344CB8AC3E}">
        <p14:creationId xmlns:p14="http://schemas.microsoft.com/office/powerpoint/2010/main" val="885010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500DD-3A0C-47F3-AE5E-C2CED055861B}"/>
              </a:ext>
            </a:extLst>
          </p:cNvPr>
          <p:cNvSpPr/>
          <p:nvPr/>
        </p:nvSpPr>
        <p:spPr>
          <a:xfrm>
            <a:off x="344432" y="4548728"/>
            <a:ext cx="10102705" cy="281295"/>
          </a:xfrm>
          <a:prstGeom prst="rect">
            <a:avLst/>
          </a:prstGeom>
          <a:solidFill>
            <a:schemeClr val="tx2"/>
          </a:solidFill>
        </p:spPr>
        <p:txBody>
          <a:bodyPr wrap="square" rtlCol="0" anchor="ctr">
            <a:spAutoFit/>
          </a:bodyPr>
          <a:lstStyle/>
          <a:p>
            <a:pPr algn="ctr" defTabSz="801929"/>
            <a:endParaRPr lang="en-AU" sz="1228" b="1"/>
          </a:p>
        </p:txBody>
      </p:sp>
      <p:sp>
        <p:nvSpPr>
          <p:cNvPr id="245" name="Title 5">
            <a:extLst>
              <a:ext uri="{FF2B5EF4-FFF2-40B4-BE49-F238E27FC236}">
                <a16:creationId xmlns:a16="http://schemas.microsoft.com/office/drawing/2014/main" id="{46E0E873-6910-4EBD-85CB-F34176500EAB}"/>
              </a:ext>
            </a:extLst>
          </p:cNvPr>
          <p:cNvSpPr txBox="1">
            <a:spLocks/>
          </p:cNvSpPr>
          <p:nvPr/>
        </p:nvSpPr>
        <p:spPr>
          <a:xfrm>
            <a:off x="344432" y="1012869"/>
            <a:ext cx="5654491" cy="622169"/>
          </a:xfrm>
          <a:prstGeom prst="rect">
            <a:avLst/>
          </a:prstGeom>
        </p:spPr>
        <p:txBody>
          <a:bodyPr vert="horz" lIns="0" tIns="40094" rIns="0" bIns="0" rtlCol="0" anchor="t" anchorCtr="0">
            <a:normAutofit/>
          </a:bodyPr>
          <a:lstStyle>
            <a:lvl1pPr algn="l" defTabSz="914377" rtl="0" eaLnBrk="1" latinLnBrk="0" hangingPunct="1">
              <a:lnSpc>
                <a:spcPct val="90000"/>
              </a:lnSpc>
              <a:spcBef>
                <a:spcPct val="0"/>
              </a:spcBef>
              <a:buNone/>
              <a:defRPr sz="3467" kern="1200">
                <a:solidFill>
                  <a:schemeClr val="accent1"/>
                </a:solidFill>
                <a:latin typeface="+mj-lt"/>
                <a:ea typeface="+mj-ea"/>
                <a:cs typeface="+mj-cs"/>
              </a:defRPr>
            </a:lvl1pPr>
          </a:lstStyle>
          <a:p>
            <a:pPr defTabSz="801869">
              <a:lnSpc>
                <a:spcPct val="70000"/>
              </a:lnSpc>
              <a:spcBef>
                <a:spcPts val="234"/>
              </a:spcBef>
              <a:defRPr/>
            </a:pPr>
            <a:endParaRPr lang="en-AU" sz="2806" b="1" spc="-132">
              <a:solidFill>
                <a:srgbClr val="000000"/>
              </a:solidFill>
              <a:latin typeface="Arial Black" panose="020B0A04020102020204" pitchFamily="34" charset="0"/>
            </a:endParaRPr>
          </a:p>
        </p:txBody>
      </p:sp>
      <p:sp>
        <p:nvSpPr>
          <p:cNvPr id="144" name="TextBox 143">
            <a:extLst>
              <a:ext uri="{FF2B5EF4-FFF2-40B4-BE49-F238E27FC236}">
                <a16:creationId xmlns:a16="http://schemas.microsoft.com/office/drawing/2014/main" id="{1D5105A1-AE2C-4681-AEA9-DF27A36B5AEE}"/>
              </a:ext>
            </a:extLst>
          </p:cNvPr>
          <p:cNvSpPr txBox="1"/>
          <p:nvPr/>
        </p:nvSpPr>
        <p:spPr>
          <a:xfrm>
            <a:off x="344432" y="5049703"/>
            <a:ext cx="4973507" cy="1169551"/>
          </a:xfrm>
          <a:prstGeom prst="rect">
            <a:avLst/>
          </a:prstGeom>
          <a:noFill/>
        </p:spPr>
        <p:txBody>
          <a:bodyPr wrap="square">
            <a:spAutoFit/>
          </a:bodyPr>
          <a:lstStyle/>
          <a:p>
            <a:pPr defTabSz="801888">
              <a:defRPr/>
            </a:pPr>
            <a:r>
              <a:rPr lang="en-AU" sz="1400" b="1">
                <a:solidFill>
                  <a:srgbClr val="000000"/>
                </a:solidFill>
                <a:latin typeface="Arial" panose="020B0604020202020204"/>
              </a:rPr>
              <a:t>1) OFF MARKET BASED UPDATES:</a:t>
            </a:r>
          </a:p>
          <a:p>
            <a:pPr defTabSz="801888">
              <a:defRPr/>
            </a:pPr>
            <a:r>
              <a:rPr lang="en-AU" sz="1400">
                <a:solidFill>
                  <a:srgbClr val="000000"/>
                </a:solidFill>
                <a:latin typeface="Arial" panose="020B0604020202020204"/>
              </a:rPr>
              <a:t>The bulk volumes of updates will be processed via off market processes, therefore significantly reducing the necessity for market testing / verification for Retailers (minimum regression testing is required). </a:t>
            </a:r>
            <a:endParaRPr lang="en-AU" sz="1400">
              <a:solidFill>
                <a:srgbClr val="FF0000"/>
              </a:solidFill>
              <a:latin typeface="Arial" panose="020B0604020202020204"/>
            </a:endParaRPr>
          </a:p>
        </p:txBody>
      </p:sp>
      <p:sp>
        <p:nvSpPr>
          <p:cNvPr id="25" name="Title 24">
            <a:extLst>
              <a:ext uri="{FF2B5EF4-FFF2-40B4-BE49-F238E27FC236}">
                <a16:creationId xmlns:a16="http://schemas.microsoft.com/office/drawing/2014/main" id="{25138EBB-E418-45D7-B8FF-DF5401CCDDF1}"/>
              </a:ext>
            </a:extLst>
          </p:cNvPr>
          <p:cNvSpPr>
            <a:spLocks noGrp="1"/>
          </p:cNvSpPr>
          <p:nvPr>
            <p:ph type="title"/>
          </p:nvPr>
        </p:nvSpPr>
        <p:spPr>
          <a:xfrm>
            <a:off x="106437" y="641325"/>
            <a:ext cx="10115592" cy="648874"/>
          </a:xfrm>
        </p:spPr>
        <p:txBody>
          <a:bodyPr vert="horz" lIns="91440" tIns="45720" rIns="91440" bIns="45720" rtlCol="0" anchor="b" anchorCtr="0">
            <a:normAutofit/>
          </a:bodyPr>
          <a:lstStyle/>
          <a:p>
            <a:r>
              <a:rPr lang="en-AU" sz="3600">
                <a:ea typeface="+mj-lt"/>
                <a:cs typeface="+mj-lt"/>
              </a:rPr>
              <a:t>Origin proposal - GS Market Trials</a:t>
            </a:r>
          </a:p>
        </p:txBody>
      </p:sp>
      <p:sp>
        <p:nvSpPr>
          <p:cNvPr id="43" name="TextBox 42">
            <a:extLst>
              <a:ext uri="{FF2B5EF4-FFF2-40B4-BE49-F238E27FC236}">
                <a16:creationId xmlns:a16="http://schemas.microsoft.com/office/drawing/2014/main" id="{BA9E1492-95BE-468D-AE64-1B09EC42AF27}"/>
              </a:ext>
            </a:extLst>
          </p:cNvPr>
          <p:cNvSpPr txBox="1"/>
          <p:nvPr/>
        </p:nvSpPr>
        <p:spPr>
          <a:xfrm>
            <a:off x="388832" y="1516696"/>
            <a:ext cx="7399951" cy="646331"/>
          </a:xfrm>
          <a:prstGeom prst="rect">
            <a:avLst/>
          </a:prstGeom>
          <a:noFill/>
        </p:spPr>
        <p:txBody>
          <a:bodyPr wrap="square" rtlCol="0">
            <a:spAutoFit/>
          </a:bodyPr>
          <a:lstStyle/>
          <a:p>
            <a:pPr defTabSz="801888">
              <a:defRPr/>
            </a:pPr>
            <a:r>
              <a:rPr lang="en-AU">
                <a:solidFill>
                  <a:srgbClr val="000000"/>
                </a:solidFill>
                <a:latin typeface="Arial" panose="020B0604020202020204"/>
              </a:rPr>
              <a:t>Origin proposes AEMO delays and reduce the window of GS Market Trials highlighted in pink/red below</a:t>
            </a:r>
          </a:p>
        </p:txBody>
      </p:sp>
      <p:sp>
        <p:nvSpPr>
          <p:cNvPr id="45" name="TextBox 44">
            <a:extLst>
              <a:ext uri="{FF2B5EF4-FFF2-40B4-BE49-F238E27FC236}">
                <a16:creationId xmlns:a16="http://schemas.microsoft.com/office/drawing/2014/main" id="{D1CDE4C2-D06A-4732-BF05-46CE70EBFEF3}"/>
              </a:ext>
            </a:extLst>
          </p:cNvPr>
          <p:cNvSpPr txBox="1"/>
          <p:nvPr/>
        </p:nvSpPr>
        <p:spPr>
          <a:xfrm>
            <a:off x="435474" y="4050205"/>
            <a:ext cx="2525625" cy="254237"/>
          </a:xfrm>
          <a:prstGeom prst="rect">
            <a:avLst/>
          </a:prstGeom>
          <a:noFill/>
        </p:spPr>
        <p:txBody>
          <a:bodyPr wrap="square">
            <a:spAutoFit/>
          </a:bodyPr>
          <a:lstStyle/>
          <a:p>
            <a:pPr defTabSz="801888">
              <a:defRPr/>
            </a:pPr>
            <a:r>
              <a:rPr lang="en-AU" sz="1052" b="1">
                <a:solidFill>
                  <a:schemeClr val="bg1"/>
                </a:solidFill>
                <a:latin typeface="Arial Black" panose="020B0A04020102020204" pitchFamily="34" charset="0"/>
              </a:rPr>
              <a:t>RATIONALE</a:t>
            </a:r>
          </a:p>
        </p:txBody>
      </p:sp>
      <p:sp>
        <p:nvSpPr>
          <p:cNvPr id="46" name="TextBox 45">
            <a:extLst>
              <a:ext uri="{FF2B5EF4-FFF2-40B4-BE49-F238E27FC236}">
                <a16:creationId xmlns:a16="http://schemas.microsoft.com/office/drawing/2014/main" id="{64C15300-7FE2-49EF-B639-3AE1C67B05EB}"/>
              </a:ext>
            </a:extLst>
          </p:cNvPr>
          <p:cNvSpPr txBox="1"/>
          <p:nvPr/>
        </p:nvSpPr>
        <p:spPr>
          <a:xfrm>
            <a:off x="5473631" y="5049703"/>
            <a:ext cx="4973506" cy="1169551"/>
          </a:xfrm>
          <a:prstGeom prst="rect">
            <a:avLst/>
          </a:prstGeom>
          <a:noFill/>
        </p:spPr>
        <p:txBody>
          <a:bodyPr wrap="square">
            <a:spAutoFit/>
          </a:bodyPr>
          <a:lstStyle/>
          <a:p>
            <a:pPr defTabSz="801888">
              <a:defRPr/>
            </a:pPr>
            <a:r>
              <a:rPr lang="en-AU" sz="1400" b="1">
                <a:solidFill>
                  <a:srgbClr val="000000"/>
                </a:solidFill>
                <a:latin typeface="Arial" panose="020B0604020202020204"/>
              </a:rPr>
              <a:t>2) SCHEDULE &amp; RESOURCE OPTIMISATION</a:t>
            </a:r>
          </a:p>
          <a:p>
            <a:pPr defTabSz="801888">
              <a:defRPr/>
            </a:pPr>
            <a:r>
              <a:rPr lang="en-AU" sz="1400">
                <a:solidFill>
                  <a:srgbClr val="000000"/>
                </a:solidFill>
                <a:latin typeface="Arial" panose="020B0604020202020204"/>
              </a:rPr>
              <a:t>The delay and reduction of market trial window will allow schedule and resource optimisation permitting 5MS / Industry resources to be repointed to other initiatives (for example as MSDR). </a:t>
            </a:r>
            <a:endParaRPr lang="en-AU" sz="1400">
              <a:solidFill>
                <a:srgbClr val="FF0000"/>
              </a:solidFill>
              <a:latin typeface="Arial" panose="020B0604020202020204"/>
            </a:endParaRPr>
          </a:p>
        </p:txBody>
      </p:sp>
      <p:pic>
        <p:nvPicPr>
          <p:cNvPr id="7" name="Picture 6">
            <a:extLst>
              <a:ext uri="{FF2B5EF4-FFF2-40B4-BE49-F238E27FC236}">
                <a16:creationId xmlns:a16="http://schemas.microsoft.com/office/drawing/2014/main" id="{07885C1C-64AA-4732-8C0D-C592E7B84142}"/>
              </a:ext>
            </a:extLst>
          </p:cNvPr>
          <p:cNvPicPr>
            <a:picLocks noChangeAspect="1"/>
          </p:cNvPicPr>
          <p:nvPr/>
        </p:nvPicPr>
        <p:blipFill>
          <a:blip r:embed="rId3"/>
          <a:stretch>
            <a:fillRect/>
          </a:stretch>
        </p:blipFill>
        <p:spPr>
          <a:xfrm>
            <a:off x="0" y="2274502"/>
            <a:ext cx="10691813" cy="2078474"/>
          </a:xfrm>
          <a:prstGeom prst="rect">
            <a:avLst/>
          </a:prstGeom>
        </p:spPr>
      </p:pic>
    </p:spTree>
    <p:extLst>
      <p:ext uri="{BB962C8B-B14F-4D97-AF65-F5344CB8AC3E}">
        <p14:creationId xmlns:p14="http://schemas.microsoft.com/office/powerpoint/2010/main" val="24966358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6623-398E-4EAB-A979-3AE0BF3DF42F}"/>
              </a:ext>
            </a:extLst>
          </p:cNvPr>
          <p:cNvSpPr>
            <a:spLocks noGrp="1"/>
          </p:cNvSpPr>
          <p:nvPr>
            <p:ph type="title"/>
          </p:nvPr>
        </p:nvSpPr>
        <p:spPr/>
        <p:txBody>
          <a:bodyPr>
            <a:normAutofit/>
          </a:bodyPr>
          <a:lstStyle/>
          <a:p>
            <a:r>
              <a:rPr lang="en-AU" sz="3600"/>
              <a:t>Industry Discussion points</a:t>
            </a:r>
          </a:p>
        </p:txBody>
      </p:sp>
      <p:sp>
        <p:nvSpPr>
          <p:cNvPr id="3" name="Content Placeholder 2">
            <a:extLst>
              <a:ext uri="{FF2B5EF4-FFF2-40B4-BE49-F238E27FC236}">
                <a16:creationId xmlns:a16="http://schemas.microsoft.com/office/drawing/2014/main" id="{E55EAA2A-74A8-45E0-8F54-AF1FAC11FAFF}"/>
              </a:ext>
            </a:extLst>
          </p:cNvPr>
          <p:cNvSpPr>
            <a:spLocks noGrp="1"/>
          </p:cNvSpPr>
          <p:nvPr>
            <p:ph idx="1"/>
          </p:nvPr>
        </p:nvSpPr>
        <p:spPr/>
        <p:txBody>
          <a:bodyPr/>
          <a:lstStyle/>
          <a:p>
            <a:r>
              <a:rPr lang="en-AU"/>
              <a:t>Initial views on timing and extent of Global Settlement Market Trial</a:t>
            </a:r>
          </a:p>
          <a:p>
            <a:endParaRPr lang="en-AU"/>
          </a:p>
          <a:p>
            <a:r>
              <a:rPr lang="en-AU"/>
              <a:t>Program approaches to implementation of GS:</a:t>
            </a:r>
          </a:p>
          <a:p>
            <a:pPr marL="600075" lvl="1" indent="-331788">
              <a:buFont typeface="Segoe UI Semilight" panose="020B0402040204020203" pitchFamily="34" charset="0"/>
              <a:buChar char="–"/>
            </a:pPr>
            <a:r>
              <a:rPr lang="en-AU"/>
              <a:t>Retailer</a:t>
            </a:r>
          </a:p>
          <a:p>
            <a:pPr marL="600075" lvl="1" indent="-331788">
              <a:buFont typeface="Segoe UI Semilight" panose="020B0402040204020203" pitchFamily="34" charset="0"/>
              <a:buChar char="–"/>
            </a:pPr>
            <a:r>
              <a:rPr lang="en-AU"/>
              <a:t>DNSP</a:t>
            </a:r>
          </a:p>
          <a:p>
            <a:pPr marL="600075" lvl="1" indent="-331788">
              <a:buFont typeface="Segoe UI Semilight" panose="020B0402040204020203" pitchFamily="34" charset="0"/>
              <a:buChar char="–"/>
            </a:pPr>
            <a:r>
              <a:rPr lang="en-AU"/>
              <a:t>MDP</a:t>
            </a:r>
          </a:p>
          <a:p>
            <a:pPr lvl="1"/>
            <a:endParaRPr lang="en-AU"/>
          </a:p>
          <a:p>
            <a:r>
              <a:rPr lang="en-AU"/>
              <a:t>Other Program alignment benefits or disadvantages</a:t>
            </a:r>
          </a:p>
          <a:p>
            <a:endParaRPr lang="en-AU"/>
          </a:p>
          <a:p>
            <a:r>
              <a:rPr lang="en-AU"/>
              <a:t>Please provide feedback to </a:t>
            </a:r>
            <a:r>
              <a:rPr lang="en-AU">
                <a:hlinkClick r:id="rId2"/>
              </a:rPr>
              <a:t>5MS@aemo.com.au</a:t>
            </a:r>
            <a:r>
              <a:rPr lang="en-AU"/>
              <a:t> by Tuesday 20-Apr-21</a:t>
            </a:r>
          </a:p>
        </p:txBody>
      </p:sp>
    </p:spTree>
    <p:extLst>
      <p:ext uri="{BB962C8B-B14F-4D97-AF65-F5344CB8AC3E}">
        <p14:creationId xmlns:p14="http://schemas.microsoft.com/office/powerpoint/2010/main" val="538422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Retail/ Metering Readiness</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Jim Agelopoulos</a:t>
            </a:r>
          </a:p>
          <a:p>
            <a:endParaRPr lang="en-AU"/>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43</a:t>
            </a:fld>
            <a:endParaRPr lang="en-AU"/>
          </a:p>
        </p:txBody>
      </p:sp>
    </p:spTree>
    <p:extLst>
      <p:ext uri="{BB962C8B-B14F-4D97-AF65-F5344CB8AC3E}">
        <p14:creationId xmlns:p14="http://schemas.microsoft.com/office/powerpoint/2010/main" val="1977042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rrow: Right 24">
            <a:extLst>
              <a:ext uri="{FF2B5EF4-FFF2-40B4-BE49-F238E27FC236}">
                <a16:creationId xmlns:a16="http://schemas.microsoft.com/office/drawing/2014/main" id="{2DC2C630-4D8F-4261-BE1A-400175068E48}"/>
              </a:ext>
            </a:extLst>
          </p:cNvPr>
          <p:cNvSpPr/>
          <p:nvPr/>
        </p:nvSpPr>
        <p:spPr>
          <a:xfrm>
            <a:off x="1950389" y="3292532"/>
            <a:ext cx="8003175" cy="5220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6" name="Arrow: Right 25">
            <a:extLst>
              <a:ext uri="{FF2B5EF4-FFF2-40B4-BE49-F238E27FC236}">
                <a16:creationId xmlns:a16="http://schemas.microsoft.com/office/drawing/2014/main" id="{EAF62B7E-85EA-4B7C-ADA2-BFDD087B575B}"/>
              </a:ext>
            </a:extLst>
          </p:cNvPr>
          <p:cNvSpPr/>
          <p:nvPr/>
        </p:nvSpPr>
        <p:spPr>
          <a:xfrm>
            <a:off x="1942965" y="4467218"/>
            <a:ext cx="8003175" cy="529200"/>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490209" y="139862"/>
            <a:ext cx="8003176" cy="1310695"/>
          </a:xfrm>
        </p:spPr>
        <p:txBody>
          <a:bodyPr>
            <a:normAutofit/>
          </a:bodyPr>
          <a:lstStyle/>
          <a:p>
            <a:r>
              <a:rPr lang="en-AU" sz="3600"/>
              <a:t>Retail Metering</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05243"/>
            <a:ext cx="1155942" cy="307777"/>
          </a:xfrm>
          <a:prstGeom prst="rect">
            <a:avLst/>
          </a:prstGeom>
          <a:noFill/>
        </p:spPr>
        <p:txBody>
          <a:bodyPr wrap="square" rtlCol="0">
            <a:spAutoFit/>
          </a:bodyPr>
          <a:lstStyle/>
          <a:p>
            <a:pPr algn="ctr"/>
            <a:r>
              <a:rPr lang="en-AU" sz="1400" b="1"/>
              <a:t>Staging</a:t>
            </a:r>
            <a:endParaRPr lang="en-AU" sz="1323" b="1"/>
          </a:p>
        </p:txBody>
      </p:sp>
      <p:sp>
        <p:nvSpPr>
          <p:cNvPr id="72" name="TextBox 71">
            <a:extLst>
              <a:ext uri="{FF2B5EF4-FFF2-40B4-BE49-F238E27FC236}">
                <a16:creationId xmlns:a16="http://schemas.microsoft.com/office/drawing/2014/main" id="{43FF08DC-4770-4AED-B24B-069945836172}"/>
              </a:ext>
            </a:extLst>
          </p:cNvPr>
          <p:cNvSpPr txBox="1"/>
          <p:nvPr/>
        </p:nvSpPr>
        <p:spPr>
          <a:xfrm>
            <a:off x="428160" y="3409428"/>
            <a:ext cx="1414651"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498598" y="4531082"/>
            <a:ext cx="1414651" cy="307777"/>
          </a:xfrm>
          <a:prstGeom prst="rect">
            <a:avLst/>
          </a:prstGeom>
          <a:noFill/>
        </p:spPr>
        <p:txBody>
          <a:bodyPr wrap="square" rtlCol="0">
            <a:spAutoFit/>
          </a:bodyPr>
          <a:lstStyle/>
          <a:p>
            <a:pPr algn="ctr"/>
            <a:r>
              <a:rPr lang="en-AU" sz="1400" b="1"/>
              <a:t>Production</a:t>
            </a:r>
            <a:endParaRPr lang="en-AU" sz="1213" b="1"/>
          </a:p>
        </p:txBody>
      </p:sp>
      <p:graphicFrame>
        <p:nvGraphicFramePr>
          <p:cNvPr id="74" name="Table 74">
            <a:extLst>
              <a:ext uri="{FF2B5EF4-FFF2-40B4-BE49-F238E27FC236}">
                <a16:creationId xmlns:a16="http://schemas.microsoft.com/office/drawing/2014/main" id="{954B29DC-2A93-41DD-BA46-9FA604D43E7F}"/>
              </a:ext>
            </a:extLst>
          </p:cNvPr>
          <p:cNvGraphicFramePr>
            <a:graphicFrameLocks noGrp="1"/>
          </p:cNvGraphicFramePr>
          <p:nvPr/>
        </p:nvGraphicFramePr>
        <p:xfrm>
          <a:off x="707495" y="6008679"/>
          <a:ext cx="9535014" cy="90925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meter reads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i="0" kern="1200">
                          <a:solidFill>
                            <a:schemeClr val="tx1"/>
                          </a:solidFill>
                          <a:latin typeface="+mn-lt"/>
                          <a:ea typeface="+mn-ea"/>
                          <a:cs typeface="+mn-cs"/>
                        </a:rPr>
                        <a:t>30-min settlement</a:t>
                      </a:r>
                    </a:p>
                    <a:p>
                      <a:pPr marL="0" algn="l" defTabSz="685800" rtl="0" eaLnBrk="1" latinLnBrk="0" hangingPunct="1">
                        <a:spcBef>
                          <a:spcPts val="200"/>
                        </a:spcBef>
                      </a:pPr>
                      <a:r>
                        <a:rPr lang="en-AU" sz="1100" b="0" i="0" kern="1200">
                          <a:solidFill>
                            <a:schemeClr val="tx1"/>
                          </a:solidFill>
                          <a:latin typeface="+mn-lt"/>
                          <a:ea typeface="+mn-ea"/>
                          <a:cs typeface="+mn-cs"/>
                        </a:rPr>
                        <a:t>5-min reads supported </a:t>
                      </a:r>
                    </a:p>
                    <a:p>
                      <a:pPr marL="0" algn="l" defTabSz="685800" rtl="0" eaLnBrk="1" latinLnBrk="0" hangingPunct="1">
                        <a:spcBef>
                          <a:spcPts val="200"/>
                        </a:spcBef>
                      </a:pPr>
                      <a:r>
                        <a:rPr lang="en-AU" sz="1100" b="0" i="0" kern="1200">
                          <a:solidFill>
                            <a:schemeClr val="tx1"/>
                          </a:solidFill>
                          <a:latin typeface="+mn-lt"/>
                          <a:ea typeface="+mn-ea"/>
                          <a:cs typeface="+mn-cs"/>
                        </a:rPr>
                        <a:t>Standing data updates for GS </a:t>
                      </a: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UFE calculation and 5-min settlement</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LR updated to GLOPOOL</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1960366" y="3423895"/>
          <a:ext cx="5109508" cy="259274"/>
        </p:xfrm>
        <a:graphic>
          <a:graphicData uri="http://schemas.openxmlformats.org/drawingml/2006/table">
            <a:tbl>
              <a:tblPr firstRow="1" bandRow="1">
                <a:tableStyleId>{5C22544A-7EE6-4342-B048-85BDC9FD1C3A}</a:tableStyleId>
              </a:tblPr>
              <a:tblGrid>
                <a:gridCol w="1909109">
                  <a:extLst>
                    <a:ext uri="{9D8B030D-6E8A-4147-A177-3AD203B41FA5}">
                      <a16:colId xmlns:a16="http://schemas.microsoft.com/office/drawing/2014/main" val="97459750"/>
                    </a:ext>
                  </a:extLst>
                </a:gridCol>
                <a:gridCol w="1364164">
                  <a:extLst>
                    <a:ext uri="{9D8B030D-6E8A-4147-A177-3AD203B41FA5}">
                      <a16:colId xmlns:a16="http://schemas.microsoft.com/office/drawing/2014/main" val="3520758818"/>
                    </a:ext>
                  </a:extLst>
                </a:gridCol>
                <a:gridCol w="1836235">
                  <a:extLst>
                    <a:ext uri="{9D8B030D-6E8A-4147-A177-3AD203B41FA5}">
                      <a16:colId xmlns:a16="http://schemas.microsoft.com/office/drawing/2014/main" val="3533560872"/>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2332532"/>
            <a:ext cx="4026515" cy="24817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endParaRPr lang="en-AU" sz="1102" b="1"/>
          </a:p>
        </p:txBody>
      </p:sp>
      <p:sp>
        <p:nvSpPr>
          <p:cNvPr id="84" name="TextBox 83">
            <a:extLst>
              <a:ext uri="{FF2B5EF4-FFF2-40B4-BE49-F238E27FC236}">
                <a16:creationId xmlns:a16="http://schemas.microsoft.com/office/drawing/2014/main" id="{7B2400D9-DE7D-45CE-9B09-D4490F95642F}"/>
              </a:ext>
            </a:extLst>
          </p:cNvPr>
          <p:cNvSpPr txBox="1"/>
          <p:nvPr/>
        </p:nvSpPr>
        <p:spPr>
          <a:xfrm>
            <a:off x="4197375" y="3422567"/>
            <a:ext cx="1045205" cy="261931"/>
          </a:xfrm>
          <a:prstGeom prst="rect">
            <a:avLst/>
          </a:prstGeom>
          <a:noFill/>
        </p:spPr>
        <p:txBody>
          <a:bodyPr wrap="square" rtlCol="0">
            <a:spAutoFit/>
          </a:bodyPr>
          <a:lstStyle/>
          <a:p>
            <a:pPr algn="r"/>
            <a:r>
              <a:rPr lang="en-AU" sz="1102" b="1">
                <a:solidFill>
                  <a:schemeClr val="bg1"/>
                </a:solidFill>
              </a:rPr>
              <a:t>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870011" y="3405149"/>
            <a:ext cx="995746" cy="261931"/>
          </a:xfrm>
          <a:prstGeom prst="rect">
            <a:avLst/>
          </a:prstGeom>
          <a:noFill/>
        </p:spPr>
        <p:txBody>
          <a:bodyPr wrap="square" rtlCol="0">
            <a:spAutoFit/>
          </a:bodyPr>
          <a:lstStyle/>
          <a:p>
            <a:pPr algn="r"/>
            <a:r>
              <a:rPr lang="en-AU" sz="1102" b="1">
                <a:solidFill>
                  <a:schemeClr val="bg1"/>
                </a:solidFill>
              </a:rPr>
              <a:t>19 Apr 2021</a:t>
            </a:r>
          </a:p>
        </p:txBody>
      </p:sp>
      <p:sp>
        <p:nvSpPr>
          <p:cNvPr id="29" name="TextBox 28">
            <a:extLst>
              <a:ext uri="{FF2B5EF4-FFF2-40B4-BE49-F238E27FC236}">
                <a16:creationId xmlns:a16="http://schemas.microsoft.com/office/drawing/2014/main" id="{CC527DE0-2ED0-4969-910F-893B93E35C00}"/>
              </a:ext>
            </a:extLst>
          </p:cNvPr>
          <p:cNvSpPr txBox="1"/>
          <p:nvPr/>
        </p:nvSpPr>
        <p:spPr>
          <a:xfrm>
            <a:off x="6022646" y="3422567"/>
            <a:ext cx="1039796" cy="261931"/>
          </a:xfrm>
          <a:prstGeom prst="rect">
            <a:avLst/>
          </a:prstGeom>
          <a:noFill/>
        </p:spPr>
        <p:txBody>
          <a:bodyPr wrap="square" rtlCol="0">
            <a:spAutoFit/>
          </a:bodyPr>
          <a:lstStyle/>
          <a:p>
            <a:pPr algn="r"/>
            <a:r>
              <a:rPr lang="en-AU" sz="1102" b="1">
                <a:solidFill>
                  <a:schemeClr val="bg1"/>
                </a:solidFill>
              </a:rPr>
              <a:t>1 Feb 2022</a:t>
            </a:r>
          </a:p>
        </p:txBody>
      </p:sp>
      <p:graphicFrame>
        <p:nvGraphicFramePr>
          <p:cNvPr id="33" name="Table 76">
            <a:extLst>
              <a:ext uri="{FF2B5EF4-FFF2-40B4-BE49-F238E27FC236}">
                <a16:creationId xmlns:a16="http://schemas.microsoft.com/office/drawing/2014/main" id="{7705C0B1-E3E5-4666-A474-75C32FFAD2F3}"/>
              </a:ext>
            </a:extLst>
          </p:cNvPr>
          <p:cNvGraphicFramePr>
            <a:graphicFrameLocks noGrp="1"/>
          </p:cNvGraphicFramePr>
          <p:nvPr/>
        </p:nvGraphicFramePr>
        <p:xfrm>
          <a:off x="1981446" y="2326981"/>
          <a:ext cx="1051686" cy="259274"/>
        </p:xfrm>
        <a:graphic>
          <a:graphicData uri="http://schemas.openxmlformats.org/drawingml/2006/table">
            <a:tbl>
              <a:tblPr firstRow="1" bandRow="1">
                <a:tableStyleId>{5C22544A-7EE6-4342-B048-85BDC9FD1C3A}</a:tableStyleId>
              </a:tblPr>
              <a:tblGrid>
                <a:gridCol w="1051686">
                  <a:extLst>
                    <a:ext uri="{9D8B030D-6E8A-4147-A177-3AD203B41FA5}">
                      <a16:colId xmlns:a16="http://schemas.microsoft.com/office/drawing/2014/main" val="97459750"/>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34" name="TextBox 33">
            <a:extLst>
              <a:ext uri="{FF2B5EF4-FFF2-40B4-BE49-F238E27FC236}">
                <a16:creationId xmlns:a16="http://schemas.microsoft.com/office/drawing/2014/main" id="{3B08BD9C-221D-4186-B720-89F110F07C3A}"/>
              </a:ext>
            </a:extLst>
          </p:cNvPr>
          <p:cNvSpPr txBox="1"/>
          <p:nvPr/>
        </p:nvSpPr>
        <p:spPr>
          <a:xfrm>
            <a:off x="1994042" y="2334362"/>
            <a:ext cx="1040120" cy="261931"/>
          </a:xfrm>
          <a:prstGeom prst="rect">
            <a:avLst/>
          </a:prstGeom>
          <a:noFill/>
        </p:spPr>
        <p:txBody>
          <a:bodyPr wrap="square" rtlCol="0">
            <a:spAutoFit/>
          </a:bodyPr>
          <a:lstStyle/>
          <a:p>
            <a:pPr algn="r"/>
            <a:r>
              <a:rPr lang="en-AU" sz="1102" b="1">
                <a:solidFill>
                  <a:schemeClr val="bg1"/>
                </a:solidFill>
              </a:rPr>
              <a:t>31 Oct 2020</a:t>
            </a:r>
          </a:p>
        </p:txBody>
      </p:sp>
      <p:sp>
        <p:nvSpPr>
          <p:cNvPr id="12" name="Rectangle 11">
            <a:extLst>
              <a:ext uri="{FF2B5EF4-FFF2-40B4-BE49-F238E27FC236}">
                <a16:creationId xmlns:a16="http://schemas.microsoft.com/office/drawing/2014/main" id="{6DA0A700-F803-431F-B301-F32B9DE4F28E}"/>
              </a:ext>
            </a:extLst>
          </p:cNvPr>
          <p:cNvSpPr/>
          <p:nvPr/>
        </p:nvSpPr>
        <p:spPr>
          <a:xfrm>
            <a:off x="5045930" y="2325653"/>
            <a:ext cx="878767" cy="261931"/>
          </a:xfrm>
          <a:prstGeom prst="rect">
            <a:avLst/>
          </a:prstGeom>
        </p:spPr>
        <p:txBody>
          <a:bodyPr wrap="none">
            <a:spAutoFit/>
          </a:bodyPr>
          <a:lstStyle/>
          <a:p>
            <a:pPr algn="r"/>
            <a:r>
              <a:rPr lang="en-AU" sz="1102" b="1">
                <a:solidFill>
                  <a:schemeClr val="bg1"/>
                </a:solidFill>
              </a:rPr>
              <a:t>01 Oct 2021</a:t>
            </a:r>
          </a:p>
        </p:txBody>
      </p:sp>
      <p:graphicFrame>
        <p:nvGraphicFramePr>
          <p:cNvPr id="28" name="Table 76">
            <a:extLst>
              <a:ext uri="{FF2B5EF4-FFF2-40B4-BE49-F238E27FC236}">
                <a16:creationId xmlns:a16="http://schemas.microsoft.com/office/drawing/2014/main" id="{2B5096CA-E722-4A18-973E-7B721D0C47DC}"/>
              </a:ext>
            </a:extLst>
          </p:cNvPr>
          <p:cNvGraphicFramePr>
            <a:graphicFrameLocks noGrp="1"/>
          </p:cNvGraphicFramePr>
          <p:nvPr/>
        </p:nvGraphicFramePr>
        <p:xfrm>
          <a:off x="1946505" y="4601410"/>
          <a:ext cx="5971867" cy="260816"/>
        </p:xfrm>
        <a:graphic>
          <a:graphicData uri="http://schemas.openxmlformats.org/drawingml/2006/table">
            <a:tbl>
              <a:tblPr firstRow="1" bandRow="1">
                <a:tableStyleId>{5C22544A-7EE6-4342-B048-85BDC9FD1C3A}</a:tableStyleId>
              </a:tblPr>
              <a:tblGrid>
                <a:gridCol w="2195321">
                  <a:extLst>
                    <a:ext uri="{9D8B030D-6E8A-4147-A177-3AD203B41FA5}">
                      <a16:colId xmlns:a16="http://schemas.microsoft.com/office/drawing/2014/main" val="97459750"/>
                    </a:ext>
                  </a:extLst>
                </a:gridCol>
                <a:gridCol w="1888273">
                  <a:extLst>
                    <a:ext uri="{9D8B030D-6E8A-4147-A177-3AD203B41FA5}">
                      <a16:colId xmlns:a16="http://schemas.microsoft.com/office/drawing/2014/main" val="1541971239"/>
                    </a:ext>
                  </a:extLst>
                </a:gridCol>
                <a:gridCol w="1888273">
                  <a:extLst>
                    <a:ext uri="{9D8B030D-6E8A-4147-A177-3AD203B41FA5}">
                      <a16:colId xmlns:a16="http://schemas.microsoft.com/office/drawing/2014/main" val="1036072466"/>
                    </a:ext>
                  </a:extLst>
                </a:gridCol>
              </a:tblGrid>
              <a:tr h="219541">
                <a:tc>
                  <a:txBody>
                    <a:bodyPr/>
                    <a:lstStyle/>
                    <a:p>
                      <a:endParaRPr lang="en-AU" sz="105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35" name="TextBox 34">
            <a:extLst>
              <a:ext uri="{FF2B5EF4-FFF2-40B4-BE49-F238E27FC236}">
                <a16:creationId xmlns:a16="http://schemas.microsoft.com/office/drawing/2014/main" id="{661C2220-3D42-4C35-98B9-556B4AE24ABE}"/>
              </a:ext>
            </a:extLst>
          </p:cNvPr>
          <p:cNvSpPr txBox="1"/>
          <p:nvPr/>
        </p:nvSpPr>
        <p:spPr>
          <a:xfrm>
            <a:off x="3114736" y="4597800"/>
            <a:ext cx="1046083" cy="268037"/>
          </a:xfrm>
          <a:prstGeom prst="rect">
            <a:avLst/>
          </a:prstGeom>
          <a:noFill/>
        </p:spPr>
        <p:txBody>
          <a:bodyPr wrap="square" rtlCol="0">
            <a:spAutoFit/>
          </a:bodyPr>
          <a:lstStyle/>
          <a:p>
            <a:pPr algn="r"/>
            <a:r>
              <a:rPr lang="en-AU" sz="1102" b="1">
                <a:solidFill>
                  <a:schemeClr val="bg1"/>
                </a:solidFill>
              </a:rPr>
              <a:t>31 May 2021</a:t>
            </a:r>
          </a:p>
        </p:txBody>
      </p:sp>
      <p:sp>
        <p:nvSpPr>
          <p:cNvPr id="39" name="TextBox 38">
            <a:extLst>
              <a:ext uri="{FF2B5EF4-FFF2-40B4-BE49-F238E27FC236}">
                <a16:creationId xmlns:a16="http://schemas.microsoft.com/office/drawing/2014/main" id="{AEC705FE-64DC-4D30-AE6C-902525B32D9C}"/>
              </a:ext>
            </a:extLst>
          </p:cNvPr>
          <p:cNvSpPr txBox="1"/>
          <p:nvPr/>
        </p:nvSpPr>
        <p:spPr>
          <a:xfrm>
            <a:off x="707495" y="5677984"/>
            <a:ext cx="7503795" cy="307777"/>
          </a:xfrm>
          <a:prstGeom prst="rect">
            <a:avLst/>
          </a:prstGeom>
          <a:noFill/>
          <a:ln>
            <a:noFill/>
          </a:ln>
        </p:spPr>
        <p:txBody>
          <a:bodyPr wrap="square" rtlCol="0" anchor="ctr">
            <a:spAutoFit/>
          </a:bodyPr>
          <a:lstStyle/>
          <a:p>
            <a:r>
              <a:rPr lang="en-AU" sz="1400" b="1"/>
              <a:t>Legend</a:t>
            </a:r>
          </a:p>
        </p:txBody>
      </p:sp>
      <p:sp>
        <p:nvSpPr>
          <p:cNvPr id="3" name="Rectangle 2">
            <a:extLst>
              <a:ext uri="{FF2B5EF4-FFF2-40B4-BE49-F238E27FC236}">
                <a16:creationId xmlns:a16="http://schemas.microsoft.com/office/drawing/2014/main" id="{FD91BB1E-438B-4585-8C8C-376B21AF7009}"/>
              </a:ext>
            </a:extLst>
          </p:cNvPr>
          <p:cNvSpPr/>
          <p:nvPr/>
        </p:nvSpPr>
        <p:spPr>
          <a:xfrm>
            <a:off x="6022646" y="2331087"/>
            <a:ext cx="3408349" cy="251063"/>
          </a:xfrm>
          <a:prstGeom prst="rect">
            <a:avLst/>
          </a:prstGeom>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300067F5-C1B7-4B02-843B-97D116ED983D}"/>
              </a:ext>
            </a:extLst>
          </p:cNvPr>
          <p:cNvSpPr txBox="1"/>
          <p:nvPr/>
        </p:nvSpPr>
        <p:spPr>
          <a:xfrm>
            <a:off x="6033601" y="2325813"/>
            <a:ext cx="3397393" cy="261610"/>
          </a:xfrm>
          <a:prstGeom prst="rect">
            <a:avLst/>
          </a:prstGeom>
          <a:noFill/>
        </p:spPr>
        <p:txBody>
          <a:bodyPr wrap="square" rtlCol="0" anchor="ctr">
            <a:spAutoFit/>
          </a:bodyPr>
          <a:lstStyle/>
          <a:p>
            <a:pPr algn="ctr"/>
            <a:r>
              <a:rPr lang="en-AU" sz="1100" b="1">
                <a:solidFill>
                  <a:schemeClr val="bg1"/>
                </a:solidFill>
              </a:rPr>
              <a:t>GS from 1</a:t>
            </a:r>
            <a:r>
              <a:rPr lang="en-AU" sz="1100" b="1" baseline="30000">
                <a:solidFill>
                  <a:schemeClr val="bg1"/>
                </a:solidFill>
              </a:rPr>
              <a:t>st</a:t>
            </a:r>
            <a:r>
              <a:rPr lang="en-AU" sz="1100" b="1">
                <a:solidFill>
                  <a:schemeClr val="bg1"/>
                </a:solidFill>
              </a:rPr>
              <a:t> quarter 2021 - TBC</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132743" y="4600853"/>
            <a:ext cx="893431" cy="261931"/>
          </a:xfrm>
          <a:prstGeom prst="rect">
            <a:avLst/>
          </a:prstGeom>
          <a:noFill/>
        </p:spPr>
        <p:txBody>
          <a:bodyPr wrap="square" rtlCol="0">
            <a:spAutoFit/>
          </a:bodyPr>
          <a:lstStyle/>
          <a:p>
            <a:pPr algn="r"/>
            <a:r>
              <a:rPr lang="en-AU" sz="1102" b="1">
                <a:solidFill>
                  <a:schemeClr val="bg1"/>
                </a:solidFill>
              </a:rPr>
              <a:t>1 Oct 2021</a:t>
            </a:r>
          </a:p>
        </p:txBody>
      </p:sp>
      <p:sp>
        <p:nvSpPr>
          <p:cNvPr id="7" name="Speech Bubble: Rectangle with Corners Rounded 6">
            <a:extLst>
              <a:ext uri="{FF2B5EF4-FFF2-40B4-BE49-F238E27FC236}">
                <a16:creationId xmlns:a16="http://schemas.microsoft.com/office/drawing/2014/main" id="{57E1E9B8-348E-4025-8A11-61C6C7BE89D0}"/>
              </a:ext>
            </a:extLst>
          </p:cNvPr>
          <p:cNvSpPr/>
          <p:nvPr/>
        </p:nvSpPr>
        <p:spPr>
          <a:xfrm>
            <a:off x="8211290" y="1525881"/>
            <a:ext cx="1552353" cy="435858"/>
          </a:xfrm>
          <a:prstGeom prst="wedgeRoundRectCallout">
            <a:avLst>
              <a:gd name="adj1" fmla="val -69500"/>
              <a:gd name="adj2" fmla="val 106404"/>
              <a:gd name="adj3" fmla="val 16667"/>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50" b="1"/>
              <a:t>Date to be confirmed.</a:t>
            </a:r>
          </a:p>
        </p:txBody>
      </p:sp>
      <p:sp>
        <p:nvSpPr>
          <p:cNvPr id="27" name="TextBox 26">
            <a:extLst>
              <a:ext uri="{FF2B5EF4-FFF2-40B4-BE49-F238E27FC236}">
                <a16:creationId xmlns:a16="http://schemas.microsoft.com/office/drawing/2014/main" id="{1F69BA5B-5F29-4AD5-9D5F-FAC1731EFDA7}"/>
              </a:ext>
            </a:extLst>
          </p:cNvPr>
          <p:cNvSpPr txBox="1"/>
          <p:nvPr/>
        </p:nvSpPr>
        <p:spPr>
          <a:xfrm>
            <a:off x="6833394" y="4600853"/>
            <a:ext cx="1084978" cy="270640"/>
          </a:xfrm>
          <a:prstGeom prst="rect">
            <a:avLst/>
          </a:prstGeom>
          <a:noFill/>
        </p:spPr>
        <p:txBody>
          <a:bodyPr wrap="square" rtlCol="0">
            <a:spAutoFit/>
          </a:bodyPr>
          <a:lstStyle/>
          <a:p>
            <a:pPr algn="r"/>
            <a:r>
              <a:rPr lang="en-AU" sz="1102" b="1">
                <a:solidFill>
                  <a:schemeClr val="bg1"/>
                </a:solidFill>
              </a:rPr>
              <a:t>1 May 2022</a:t>
            </a:r>
          </a:p>
        </p:txBody>
      </p:sp>
      <p:sp>
        <p:nvSpPr>
          <p:cNvPr id="31" name="Rectangle: Rounded Corners 30">
            <a:extLst>
              <a:ext uri="{FF2B5EF4-FFF2-40B4-BE49-F238E27FC236}">
                <a16:creationId xmlns:a16="http://schemas.microsoft.com/office/drawing/2014/main" id="{7700AA7A-0AF7-4AA0-B718-756972B98138}"/>
              </a:ext>
            </a:extLst>
          </p:cNvPr>
          <p:cNvSpPr/>
          <p:nvPr/>
        </p:nvSpPr>
        <p:spPr>
          <a:xfrm>
            <a:off x="8595360" y="67909"/>
            <a:ext cx="1915427" cy="140982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AU"/>
              <a:t>Updated to reflect replanned pre-prod and prod dates</a:t>
            </a:r>
          </a:p>
        </p:txBody>
      </p:sp>
    </p:spTree>
    <p:extLst>
      <p:ext uri="{BB962C8B-B14F-4D97-AF65-F5344CB8AC3E}">
        <p14:creationId xmlns:p14="http://schemas.microsoft.com/office/powerpoint/2010/main" val="2586501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6BB7F-E1D8-4A30-9117-3078F792FB68}"/>
              </a:ext>
            </a:extLst>
          </p:cNvPr>
          <p:cNvSpPr>
            <a:spLocks noGrp="1"/>
          </p:cNvSpPr>
          <p:nvPr>
            <p:ph type="title"/>
          </p:nvPr>
        </p:nvSpPr>
        <p:spPr>
          <a:xfrm>
            <a:off x="500842" y="150495"/>
            <a:ext cx="7699371" cy="1310695"/>
          </a:xfrm>
        </p:spPr>
        <p:txBody>
          <a:bodyPr>
            <a:normAutofit/>
          </a:bodyPr>
          <a:lstStyle/>
          <a:p>
            <a:r>
              <a:rPr lang="en-AU" sz="3600"/>
              <a:t>Systems Workstream – Metering </a:t>
            </a:r>
          </a:p>
        </p:txBody>
      </p:sp>
      <p:sp>
        <p:nvSpPr>
          <p:cNvPr id="4" name="Slide Number Placeholder 3">
            <a:extLst>
              <a:ext uri="{FF2B5EF4-FFF2-40B4-BE49-F238E27FC236}">
                <a16:creationId xmlns:a16="http://schemas.microsoft.com/office/drawing/2014/main" id="{0D1306E8-64A7-449D-8466-6A2EC9A2C285}"/>
              </a:ext>
            </a:extLst>
          </p:cNvPr>
          <p:cNvSpPr>
            <a:spLocks noGrp="1"/>
          </p:cNvSpPr>
          <p:nvPr>
            <p:ph type="sldNum" sz="quarter" idx="12"/>
          </p:nvPr>
        </p:nvSpPr>
        <p:spPr/>
        <p:txBody>
          <a:bodyPr/>
          <a:lstStyle/>
          <a:p>
            <a:fld id="{4EC81F68-4976-451A-B2E9-79BCBD2F70CC}" type="slidenum">
              <a:rPr lang="en-AU" smtClean="0"/>
              <a:t>45</a:t>
            </a:fld>
            <a:endParaRPr lang="en-AU"/>
          </a:p>
        </p:txBody>
      </p:sp>
      <p:sp>
        <p:nvSpPr>
          <p:cNvPr id="26" name="Title 1">
            <a:extLst>
              <a:ext uri="{FF2B5EF4-FFF2-40B4-BE49-F238E27FC236}">
                <a16:creationId xmlns:a16="http://schemas.microsoft.com/office/drawing/2014/main" id="{2EB323A6-5640-4AF9-BF89-067AA8FF0BBB}"/>
              </a:ext>
            </a:extLst>
          </p:cNvPr>
          <p:cNvSpPr txBox="1">
            <a:spLocks/>
          </p:cNvSpPr>
          <p:nvPr/>
        </p:nvSpPr>
        <p:spPr>
          <a:xfrm>
            <a:off x="8517788" y="43146"/>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12-02-2021</a:t>
            </a:r>
          </a:p>
        </p:txBody>
      </p:sp>
      <p:graphicFrame>
        <p:nvGraphicFramePr>
          <p:cNvPr id="6" name="Table 5">
            <a:extLst>
              <a:ext uri="{FF2B5EF4-FFF2-40B4-BE49-F238E27FC236}">
                <a16:creationId xmlns:a16="http://schemas.microsoft.com/office/drawing/2014/main" id="{66682E40-6F8B-449F-A0C2-30B2A922749C}"/>
              </a:ext>
            </a:extLst>
          </p:cNvPr>
          <p:cNvGraphicFramePr>
            <a:graphicFrameLocks noGrp="1"/>
          </p:cNvGraphicFramePr>
          <p:nvPr/>
        </p:nvGraphicFramePr>
        <p:xfrm>
          <a:off x="500365" y="2283422"/>
          <a:ext cx="9668333" cy="4262850"/>
        </p:xfrm>
        <a:graphic>
          <a:graphicData uri="http://schemas.openxmlformats.org/drawingml/2006/table">
            <a:tbl>
              <a:tblPr firstRow="1" firstCol="1" bandRow="1"/>
              <a:tblGrid>
                <a:gridCol w="1942108">
                  <a:extLst>
                    <a:ext uri="{9D8B030D-6E8A-4147-A177-3AD203B41FA5}">
                      <a16:colId xmlns:a16="http://schemas.microsoft.com/office/drawing/2014/main" val="1312964721"/>
                    </a:ext>
                  </a:extLst>
                </a:gridCol>
                <a:gridCol w="874699">
                  <a:extLst>
                    <a:ext uri="{9D8B030D-6E8A-4147-A177-3AD203B41FA5}">
                      <a16:colId xmlns:a16="http://schemas.microsoft.com/office/drawing/2014/main" val="4023607487"/>
                    </a:ext>
                  </a:extLst>
                </a:gridCol>
                <a:gridCol w="835268">
                  <a:extLst>
                    <a:ext uri="{9D8B030D-6E8A-4147-A177-3AD203B41FA5}">
                      <a16:colId xmlns:a16="http://schemas.microsoft.com/office/drawing/2014/main" val="1761185499"/>
                    </a:ext>
                  </a:extLst>
                </a:gridCol>
                <a:gridCol w="835268">
                  <a:extLst>
                    <a:ext uri="{9D8B030D-6E8A-4147-A177-3AD203B41FA5}">
                      <a16:colId xmlns:a16="http://schemas.microsoft.com/office/drawing/2014/main" val="4056399830"/>
                    </a:ext>
                  </a:extLst>
                </a:gridCol>
                <a:gridCol w="639780">
                  <a:extLst>
                    <a:ext uri="{9D8B030D-6E8A-4147-A177-3AD203B41FA5}">
                      <a16:colId xmlns:a16="http://schemas.microsoft.com/office/drawing/2014/main" val="1661221770"/>
                    </a:ext>
                  </a:extLst>
                </a:gridCol>
                <a:gridCol w="589797">
                  <a:extLst>
                    <a:ext uri="{9D8B030D-6E8A-4147-A177-3AD203B41FA5}">
                      <a16:colId xmlns:a16="http://schemas.microsoft.com/office/drawing/2014/main" val="1971677525"/>
                    </a:ext>
                  </a:extLst>
                </a:gridCol>
                <a:gridCol w="681987">
                  <a:extLst>
                    <a:ext uri="{9D8B030D-6E8A-4147-A177-3AD203B41FA5}">
                      <a16:colId xmlns:a16="http://schemas.microsoft.com/office/drawing/2014/main" val="833366435"/>
                    </a:ext>
                  </a:extLst>
                </a:gridCol>
                <a:gridCol w="746965">
                  <a:extLst>
                    <a:ext uri="{9D8B030D-6E8A-4147-A177-3AD203B41FA5}">
                      <a16:colId xmlns:a16="http://schemas.microsoft.com/office/drawing/2014/main" val="2752919611"/>
                    </a:ext>
                  </a:extLst>
                </a:gridCol>
                <a:gridCol w="771955">
                  <a:extLst>
                    <a:ext uri="{9D8B030D-6E8A-4147-A177-3AD203B41FA5}">
                      <a16:colId xmlns:a16="http://schemas.microsoft.com/office/drawing/2014/main" val="2180063091"/>
                    </a:ext>
                  </a:extLst>
                </a:gridCol>
                <a:gridCol w="875253">
                  <a:extLst>
                    <a:ext uri="{9D8B030D-6E8A-4147-A177-3AD203B41FA5}">
                      <a16:colId xmlns:a16="http://schemas.microsoft.com/office/drawing/2014/main" val="2141419559"/>
                    </a:ext>
                  </a:extLst>
                </a:gridCol>
                <a:gridCol w="875253">
                  <a:extLst>
                    <a:ext uri="{9D8B030D-6E8A-4147-A177-3AD203B41FA5}">
                      <a16:colId xmlns:a16="http://schemas.microsoft.com/office/drawing/2014/main" val="2636630179"/>
                    </a:ext>
                  </a:extLst>
                </a:gridCol>
              </a:tblGrid>
              <a:tr h="171831">
                <a:tc rowSpan="2">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 MINUTE SETTLEMENT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SYSTEMS TRACKING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10">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TIMING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9325675"/>
                  </a:ext>
                </a:extLst>
              </a:tr>
              <a:tr h="453632">
                <a:tc vMerge="1">
                  <a:txBody>
                    <a:bodyPr/>
                    <a:lstStyle/>
                    <a:p>
                      <a:endParaRPr lang="en-AU"/>
                    </a:p>
                  </a:txBody>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Internal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Focus/Group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SWG</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Engagement</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External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HLIA</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Draft</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Final</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Tech Spec</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User</a:t>
                      </a:r>
                      <a:br>
                        <a:rPr lang="en-AU" sz="1000" b="1">
                          <a:solidFill>
                            <a:srgbClr val="000000"/>
                          </a:solidFill>
                          <a:effectLst/>
                          <a:latin typeface="Calibri" panose="020F0502020204030204" pitchFamily="34" charset="0"/>
                          <a:ea typeface="Calibri" panose="020F0502020204030204" pitchFamily="34" charset="0"/>
                        </a:rPr>
                      </a:br>
                      <a:r>
                        <a:rPr lang="en-AU" sz="1000" b="1">
                          <a:solidFill>
                            <a:srgbClr val="000000"/>
                          </a:solidFill>
                          <a:effectLst/>
                          <a:latin typeface="Calibri" panose="020F0502020204030204" pitchFamily="34" charset="0"/>
                          <a:ea typeface="Calibri" panose="020F0502020204030204" pitchFamily="34" charset="0"/>
                        </a:rPr>
                        <a:t>Guides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5MS Staging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Preprod</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Production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59226"/>
                  </a:ext>
                </a:extLst>
              </a:tr>
              <a:tr h="171831">
                <a:tc gridSpan="11">
                  <a:txBody>
                    <a:bodyPr/>
                    <a:lstStyle/>
                    <a:p>
                      <a:pPr>
                        <a:spcAft>
                          <a:spcPts val="0"/>
                        </a:spcAft>
                      </a:pPr>
                      <a:r>
                        <a:rPr lang="en-AU" sz="1000" b="1">
                          <a:solidFill>
                            <a:srgbClr val="000000"/>
                          </a:solidFill>
                          <a:effectLst/>
                          <a:latin typeface="Calibri" panose="020F0502020204030204" pitchFamily="34" charset="0"/>
                          <a:ea typeface="Calibri" panose="020F0502020204030204" pitchFamily="34" charset="0"/>
                        </a:rPr>
                        <a:t>METERING</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20730220"/>
                  </a:ext>
                </a:extLst>
              </a:tr>
              <a:tr h="154647">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1 - Metering Data &amp; Metrology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669345126"/>
                  </a:ext>
                </a:extLst>
              </a:tr>
              <a:tr h="274929">
                <a:tc>
                  <a:txBody>
                    <a:bodyPr/>
                    <a:lstStyle/>
                    <a:p>
                      <a:pPr>
                        <a:spcAft>
                          <a:spcPts val="0"/>
                        </a:spcAft>
                      </a:pPr>
                      <a:r>
                        <a:rPr lang="en-AU" sz="800" b="1">
                          <a:solidFill>
                            <a:srgbClr val="000000"/>
                          </a:solidFill>
                          <a:effectLst/>
                          <a:latin typeface="Calibri" panose="020F0502020204030204" pitchFamily="34" charset="0"/>
                          <a:ea typeface="Calibri" panose="020F0502020204030204" pitchFamily="34" charset="0"/>
                        </a:rPr>
                        <a:t>MDFF </a:t>
                      </a:r>
                      <a:br>
                        <a:rPr lang="en-AU" sz="800">
                          <a:solidFill>
                            <a:srgbClr val="000000"/>
                          </a:solidFill>
                          <a:effectLst/>
                          <a:latin typeface="Calibri" panose="020F0502020204030204" pitchFamily="34" charset="0"/>
                          <a:ea typeface="Calibri" panose="020F0502020204030204" pitchFamily="34" charset="0"/>
                        </a:rPr>
                      </a:br>
                      <a:r>
                        <a:rPr lang="en-AU" sz="800">
                          <a:solidFill>
                            <a:srgbClr val="000000"/>
                          </a:solidFill>
                          <a:effectLst/>
                          <a:latin typeface="Calibri" panose="020F0502020204030204" pitchFamily="34" charset="0"/>
                          <a:ea typeface="Calibri" panose="020F0502020204030204" pitchFamily="34" charset="0"/>
                        </a:rPr>
                        <a:t>• MDFF Specification NEM12 NEM13 v20</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Jan-19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4224320"/>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2 - MSATS &amp; SLPs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474794518"/>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Transition</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888218"/>
                  </a:ext>
                </a:extLst>
              </a:tr>
              <a:tr h="549858">
                <a:tc>
                  <a:txBody>
                    <a:bodyPr/>
                    <a:lstStyle/>
                    <a:p>
                      <a:pPr>
                        <a:spcAft>
                          <a:spcPts val="0"/>
                        </a:spcAft>
                      </a:pPr>
                      <a:r>
                        <a:rPr lang="en-AU" sz="800" b="1">
                          <a:effectLst/>
                          <a:latin typeface="Calibri" panose="020F0502020204030204" pitchFamily="34" charset="0"/>
                          <a:ea typeface="Calibri" panose="020F0502020204030204" pitchFamily="34" charset="0"/>
                        </a:rPr>
                        <a:t>Meter Data - MDFF and MDMF</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Sep-18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Nov-18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1-Dec-19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4475568"/>
                  </a:ext>
                </a:extLst>
              </a:tr>
              <a:tr h="171831">
                <a:tc gridSpan="11">
                  <a:txBody>
                    <a:bodyPr/>
                    <a:lstStyle/>
                    <a:p>
                      <a:pPr algn="ctr">
                        <a:spcAft>
                          <a:spcPts val="0"/>
                        </a:spcAft>
                      </a:pPr>
                      <a:r>
                        <a:rPr lang="en-AU" sz="1000" b="1">
                          <a:solidFill>
                            <a:srgbClr val="000000"/>
                          </a:solidFill>
                          <a:effectLst/>
                          <a:latin typeface="Calibri" panose="020F0502020204030204" pitchFamily="34" charset="0"/>
                          <a:ea typeface="Calibri" panose="020F0502020204030204" pitchFamily="34" charset="0"/>
                        </a:rPr>
                        <a:t>PACKAGE 3 - Miscellaneous</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181196760"/>
                  </a:ext>
                </a:extLst>
              </a:tr>
              <a:tr h="343661">
                <a:tc rowSpan="2">
                  <a:txBody>
                    <a:bodyPr/>
                    <a:lstStyle/>
                    <a:p>
                      <a:pPr>
                        <a:spcAft>
                          <a:spcPts val="0"/>
                        </a:spcAft>
                      </a:pPr>
                      <a:r>
                        <a:rPr lang="en-AU" sz="800" b="1">
                          <a:effectLst/>
                          <a:latin typeface="Calibri" panose="020F0502020204030204" pitchFamily="34" charset="0"/>
                          <a:ea typeface="Calibri" panose="020F0502020204030204" pitchFamily="34" charset="0"/>
                        </a:rPr>
                        <a:t>B2M via API</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01-Jun-20</a:t>
                      </a:r>
                      <a:br>
                        <a:rPr lang="en-AU" sz="1000">
                          <a:solidFill>
                            <a:srgbClr val="000000"/>
                          </a:solidFill>
                          <a:effectLst/>
                          <a:latin typeface="Calibri" panose="020F0502020204030204" pitchFamily="34" charset="0"/>
                          <a:ea typeface="Calibri" panose="020F0502020204030204" pitchFamily="34" charset="0"/>
                        </a:rPr>
                      </a:br>
                      <a:r>
                        <a:rPr lang="en-AU" sz="1000">
                          <a:solidFill>
                            <a:srgbClr val="000000"/>
                          </a:solidFill>
                          <a:effectLst/>
                          <a:latin typeface="Calibri" panose="020F0502020204030204" pitchFamily="34" charset="0"/>
                          <a:ea typeface="Calibri" panose="020F0502020204030204" pitchFamily="34" charset="0"/>
                        </a:rPr>
                        <a:t>(Draft)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3F6C0"/>
                    </a:solidFill>
                  </a:tcPr>
                </a:tc>
                <a:tc rowSpan="2">
                  <a:txBody>
                    <a:bodyPr/>
                    <a:lstStyle/>
                    <a:p>
                      <a:pPr algn="ctr">
                        <a:spcAft>
                          <a:spcPts val="0"/>
                        </a:spcAft>
                      </a:pPr>
                      <a:r>
                        <a:rPr lang="en-AU" sz="1000">
                          <a:effectLst/>
                          <a:latin typeface="Calibri" panose="020F0502020204030204" pitchFamily="34" charset="0"/>
                          <a:ea typeface="Calibri" panose="020F0502020204030204" pitchFamily="34" charset="0"/>
                        </a:rPr>
                        <a:t>15-Jun-20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rowSpan="2">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077417772"/>
                  </a:ext>
                </a:extLst>
              </a:tr>
              <a:tr h="326478">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14-Sep-20</a:t>
                      </a:r>
                      <a:br>
                        <a:rPr lang="en-AU" sz="1000">
                          <a:solidFill>
                            <a:schemeClr val="tx1"/>
                          </a:solidFill>
                          <a:effectLst/>
                          <a:latin typeface="Calibri" panose="020F0502020204030204" pitchFamily="34" charset="0"/>
                          <a:ea typeface="Calibri" panose="020F0502020204030204" pitchFamily="34" charset="0"/>
                        </a:rPr>
                      </a:br>
                      <a:r>
                        <a:rPr lang="en-AU" sz="1000">
                          <a:solidFill>
                            <a:schemeClr val="tx1"/>
                          </a:solidFill>
                          <a:effectLst/>
                          <a:latin typeface="Calibri" panose="020F0502020204030204" pitchFamily="34" charset="0"/>
                          <a:ea typeface="Calibri" panose="020F0502020204030204" pitchFamily="34" charset="0"/>
                        </a:rPr>
                        <a:t>(Final)</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a:noFill/>
                    </a:lnT>
                    <a:lnB w="12700" cap="flat" cmpd="sng" algn="ctr">
                      <a:solidFill>
                        <a:srgbClr val="BFBFBF"/>
                      </a:solidFill>
                      <a:prstDash val="solid"/>
                      <a:round/>
                      <a:headEnd type="none" w="med" len="med"/>
                      <a:tailEnd type="none" w="med" len="med"/>
                    </a:lnB>
                    <a:solidFill>
                      <a:srgbClr val="D3F6C0"/>
                    </a:solidFill>
                  </a:tcPr>
                </a:tc>
                <a:tc vMerge="1">
                  <a:txBody>
                    <a:bodyPr/>
                    <a:lstStyle/>
                    <a:p>
                      <a:endParaRPr lang="en-AU"/>
                    </a:p>
                  </a:txBody>
                  <a:tcPr/>
                </a:tc>
                <a:tc vMerge="1">
                  <a:txBody>
                    <a:bodyPr/>
                    <a:lstStyle/>
                    <a:p>
                      <a:endParaRPr lang="en-AU"/>
                    </a:p>
                  </a:txBody>
                  <a:tcPr/>
                </a:tc>
                <a:tc vMerge="1">
                  <a:txBody>
                    <a:bodyPr/>
                    <a:lstStyle/>
                    <a:p>
                      <a:endParaRPr lang="en-AU"/>
                    </a:p>
                  </a:txBody>
                  <a:tcPr/>
                </a:tc>
                <a:extLst>
                  <a:ext uri="{0D108BD9-81ED-4DB2-BD59-A6C34878D82A}">
                    <a16:rowId xmlns:a16="http://schemas.microsoft.com/office/drawing/2014/main" val="884689399"/>
                  </a:ext>
                </a:extLst>
              </a:tr>
              <a:tr h="302422">
                <a:tc>
                  <a:txBody>
                    <a:bodyPr/>
                    <a:lstStyle/>
                    <a:p>
                      <a:pPr>
                        <a:spcAft>
                          <a:spcPts val="0"/>
                        </a:spcAft>
                      </a:pPr>
                      <a:r>
                        <a:rPr lang="en-AU" sz="800" b="1">
                          <a:effectLst/>
                          <a:latin typeface="Calibri" panose="020F0502020204030204" pitchFamily="34" charset="0"/>
                          <a:ea typeface="Calibri" panose="020F0502020204030204" pitchFamily="34" charset="0"/>
                        </a:rPr>
                        <a:t>MSATS Browser (LVI) changes</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Aug-18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9-May-19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chemeClr val="tx1"/>
                          </a:solidFill>
                          <a:effectLst/>
                          <a:latin typeface="Calibri" panose="020F0502020204030204" pitchFamily="34" charset="0"/>
                          <a:ea typeface="Calibri" panose="020F0502020204030204" pitchFamily="34" charset="0"/>
                        </a:rPr>
                        <a:t>10-Oct-20</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15-Jun-20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109594004"/>
                  </a:ext>
                </a:extLst>
              </a:tr>
              <a:tr h="859153">
                <a:tc>
                  <a:txBody>
                    <a:bodyPr/>
                    <a:lstStyle/>
                    <a:p>
                      <a:pPr>
                        <a:spcAft>
                          <a:spcPts val="0"/>
                        </a:spcAft>
                      </a:pPr>
                      <a:r>
                        <a:rPr lang="en-AU" sz="800" b="1">
                          <a:effectLst/>
                          <a:latin typeface="Calibri" panose="020F0502020204030204" pitchFamily="34" charset="0"/>
                          <a:ea typeface="Calibri" panose="020F0502020204030204" pitchFamily="34" charset="0"/>
                        </a:rPr>
                        <a:t>MSATS Report changes</a:t>
                      </a:r>
                      <a:r>
                        <a:rPr lang="en-AU" sz="800">
                          <a:effectLst/>
                          <a:latin typeface="Calibri" panose="020F0502020204030204" pitchFamily="34" charset="0"/>
                          <a:ea typeface="Calibri" panose="020F0502020204030204" pitchFamily="34" charset="0"/>
                        </a:rPr>
                        <a:t>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Procedures MDM Procedure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MDM File Format and Load Process (User Guide)</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 MSATS Technical Specification </a:t>
                      </a:r>
                      <a:br>
                        <a:rPr lang="en-AU" sz="800">
                          <a:effectLst/>
                          <a:latin typeface="Calibri" panose="020F0502020204030204" pitchFamily="34" charset="0"/>
                          <a:ea typeface="Calibri" panose="020F0502020204030204" pitchFamily="34" charset="0"/>
                        </a:rPr>
                      </a:br>
                      <a:r>
                        <a:rPr lang="en-AU" sz="800">
                          <a:effectLst/>
                          <a:latin typeface="Calibri" panose="020F0502020204030204" pitchFamily="34" charset="0"/>
                          <a:ea typeface="Calibri" panose="020F0502020204030204" pitchFamily="34" charset="0"/>
                        </a:rPr>
                        <a:t>General Process &amp; Document Clean-up</a:t>
                      </a:r>
                      <a:endParaRPr lang="en-AU" sz="1000">
                        <a:effectLst/>
                        <a:latin typeface="Calibri" panose="020F0502020204030204" pitchFamily="34" charset="0"/>
                        <a:ea typeface="Calibri" panose="020F0502020204030204" pitchFamily="34" charset="0"/>
                      </a:endParaRPr>
                    </a:p>
                  </a:txBody>
                  <a:tcPr marL="61859" marR="61859" marT="0" marB="0">
                    <a:lnL w="12700" cap="flat" cmpd="sng" algn="ctr">
                      <a:solidFill>
                        <a:srgbClr val="000000"/>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Oct-18</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Apr-19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28-Jun-19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30-Sep-19</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effectLst/>
                          <a:latin typeface="Calibri" panose="020F0502020204030204" pitchFamily="34" charset="0"/>
                          <a:ea typeface="Calibri" panose="020F0502020204030204" pitchFamily="34" charset="0"/>
                        </a:rPr>
                        <a:t>-</a:t>
                      </a: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31-Aug-20</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19-Apr-21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BFBFBF"/>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000">
                          <a:solidFill>
                            <a:srgbClr val="000000"/>
                          </a:solidFill>
                          <a:effectLst/>
                          <a:latin typeface="Calibri" panose="020F0502020204030204" pitchFamily="34" charset="0"/>
                          <a:ea typeface="Calibri" panose="020F0502020204030204" pitchFamily="34" charset="0"/>
                        </a:rPr>
                        <a:t>31-May-21</a:t>
                      </a:r>
                      <a:endParaRPr lang="en-AU" sz="1000">
                        <a:effectLst/>
                        <a:latin typeface="Calibri" panose="020F0502020204030204" pitchFamily="34" charset="0"/>
                        <a:ea typeface="Calibri" panose="020F0502020204030204" pitchFamily="34" charset="0"/>
                      </a:endParaRPr>
                    </a:p>
                  </a:txBody>
                  <a:tcPr marL="61859" marR="61859" marT="0" marB="0" anchor="ctr">
                    <a:lnL w="1270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7331586"/>
                  </a:ext>
                </a:extLst>
              </a:tr>
            </a:tbl>
          </a:graphicData>
        </a:graphic>
      </p:graphicFrame>
      <p:sp>
        <p:nvSpPr>
          <p:cNvPr id="8" name="Title 1">
            <a:extLst>
              <a:ext uri="{FF2B5EF4-FFF2-40B4-BE49-F238E27FC236}">
                <a16:creationId xmlns:a16="http://schemas.microsoft.com/office/drawing/2014/main" id="{A0D54C99-D642-4198-9F93-46A5DD2B19AF}"/>
              </a:ext>
            </a:extLst>
          </p:cNvPr>
          <p:cNvSpPr txBox="1">
            <a:spLocks/>
          </p:cNvSpPr>
          <p:nvPr/>
        </p:nvSpPr>
        <p:spPr>
          <a:xfrm>
            <a:off x="8823947" y="1018828"/>
            <a:ext cx="1561743" cy="314119"/>
          </a:xfrm>
          <a:prstGeom prst="rect">
            <a:avLst/>
          </a:prstGeom>
        </p:spPr>
        <p:txBody>
          <a:bodyPr vert="horz" lIns="100796" tIns="50398" rIns="100796" bIns="50398" rtlCol="0" anchor="b" anchorCtr="0">
            <a:normAutofit fontScale="92500"/>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R3 Go-live : 31/05/21</a:t>
            </a:r>
          </a:p>
        </p:txBody>
      </p:sp>
      <p:sp>
        <p:nvSpPr>
          <p:cNvPr id="7" name="Rectangle: Rounded Corners 6">
            <a:extLst>
              <a:ext uri="{FF2B5EF4-FFF2-40B4-BE49-F238E27FC236}">
                <a16:creationId xmlns:a16="http://schemas.microsoft.com/office/drawing/2014/main" id="{0F6F959A-6F9C-411E-849D-A9871A1F0488}"/>
              </a:ext>
            </a:extLst>
          </p:cNvPr>
          <p:cNvSpPr/>
          <p:nvPr/>
        </p:nvSpPr>
        <p:spPr>
          <a:xfrm>
            <a:off x="8595360" y="67909"/>
            <a:ext cx="1915427" cy="140982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AU"/>
              <a:t>Updated to reflect replanned pre-prod and prod dates</a:t>
            </a:r>
          </a:p>
        </p:txBody>
      </p:sp>
    </p:spTree>
    <p:extLst>
      <p:ext uri="{BB962C8B-B14F-4D97-AF65-F5344CB8AC3E}">
        <p14:creationId xmlns:p14="http://schemas.microsoft.com/office/powerpoint/2010/main" val="42518900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74E93-39A9-417D-8E65-5F4E013C07CF}"/>
              </a:ext>
            </a:extLst>
          </p:cNvPr>
          <p:cNvSpPr>
            <a:spLocks noGrp="1"/>
          </p:cNvSpPr>
          <p:nvPr>
            <p:ph type="title"/>
          </p:nvPr>
        </p:nvSpPr>
        <p:spPr>
          <a:xfrm>
            <a:off x="206546" y="80920"/>
            <a:ext cx="9550402" cy="1310695"/>
          </a:xfrm>
        </p:spPr>
        <p:txBody>
          <a:bodyPr>
            <a:normAutofit/>
          </a:bodyPr>
          <a:lstStyle/>
          <a:p>
            <a:r>
              <a:rPr lang="en-AU" sz="3600"/>
              <a:t>Pre-prod cutover</a:t>
            </a:r>
          </a:p>
        </p:txBody>
      </p:sp>
      <p:sp>
        <p:nvSpPr>
          <p:cNvPr id="4" name="Slide Number Placeholder 3">
            <a:extLst>
              <a:ext uri="{FF2B5EF4-FFF2-40B4-BE49-F238E27FC236}">
                <a16:creationId xmlns:a16="http://schemas.microsoft.com/office/drawing/2014/main" id="{3DBFE9D4-EC08-4A7F-9F3E-310E3D809437}"/>
              </a:ext>
            </a:extLst>
          </p:cNvPr>
          <p:cNvSpPr>
            <a:spLocks noGrp="1"/>
          </p:cNvSpPr>
          <p:nvPr>
            <p:ph type="sldNum" sz="quarter" idx="12"/>
          </p:nvPr>
        </p:nvSpPr>
        <p:spPr/>
        <p:txBody>
          <a:bodyPr/>
          <a:lstStyle/>
          <a:p>
            <a:fld id="{4EC81F68-4976-451A-B2E9-79BCBD2F70CC}" type="slidenum">
              <a:rPr lang="en-AU" smtClean="0"/>
              <a:t>46</a:t>
            </a:fld>
            <a:endParaRPr lang="en-AU"/>
          </a:p>
        </p:txBody>
      </p:sp>
      <p:sp>
        <p:nvSpPr>
          <p:cNvPr id="7" name="Content Placeholder 2">
            <a:extLst>
              <a:ext uri="{FF2B5EF4-FFF2-40B4-BE49-F238E27FC236}">
                <a16:creationId xmlns:a16="http://schemas.microsoft.com/office/drawing/2014/main" id="{994D75FC-80E4-4D7C-8A14-8015FAFD0F91}"/>
              </a:ext>
            </a:extLst>
          </p:cNvPr>
          <p:cNvSpPr>
            <a:spLocks noGrp="1"/>
          </p:cNvSpPr>
          <p:nvPr>
            <p:ph idx="1"/>
          </p:nvPr>
        </p:nvSpPr>
        <p:spPr>
          <a:xfrm>
            <a:off x="206546" y="1786987"/>
            <a:ext cx="10255425" cy="5400687"/>
          </a:xfrm>
        </p:spPr>
        <p:txBody>
          <a:bodyPr>
            <a:normAutofit/>
          </a:bodyPr>
          <a:lstStyle/>
          <a:p>
            <a:pPr>
              <a:lnSpc>
                <a:spcPct val="100000"/>
              </a:lnSpc>
              <a:spcBef>
                <a:spcPts val="600"/>
              </a:spcBef>
              <a:spcAft>
                <a:spcPts val="600"/>
              </a:spcAft>
            </a:pPr>
            <a:r>
              <a:rPr lang="en-AU" sz="1700" b="1"/>
              <a:t>On 8 April</a:t>
            </a:r>
            <a:r>
              <a:rPr lang="en-AU" sz="1700"/>
              <a:t>, AEMO will provide </a:t>
            </a:r>
            <a:r>
              <a:rPr lang="en-AU" sz="1700" b="1"/>
              <a:t>a Go/No-Go decision </a:t>
            </a:r>
            <a:r>
              <a:rPr lang="en-AU" sz="1700"/>
              <a:t>for its deployment of the </a:t>
            </a:r>
            <a:r>
              <a:rPr lang="en-AU" sz="1700" b="1"/>
              <a:t>Retail solution </a:t>
            </a:r>
            <a:r>
              <a:rPr lang="en-AU" sz="1700"/>
              <a:t>into the pre-production environment. The Retail Industry Test period will commence on 19 April.</a:t>
            </a:r>
          </a:p>
          <a:p>
            <a:pPr>
              <a:lnSpc>
                <a:spcPct val="100000"/>
              </a:lnSpc>
              <a:spcBef>
                <a:spcPts val="1200"/>
              </a:spcBef>
              <a:spcAft>
                <a:spcPts val="600"/>
              </a:spcAft>
            </a:pPr>
            <a:r>
              <a:rPr lang="en-AU" sz="1700"/>
              <a:t>To facilitate the cutover, there will be an outage in the MSATS pre-production environment from 10 to 16 April. This does not impact AEMO’s production environment, or the Wholesale pre-production environment.</a:t>
            </a:r>
          </a:p>
          <a:p>
            <a:pPr>
              <a:lnSpc>
                <a:spcPct val="100000"/>
              </a:lnSpc>
              <a:spcBef>
                <a:spcPts val="1200"/>
              </a:spcBef>
            </a:pPr>
            <a:r>
              <a:rPr lang="en-AU" sz="1700"/>
              <a:t>AEMO will </a:t>
            </a:r>
            <a:r>
              <a:rPr lang="en-AU" sz="1700" b="1"/>
              <a:t>communicate</a:t>
            </a:r>
            <a:r>
              <a:rPr lang="en-AU" sz="1700"/>
              <a:t> the availability of pre-production at the completion of the cutover activity, and the availability of the environment for participant usage, which may be prior to 19 April.</a:t>
            </a:r>
          </a:p>
          <a:p>
            <a:pPr>
              <a:lnSpc>
                <a:spcPct val="150000"/>
              </a:lnSpc>
            </a:pPr>
            <a:r>
              <a:rPr lang="en-AU" sz="1700"/>
              <a:t>For the </a:t>
            </a:r>
            <a:r>
              <a:rPr lang="en-AU" sz="1700" b="1"/>
              <a:t>pre-prod cutover</a:t>
            </a:r>
            <a:r>
              <a:rPr lang="en-AU" sz="1700"/>
              <a:t>:</a:t>
            </a:r>
          </a:p>
          <a:p>
            <a:pPr lvl="1">
              <a:lnSpc>
                <a:spcPct val="150000"/>
              </a:lnSpc>
            </a:pPr>
            <a:r>
              <a:rPr lang="en-AU" sz="1700"/>
              <a:t>B2M processing is expected to be </a:t>
            </a:r>
            <a:r>
              <a:rPr lang="en-AU" sz="1700" b="1"/>
              <a:t>unavailable</a:t>
            </a:r>
            <a:r>
              <a:rPr lang="en-AU" sz="1700"/>
              <a:t> for 34 hours</a:t>
            </a:r>
          </a:p>
          <a:p>
            <a:pPr lvl="1">
              <a:lnSpc>
                <a:spcPct val="150000"/>
              </a:lnSpc>
            </a:pPr>
            <a:r>
              <a:rPr lang="en-AU" sz="1700"/>
              <a:t>B2B processing is expected to be </a:t>
            </a:r>
            <a:r>
              <a:rPr lang="en-AU" sz="1700" b="1"/>
              <a:t>unavailable</a:t>
            </a:r>
            <a:r>
              <a:rPr lang="en-AU" sz="1700"/>
              <a:t> for 12 hours</a:t>
            </a:r>
          </a:p>
          <a:p>
            <a:pPr>
              <a:lnSpc>
                <a:spcPct val="150000"/>
              </a:lnSpc>
            </a:pPr>
            <a:r>
              <a:rPr lang="en-AU" sz="1700"/>
              <a:t>The production cutover schedule will be refined based on learnings from the pre-prod cutover. </a:t>
            </a:r>
          </a:p>
        </p:txBody>
      </p:sp>
    </p:spTree>
    <p:extLst>
      <p:ext uri="{BB962C8B-B14F-4D97-AF65-F5344CB8AC3E}">
        <p14:creationId xmlns:p14="http://schemas.microsoft.com/office/powerpoint/2010/main" val="38038866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68E55-CC43-4F21-B720-51861646D0F3}"/>
              </a:ext>
            </a:extLst>
          </p:cNvPr>
          <p:cNvSpPr>
            <a:spLocks noGrp="1"/>
          </p:cNvSpPr>
          <p:nvPr>
            <p:ph type="title"/>
          </p:nvPr>
        </p:nvSpPr>
        <p:spPr>
          <a:xfrm>
            <a:off x="206547" y="150494"/>
            <a:ext cx="9650886" cy="1310695"/>
          </a:xfrm>
        </p:spPr>
        <p:txBody>
          <a:bodyPr/>
          <a:lstStyle/>
          <a:p>
            <a:r>
              <a:rPr lang="en-AU"/>
              <a:t>Production cutover update</a:t>
            </a:r>
          </a:p>
        </p:txBody>
      </p:sp>
      <p:sp>
        <p:nvSpPr>
          <p:cNvPr id="3" name="Content Placeholder 2">
            <a:extLst>
              <a:ext uri="{FF2B5EF4-FFF2-40B4-BE49-F238E27FC236}">
                <a16:creationId xmlns:a16="http://schemas.microsoft.com/office/drawing/2014/main" id="{699493B8-C5B5-4DD1-8A9D-508F7BB89D0F}"/>
              </a:ext>
            </a:extLst>
          </p:cNvPr>
          <p:cNvSpPr>
            <a:spLocks noGrp="1"/>
          </p:cNvSpPr>
          <p:nvPr>
            <p:ph idx="1"/>
          </p:nvPr>
        </p:nvSpPr>
        <p:spPr>
          <a:xfrm>
            <a:off x="206546" y="1891838"/>
            <a:ext cx="10255425" cy="5142012"/>
          </a:xfrm>
        </p:spPr>
        <p:txBody>
          <a:bodyPr vert="horz" lIns="91440" tIns="45720" rIns="91440" bIns="45720" rtlCol="0" anchor="t">
            <a:normAutofit fontScale="92500" lnSpcReduction="10000"/>
          </a:bodyPr>
          <a:lstStyle/>
          <a:p>
            <a:pPr marL="200025" indent="-200025">
              <a:lnSpc>
                <a:spcPct val="100000"/>
              </a:lnSpc>
              <a:spcBef>
                <a:spcPts val="1200"/>
              </a:spcBef>
            </a:pPr>
            <a:r>
              <a:rPr lang="en-AU" sz="1700" dirty="0"/>
              <a:t>DR2b has been completed, providing a firm basis for cutover to pre-prod</a:t>
            </a:r>
            <a:endParaRPr lang="en-AU" sz="1700" dirty="0">
              <a:cs typeface="Segoe UI Semilight"/>
            </a:endParaRPr>
          </a:p>
          <a:p>
            <a:pPr marL="200025" indent="-200025">
              <a:lnSpc>
                <a:spcPct val="100000"/>
              </a:lnSpc>
              <a:spcBef>
                <a:spcPts val="1200"/>
              </a:spcBef>
            </a:pPr>
            <a:r>
              <a:rPr lang="en-AU" sz="1700" dirty="0"/>
              <a:t>The 5MS retail platform industry go-live plan will be updated after the pre-prod cutover, including refined timings of B2M and B2B outage periods.</a:t>
            </a:r>
            <a:endParaRPr lang="en-AU" sz="1700" dirty="0">
              <a:cs typeface="Segoe UI Semilight"/>
            </a:endParaRPr>
          </a:p>
          <a:p>
            <a:pPr marL="200025" indent="-200025">
              <a:lnSpc>
                <a:spcPct val="100000"/>
              </a:lnSpc>
              <a:spcBef>
                <a:spcPts val="1200"/>
              </a:spcBef>
            </a:pPr>
            <a:r>
              <a:rPr lang="en-AU" sz="1700" dirty="0"/>
              <a:t>Key Aspects / Consideration:</a:t>
            </a:r>
            <a:endParaRPr lang="en-AU" sz="1700" dirty="0">
              <a:cs typeface="Segoe UI Semilight"/>
            </a:endParaRPr>
          </a:p>
          <a:p>
            <a:pPr marL="601345" lvl="1" indent="-200025">
              <a:lnSpc>
                <a:spcPct val="150000"/>
              </a:lnSpc>
            </a:pPr>
            <a:r>
              <a:rPr lang="en-AU" sz="1300" dirty="0"/>
              <a:t>Length of time B2B and B2M processing will be unavailable during cutover</a:t>
            </a:r>
            <a:endParaRPr lang="en-AU" sz="1300" dirty="0">
              <a:cs typeface="Segoe UI Semilight"/>
            </a:endParaRPr>
          </a:p>
          <a:p>
            <a:pPr marL="601345" lvl="1" indent="-200025">
              <a:lnSpc>
                <a:spcPct val="150000"/>
              </a:lnSpc>
            </a:pPr>
            <a:r>
              <a:rPr lang="en-AU" sz="1300" dirty="0"/>
              <a:t>MDP/ DNSP / Retailer Timing for processing of held B2M / B2B transaction and "catch up" processing:</a:t>
            </a:r>
            <a:endParaRPr lang="en-AU" sz="1300" dirty="0">
              <a:cs typeface="Segoe UI Semilight"/>
            </a:endParaRPr>
          </a:p>
          <a:p>
            <a:pPr marL="1002030" lvl="2" indent="-200025">
              <a:lnSpc>
                <a:spcPct val="150000"/>
              </a:lnSpc>
              <a:buFont typeface="Segoe UI Semilight" panose="020B0402040204020203" pitchFamily="34" charset="0"/>
              <a:buChar char="–"/>
            </a:pPr>
            <a:r>
              <a:rPr lang="en-AU" sz="1300" dirty="0"/>
              <a:t>Metering Data</a:t>
            </a:r>
            <a:endParaRPr lang="en-AU" sz="1300" dirty="0">
              <a:cs typeface="Segoe UI Semilight"/>
            </a:endParaRPr>
          </a:p>
          <a:p>
            <a:pPr marL="1002030" lvl="2" indent="-200025">
              <a:lnSpc>
                <a:spcPct val="150000"/>
              </a:lnSpc>
              <a:buFont typeface="Segoe UI Semilight" panose="020B0402040204020203" pitchFamily="34" charset="0"/>
              <a:buChar char="–"/>
            </a:pPr>
            <a:r>
              <a:rPr lang="en-AU" sz="1300" dirty="0"/>
              <a:t>CATS Transactions</a:t>
            </a:r>
            <a:endParaRPr lang="en-AU" sz="1300" dirty="0">
              <a:cs typeface="Segoe UI Semilight"/>
            </a:endParaRPr>
          </a:p>
          <a:p>
            <a:pPr marL="1002030" lvl="2" indent="-200025">
              <a:lnSpc>
                <a:spcPct val="150000"/>
              </a:lnSpc>
              <a:spcBef>
                <a:spcPts val="438"/>
              </a:spcBef>
              <a:buFont typeface="Segoe UI Semilight" panose="020B0402040204020203" pitchFamily="34" charset="0"/>
              <a:buChar char="–"/>
            </a:pPr>
            <a:r>
              <a:rPr lang="en-AU" sz="1300" dirty="0">
                <a:cs typeface="Segoe UI Semilight"/>
              </a:rPr>
              <a:t>Service Orders</a:t>
            </a:r>
          </a:p>
          <a:p>
            <a:pPr marL="601345" lvl="1" indent="-200025">
              <a:lnSpc>
                <a:spcPct val="150000"/>
              </a:lnSpc>
            </a:pPr>
            <a:r>
              <a:rPr lang="en-AU" sz="1300" dirty="0">
                <a:cs typeface="Segoe UI Semilight"/>
              </a:rPr>
              <a:t>Online access to MSTATS during period of cutover</a:t>
            </a:r>
            <a:endParaRPr lang="en-AU" sz="1300" dirty="0"/>
          </a:p>
          <a:p>
            <a:pPr marL="601345" lvl="1" indent="-200025">
              <a:lnSpc>
                <a:spcPct val="150000"/>
              </a:lnSpc>
              <a:spcBef>
                <a:spcPts val="438"/>
              </a:spcBef>
            </a:pPr>
            <a:r>
              <a:rPr lang="en-AU" sz="1300" dirty="0"/>
              <a:t>VPXP replaced by NEMMCO  </a:t>
            </a:r>
            <a:endParaRPr lang="en-AU" dirty="0"/>
          </a:p>
          <a:p>
            <a:pPr marL="601345" lvl="1" indent="-200025">
              <a:lnSpc>
                <a:spcPct val="150000"/>
              </a:lnSpc>
            </a:pPr>
            <a:r>
              <a:rPr lang="en-AU" sz="1300" dirty="0"/>
              <a:t>PVM timing and participation</a:t>
            </a:r>
            <a:endParaRPr lang="en-AU" sz="1300" dirty="0">
              <a:cs typeface="Segoe UI Semilight"/>
            </a:endParaRPr>
          </a:p>
          <a:p>
            <a:pPr marL="601345" lvl="1" indent="-200025">
              <a:lnSpc>
                <a:spcPct val="150000"/>
              </a:lnSpc>
            </a:pPr>
            <a:r>
              <a:rPr lang="en-AU" sz="1300" dirty="0"/>
              <a:t>Communications</a:t>
            </a:r>
            <a:endParaRPr lang="en-AU" sz="1300" dirty="0">
              <a:cs typeface="Segoe UI Semilight"/>
            </a:endParaRPr>
          </a:p>
          <a:p>
            <a:pPr marL="1002030" lvl="2" indent="-200025">
              <a:lnSpc>
                <a:spcPct val="150000"/>
              </a:lnSpc>
              <a:buFont typeface="Segoe UI Semilight" panose="020B0402040204020203" pitchFamily="34" charset="0"/>
              <a:buChar char="–"/>
            </a:pPr>
            <a:r>
              <a:rPr lang="en-AU" sz="1300" dirty="0"/>
              <a:t>Progress</a:t>
            </a:r>
            <a:endParaRPr lang="en-AU" sz="1300" dirty="0">
              <a:cs typeface="Segoe UI Semilight"/>
            </a:endParaRPr>
          </a:p>
          <a:p>
            <a:pPr marL="1002030" lvl="2" indent="-200025">
              <a:lnSpc>
                <a:spcPct val="150000"/>
              </a:lnSpc>
              <a:buFont typeface="Segoe UI Semilight" panose="020B0402040204020203" pitchFamily="34" charset="0"/>
              <a:buChar char="–"/>
            </a:pPr>
            <a:r>
              <a:rPr lang="en-AU" sz="1300" dirty="0"/>
              <a:t>Issues</a:t>
            </a:r>
            <a:endParaRPr lang="en-AU" sz="1300" dirty="0">
              <a:cs typeface="Segoe UI Semilight"/>
            </a:endParaRPr>
          </a:p>
          <a:p>
            <a:pPr marL="601345" lvl="1" indent="-200025">
              <a:lnSpc>
                <a:spcPct val="150000"/>
              </a:lnSpc>
            </a:pPr>
            <a:r>
              <a:rPr lang="en-AU" sz="1300" dirty="0"/>
              <a:t>Participants to consider how to restart processing after B2M and B2B outages</a:t>
            </a:r>
            <a:endParaRPr lang="en-AU" sz="1300" dirty="0">
              <a:cs typeface="Segoe UI Semilight"/>
            </a:endParaRPr>
          </a:p>
          <a:p>
            <a:pPr marL="1002030" lvl="2" indent="-200025">
              <a:lnSpc>
                <a:spcPct val="150000"/>
              </a:lnSpc>
            </a:pPr>
            <a:endParaRPr lang="en-AU" sz="998">
              <a:cs typeface="Segoe UI Semilight"/>
            </a:endParaRPr>
          </a:p>
        </p:txBody>
      </p:sp>
      <p:sp>
        <p:nvSpPr>
          <p:cNvPr id="4" name="Slide Number Placeholder 3">
            <a:extLst>
              <a:ext uri="{FF2B5EF4-FFF2-40B4-BE49-F238E27FC236}">
                <a16:creationId xmlns:a16="http://schemas.microsoft.com/office/drawing/2014/main" id="{EF2C58CA-D04D-4020-B287-8BCD64493202}"/>
              </a:ext>
            </a:extLst>
          </p:cNvPr>
          <p:cNvSpPr>
            <a:spLocks noGrp="1"/>
          </p:cNvSpPr>
          <p:nvPr>
            <p:ph type="sldNum" sz="quarter" idx="12"/>
          </p:nvPr>
        </p:nvSpPr>
        <p:spPr/>
        <p:txBody>
          <a:bodyPr/>
          <a:lstStyle/>
          <a:p>
            <a:fld id="{4EC81F68-4976-451A-B2E9-79BCBD2F70CC}" type="slidenum">
              <a:rPr lang="en-AU" smtClean="0"/>
              <a:t>47</a:t>
            </a:fld>
            <a:endParaRPr lang="en-AU"/>
          </a:p>
        </p:txBody>
      </p:sp>
    </p:spTree>
    <p:extLst>
      <p:ext uri="{BB962C8B-B14F-4D97-AF65-F5344CB8AC3E}">
        <p14:creationId xmlns:p14="http://schemas.microsoft.com/office/powerpoint/2010/main" val="2427529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DFA093-E120-42FB-AE9E-06034E457D71}"/>
              </a:ext>
            </a:extLst>
          </p:cNvPr>
          <p:cNvSpPr>
            <a:spLocks noGrp="1"/>
          </p:cNvSpPr>
          <p:nvPr>
            <p:ph type="title"/>
          </p:nvPr>
        </p:nvSpPr>
        <p:spPr/>
        <p:txBody>
          <a:bodyPr/>
          <a:lstStyle/>
          <a:p>
            <a:r>
              <a:rPr lang="en-AU"/>
              <a:t>Dispatch / Bidding Update</a:t>
            </a:r>
          </a:p>
        </p:txBody>
      </p:sp>
      <p:sp>
        <p:nvSpPr>
          <p:cNvPr id="6" name="Text Placeholder 5">
            <a:extLst>
              <a:ext uri="{FF2B5EF4-FFF2-40B4-BE49-F238E27FC236}">
                <a16:creationId xmlns:a16="http://schemas.microsoft.com/office/drawing/2014/main" id="{483A9DDC-FD9C-472A-8A4E-E7EE5E007DEC}"/>
              </a:ext>
            </a:extLst>
          </p:cNvPr>
          <p:cNvSpPr>
            <a:spLocks noGrp="1"/>
          </p:cNvSpPr>
          <p:nvPr>
            <p:ph type="body" idx="1"/>
          </p:nvPr>
        </p:nvSpPr>
        <p:spPr/>
        <p:txBody>
          <a:bodyPr/>
          <a:lstStyle/>
          <a:p>
            <a:r>
              <a:rPr lang="en-AU"/>
              <a:t>Ian Devaney</a:t>
            </a:r>
          </a:p>
        </p:txBody>
      </p:sp>
      <p:sp>
        <p:nvSpPr>
          <p:cNvPr id="4" name="Slide Number Placeholder 3">
            <a:extLst>
              <a:ext uri="{FF2B5EF4-FFF2-40B4-BE49-F238E27FC236}">
                <a16:creationId xmlns:a16="http://schemas.microsoft.com/office/drawing/2014/main" id="{6154256F-3A4F-4132-8942-DEF7E6B15DCF}"/>
              </a:ext>
            </a:extLst>
          </p:cNvPr>
          <p:cNvSpPr>
            <a:spLocks noGrp="1"/>
          </p:cNvSpPr>
          <p:nvPr>
            <p:ph type="sldNum" sz="quarter" idx="12"/>
          </p:nvPr>
        </p:nvSpPr>
        <p:spPr/>
        <p:txBody>
          <a:bodyPr/>
          <a:lstStyle/>
          <a:p>
            <a:fld id="{4EC81F68-4976-451A-B2E9-79BCBD2F70CC}" type="slidenum">
              <a:rPr lang="en-AU" smtClean="0"/>
              <a:pPr/>
              <a:t>48</a:t>
            </a:fld>
            <a:endParaRPr lang="en-AU"/>
          </a:p>
        </p:txBody>
      </p:sp>
    </p:spTree>
    <p:extLst>
      <p:ext uri="{BB962C8B-B14F-4D97-AF65-F5344CB8AC3E}">
        <p14:creationId xmlns:p14="http://schemas.microsoft.com/office/powerpoint/2010/main" val="1441310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216362" y="180975"/>
            <a:ext cx="8003176" cy="1310695"/>
          </a:xfrm>
        </p:spPr>
        <p:txBody>
          <a:bodyPr>
            <a:normAutofit/>
          </a:bodyPr>
          <a:lstStyle/>
          <a:p>
            <a:r>
              <a:rPr lang="en-AU" sz="3600"/>
              <a:t>Bidding / Dispatch</a:t>
            </a:r>
            <a:br>
              <a:rPr lang="en-AU"/>
            </a:br>
            <a:r>
              <a:rPr lang="en-AU" sz="2646"/>
              <a:t>Staging, Pre-production &amp; Production timelines</a:t>
            </a:r>
            <a:endParaRPr lang="en-AU" sz="3968"/>
          </a:p>
        </p:txBody>
      </p:sp>
      <p:sp>
        <p:nvSpPr>
          <p:cNvPr id="65" name="Arrow: Right 64">
            <a:extLst>
              <a:ext uri="{FF2B5EF4-FFF2-40B4-BE49-F238E27FC236}">
                <a16:creationId xmlns:a16="http://schemas.microsoft.com/office/drawing/2014/main" id="{45C786C7-2598-4536-B4A5-68707D9E03F9}"/>
              </a:ext>
            </a:extLst>
          </p:cNvPr>
          <p:cNvSpPr/>
          <p:nvPr/>
        </p:nvSpPr>
        <p:spPr>
          <a:xfrm>
            <a:off x="1996130" y="3342724"/>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0" name="Arrow: Right 69">
            <a:extLst>
              <a:ext uri="{FF2B5EF4-FFF2-40B4-BE49-F238E27FC236}">
                <a16:creationId xmlns:a16="http://schemas.microsoft.com/office/drawing/2014/main" id="{EFBE4EC3-01E4-47EB-91D3-C885746F959B}"/>
              </a:ext>
            </a:extLst>
          </p:cNvPr>
          <p:cNvSpPr/>
          <p:nvPr/>
        </p:nvSpPr>
        <p:spPr>
          <a:xfrm>
            <a:off x="1996130" y="2570991"/>
            <a:ext cx="8003176" cy="531757"/>
          </a:xfrm>
          <a:prstGeom prst="rightArrow">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2000" b="1"/>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1944473"/>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330507" y="2697708"/>
            <a:ext cx="1665624" cy="307777"/>
          </a:xfrm>
          <a:prstGeom prst="rect">
            <a:avLst/>
          </a:prstGeom>
          <a:noFill/>
        </p:spPr>
        <p:txBody>
          <a:bodyPr wrap="square" rtlCol="0">
            <a:spAutoFit/>
          </a:bodyPr>
          <a:lstStyle/>
          <a:p>
            <a:pPr algn="ctr"/>
            <a:r>
              <a:rPr lang="en-AU" sz="1400" b="1"/>
              <a:t>PRE-PRODUCTION</a:t>
            </a:r>
          </a:p>
        </p:txBody>
      </p:sp>
      <p:sp>
        <p:nvSpPr>
          <p:cNvPr id="73" name="TextBox 72">
            <a:extLst>
              <a:ext uri="{FF2B5EF4-FFF2-40B4-BE49-F238E27FC236}">
                <a16:creationId xmlns:a16="http://schemas.microsoft.com/office/drawing/2014/main" id="{782E3A97-D138-45BB-9D3E-8F14B841FC28}"/>
              </a:ext>
            </a:extLst>
          </p:cNvPr>
          <p:cNvSpPr txBox="1"/>
          <p:nvPr/>
        </p:nvSpPr>
        <p:spPr>
          <a:xfrm>
            <a:off x="581479" y="3442103"/>
            <a:ext cx="1414651" cy="307777"/>
          </a:xfrm>
          <a:prstGeom prst="rect">
            <a:avLst/>
          </a:prstGeom>
          <a:noFill/>
        </p:spPr>
        <p:txBody>
          <a:bodyPr wrap="square" rtlCol="0">
            <a:spAutoFit/>
          </a:bodyPr>
          <a:lstStyle/>
          <a:p>
            <a:pPr algn="ctr"/>
            <a:r>
              <a:rPr lang="en-AU" sz="1400" b="1"/>
              <a:t>PRODUCTION</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2006209" y="2714143"/>
          <a:ext cx="5073383" cy="259274"/>
        </p:xfrm>
        <a:graphic>
          <a:graphicData uri="http://schemas.openxmlformats.org/drawingml/2006/table">
            <a:tbl>
              <a:tblPr firstRow="1" bandRow="1">
                <a:tableStyleId>{5C22544A-7EE6-4342-B048-85BDC9FD1C3A}</a:tableStyleId>
              </a:tblPr>
              <a:tblGrid>
                <a:gridCol w="1873806">
                  <a:extLst>
                    <a:ext uri="{9D8B030D-6E8A-4147-A177-3AD203B41FA5}">
                      <a16:colId xmlns:a16="http://schemas.microsoft.com/office/drawing/2014/main" val="97459750"/>
                    </a:ext>
                  </a:extLst>
                </a:gridCol>
                <a:gridCol w="3199577">
                  <a:extLst>
                    <a:ext uri="{9D8B030D-6E8A-4147-A177-3AD203B41FA5}">
                      <a16:colId xmlns:a16="http://schemas.microsoft.com/office/drawing/2014/main" val="3520758818"/>
                    </a:ext>
                  </a:extLst>
                </a:gridCol>
              </a:tblGrid>
              <a:tr h="254586">
                <a:tc>
                  <a:txBody>
                    <a:bodyPr/>
                    <a:lstStyle/>
                    <a:p>
                      <a:endParaRPr lang="en-AU" sz="110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45817" marB="45817">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nvGraphicFramePr>
        <p:xfrm>
          <a:off x="2006350" y="3475985"/>
          <a:ext cx="6098002" cy="268436"/>
        </p:xfrm>
        <a:graphic>
          <a:graphicData uri="http://schemas.openxmlformats.org/drawingml/2006/table">
            <a:tbl>
              <a:tblPr firstRow="1" bandRow="1">
                <a:tableStyleId>{5C22544A-7EE6-4342-B048-85BDC9FD1C3A}</a:tableStyleId>
              </a:tblPr>
              <a:tblGrid>
                <a:gridCol w="3380016">
                  <a:extLst>
                    <a:ext uri="{9D8B030D-6E8A-4147-A177-3AD203B41FA5}">
                      <a16:colId xmlns:a16="http://schemas.microsoft.com/office/drawing/2014/main" val="97459750"/>
                    </a:ext>
                  </a:extLst>
                </a:gridCol>
                <a:gridCol w="2717986">
                  <a:extLst>
                    <a:ext uri="{9D8B030D-6E8A-4147-A177-3AD203B41FA5}">
                      <a16:colId xmlns:a16="http://schemas.microsoft.com/office/drawing/2014/main" val="1036072466"/>
                    </a:ext>
                  </a:extLst>
                </a:gridCol>
              </a:tblGrid>
              <a:tr h="263749">
                <a:tc>
                  <a:txBody>
                    <a:bodyPr/>
                    <a:lstStyle/>
                    <a:p>
                      <a:endParaRPr lang="en-AU" sz="1100"/>
                    </a:p>
                  </a:txBody>
                  <a:tcPr marL="100796" marR="100796" marT="50398" marB="50398">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00"/>
                    </a:p>
                  </a:txBody>
                  <a:tcPr marL="100796" marR="100796" marT="50398" marB="50398">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96131" y="1952825"/>
            <a:ext cx="6108222" cy="258708"/>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200" b="1"/>
              <a:t>01 Oct 2021</a:t>
            </a:r>
          </a:p>
        </p:txBody>
      </p:sp>
      <p:sp>
        <p:nvSpPr>
          <p:cNvPr id="84" name="TextBox 83">
            <a:extLst>
              <a:ext uri="{FF2B5EF4-FFF2-40B4-BE49-F238E27FC236}">
                <a16:creationId xmlns:a16="http://schemas.microsoft.com/office/drawing/2014/main" id="{7B2400D9-DE7D-45CE-9B09-D4490F95642F}"/>
              </a:ext>
            </a:extLst>
          </p:cNvPr>
          <p:cNvSpPr txBox="1"/>
          <p:nvPr/>
        </p:nvSpPr>
        <p:spPr>
          <a:xfrm>
            <a:off x="6054704" y="2695300"/>
            <a:ext cx="1045205" cy="276999"/>
          </a:xfrm>
          <a:prstGeom prst="rect">
            <a:avLst/>
          </a:prstGeom>
          <a:noFill/>
        </p:spPr>
        <p:txBody>
          <a:bodyPr wrap="square" rtlCol="0">
            <a:spAutoFit/>
          </a:bodyPr>
          <a:lstStyle/>
          <a:p>
            <a:r>
              <a:rPr lang="en-AU" sz="1200" b="1">
                <a:solidFill>
                  <a:schemeClr val="bg1"/>
                </a:solidFill>
              </a:rPr>
              <a:t>05 Jul 2021</a:t>
            </a:r>
          </a:p>
        </p:txBody>
      </p:sp>
      <p:sp>
        <p:nvSpPr>
          <p:cNvPr id="86" name="TextBox 85">
            <a:extLst>
              <a:ext uri="{FF2B5EF4-FFF2-40B4-BE49-F238E27FC236}">
                <a16:creationId xmlns:a16="http://schemas.microsoft.com/office/drawing/2014/main" id="{B0DC393D-47D6-405B-B3FD-A8C292390AA4}"/>
              </a:ext>
            </a:extLst>
          </p:cNvPr>
          <p:cNvSpPr txBox="1"/>
          <p:nvPr/>
        </p:nvSpPr>
        <p:spPr>
          <a:xfrm>
            <a:off x="2518147" y="2694310"/>
            <a:ext cx="1414651" cy="276999"/>
          </a:xfrm>
          <a:prstGeom prst="rect">
            <a:avLst/>
          </a:prstGeom>
          <a:noFill/>
        </p:spPr>
        <p:txBody>
          <a:bodyPr wrap="square" rtlCol="0">
            <a:spAutoFit/>
          </a:bodyPr>
          <a:lstStyle/>
          <a:p>
            <a:pPr algn="r"/>
            <a:r>
              <a:rPr lang="en-AU" sz="1200" b="1">
                <a:solidFill>
                  <a:schemeClr val="bg1"/>
                </a:solidFill>
              </a:rPr>
              <a:t>29 Nov 2020</a:t>
            </a:r>
          </a:p>
        </p:txBody>
      </p:sp>
      <p:sp>
        <p:nvSpPr>
          <p:cNvPr id="88" name="TextBox 87">
            <a:extLst>
              <a:ext uri="{FF2B5EF4-FFF2-40B4-BE49-F238E27FC236}">
                <a16:creationId xmlns:a16="http://schemas.microsoft.com/office/drawing/2014/main" id="{AB7A6F59-9927-4DE7-93CB-C89D32DEF997}"/>
              </a:ext>
            </a:extLst>
          </p:cNvPr>
          <p:cNvSpPr txBox="1"/>
          <p:nvPr/>
        </p:nvSpPr>
        <p:spPr>
          <a:xfrm>
            <a:off x="4390815" y="3468202"/>
            <a:ext cx="976024" cy="261610"/>
          </a:xfrm>
          <a:prstGeom prst="rect">
            <a:avLst/>
          </a:prstGeom>
          <a:noFill/>
        </p:spPr>
        <p:txBody>
          <a:bodyPr wrap="square" rtlCol="0">
            <a:spAutoFit/>
          </a:bodyPr>
          <a:lstStyle/>
          <a:p>
            <a:pPr algn="r"/>
            <a:r>
              <a:rPr lang="en-AU" sz="1100" b="1">
                <a:solidFill>
                  <a:schemeClr val="bg1"/>
                </a:solidFill>
              </a:rPr>
              <a:t>01 Apr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6910346" y="3466236"/>
            <a:ext cx="1183631" cy="276999"/>
          </a:xfrm>
          <a:prstGeom prst="rect">
            <a:avLst/>
          </a:prstGeom>
          <a:noFill/>
        </p:spPr>
        <p:txBody>
          <a:bodyPr wrap="square" rtlCol="0">
            <a:spAutoFit/>
          </a:bodyPr>
          <a:lstStyle/>
          <a:p>
            <a:pPr algn="r"/>
            <a:r>
              <a:rPr lang="en-AU" sz="1200" b="1">
                <a:solidFill>
                  <a:schemeClr val="bg1"/>
                </a:solidFill>
              </a:rPr>
              <a:t>01 Oct 2021</a:t>
            </a:r>
          </a:p>
        </p:txBody>
      </p:sp>
      <p:graphicFrame>
        <p:nvGraphicFramePr>
          <p:cNvPr id="17" name="Table 74">
            <a:extLst>
              <a:ext uri="{FF2B5EF4-FFF2-40B4-BE49-F238E27FC236}">
                <a16:creationId xmlns:a16="http://schemas.microsoft.com/office/drawing/2014/main" id="{0DD17A4B-9032-4320-BA74-7C00D6EECE1A}"/>
              </a:ext>
            </a:extLst>
          </p:cNvPr>
          <p:cNvGraphicFramePr>
            <a:graphicFrameLocks noGrp="1"/>
          </p:cNvGraphicFramePr>
          <p:nvPr/>
        </p:nvGraphicFramePr>
        <p:xfrm>
          <a:off x="2116798" y="4824576"/>
          <a:ext cx="6558757" cy="2595817"/>
        </p:xfrm>
        <a:graphic>
          <a:graphicData uri="http://schemas.openxmlformats.org/drawingml/2006/table">
            <a:tbl>
              <a:tblPr firstRow="1" bandRow="1">
                <a:tableStyleId>{21E4AEA4-8DFA-4A89-87EB-49C32662AFE0}</a:tableStyleId>
              </a:tblPr>
              <a:tblGrid>
                <a:gridCol w="1924619">
                  <a:extLst>
                    <a:ext uri="{9D8B030D-6E8A-4147-A177-3AD203B41FA5}">
                      <a16:colId xmlns:a16="http://schemas.microsoft.com/office/drawing/2014/main" val="2943470909"/>
                    </a:ext>
                  </a:extLst>
                </a:gridCol>
                <a:gridCol w="2666511">
                  <a:extLst>
                    <a:ext uri="{9D8B030D-6E8A-4147-A177-3AD203B41FA5}">
                      <a16:colId xmlns:a16="http://schemas.microsoft.com/office/drawing/2014/main" val="1389889875"/>
                    </a:ext>
                  </a:extLst>
                </a:gridCol>
                <a:gridCol w="1967627">
                  <a:extLst>
                    <a:ext uri="{9D8B030D-6E8A-4147-A177-3AD203B41FA5}">
                      <a16:colId xmlns:a16="http://schemas.microsoft.com/office/drawing/2014/main" val="3982084691"/>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BIDDING TRANSITION</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extLst>
                  <a:ext uri="{0D108BD9-81ED-4DB2-BD59-A6C34878D82A}">
                    <a16:rowId xmlns:a16="http://schemas.microsoft.com/office/drawing/2014/main" val="476943683"/>
                  </a:ext>
                </a:extLst>
              </a:tr>
              <a:tr h="580951">
                <a:tc>
                  <a:txBody>
                    <a:bodyPr/>
                    <a:lstStyle/>
                    <a:p>
                      <a:pPr algn="l"/>
                      <a:r>
                        <a:rPr lang="en-AU" sz="1100" b="1" kern="1200">
                          <a:solidFill>
                            <a:schemeClr val="dk1"/>
                          </a:solidFill>
                          <a:effectLst/>
                          <a:latin typeface="+mn-lt"/>
                          <a:ea typeface="+mn-ea"/>
                          <a:cs typeface="+mn-cs"/>
                        </a:rPr>
                        <a:t>30-minute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(txt)</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 (Legacy)</a:t>
                      </a:r>
                      <a:endParaRPr lang="en-AU" sz="1100"/>
                    </a:p>
                  </a:txBody>
                  <a:tcPr marL="39683" marR="39683" marT="50398" marB="50398">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1" kern="1200">
                          <a:solidFill>
                            <a:schemeClr val="tx1"/>
                          </a:solidFill>
                          <a:latin typeface="+mn-lt"/>
                          <a:ea typeface="+mn-ea"/>
                          <a:cs typeface="+mn-cs"/>
                        </a:rPr>
                        <a:t>30-minute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(txt)</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(Legacy)</a:t>
                      </a:r>
                    </a:p>
                    <a:p>
                      <a:pPr marL="0" algn="l" defTabSz="685800" rtl="0" eaLnBrk="1" latinLnBrk="0" hangingPunct="1">
                        <a:spcBef>
                          <a:spcPts val="200"/>
                        </a:spcBef>
                      </a:pPr>
                      <a:endParaRPr lang="en-AU" sz="1100" b="0" kern="1200">
                        <a:solidFill>
                          <a:schemeClr val="tx1"/>
                        </a:solidFill>
                        <a:latin typeface="+mn-lt"/>
                        <a:ea typeface="+mn-ea"/>
                        <a:cs typeface="+mn-cs"/>
                      </a:endParaRPr>
                    </a:p>
                    <a:p>
                      <a:pPr marL="0" algn="l" defTabSz="685800" rtl="0" eaLnBrk="1" latinLnBrk="0" hangingPunct="1">
                        <a:spcBef>
                          <a:spcPts val="200"/>
                        </a:spcBef>
                      </a:pPr>
                      <a:r>
                        <a:rPr lang="en-AU" sz="1100" b="1" kern="1200">
                          <a:solidFill>
                            <a:schemeClr val="tx1"/>
                          </a:solidFill>
                          <a:latin typeface="+mn-lt"/>
                          <a:ea typeface="+mn-ea"/>
                          <a:cs typeface="+mn-cs"/>
                        </a:rPr>
                        <a:t>5-minute bidding* via:</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FTP (JSON)</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Web Bidding (5MS)</a:t>
                      </a:r>
                    </a:p>
                    <a:p>
                      <a:pPr marL="171450" indent="-171450" algn="l" defTabSz="685800" rtl="0" eaLnBrk="1" latinLnBrk="0" hangingPunct="1">
                        <a:spcBef>
                          <a:spcPts val="200"/>
                        </a:spcBef>
                        <a:buFont typeface="Arial" panose="020B0604020202020204" pitchFamily="34" charset="0"/>
                        <a:buChar char="•"/>
                      </a:pPr>
                      <a:r>
                        <a:rPr lang="en-AU" sz="1100" b="0" kern="1200">
                          <a:solidFill>
                            <a:schemeClr val="tx1"/>
                          </a:solidFill>
                          <a:latin typeface="+mn-lt"/>
                          <a:ea typeface="+mn-ea"/>
                          <a:cs typeface="+mn-cs"/>
                        </a:rPr>
                        <a:t>API</a:t>
                      </a:r>
                    </a:p>
                    <a:p>
                      <a:pPr marL="0" algn="l" rtl="0" eaLnBrk="1" latinLnBrk="0" hangingPunct="1">
                        <a:spcBef>
                          <a:spcPts val="200"/>
                        </a:spcBef>
                      </a:pPr>
                      <a:endParaRPr lang="en-AU" sz="1100" b="0" kern="1200">
                        <a:solidFill>
                          <a:schemeClr val="tx1"/>
                        </a:solidFill>
                        <a:latin typeface="+mn-lt"/>
                        <a:ea typeface="+mn-ea"/>
                        <a:cs typeface="+mn-cs"/>
                      </a:endParaRPr>
                    </a:p>
                    <a:p>
                      <a:pPr marL="0" algn="l" rtl="0" eaLnBrk="1" latinLnBrk="0" hangingPunct="1">
                        <a:spcBef>
                          <a:spcPts val="200"/>
                        </a:spcBef>
                      </a:pPr>
                      <a:r>
                        <a:rPr lang="en-AU" sz="1100" b="0" i="1" kern="1200">
                          <a:solidFill>
                            <a:schemeClr val="tx1"/>
                          </a:solidFill>
                          <a:latin typeface="+mn-lt"/>
                          <a:ea typeface="+mn-ea"/>
                          <a:cs typeface="+mn-cs"/>
                        </a:rPr>
                        <a:t>*</a:t>
                      </a:r>
                      <a:r>
                        <a:rPr lang="en-AU" sz="1100" b="0" i="1" u="none" strike="noStrike" kern="1200" noProof="0"/>
                        <a:t>Each 5-minute bid within each half hour must be identical, giving the same effect as the submission of a 30-minute bid.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b="1" kern="1200">
                          <a:solidFill>
                            <a:schemeClr val="dk1"/>
                          </a:solidFill>
                          <a:effectLst/>
                          <a:latin typeface="+mn-lt"/>
                          <a:ea typeface="+mn-ea"/>
                          <a:cs typeface="+mn-cs"/>
                        </a:rPr>
                        <a:t>5-minute bidding* only via:</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FTP (JSON)</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Web Bidding</a:t>
                      </a:r>
                    </a:p>
                    <a:p>
                      <a:pPr marL="171450" indent="-171450" algn="l">
                        <a:buFont typeface="Arial" panose="020B0604020202020204" pitchFamily="34" charset="0"/>
                        <a:buChar char="•"/>
                      </a:pPr>
                      <a:r>
                        <a:rPr lang="en-AU" sz="1100" kern="1200">
                          <a:solidFill>
                            <a:schemeClr val="dk1"/>
                          </a:solidFill>
                          <a:effectLst/>
                          <a:latin typeface="+mn-lt"/>
                          <a:ea typeface="+mn-ea"/>
                          <a:cs typeface="+mn-cs"/>
                        </a:rPr>
                        <a:t>API</a:t>
                      </a:r>
                    </a:p>
                    <a:p>
                      <a:pPr algn="l"/>
                      <a:endParaRPr lang="en-AU" sz="1100" kern="1200">
                        <a:solidFill>
                          <a:schemeClr val="dk1"/>
                        </a:solidFill>
                        <a:effectLst/>
                        <a:latin typeface="+mn-lt"/>
                        <a:ea typeface="+mn-ea"/>
                        <a:cs typeface="+mn-cs"/>
                      </a:endParaRPr>
                    </a:p>
                    <a:p>
                      <a:pPr algn="l"/>
                      <a:r>
                        <a:rPr lang="en-AU" sz="1100" i="1" kern="1200">
                          <a:solidFill>
                            <a:schemeClr val="dk1"/>
                          </a:solidFill>
                          <a:effectLst/>
                          <a:latin typeface="+mn-lt"/>
                          <a:ea typeface="+mn-ea"/>
                          <a:cs typeface="+mn-cs"/>
                        </a:rPr>
                        <a:t>*30-minute bid emulation restriction lifted</a:t>
                      </a:r>
                    </a:p>
                  </a:txBody>
                  <a:tcPr marL="39683" marR="39683" marT="50398" marB="50398">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 name="TextBox 2">
            <a:extLst>
              <a:ext uri="{FF2B5EF4-FFF2-40B4-BE49-F238E27FC236}">
                <a16:creationId xmlns:a16="http://schemas.microsoft.com/office/drawing/2014/main" id="{A2BD0E21-84EE-4361-9EB8-69979E8B1D23}"/>
              </a:ext>
            </a:extLst>
          </p:cNvPr>
          <p:cNvSpPr txBox="1"/>
          <p:nvPr/>
        </p:nvSpPr>
        <p:spPr>
          <a:xfrm>
            <a:off x="2050592" y="4523775"/>
            <a:ext cx="7503795" cy="307777"/>
          </a:xfrm>
          <a:prstGeom prst="rect">
            <a:avLst/>
          </a:prstGeom>
          <a:noFill/>
          <a:ln>
            <a:noFill/>
          </a:ln>
        </p:spPr>
        <p:txBody>
          <a:bodyPr wrap="square" rtlCol="0" anchor="ctr">
            <a:spAutoFit/>
          </a:bodyPr>
          <a:lstStyle/>
          <a:p>
            <a:r>
              <a:rPr lang="en-AU" sz="1400" b="1"/>
              <a:t>LEGEND</a:t>
            </a:r>
          </a:p>
        </p:txBody>
      </p:sp>
      <p:sp>
        <p:nvSpPr>
          <p:cNvPr id="19" name="Speech Bubble: Rectangle with Corners Rounded 18">
            <a:extLst>
              <a:ext uri="{FF2B5EF4-FFF2-40B4-BE49-F238E27FC236}">
                <a16:creationId xmlns:a16="http://schemas.microsoft.com/office/drawing/2014/main" id="{D087306B-BAF4-4BB8-BE13-A78522338037}"/>
              </a:ext>
            </a:extLst>
          </p:cNvPr>
          <p:cNvSpPr/>
          <p:nvPr/>
        </p:nvSpPr>
        <p:spPr>
          <a:xfrm>
            <a:off x="8413770" y="1569416"/>
            <a:ext cx="1950052" cy="92383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36000" tIns="216000" rIns="36000" bIns="50398" numCol="1" spcCol="0" rtlCol="0" fromWordArt="0" anchor="ctr" anchorCtr="0" forceAA="0" compatLnSpc="1">
            <a:prstTxWarp prst="textNoShape">
              <a:avLst/>
            </a:prstTxWarp>
            <a:noAutofit/>
          </a:bodyPr>
          <a:lstStyle/>
          <a:p>
            <a:pPr algn="ctr"/>
            <a:r>
              <a:rPr lang="en-AU" sz="1200"/>
              <a:t>For business continuity reasons, 30-mins offers and bids will be accepted until 01 Oct 21</a:t>
            </a:r>
          </a:p>
          <a:p>
            <a:pPr algn="ctr"/>
            <a:endParaRPr lang="en-AU" sz="1200">
              <a:solidFill>
                <a:schemeClr val="bg1"/>
              </a:solidFill>
            </a:endParaRPr>
          </a:p>
        </p:txBody>
      </p:sp>
      <p:sp>
        <p:nvSpPr>
          <p:cNvPr id="4" name="Rectangle: Rounded Corners 3">
            <a:extLst>
              <a:ext uri="{FF2B5EF4-FFF2-40B4-BE49-F238E27FC236}">
                <a16:creationId xmlns:a16="http://schemas.microsoft.com/office/drawing/2014/main" id="{7FEB0A86-78D6-4F4E-9253-9AC42D69815D}"/>
              </a:ext>
            </a:extLst>
          </p:cNvPr>
          <p:cNvSpPr/>
          <p:nvPr/>
        </p:nvSpPr>
        <p:spPr>
          <a:xfrm>
            <a:off x="8675555" y="298383"/>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No change</a:t>
            </a:r>
          </a:p>
        </p:txBody>
      </p:sp>
    </p:spTree>
    <p:extLst>
      <p:ext uri="{BB962C8B-B14F-4D97-AF65-F5344CB8AC3E}">
        <p14:creationId xmlns:p14="http://schemas.microsoft.com/office/powerpoint/2010/main" val="3080975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Minutes &amp; Actions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Anne-Marie McCague</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a:t>
            </a:fld>
            <a:endParaRPr lang="en-AU"/>
          </a:p>
        </p:txBody>
      </p:sp>
    </p:spTree>
    <p:extLst>
      <p:ext uri="{BB962C8B-B14F-4D97-AF65-F5344CB8AC3E}">
        <p14:creationId xmlns:p14="http://schemas.microsoft.com/office/powerpoint/2010/main" val="3343352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8F2C0-924D-4A6E-8416-AB9530629098}"/>
              </a:ext>
            </a:extLst>
          </p:cNvPr>
          <p:cNvSpPr>
            <a:spLocks noGrp="1"/>
          </p:cNvSpPr>
          <p:nvPr>
            <p:ph type="title"/>
          </p:nvPr>
        </p:nvSpPr>
        <p:spPr/>
        <p:txBody>
          <a:bodyPr/>
          <a:lstStyle/>
          <a:p>
            <a:r>
              <a:rPr lang="en-AU"/>
              <a:t>Systems Workstream – Dispatch &amp; Operations</a:t>
            </a:r>
          </a:p>
        </p:txBody>
      </p:sp>
      <p:sp>
        <p:nvSpPr>
          <p:cNvPr id="4" name="Slide Number Placeholder 3">
            <a:extLst>
              <a:ext uri="{FF2B5EF4-FFF2-40B4-BE49-F238E27FC236}">
                <a16:creationId xmlns:a16="http://schemas.microsoft.com/office/drawing/2014/main" id="{57AAC6FE-57BC-4D36-A291-9AE6A92E5F2B}"/>
              </a:ext>
            </a:extLst>
          </p:cNvPr>
          <p:cNvSpPr>
            <a:spLocks noGrp="1"/>
          </p:cNvSpPr>
          <p:nvPr>
            <p:ph type="sldNum" sz="quarter" idx="12"/>
          </p:nvPr>
        </p:nvSpPr>
        <p:spPr/>
        <p:txBody>
          <a:bodyPr/>
          <a:lstStyle/>
          <a:p>
            <a:fld id="{4EC81F68-4976-451A-B2E9-79BCBD2F70CC}" type="slidenum">
              <a:rPr lang="en-AU" smtClean="0"/>
              <a:t>50</a:t>
            </a:fld>
            <a:endParaRPr lang="en-AU"/>
          </a:p>
        </p:txBody>
      </p:sp>
      <p:graphicFrame>
        <p:nvGraphicFramePr>
          <p:cNvPr id="5" name="Table 4">
            <a:extLst>
              <a:ext uri="{FF2B5EF4-FFF2-40B4-BE49-F238E27FC236}">
                <a16:creationId xmlns:a16="http://schemas.microsoft.com/office/drawing/2014/main" id="{F0068E10-BF21-407F-A31F-56F1E3C95837}"/>
              </a:ext>
            </a:extLst>
          </p:cNvPr>
          <p:cNvGraphicFramePr>
            <a:graphicFrameLocks noGrp="1"/>
          </p:cNvGraphicFramePr>
          <p:nvPr>
            <p:extLst>
              <p:ext uri="{D42A27DB-BD31-4B8C-83A1-F6EECF244321}">
                <p14:modId xmlns:p14="http://schemas.microsoft.com/office/powerpoint/2010/main" val="1563900508"/>
              </p:ext>
            </p:extLst>
          </p:nvPr>
        </p:nvGraphicFramePr>
        <p:xfrm>
          <a:off x="382435" y="1893557"/>
          <a:ext cx="10079536" cy="5037624"/>
        </p:xfrm>
        <a:graphic>
          <a:graphicData uri="http://schemas.openxmlformats.org/drawingml/2006/table">
            <a:tbl>
              <a:tblPr/>
              <a:tblGrid>
                <a:gridCol w="2370956">
                  <a:extLst>
                    <a:ext uri="{9D8B030D-6E8A-4147-A177-3AD203B41FA5}">
                      <a16:colId xmlns:a16="http://schemas.microsoft.com/office/drawing/2014/main" val="2753517068"/>
                    </a:ext>
                  </a:extLst>
                </a:gridCol>
                <a:gridCol w="947190">
                  <a:extLst>
                    <a:ext uri="{9D8B030D-6E8A-4147-A177-3AD203B41FA5}">
                      <a16:colId xmlns:a16="http://schemas.microsoft.com/office/drawing/2014/main" val="1816529705"/>
                    </a:ext>
                  </a:extLst>
                </a:gridCol>
                <a:gridCol w="777411">
                  <a:extLst>
                    <a:ext uri="{9D8B030D-6E8A-4147-A177-3AD203B41FA5}">
                      <a16:colId xmlns:a16="http://schemas.microsoft.com/office/drawing/2014/main" val="4152914529"/>
                    </a:ext>
                  </a:extLst>
                </a:gridCol>
                <a:gridCol w="750604">
                  <a:extLst>
                    <a:ext uri="{9D8B030D-6E8A-4147-A177-3AD203B41FA5}">
                      <a16:colId xmlns:a16="http://schemas.microsoft.com/office/drawing/2014/main" val="3634353533"/>
                    </a:ext>
                  </a:extLst>
                </a:gridCol>
                <a:gridCol w="643375">
                  <a:extLst>
                    <a:ext uri="{9D8B030D-6E8A-4147-A177-3AD203B41FA5}">
                      <a16:colId xmlns:a16="http://schemas.microsoft.com/office/drawing/2014/main" val="1557756831"/>
                    </a:ext>
                  </a:extLst>
                </a:gridCol>
                <a:gridCol w="643375">
                  <a:extLst>
                    <a:ext uri="{9D8B030D-6E8A-4147-A177-3AD203B41FA5}">
                      <a16:colId xmlns:a16="http://schemas.microsoft.com/office/drawing/2014/main" val="682923064"/>
                    </a:ext>
                  </a:extLst>
                </a:gridCol>
                <a:gridCol w="643375">
                  <a:extLst>
                    <a:ext uri="{9D8B030D-6E8A-4147-A177-3AD203B41FA5}">
                      <a16:colId xmlns:a16="http://schemas.microsoft.com/office/drawing/2014/main" val="2911342083"/>
                    </a:ext>
                  </a:extLst>
                </a:gridCol>
                <a:gridCol w="810176">
                  <a:extLst>
                    <a:ext uri="{9D8B030D-6E8A-4147-A177-3AD203B41FA5}">
                      <a16:colId xmlns:a16="http://schemas.microsoft.com/office/drawing/2014/main" val="4206179401"/>
                    </a:ext>
                  </a:extLst>
                </a:gridCol>
                <a:gridCol w="813152">
                  <a:extLst>
                    <a:ext uri="{9D8B030D-6E8A-4147-A177-3AD203B41FA5}">
                      <a16:colId xmlns:a16="http://schemas.microsoft.com/office/drawing/2014/main" val="1859269275"/>
                    </a:ext>
                  </a:extLst>
                </a:gridCol>
                <a:gridCol w="786345">
                  <a:extLst>
                    <a:ext uri="{9D8B030D-6E8A-4147-A177-3AD203B41FA5}">
                      <a16:colId xmlns:a16="http://schemas.microsoft.com/office/drawing/2014/main" val="1908183758"/>
                    </a:ext>
                  </a:extLst>
                </a:gridCol>
                <a:gridCol w="893577">
                  <a:extLst>
                    <a:ext uri="{9D8B030D-6E8A-4147-A177-3AD203B41FA5}">
                      <a16:colId xmlns:a16="http://schemas.microsoft.com/office/drawing/2014/main" val="1220152084"/>
                    </a:ext>
                  </a:extLst>
                </a:gridCol>
              </a:tblGrid>
              <a:tr h="188283">
                <a:tc rowSpan="2">
                  <a:txBody>
                    <a:bodyPr/>
                    <a:lstStyle/>
                    <a:p>
                      <a:pPr algn="ctr" fontAlgn="t"/>
                      <a:r>
                        <a:rPr lang="en-AU" sz="1000" b="1" i="0" u="none" strike="noStrike">
                          <a:solidFill>
                            <a:srgbClr val="000000"/>
                          </a:solidFill>
                          <a:effectLst/>
                          <a:latin typeface="Calibri"/>
                        </a:rPr>
                        <a:t>5 MINUTE SETTLEMENT</a:t>
                      </a:r>
                      <a:br>
                        <a:rPr lang="en-AU" sz="1000" b="1" i="0" u="none" strike="noStrike">
                          <a:solidFill>
                            <a:srgbClr val="000000"/>
                          </a:solidFill>
                          <a:effectLst/>
                          <a:latin typeface="Calibri"/>
                        </a:rPr>
                      </a:br>
                      <a:r>
                        <a:rPr lang="en-AU" sz="1000" b="1" i="0" u="none" strike="noStrike">
                          <a:solidFill>
                            <a:srgbClr val="000000"/>
                          </a:solidFill>
                          <a:effectLst/>
                          <a:latin typeface="Calibri"/>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277844008"/>
                  </a:ext>
                </a:extLst>
              </a:tr>
              <a:tr h="376564">
                <a:tc vMerge="1">
                  <a:txBody>
                    <a:bodyPr/>
                    <a:lstStyle/>
                    <a:p>
                      <a:endParaRPr lang="en-AU"/>
                    </a:p>
                  </a:txBody>
                  <a:tcPr/>
                </a:tc>
                <a:tc>
                  <a:txBody>
                    <a:bodyPr/>
                    <a:lstStyle/>
                    <a:p>
                      <a:pPr algn="ctr" fontAlgn="t"/>
                      <a:r>
                        <a:rPr lang="en-AU" sz="1000" b="1" i="0" u="none" strike="noStrike">
                          <a:solidFill>
                            <a:srgbClr val="000000"/>
                          </a:solidFill>
                          <a:effectLst/>
                          <a:latin typeface="Calibri"/>
                        </a:rPr>
                        <a:t>Internal</a:t>
                      </a:r>
                      <a:br>
                        <a:rPr lang="en-AU" sz="1000" b="1" i="0" u="none" strike="noStrike">
                          <a:solidFill>
                            <a:srgbClr val="000000"/>
                          </a:solidFill>
                          <a:effectLst/>
                          <a:latin typeface="Calibri"/>
                        </a:rPr>
                      </a:br>
                      <a:r>
                        <a:rPr lang="en-AU" sz="10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SWG</a:t>
                      </a:r>
                      <a:br>
                        <a:rPr lang="en-AU" sz="1000" b="1" i="0" u="none" strike="noStrike">
                          <a:solidFill>
                            <a:srgbClr val="000000"/>
                          </a:solidFill>
                          <a:effectLst/>
                          <a:latin typeface="Calibri"/>
                        </a:rPr>
                      </a:br>
                      <a:r>
                        <a:rPr lang="en-AU" sz="1000" b="1" i="0" u="none" strike="noStrike">
                          <a:solidFill>
                            <a:srgbClr val="000000"/>
                          </a:solidFill>
                          <a:effectLst/>
                          <a:latin typeface="Calibri"/>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External</a:t>
                      </a:r>
                      <a:br>
                        <a:rPr lang="en-AU" sz="1000" b="1" i="0" u="none" strike="noStrike">
                          <a:solidFill>
                            <a:srgbClr val="000000"/>
                          </a:solidFill>
                          <a:effectLst/>
                          <a:latin typeface="Calibri"/>
                        </a:rPr>
                      </a:br>
                      <a:r>
                        <a:rPr lang="en-AU" sz="1000" b="1" i="0" u="none" strike="noStrike">
                          <a:solidFill>
                            <a:srgbClr val="000000"/>
                          </a:solidFill>
                          <a:effectLst/>
                          <a:latin typeface="Calibri"/>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Draft</a:t>
                      </a:r>
                      <a:br>
                        <a:rPr lang="en-AU" sz="1000" b="1" i="0" u="none" strike="noStrike">
                          <a:solidFill>
                            <a:srgbClr val="000000"/>
                          </a:solidFill>
                          <a:effectLst/>
                          <a:latin typeface="Calibri"/>
                        </a:rPr>
                      </a:br>
                      <a:r>
                        <a:rPr lang="en-AU" sz="10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Final</a:t>
                      </a:r>
                      <a:br>
                        <a:rPr lang="en-AU" sz="1000" b="1" i="0" u="none" strike="noStrike">
                          <a:solidFill>
                            <a:srgbClr val="000000"/>
                          </a:solidFill>
                          <a:effectLst/>
                          <a:latin typeface="Calibri"/>
                        </a:rPr>
                      </a:br>
                      <a:r>
                        <a:rPr lang="en-AU" sz="1000" b="1" i="0" u="none" strike="noStrike">
                          <a:solidFill>
                            <a:srgbClr val="000000"/>
                          </a:solidFill>
                          <a:effectLst/>
                          <a:latin typeface="Calibri"/>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User</a:t>
                      </a:r>
                      <a:br>
                        <a:rPr lang="en-AU" sz="1000" b="1" i="0" u="none" strike="noStrike">
                          <a:solidFill>
                            <a:srgbClr val="000000"/>
                          </a:solidFill>
                          <a:effectLst/>
                          <a:latin typeface="Calibri"/>
                        </a:rPr>
                      </a:br>
                      <a:r>
                        <a:rPr lang="en-AU" sz="1000" b="1" i="0" u="none" strike="noStrike">
                          <a:solidFill>
                            <a:srgbClr val="000000"/>
                          </a:solidFill>
                          <a:effectLst/>
                          <a:latin typeface="Calibri"/>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885303"/>
                  </a:ext>
                </a:extLst>
              </a:tr>
              <a:tr h="197696">
                <a:tc gridSpan="11">
                  <a:txBody>
                    <a:bodyPr/>
                    <a:lstStyle/>
                    <a:p>
                      <a:pPr algn="l" fontAlgn="t"/>
                      <a:r>
                        <a:rPr lang="en-AU" sz="1000" b="1" i="0" u="none" strike="noStrike">
                          <a:solidFill>
                            <a:srgbClr val="000000"/>
                          </a:solidFill>
                          <a:effectLst/>
                          <a:latin typeface="Calibri"/>
                        </a:rPr>
                        <a:t>DISPATCH and OPERATIONS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68131294"/>
                  </a:ext>
                </a:extLst>
              </a:tr>
              <a:tr h="263595">
                <a:tc gridSpan="11">
                  <a:txBody>
                    <a:bodyPr/>
                    <a:lstStyle/>
                    <a:p>
                      <a:pPr algn="ctr" fontAlgn="ctr"/>
                      <a:r>
                        <a:rPr lang="en-AU" sz="1000" b="1" i="0" u="none" strike="noStrike">
                          <a:solidFill>
                            <a:srgbClr val="000000"/>
                          </a:solidFill>
                          <a:effectLst/>
                          <a:latin typeface="Calibri"/>
                        </a:rPr>
                        <a:t>PACKAGE 1 - Bidding FTP and API </a:t>
                      </a:r>
                      <a:endParaRPr lang="en-AU" sz="1000" b="1" i="0" u="none" strike="noStrike">
                        <a:solidFill>
                          <a:srgbClr val="000000"/>
                        </a:solidFill>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497708058"/>
                  </a:ext>
                </a:extLst>
              </a:tr>
              <a:tr h="188283">
                <a:tc>
                  <a:txBody>
                    <a:bodyPr/>
                    <a:lstStyle/>
                    <a:p>
                      <a:pPr algn="l" fontAlgn="t"/>
                      <a:r>
                        <a:rPr lang="en-AU" sz="1000" b="0" i="0" u="none" strike="noStrike">
                          <a:solidFill>
                            <a:srgbClr val="000000"/>
                          </a:solidFill>
                          <a:effectLst/>
                          <a:latin typeface="Calibri"/>
                        </a:rPr>
                        <a:t>Transition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751313466"/>
                  </a:ext>
                </a:extLst>
              </a:tr>
              <a:tr h="188283">
                <a:tc>
                  <a:txBody>
                    <a:bodyPr/>
                    <a:lstStyle/>
                    <a:p>
                      <a:pPr algn="l" fontAlgn="t"/>
                      <a:r>
                        <a:rPr lang="en-AU" sz="1000" b="0" i="0" u="none" strike="noStrike">
                          <a:solidFill>
                            <a:srgbClr val="000000"/>
                          </a:solidFill>
                          <a:effectLst/>
                          <a:latin typeface="Calibri"/>
                        </a:rPr>
                        <a:t>Bidding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1536858277"/>
                  </a:ext>
                </a:extLst>
              </a:tr>
              <a:tr h="188283">
                <a:tc>
                  <a:txBody>
                    <a:bodyPr/>
                    <a:lstStyle/>
                    <a:p>
                      <a:pPr algn="l" fontAlgn="t"/>
                      <a:r>
                        <a:rPr lang="en-AU" sz="1000" b="0" i="0" u="none" strike="noStrike">
                          <a:solidFill>
                            <a:srgbClr val="000000"/>
                          </a:solidFill>
                          <a:effectLst/>
                          <a:latin typeface="Calibri"/>
                        </a:rPr>
                        <a:t>Bidding Format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588049749"/>
                  </a:ext>
                </a:extLst>
              </a:tr>
              <a:tr h="291837">
                <a:tc gridSpan="11">
                  <a:txBody>
                    <a:bodyPr/>
                    <a:lstStyle/>
                    <a:p>
                      <a:pPr algn="ctr" fontAlgn="ctr"/>
                      <a:r>
                        <a:rPr lang="en-AU" sz="1000" b="1" i="0" u="none" strike="noStrike">
                          <a:solidFill>
                            <a:srgbClr val="000000"/>
                          </a:solidFill>
                          <a:effectLst/>
                          <a:latin typeface="Calibri"/>
                        </a:rPr>
                        <a:t>PACKAGE 2 - Bidding Web UI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98634379"/>
                  </a:ext>
                </a:extLst>
              </a:tr>
              <a:tr h="188283">
                <a:tc>
                  <a:txBody>
                    <a:bodyPr/>
                    <a:lstStyle/>
                    <a:p>
                      <a:pPr algn="l" fontAlgn="t"/>
                      <a:r>
                        <a:rPr lang="en-AU" sz="1000" b="0" i="0" u="none" strike="noStrike">
                          <a:solidFill>
                            <a:srgbClr val="000000"/>
                          </a:solidFill>
                          <a:effectLst/>
                          <a:latin typeface="Calibri"/>
                        </a:rPr>
                        <a:t>Bidding Web UI and APIs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Jan-19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16-Dec-19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1484305700"/>
                  </a:ext>
                </a:extLst>
              </a:tr>
              <a:tr h="254181">
                <a:tc gridSpan="11">
                  <a:txBody>
                    <a:bodyPr/>
                    <a:lstStyle/>
                    <a:p>
                      <a:pPr algn="ctr" fontAlgn="ctr"/>
                      <a:r>
                        <a:rPr lang="en-AU" sz="1000" b="1" i="0" u="none" strike="noStrike">
                          <a:solidFill>
                            <a:srgbClr val="000000"/>
                          </a:solidFill>
                          <a:effectLst/>
                          <a:latin typeface="Calibri"/>
                        </a:rPr>
                        <a:t>PACKAGE 3 - Dispatch, Pre-dispatch and PASA</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67399325"/>
                  </a:ext>
                </a:extLst>
              </a:tr>
              <a:tr h="188283">
                <a:tc>
                  <a:txBody>
                    <a:bodyPr/>
                    <a:lstStyle/>
                    <a:p>
                      <a:pPr algn="l" fontAlgn="t"/>
                      <a:r>
                        <a:rPr lang="en-AU" sz="1000" b="0" i="0" u="none" strike="noStrike">
                          <a:solidFill>
                            <a:srgbClr val="000000"/>
                          </a:solidFill>
                          <a:effectLst/>
                          <a:latin typeface="Calibri"/>
                        </a:rPr>
                        <a:t>Dispatch</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358446229"/>
                  </a:ext>
                </a:extLst>
              </a:tr>
              <a:tr h="188283">
                <a:tc>
                  <a:txBody>
                    <a:bodyPr/>
                    <a:lstStyle/>
                    <a:p>
                      <a:pPr algn="l" fontAlgn="t"/>
                      <a:r>
                        <a:rPr lang="en-AU" sz="1000" b="0" i="0" u="none" strike="noStrike" err="1">
                          <a:solidFill>
                            <a:srgbClr val="000000"/>
                          </a:solidFill>
                          <a:effectLst/>
                          <a:latin typeface="Calibri"/>
                        </a:rPr>
                        <a:t>Predispatch</a:t>
                      </a:r>
                      <a:r>
                        <a:rPr lang="en-AU" sz="1000" b="0" i="0" u="none" strike="noStrike">
                          <a:solidFill>
                            <a:srgbClr val="000000"/>
                          </a:solidFill>
                          <a:effectLst/>
                          <a:latin typeface="Calibri"/>
                        </a:rPr>
                        <a:t> P30/7DAY</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extLst>
                  <a:ext uri="{0D108BD9-81ED-4DB2-BD59-A6C34878D82A}">
                    <a16:rowId xmlns:a16="http://schemas.microsoft.com/office/drawing/2014/main" val="3326994082"/>
                  </a:ext>
                </a:extLst>
              </a:tr>
              <a:tr h="217325">
                <a:tc>
                  <a:txBody>
                    <a:bodyPr/>
                    <a:lstStyle/>
                    <a:p>
                      <a:pPr algn="l" fontAlgn="t"/>
                      <a:r>
                        <a:rPr lang="en-AU" sz="1000" b="0" i="0" u="none" strike="noStrike">
                          <a:solidFill>
                            <a:srgbClr val="000000"/>
                          </a:solidFill>
                          <a:effectLst/>
                          <a:latin typeface="Calibri"/>
                        </a:rPr>
                        <a:t>Pre-dispatch P5 - Fast Start Inflexibility Profile</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10-Nov-20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E0E8EA"/>
                    </a:solidFill>
                  </a:tcPr>
                </a:tc>
                <a:tc>
                  <a:txBody>
                    <a:bodyPr/>
                    <a:lstStyle/>
                    <a:p>
                      <a:pPr lvl="0" algn="ctr">
                        <a:buNone/>
                      </a:pPr>
                      <a:r>
                        <a:rPr lang="en-AU" sz="1000" b="0" i="0" u="none" strike="noStrike">
                          <a:solidFill>
                            <a:srgbClr val="000000"/>
                          </a:solidFill>
                          <a:effectLst/>
                          <a:highlight>
                            <a:srgbClr val="FFFF00"/>
                          </a:highlight>
                          <a:latin typeface="Calibri"/>
                        </a:rPr>
                        <a:t>01-Apr-21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tc>
                  <a:txBody>
                    <a:bodyPr/>
                    <a:lstStyle/>
                    <a:p>
                      <a:pPr algn="ctr" fontAlgn="t"/>
                      <a:r>
                        <a:rPr lang="en-AU" sz="1000" b="0" i="0" u="none" strike="noStrike">
                          <a:solidFill>
                            <a:srgbClr val="000000"/>
                          </a:solidFill>
                          <a:effectLst/>
                          <a:highlight>
                            <a:srgbClr val="FFFF00"/>
                          </a:highlight>
                          <a:latin typeface="Calibri"/>
                        </a:rPr>
                        <a:t>03-May-2021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646122287"/>
                  </a:ext>
                </a:extLst>
              </a:tr>
              <a:tr h="188282">
                <a:tc>
                  <a:txBody>
                    <a:bodyPr/>
                    <a:lstStyle/>
                    <a:p>
                      <a:pPr lvl="0" algn="l">
                        <a:buNone/>
                      </a:pPr>
                      <a:r>
                        <a:rPr lang="en-AU" sz="1000" b="0" i="0" u="none" strike="noStrike" noProof="0">
                          <a:solidFill>
                            <a:srgbClr val="000000"/>
                          </a:solidFill>
                          <a:effectLst/>
                          <a:highlight>
                            <a:srgbClr val="FFFF00"/>
                          </a:highlight>
                          <a:latin typeface="Calibri"/>
                        </a:rPr>
                        <a:t>5MPD - Price Sensitivities</a:t>
                      </a:r>
                      <a:endParaRPr lang="en-US">
                        <a:highlight>
                          <a:srgbClr val="FFFF00"/>
                        </a:highlight>
                      </a:endParaRPr>
                    </a:p>
                  </a:txBody>
                  <a:tcPr marL="0" marR="0" marT="0" marB="0">
                    <a:lnL w="12700">
                      <a:solidFill>
                        <a:srgbClr val="000000"/>
                      </a:solidFill>
                    </a:lnL>
                    <a:lnR w="6350">
                      <a:solidFill>
                        <a:srgbClr val="BFBFBF"/>
                      </a:solidFill>
                    </a:lnR>
                    <a:lnT w="6350">
                      <a:solidFill>
                        <a:srgbClr val="BFBFBF"/>
                      </a:solidFill>
                    </a:lnT>
                    <a:lnB w="6350">
                      <a:solidFill>
                        <a:srgbClr val="BFBFBF"/>
                      </a:solidFill>
                    </a:lnB>
                  </a:tcPr>
                </a:tc>
                <a:tc>
                  <a:txBody>
                    <a:bodyPr/>
                    <a:lstStyle/>
                    <a:p>
                      <a:pPr lvl="0" algn="ctr">
                        <a:buNone/>
                      </a:pPr>
                      <a:r>
                        <a:rPr lang="en-AU" sz="1000" b="0" i="0" u="none" strike="noStrike">
                          <a:solidFill>
                            <a:srgbClr val="000000"/>
                          </a:solidFill>
                          <a:effectLst/>
                          <a:highlight>
                            <a:srgbClr val="FFFF00"/>
                          </a:highlight>
                          <a:latin typeface="Calibri"/>
                        </a:rPr>
                        <a:t>-</a:t>
                      </a:r>
                    </a:p>
                  </a:txBody>
                  <a:tcPr marL="0" marR="0" marT="0" marB="0">
                    <a:lnL w="6350">
                      <a:solidFill>
                        <a:srgbClr val="BFBFBF"/>
                      </a:solidFill>
                    </a:lnL>
                    <a:lnR w="6350">
                      <a:solidFill>
                        <a:srgbClr val="BFBFBF"/>
                      </a:solidFill>
                    </a:lnR>
                    <a:lnT w="6350">
                      <a:solidFill>
                        <a:srgbClr val="BFBFBF"/>
                      </a:solidFill>
                    </a:lnT>
                    <a:lnB w="6350">
                      <a:solidFill>
                        <a:srgbClr val="BFBFBF"/>
                      </a:solidFill>
                    </a:lnB>
                    <a:noFill/>
                  </a:tcPr>
                </a:tc>
                <a:tc>
                  <a:txBody>
                    <a:bodyPr/>
                    <a:lstStyle/>
                    <a:p>
                      <a:pPr lvl="0" algn="ctr">
                        <a:buNone/>
                      </a:pPr>
                      <a:r>
                        <a:rPr lang="en-AU" sz="1000" b="0" i="0" u="none" strike="noStrike">
                          <a:solidFill>
                            <a:srgbClr val="000000"/>
                          </a:solidFill>
                          <a:effectLst/>
                          <a:highlight>
                            <a:srgbClr val="FFFF00"/>
                          </a:highlight>
                          <a:latin typeface="Calibri"/>
                        </a:rPr>
                        <a:t>Jan-20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000" b="0" i="0" u="none" strike="noStrike">
                          <a:solidFill>
                            <a:srgbClr val="000000"/>
                          </a:solidFill>
                          <a:effectLst/>
                          <a:highlight>
                            <a:srgbClr val="FFFF00"/>
                          </a:highlight>
                          <a:latin typeface="Calibri"/>
                        </a:rPr>
                        <a:t>Nov-18</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lvl="0" algn="ctr">
                        <a:buNone/>
                      </a:pPr>
                      <a:r>
                        <a:rPr lang="en-AU" sz="1000" b="0" i="0" u="none" strike="noStrike">
                          <a:solidFill>
                            <a:srgbClr val="000000"/>
                          </a:solidFill>
                          <a:effectLst/>
                          <a:highlight>
                            <a:srgbClr val="FFFF00"/>
                          </a:highlight>
                          <a:latin typeface="Calibri"/>
                        </a:rPr>
                        <a:t>Jan-20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lvl="0" algn="ctr">
                        <a:buNone/>
                      </a:pPr>
                      <a:r>
                        <a:rPr lang="en-AU" sz="1000" b="0" i="0" u="none" strike="noStrike">
                          <a:solidFill>
                            <a:srgbClr val="000000"/>
                          </a:solidFill>
                          <a:effectLst/>
                          <a:highlight>
                            <a:srgbClr val="FFFF00"/>
                          </a:highlight>
                          <a:latin typeface="Calibri"/>
                        </a:rPr>
                        <a:t>May-20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000" b="0" i="0" u="none" strike="noStrike">
                          <a:solidFill>
                            <a:srgbClr val="000000"/>
                          </a:solidFill>
                          <a:effectLst/>
                          <a:highlight>
                            <a:srgbClr val="FFFF00"/>
                          </a:highlight>
                          <a:latin typeface="Calibri"/>
                        </a:rPr>
                        <a:t>10-Nov-20</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D3F6C0"/>
                    </a:solidFill>
                  </a:tcPr>
                </a:tc>
                <a:tc>
                  <a:txBody>
                    <a:bodyPr/>
                    <a:lstStyle/>
                    <a:p>
                      <a:pPr lvl="0" algn="ctr">
                        <a:buNone/>
                      </a:pPr>
                      <a:r>
                        <a:rPr lang="en-AU" sz="1000" b="0" i="0" u="none" strike="noStrike">
                          <a:solidFill>
                            <a:srgbClr val="000000"/>
                          </a:solidFill>
                          <a:effectLst/>
                          <a:highlight>
                            <a:srgbClr val="FFFF00"/>
                          </a:highlight>
                          <a:latin typeface="Calibri"/>
                        </a:rPr>
                        <a:t>-</a:t>
                      </a:r>
                    </a:p>
                  </a:txBody>
                  <a:tcPr marL="0" marR="0" marT="0" marB="0">
                    <a:lnL w="6350">
                      <a:solidFill>
                        <a:srgbClr val="BFBFBF"/>
                      </a:solidFill>
                    </a:lnL>
                    <a:lnR w="6350">
                      <a:solidFill>
                        <a:srgbClr val="BFBFBF"/>
                      </a:solidFill>
                    </a:lnR>
                    <a:lnT w="6350">
                      <a:solidFill>
                        <a:srgbClr val="BFBFBF"/>
                      </a:solidFill>
                    </a:lnT>
                    <a:lnB w="6350">
                      <a:solidFill>
                        <a:srgbClr val="BFBFBF"/>
                      </a:solidFill>
                    </a:lnB>
                  </a:tcPr>
                </a:tc>
                <a:tc>
                  <a:txBody>
                    <a:bodyPr/>
                    <a:lstStyle/>
                    <a:p>
                      <a:pPr lvl="0" algn="ctr">
                        <a:buNone/>
                      </a:pPr>
                      <a:r>
                        <a:rPr lang="en-AU" sz="1000" b="0" i="0" u="none" strike="noStrike">
                          <a:solidFill>
                            <a:srgbClr val="000000"/>
                          </a:solidFill>
                          <a:effectLst/>
                          <a:highlight>
                            <a:srgbClr val="FFFF00"/>
                          </a:highlight>
                          <a:latin typeface="Calibri"/>
                        </a:rPr>
                        <a:t>-</a:t>
                      </a:r>
                    </a:p>
                  </a:txBody>
                  <a:tcPr marL="0" marR="0" marT="0" marB="0">
                    <a:lnL w="6350">
                      <a:solidFill>
                        <a:srgbClr val="BFBFBF"/>
                      </a:solidFill>
                    </a:lnL>
                    <a:lnR w="6350">
                      <a:solidFill>
                        <a:srgbClr val="BFBFBF"/>
                      </a:solidFill>
                    </a:lnR>
                    <a:lnT w="6350">
                      <a:solidFill>
                        <a:srgbClr val="BFBFBF"/>
                      </a:solidFill>
                    </a:lnT>
                    <a:lnB w="6350">
                      <a:solidFill>
                        <a:srgbClr val="BFBFBF"/>
                      </a:solidFill>
                    </a:lnB>
                    <a:solidFill>
                      <a:srgbClr val="E0E8EA"/>
                    </a:solidFill>
                  </a:tcPr>
                </a:tc>
                <a:tc>
                  <a:txBody>
                    <a:bodyPr/>
                    <a:lstStyle/>
                    <a:p>
                      <a:pPr lvl="0" algn="ctr">
                        <a:buNone/>
                      </a:pPr>
                      <a:r>
                        <a:rPr lang="en-AU" sz="1000" b="0" i="0" u="none" strike="noStrike">
                          <a:solidFill>
                            <a:srgbClr val="000000"/>
                          </a:solidFill>
                          <a:effectLst/>
                          <a:highlight>
                            <a:srgbClr val="FFFF00"/>
                          </a:highlight>
                          <a:latin typeface="Calibri"/>
                        </a:rPr>
                        <a:t>TBC</a:t>
                      </a:r>
                    </a:p>
                  </a:txBody>
                  <a:tcPr marL="0" marR="0" marT="0" marB="0">
                    <a:lnL w="6350">
                      <a:solidFill>
                        <a:srgbClr val="BFBFBF"/>
                      </a:solidFill>
                    </a:lnL>
                    <a:lnR w="6350">
                      <a:solidFill>
                        <a:srgbClr val="BFBFBF"/>
                      </a:solidFill>
                    </a:lnR>
                    <a:lnT w="6350">
                      <a:solidFill>
                        <a:srgbClr val="BFBFBF"/>
                      </a:solidFill>
                    </a:lnT>
                    <a:lnB w="6350">
                      <a:solidFill>
                        <a:srgbClr val="BFBFBF"/>
                      </a:solidFill>
                    </a:lnB>
                    <a:noFill/>
                  </a:tcPr>
                </a:tc>
                <a:tc>
                  <a:txBody>
                    <a:bodyPr/>
                    <a:lstStyle/>
                    <a:p>
                      <a:pPr lvl="0" algn="ctr">
                        <a:buNone/>
                      </a:pPr>
                      <a:r>
                        <a:rPr lang="en-AU" sz="1000" b="0" i="0" u="none" strike="noStrike">
                          <a:solidFill>
                            <a:srgbClr val="000000"/>
                          </a:solidFill>
                          <a:effectLst/>
                          <a:highlight>
                            <a:srgbClr val="FFFF00"/>
                          </a:highlight>
                          <a:latin typeface="Calibri"/>
                        </a:rPr>
                        <a:t>TBC</a:t>
                      </a:r>
                    </a:p>
                  </a:txBody>
                  <a:tcPr marL="0" marR="0" marT="0" marB="0">
                    <a:lnL w="6350">
                      <a:solidFill>
                        <a:srgbClr val="BFBFBF"/>
                      </a:solidFill>
                    </a:lnL>
                    <a:lnR w="12700">
                      <a:solidFill>
                        <a:srgbClr val="000000"/>
                      </a:solidFill>
                    </a:lnR>
                    <a:lnT w="6350">
                      <a:solidFill>
                        <a:srgbClr val="BFBFBF"/>
                      </a:solidFill>
                    </a:lnT>
                    <a:lnB w="6350">
                      <a:solidFill>
                        <a:srgbClr val="BFBFBF"/>
                      </a:solidFill>
                    </a:lnB>
                    <a:noFill/>
                  </a:tcPr>
                </a:tc>
                <a:extLst>
                  <a:ext uri="{0D108BD9-81ED-4DB2-BD59-A6C34878D82A}">
                    <a16:rowId xmlns:a16="http://schemas.microsoft.com/office/drawing/2014/main" val="1857836125"/>
                  </a:ext>
                </a:extLst>
              </a:tr>
              <a:tr h="188283">
                <a:tc>
                  <a:txBody>
                    <a:bodyPr/>
                    <a:lstStyle/>
                    <a:p>
                      <a:pPr algn="l" fontAlgn="t"/>
                      <a:r>
                        <a:rPr lang="en-AU" sz="1000" b="0" i="0" u="none" strike="noStrike">
                          <a:solidFill>
                            <a:srgbClr val="000000"/>
                          </a:solidFill>
                          <a:effectLst/>
                          <a:latin typeface="Calibri"/>
                        </a:rPr>
                        <a:t>ST and PD PASA</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01-Apr-21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2617143273"/>
                  </a:ext>
                </a:extLst>
              </a:tr>
              <a:tr h="263595">
                <a:tc gridSpan="11">
                  <a:txBody>
                    <a:bodyPr/>
                    <a:lstStyle/>
                    <a:p>
                      <a:pPr algn="ctr" fontAlgn="ctr"/>
                      <a:r>
                        <a:rPr lang="en-AU" sz="1000" b="1" i="0" u="none" strike="noStrike">
                          <a:solidFill>
                            <a:srgbClr val="000000"/>
                          </a:solidFill>
                          <a:effectLst/>
                          <a:latin typeface="Calibri"/>
                        </a:rPr>
                        <a:t>PACKAGE 4 - Pricing and Miscellaneous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2784848260"/>
                  </a:ext>
                </a:extLst>
              </a:tr>
              <a:tr h="183451">
                <a:tc>
                  <a:txBody>
                    <a:bodyPr/>
                    <a:lstStyle/>
                    <a:p>
                      <a:pPr algn="l" fontAlgn="t"/>
                      <a:r>
                        <a:rPr lang="en-AU" sz="1000" b="0" i="0" u="none" strike="noStrike">
                          <a:solidFill>
                            <a:srgbClr val="000000"/>
                          </a:solidFill>
                          <a:effectLst/>
                          <a:latin typeface="Calibri"/>
                        </a:rPr>
                        <a:t>Trading Price / Price Revision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53148491"/>
                  </a:ext>
                </a:extLst>
              </a:tr>
              <a:tr h="188283">
                <a:tc>
                  <a:txBody>
                    <a:bodyPr/>
                    <a:lstStyle/>
                    <a:p>
                      <a:pPr algn="l" fontAlgn="t"/>
                      <a:r>
                        <a:rPr lang="en-AU" sz="1000" b="0" i="0" u="none" strike="noStrike">
                          <a:solidFill>
                            <a:srgbClr val="000000"/>
                          </a:solidFill>
                          <a:effectLst/>
                          <a:latin typeface="Calibri"/>
                        </a:rPr>
                        <a:t>Administered Pricing and CPT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Aug-18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3829155"/>
                  </a:ext>
                </a:extLst>
              </a:tr>
              <a:tr h="188283">
                <a:tc>
                  <a:txBody>
                    <a:bodyPr/>
                    <a:lstStyle/>
                    <a:p>
                      <a:pPr algn="l" fontAlgn="t"/>
                      <a:r>
                        <a:rPr lang="en-AU" sz="1000" b="0" i="0" u="none" strike="noStrike">
                          <a:solidFill>
                            <a:srgbClr val="000000"/>
                          </a:solidFill>
                          <a:effectLst/>
                          <a:latin typeface="Calibri"/>
                        </a:rPr>
                        <a:t>Suspension Pricing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1" i="0" u="none" strike="noStrike">
                          <a:solidFill>
                            <a:srgbClr val="000000"/>
                          </a:solidFill>
                          <a:effectLst/>
                          <a:latin typeface="Calibri"/>
                        </a:rPr>
                        <a:t>05-Jul-21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01-Oct-21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412766932"/>
                  </a:ext>
                </a:extLst>
              </a:tr>
              <a:tr h="188283">
                <a:tc>
                  <a:txBody>
                    <a:bodyPr/>
                    <a:lstStyle/>
                    <a:p>
                      <a:pPr algn="l" fontAlgn="t"/>
                      <a:r>
                        <a:rPr lang="en-AU" sz="1000" b="0" i="0" u="none" strike="noStrike">
                          <a:solidFill>
                            <a:srgbClr val="000000"/>
                          </a:solidFill>
                          <a:effectLst/>
                          <a:latin typeface="Calibri"/>
                        </a:rPr>
                        <a:t>Negative Residue Management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Feb-19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Jun-19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290216860"/>
                  </a:ext>
                </a:extLst>
              </a:tr>
              <a:tr h="188283">
                <a:tc>
                  <a:txBody>
                    <a:bodyPr/>
                    <a:lstStyle/>
                    <a:p>
                      <a:pPr algn="l" fontAlgn="t"/>
                      <a:r>
                        <a:rPr lang="en-AU" sz="1000" b="0" i="0" u="none" strike="noStrike">
                          <a:solidFill>
                            <a:srgbClr val="000000"/>
                          </a:solidFill>
                          <a:effectLst/>
                          <a:latin typeface="Calibri"/>
                        </a:rPr>
                        <a:t>RERT</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chemeClr val="tx1"/>
                          </a:solidFill>
                          <a:effectLst/>
                          <a:latin typeface="Calibri"/>
                        </a:rPr>
                        <a:t>-</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0212952"/>
                  </a:ext>
                </a:extLst>
              </a:tr>
              <a:tr h="344006">
                <a:tc gridSpan="11">
                  <a:txBody>
                    <a:bodyPr/>
                    <a:lstStyle/>
                    <a:p>
                      <a:pPr algn="ctr" fontAlgn="ctr"/>
                      <a:r>
                        <a:rPr lang="en-AU" sz="1000" b="1" i="0" u="none" strike="noStrike">
                          <a:solidFill>
                            <a:srgbClr val="000000"/>
                          </a:solidFill>
                          <a:effectLst/>
                          <a:latin typeface="Calibri"/>
                        </a:rPr>
                        <a:t>PACKAGE 5 - Full Data Model</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lnL w="1270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3780466857"/>
                  </a:ext>
                </a:extLst>
              </a:tr>
              <a:tr h="197696">
                <a:tc>
                  <a:txBody>
                    <a:bodyPr/>
                    <a:lstStyle/>
                    <a:p>
                      <a:pPr algn="l" fontAlgn="t"/>
                      <a:r>
                        <a:rPr lang="en-AU" sz="1000" b="0" i="0" u="none" strike="noStrike">
                          <a:solidFill>
                            <a:srgbClr val="000000"/>
                          </a:solidFill>
                          <a:effectLst/>
                          <a:latin typeface="Calibri"/>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Apr-19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Ongoing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chemeClr val="tx1"/>
                          </a:solidFill>
                          <a:effectLst/>
                          <a:latin typeface="Calibri"/>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marL="0" algn="ctr" defTabSz="685800" rtl="0" eaLnBrk="1" fontAlgn="t" latinLnBrk="0" hangingPunct="1"/>
                      <a:r>
                        <a:rPr lang="en-AU" sz="1000" b="0" i="0" u="none" strike="noStrike" kern="1200">
                          <a:solidFill>
                            <a:srgbClr val="000000"/>
                          </a:solidFill>
                          <a:effectLst/>
                          <a:latin typeface="Calibri"/>
                          <a:ea typeface="+mn-ea"/>
                          <a:cs typeface="+mn-cs"/>
                        </a:rPr>
                        <a:t>29-Nov-19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a:rPr>
                        <a:t>30-Nov-20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highlight>
                            <a:srgbClr val="FFFF00"/>
                          </a:highlight>
                          <a:latin typeface="Calibri"/>
                        </a:rPr>
                        <a:t>01-Apr-21</a:t>
                      </a:r>
                      <a:endParaRPr lang="en-AU" sz="1000" b="0" i="0" u="none" strike="noStrike">
                        <a:solidFill>
                          <a:srgbClr val="000000"/>
                        </a:solidFill>
                        <a:effectLst/>
                        <a:highlight>
                          <a:srgbClr val="FFFF00"/>
                        </a:highlight>
                        <a:latin typeface="Calibri" panose="020F0502020204030204" pitchFamily="34" charset="0"/>
                      </a:endParaRP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2791497347"/>
                  </a:ext>
                </a:extLst>
              </a:tr>
            </a:tbl>
          </a:graphicData>
        </a:graphic>
      </p:graphicFrame>
      <p:sp>
        <p:nvSpPr>
          <p:cNvPr id="11" name="Date Placeholder 3">
            <a:extLst>
              <a:ext uri="{FF2B5EF4-FFF2-40B4-BE49-F238E27FC236}">
                <a16:creationId xmlns:a16="http://schemas.microsoft.com/office/drawing/2014/main" id="{602D11F8-A827-4D68-8A11-DD6CA7C94288}"/>
              </a:ext>
            </a:extLst>
          </p:cNvPr>
          <p:cNvSpPr>
            <a:spLocks noGrp="1"/>
          </p:cNvSpPr>
          <p:nvPr>
            <p:ph type="dt" sz="half" idx="10"/>
          </p:nvPr>
        </p:nvSpPr>
        <p:spPr>
          <a:xfrm>
            <a:off x="8157160" y="7006700"/>
            <a:ext cx="1435269" cy="402483"/>
          </a:xfrm>
        </p:spPr>
        <p:txBody>
          <a:bodyPr/>
          <a:lstStyle/>
          <a:p>
            <a:fld id="{7A2107B3-3FE4-4C31-9B4E-A3C583FFA43A}" type="datetime1">
              <a:rPr lang="en-AU" smtClean="0"/>
              <a:t>8/04/2021</a:t>
            </a:fld>
            <a:endParaRPr lang="en-AU"/>
          </a:p>
        </p:txBody>
      </p:sp>
      <p:sp>
        <p:nvSpPr>
          <p:cNvPr id="10" name="Rectangle: Rounded Corners 9">
            <a:extLst>
              <a:ext uri="{FF2B5EF4-FFF2-40B4-BE49-F238E27FC236}">
                <a16:creationId xmlns:a16="http://schemas.microsoft.com/office/drawing/2014/main" id="{DC9E8700-F75E-404E-B639-BC3658AA4F38}"/>
              </a:ext>
            </a:extLst>
          </p:cNvPr>
          <p:cNvSpPr/>
          <p:nvPr/>
        </p:nvSpPr>
        <p:spPr>
          <a:xfrm>
            <a:off x="8697392" y="257201"/>
            <a:ext cx="1688267" cy="54864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Changes Highlighted</a:t>
            </a:r>
          </a:p>
        </p:txBody>
      </p:sp>
    </p:spTree>
    <p:extLst>
      <p:ext uri="{BB962C8B-B14F-4D97-AF65-F5344CB8AC3E}">
        <p14:creationId xmlns:p14="http://schemas.microsoft.com/office/powerpoint/2010/main" val="3805504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DE037-AFB6-43E4-9FB6-91C67B02731C}"/>
              </a:ext>
            </a:extLst>
          </p:cNvPr>
          <p:cNvSpPr>
            <a:spLocks noGrp="1"/>
          </p:cNvSpPr>
          <p:nvPr>
            <p:ph type="title"/>
          </p:nvPr>
        </p:nvSpPr>
        <p:spPr/>
        <p:txBody>
          <a:bodyPr>
            <a:normAutofit/>
          </a:bodyPr>
          <a:lstStyle/>
          <a:p>
            <a:r>
              <a:rPr lang="en-AU" sz="3600"/>
              <a:t>5MS Bidding Service Go-Live – </a:t>
            </a:r>
            <a:br>
              <a:rPr lang="en-AU" sz="3600"/>
            </a:br>
            <a:r>
              <a:rPr lang="en-AU" sz="3600"/>
              <a:t>01 April 2021</a:t>
            </a:r>
          </a:p>
        </p:txBody>
      </p:sp>
      <p:sp>
        <p:nvSpPr>
          <p:cNvPr id="3" name="Content Placeholder 2">
            <a:extLst>
              <a:ext uri="{FF2B5EF4-FFF2-40B4-BE49-F238E27FC236}">
                <a16:creationId xmlns:a16="http://schemas.microsoft.com/office/drawing/2014/main" id="{DD8CBC25-6AB1-48A7-A884-574A820D7E0E}"/>
              </a:ext>
            </a:extLst>
          </p:cNvPr>
          <p:cNvSpPr>
            <a:spLocks noGrp="1"/>
          </p:cNvSpPr>
          <p:nvPr>
            <p:ph idx="1"/>
          </p:nvPr>
        </p:nvSpPr>
        <p:spPr/>
        <p:txBody>
          <a:bodyPr>
            <a:normAutofit/>
          </a:bodyPr>
          <a:lstStyle/>
          <a:p>
            <a:pPr>
              <a:lnSpc>
                <a:spcPct val="100000"/>
              </a:lnSpc>
              <a:spcBef>
                <a:spcPts val="1200"/>
              </a:spcBef>
            </a:pPr>
            <a:r>
              <a:rPr lang="en-AU" sz="2000"/>
              <a:t>MSUG discussing 5MS and non-5MS changes to Data Model v5.0</a:t>
            </a:r>
          </a:p>
          <a:p>
            <a:pPr lvl="1">
              <a:lnSpc>
                <a:spcPct val="100000"/>
              </a:lnSpc>
              <a:spcBef>
                <a:spcPts val="1200"/>
              </a:spcBef>
            </a:pPr>
            <a:r>
              <a:rPr lang="en-AU" sz="2000"/>
              <a:t>FAQs will be published on the website </a:t>
            </a:r>
          </a:p>
          <a:p>
            <a:pPr>
              <a:lnSpc>
                <a:spcPct val="100000"/>
              </a:lnSpc>
              <a:spcBef>
                <a:spcPts val="1200"/>
              </a:spcBef>
            </a:pPr>
            <a:r>
              <a:rPr lang="en-AU" sz="2000"/>
              <a:t>5MS Bidding Portal Walk through – 21 April 2021 </a:t>
            </a:r>
          </a:p>
          <a:p>
            <a:pPr>
              <a:lnSpc>
                <a:spcPct val="100000"/>
              </a:lnSpc>
              <a:spcBef>
                <a:spcPts val="1200"/>
              </a:spcBef>
            </a:pPr>
            <a:r>
              <a:rPr lang="en-AU" sz="2000"/>
              <a:t>Verbal update to be provided on 5MS Bidding Service Go-Live</a:t>
            </a:r>
          </a:p>
        </p:txBody>
      </p:sp>
      <p:sp>
        <p:nvSpPr>
          <p:cNvPr id="4" name="Slide Number Placeholder 3">
            <a:extLst>
              <a:ext uri="{FF2B5EF4-FFF2-40B4-BE49-F238E27FC236}">
                <a16:creationId xmlns:a16="http://schemas.microsoft.com/office/drawing/2014/main" id="{FF8B23AC-84B6-4935-BBED-2C4E8E680F91}"/>
              </a:ext>
            </a:extLst>
          </p:cNvPr>
          <p:cNvSpPr>
            <a:spLocks noGrp="1"/>
          </p:cNvSpPr>
          <p:nvPr>
            <p:ph type="sldNum" sz="quarter" idx="12"/>
          </p:nvPr>
        </p:nvSpPr>
        <p:spPr/>
        <p:txBody>
          <a:bodyPr/>
          <a:lstStyle/>
          <a:p>
            <a:fld id="{4EC81F68-4976-451A-B2E9-79BCBD2F70CC}" type="slidenum">
              <a:rPr lang="en-AU" smtClean="0"/>
              <a:t>51</a:t>
            </a:fld>
            <a:endParaRPr lang="en-AU"/>
          </a:p>
        </p:txBody>
      </p:sp>
    </p:spTree>
    <p:extLst>
      <p:ext uri="{BB962C8B-B14F-4D97-AF65-F5344CB8AC3E}">
        <p14:creationId xmlns:p14="http://schemas.microsoft.com/office/powerpoint/2010/main" val="1480214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D29A3-86BF-42AA-A2B7-5AD2A88C390A}"/>
              </a:ext>
            </a:extLst>
          </p:cNvPr>
          <p:cNvSpPr>
            <a:spLocks noGrp="1"/>
          </p:cNvSpPr>
          <p:nvPr>
            <p:ph type="title"/>
          </p:nvPr>
        </p:nvSpPr>
        <p:spPr/>
        <p:txBody>
          <a:bodyPr/>
          <a:lstStyle/>
          <a:p>
            <a:r>
              <a:rPr lang="en-AU"/>
              <a:t>Settlements Update </a:t>
            </a:r>
            <a:br>
              <a:rPr lang="en-AU"/>
            </a:br>
            <a:endParaRPr lang="en-AU" sz="2400"/>
          </a:p>
        </p:txBody>
      </p:sp>
      <p:sp>
        <p:nvSpPr>
          <p:cNvPr id="3" name="Text Placeholder 2">
            <a:extLst>
              <a:ext uri="{FF2B5EF4-FFF2-40B4-BE49-F238E27FC236}">
                <a16:creationId xmlns:a16="http://schemas.microsoft.com/office/drawing/2014/main" id="{FA6490B9-41E5-4B70-AA9E-0E1140F23C17}"/>
              </a:ext>
            </a:extLst>
          </p:cNvPr>
          <p:cNvSpPr>
            <a:spLocks noGrp="1"/>
          </p:cNvSpPr>
          <p:nvPr>
            <p:ph type="body" idx="1"/>
          </p:nvPr>
        </p:nvSpPr>
        <p:spPr/>
        <p:txBody>
          <a:bodyPr/>
          <a:lstStyle/>
          <a:p>
            <a:r>
              <a:rPr lang="en-AU"/>
              <a:t>Mark Hillaby </a:t>
            </a:r>
          </a:p>
        </p:txBody>
      </p:sp>
      <p:sp>
        <p:nvSpPr>
          <p:cNvPr id="4" name="Slide Number Placeholder 3">
            <a:extLst>
              <a:ext uri="{FF2B5EF4-FFF2-40B4-BE49-F238E27FC236}">
                <a16:creationId xmlns:a16="http://schemas.microsoft.com/office/drawing/2014/main" id="{C3CCBB98-DB12-450C-A368-79B5AAAA96E5}"/>
              </a:ext>
            </a:extLst>
          </p:cNvPr>
          <p:cNvSpPr>
            <a:spLocks noGrp="1"/>
          </p:cNvSpPr>
          <p:nvPr>
            <p:ph type="sldNum" sz="quarter" idx="12"/>
          </p:nvPr>
        </p:nvSpPr>
        <p:spPr/>
        <p:txBody>
          <a:bodyPr/>
          <a:lstStyle/>
          <a:p>
            <a:fld id="{4EC81F68-4976-451A-B2E9-79BCBD2F70CC}" type="slidenum">
              <a:rPr lang="en-AU" smtClean="0"/>
              <a:pPr/>
              <a:t>52</a:t>
            </a:fld>
            <a:endParaRPr lang="en-AU"/>
          </a:p>
        </p:txBody>
      </p:sp>
    </p:spTree>
    <p:extLst>
      <p:ext uri="{BB962C8B-B14F-4D97-AF65-F5344CB8AC3E}">
        <p14:creationId xmlns:p14="http://schemas.microsoft.com/office/powerpoint/2010/main" val="4129510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Arrow: Right 26">
            <a:extLst>
              <a:ext uri="{FF2B5EF4-FFF2-40B4-BE49-F238E27FC236}">
                <a16:creationId xmlns:a16="http://schemas.microsoft.com/office/drawing/2014/main" id="{8827E392-85C8-4251-BC11-1DC4C539579B}"/>
              </a:ext>
            </a:extLst>
          </p:cNvPr>
          <p:cNvSpPr/>
          <p:nvPr/>
        </p:nvSpPr>
        <p:spPr>
          <a:xfrm>
            <a:off x="1951564" y="3500533"/>
            <a:ext cx="8003175"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30" name="Arrow: Right 29">
            <a:extLst>
              <a:ext uri="{FF2B5EF4-FFF2-40B4-BE49-F238E27FC236}">
                <a16:creationId xmlns:a16="http://schemas.microsoft.com/office/drawing/2014/main" id="{8B9C7A30-136A-4633-AF75-1B59BF5C1A78}"/>
              </a:ext>
            </a:extLst>
          </p:cNvPr>
          <p:cNvSpPr/>
          <p:nvPr/>
        </p:nvSpPr>
        <p:spPr>
          <a:xfrm>
            <a:off x="1899900" y="4627299"/>
            <a:ext cx="8097371" cy="531757"/>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endParaRPr lang="en-AU" sz="1984" b="1"/>
          </a:p>
        </p:txBody>
      </p:sp>
      <p:sp>
        <p:nvSpPr>
          <p:cNvPr id="2" name="Title 1">
            <a:extLst>
              <a:ext uri="{FF2B5EF4-FFF2-40B4-BE49-F238E27FC236}">
                <a16:creationId xmlns:a16="http://schemas.microsoft.com/office/drawing/2014/main" id="{6882C3CB-B482-4468-9D9A-377711AA5C39}"/>
              </a:ext>
            </a:extLst>
          </p:cNvPr>
          <p:cNvSpPr>
            <a:spLocks noGrp="1"/>
          </p:cNvSpPr>
          <p:nvPr>
            <p:ph type="title"/>
          </p:nvPr>
        </p:nvSpPr>
        <p:spPr>
          <a:xfrm>
            <a:off x="352794" y="150495"/>
            <a:ext cx="8151224" cy="1310695"/>
          </a:xfrm>
        </p:spPr>
        <p:txBody>
          <a:bodyPr>
            <a:normAutofit/>
          </a:bodyPr>
          <a:lstStyle/>
          <a:p>
            <a:r>
              <a:rPr lang="en-AU" sz="3600"/>
              <a:t>Settlements</a:t>
            </a:r>
            <a:br>
              <a:rPr lang="en-AU"/>
            </a:br>
            <a:r>
              <a:rPr lang="en-AU" sz="2646"/>
              <a:t>Staging, Pre-production &amp; Production timelines</a:t>
            </a:r>
            <a:endParaRPr lang="en-AU" sz="3968"/>
          </a:p>
        </p:txBody>
      </p:sp>
      <p:sp>
        <p:nvSpPr>
          <p:cNvPr id="71" name="TextBox 70">
            <a:extLst>
              <a:ext uri="{FF2B5EF4-FFF2-40B4-BE49-F238E27FC236}">
                <a16:creationId xmlns:a16="http://schemas.microsoft.com/office/drawing/2014/main" id="{B53F386A-5F00-4E13-9236-7E5CC172B8A1}"/>
              </a:ext>
            </a:extLst>
          </p:cNvPr>
          <p:cNvSpPr txBox="1"/>
          <p:nvPr/>
        </p:nvSpPr>
        <p:spPr>
          <a:xfrm>
            <a:off x="840188" y="2358408"/>
            <a:ext cx="1155942" cy="307777"/>
          </a:xfrm>
          <a:prstGeom prst="rect">
            <a:avLst/>
          </a:prstGeom>
          <a:noFill/>
        </p:spPr>
        <p:txBody>
          <a:bodyPr wrap="square" rtlCol="0">
            <a:spAutoFit/>
          </a:bodyPr>
          <a:lstStyle/>
          <a:p>
            <a:pPr algn="ctr"/>
            <a:r>
              <a:rPr lang="en-AU" sz="1400" b="1"/>
              <a:t>Staging</a:t>
            </a:r>
            <a:endParaRPr lang="en-AU" sz="1600" b="1"/>
          </a:p>
        </p:txBody>
      </p:sp>
      <p:sp>
        <p:nvSpPr>
          <p:cNvPr id="72" name="TextBox 71">
            <a:extLst>
              <a:ext uri="{FF2B5EF4-FFF2-40B4-BE49-F238E27FC236}">
                <a16:creationId xmlns:a16="http://schemas.microsoft.com/office/drawing/2014/main" id="{43FF08DC-4770-4AED-B24B-069945836172}"/>
              </a:ext>
            </a:extLst>
          </p:cNvPr>
          <p:cNvSpPr txBox="1"/>
          <p:nvPr/>
        </p:nvSpPr>
        <p:spPr>
          <a:xfrm>
            <a:off x="288525" y="3609908"/>
            <a:ext cx="1581864" cy="307777"/>
          </a:xfrm>
          <a:prstGeom prst="rect">
            <a:avLst/>
          </a:prstGeom>
          <a:noFill/>
        </p:spPr>
        <p:txBody>
          <a:bodyPr wrap="square" rtlCol="0">
            <a:spAutoFit/>
          </a:bodyPr>
          <a:lstStyle/>
          <a:p>
            <a:pPr algn="ctr"/>
            <a:r>
              <a:rPr lang="en-AU" sz="1400" b="1"/>
              <a:t>Pre-production</a:t>
            </a:r>
            <a:endParaRPr lang="en-AU" sz="1600" b="1"/>
          </a:p>
        </p:txBody>
      </p:sp>
      <p:sp>
        <p:nvSpPr>
          <p:cNvPr id="73" name="TextBox 72">
            <a:extLst>
              <a:ext uri="{FF2B5EF4-FFF2-40B4-BE49-F238E27FC236}">
                <a16:creationId xmlns:a16="http://schemas.microsoft.com/office/drawing/2014/main" id="{782E3A97-D138-45BB-9D3E-8F14B841FC28}"/>
              </a:ext>
            </a:extLst>
          </p:cNvPr>
          <p:cNvSpPr txBox="1"/>
          <p:nvPr/>
        </p:nvSpPr>
        <p:spPr>
          <a:xfrm>
            <a:off x="346320" y="4764293"/>
            <a:ext cx="1414651" cy="307777"/>
          </a:xfrm>
          <a:prstGeom prst="rect">
            <a:avLst/>
          </a:prstGeom>
          <a:noFill/>
        </p:spPr>
        <p:txBody>
          <a:bodyPr wrap="square" rtlCol="0">
            <a:spAutoFit/>
          </a:bodyPr>
          <a:lstStyle/>
          <a:p>
            <a:pPr algn="ctr"/>
            <a:r>
              <a:rPr lang="en-AU" sz="1400" b="1"/>
              <a:t>Production</a:t>
            </a:r>
            <a:endParaRPr lang="en-AU" sz="1600" b="1"/>
          </a:p>
        </p:txBody>
      </p:sp>
      <p:graphicFrame>
        <p:nvGraphicFramePr>
          <p:cNvPr id="79" name="Table 76">
            <a:extLst>
              <a:ext uri="{FF2B5EF4-FFF2-40B4-BE49-F238E27FC236}">
                <a16:creationId xmlns:a16="http://schemas.microsoft.com/office/drawing/2014/main" id="{2D410AD4-1E14-48F4-A996-08EFDED8A2E4}"/>
              </a:ext>
            </a:extLst>
          </p:cNvPr>
          <p:cNvGraphicFramePr>
            <a:graphicFrameLocks noGrp="1"/>
          </p:cNvGraphicFramePr>
          <p:nvPr/>
        </p:nvGraphicFramePr>
        <p:xfrm>
          <a:off x="1921216" y="4764467"/>
          <a:ext cx="6037632" cy="263749"/>
        </p:xfrm>
        <a:graphic>
          <a:graphicData uri="http://schemas.openxmlformats.org/drawingml/2006/table">
            <a:tbl>
              <a:tblPr firstRow="1" bandRow="1">
                <a:tableStyleId>{5C22544A-7EE6-4342-B048-85BDC9FD1C3A}</a:tableStyleId>
              </a:tblPr>
              <a:tblGrid>
                <a:gridCol w="2172318">
                  <a:extLst>
                    <a:ext uri="{9D8B030D-6E8A-4147-A177-3AD203B41FA5}">
                      <a16:colId xmlns:a16="http://schemas.microsoft.com/office/drawing/2014/main" val="97459750"/>
                    </a:ext>
                  </a:extLst>
                </a:gridCol>
                <a:gridCol w="2158410">
                  <a:extLst>
                    <a:ext uri="{9D8B030D-6E8A-4147-A177-3AD203B41FA5}">
                      <a16:colId xmlns:a16="http://schemas.microsoft.com/office/drawing/2014/main" val="1036072466"/>
                    </a:ext>
                  </a:extLst>
                </a:gridCol>
                <a:gridCol w="1706904">
                  <a:extLst>
                    <a:ext uri="{9D8B030D-6E8A-4147-A177-3AD203B41FA5}">
                      <a16:colId xmlns:a16="http://schemas.microsoft.com/office/drawing/2014/main" val="1673324170"/>
                    </a:ext>
                  </a:extLst>
                </a:gridCol>
              </a:tblGrid>
              <a:tr h="263749">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050"/>
                    </a:p>
                  </a:txBody>
                  <a:tcPr marL="100796" marR="100796" marT="50398" marB="50398">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83" name="Rectangle 82">
            <a:extLst>
              <a:ext uri="{FF2B5EF4-FFF2-40B4-BE49-F238E27FC236}">
                <a16:creationId xmlns:a16="http://schemas.microsoft.com/office/drawing/2014/main" id="{441ED824-6E73-4101-B45E-B29B4A9FD18D}"/>
              </a:ext>
            </a:extLst>
          </p:cNvPr>
          <p:cNvSpPr/>
          <p:nvPr/>
        </p:nvSpPr>
        <p:spPr>
          <a:xfrm>
            <a:off x="1985498" y="2379741"/>
            <a:ext cx="4510995" cy="28800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r"/>
            <a:r>
              <a:rPr lang="en-AU" sz="1102" b="1"/>
              <a:t>1 Oct 2021</a:t>
            </a:r>
          </a:p>
        </p:txBody>
      </p:sp>
      <p:sp>
        <p:nvSpPr>
          <p:cNvPr id="88" name="TextBox 87">
            <a:extLst>
              <a:ext uri="{FF2B5EF4-FFF2-40B4-BE49-F238E27FC236}">
                <a16:creationId xmlns:a16="http://schemas.microsoft.com/office/drawing/2014/main" id="{AB7A6F59-9927-4DE7-93CB-C89D32DEF997}"/>
              </a:ext>
            </a:extLst>
          </p:cNvPr>
          <p:cNvSpPr txBox="1"/>
          <p:nvPr/>
        </p:nvSpPr>
        <p:spPr>
          <a:xfrm>
            <a:off x="2916456" y="4755853"/>
            <a:ext cx="1142860" cy="261931"/>
          </a:xfrm>
          <a:prstGeom prst="rect">
            <a:avLst/>
          </a:prstGeom>
          <a:noFill/>
        </p:spPr>
        <p:txBody>
          <a:bodyPr wrap="square" rtlCol="0">
            <a:spAutoFit/>
          </a:bodyPr>
          <a:lstStyle/>
          <a:p>
            <a:pPr algn="r"/>
            <a:r>
              <a:rPr lang="en-AU" sz="1102" b="1">
                <a:solidFill>
                  <a:schemeClr val="bg1"/>
                </a:solidFill>
              </a:rPr>
              <a:t>17 May 2021</a:t>
            </a:r>
          </a:p>
        </p:txBody>
      </p:sp>
      <p:sp>
        <p:nvSpPr>
          <p:cNvPr id="89" name="TextBox 88">
            <a:extLst>
              <a:ext uri="{FF2B5EF4-FFF2-40B4-BE49-F238E27FC236}">
                <a16:creationId xmlns:a16="http://schemas.microsoft.com/office/drawing/2014/main" id="{CC1B3894-7CB0-4155-94A8-B61F2734BA38}"/>
              </a:ext>
            </a:extLst>
          </p:cNvPr>
          <p:cNvSpPr txBox="1"/>
          <p:nvPr/>
        </p:nvSpPr>
        <p:spPr>
          <a:xfrm>
            <a:off x="5343650" y="4755261"/>
            <a:ext cx="893431" cy="261931"/>
          </a:xfrm>
          <a:prstGeom prst="rect">
            <a:avLst/>
          </a:prstGeom>
          <a:noFill/>
        </p:spPr>
        <p:txBody>
          <a:bodyPr wrap="square" rtlCol="0">
            <a:spAutoFit/>
          </a:bodyPr>
          <a:lstStyle/>
          <a:p>
            <a:pPr algn="r"/>
            <a:r>
              <a:rPr lang="en-AU" sz="1102" b="1">
                <a:solidFill>
                  <a:schemeClr val="bg1"/>
                </a:solidFill>
              </a:rPr>
              <a:t>1 Oct 2021</a:t>
            </a:r>
          </a:p>
        </p:txBody>
      </p:sp>
      <p:graphicFrame>
        <p:nvGraphicFramePr>
          <p:cNvPr id="29" name="Table 74">
            <a:extLst>
              <a:ext uri="{FF2B5EF4-FFF2-40B4-BE49-F238E27FC236}">
                <a16:creationId xmlns:a16="http://schemas.microsoft.com/office/drawing/2014/main" id="{32DB978F-E9A3-44E2-81F0-BC33A775B96B}"/>
              </a:ext>
            </a:extLst>
          </p:cNvPr>
          <p:cNvGraphicFramePr>
            <a:graphicFrameLocks noGrp="1"/>
          </p:cNvGraphicFramePr>
          <p:nvPr/>
        </p:nvGraphicFramePr>
        <p:xfrm>
          <a:off x="840188" y="6149556"/>
          <a:ext cx="9535014" cy="1026097"/>
        </p:xfrm>
        <a:graphic>
          <a:graphicData uri="http://schemas.openxmlformats.org/drawingml/2006/table">
            <a:tbl>
              <a:tblPr firstRow="1" bandRow="1">
                <a:tableStyleId>{21E4AEA4-8DFA-4A89-87EB-49C32662AFE0}</a:tableStyleId>
              </a:tblPr>
              <a:tblGrid>
                <a:gridCol w="2279901">
                  <a:extLst>
                    <a:ext uri="{9D8B030D-6E8A-4147-A177-3AD203B41FA5}">
                      <a16:colId xmlns:a16="http://schemas.microsoft.com/office/drawing/2014/main" val="2943470909"/>
                    </a:ext>
                  </a:extLst>
                </a:gridCol>
                <a:gridCol w="2863026">
                  <a:extLst>
                    <a:ext uri="{9D8B030D-6E8A-4147-A177-3AD203B41FA5}">
                      <a16:colId xmlns:a16="http://schemas.microsoft.com/office/drawing/2014/main" val="1389889875"/>
                    </a:ext>
                  </a:extLst>
                </a:gridCol>
                <a:gridCol w="2326879">
                  <a:extLst>
                    <a:ext uri="{9D8B030D-6E8A-4147-A177-3AD203B41FA5}">
                      <a16:colId xmlns:a16="http://schemas.microsoft.com/office/drawing/2014/main" val="3982084691"/>
                    </a:ext>
                  </a:extLst>
                </a:gridCol>
                <a:gridCol w="2065208">
                  <a:extLst>
                    <a:ext uri="{9D8B030D-6E8A-4147-A177-3AD203B41FA5}">
                      <a16:colId xmlns:a16="http://schemas.microsoft.com/office/drawing/2014/main" val="2298418080"/>
                    </a:ext>
                  </a:extLst>
                </a:gridCol>
              </a:tblGrid>
              <a:tr h="254741">
                <a:tc>
                  <a:txBody>
                    <a:bodyPr/>
                    <a:lstStyle/>
                    <a:p>
                      <a:pPr algn="ctr"/>
                      <a:r>
                        <a:rPr lang="en-AU" sz="1100">
                          <a:solidFill>
                            <a:schemeClr val="bg1"/>
                          </a:solidFill>
                        </a:rPr>
                        <a:t>Legacy</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lumMod val="90000"/>
                        <a:lumOff val="10000"/>
                      </a:schemeClr>
                    </a:solidFill>
                  </a:tcPr>
                </a:tc>
                <a:tc>
                  <a:txBody>
                    <a:bodyPr/>
                    <a:lstStyle/>
                    <a:p>
                      <a:pPr algn="ctr"/>
                      <a:r>
                        <a:rPr lang="en-AU" sz="1100">
                          <a:solidFill>
                            <a:schemeClr val="bg1"/>
                          </a:solidFill>
                        </a:rPr>
                        <a:t>30MS with New Settlement Platform</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5"/>
                    </a:solidFill>
                  </a:tcPr>
                </a:tc>
                <a:tc>
                  <a:txBody>
                    <a:bodyPr/>
                    <a:lstStyle/>
                    <a:p>
                      <a:pPr algn="ctr"/>
                      <a:r>
                        <a:rPr lang="en-AU" sz="1100">
                          <a:solidFill>
                            <a:schemeClr val="bg1"/>
                          </a:solidFill>
                        </a:rPr>
                        <a:t>5MS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3"/>
                    </a:solidFill>
                  </a:tcPr>
                </a:tc>
                <a:tc>
                  <a:txBody>
                    <a:bodyPr/>
                    <a:lstStyle/>
                    <a:p>
                      <a:pPr algn="ctr"/>
                      <a:r>
                        <a:rPr lang="en-AU" sz="1100">
                          <a:solidFill>
                            <a:schemeClr val="bg1"/>
                          </a:solidFill>
                        </a:rPr>
                        <a:t>GS Rule</a:t>
                      </a:r>
                    </a:p>
                  </a:txBody>
                  <a:tcPr marL="39683" marR="39683" marT="0"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476943683"/>
                  </a:ext>
                </a:extLst>
              </a:tr>
              <a:tr h="604774">
                <a:tc>
                  <a:txBody>
                    <a:bodyPr/>
                    <a:lstStyle/>
                    <a:p>
                      <a:pPr algn="l"/>
                      <a:r>
                        <a:rPr lang="en-AU" sz="1100" kern="1200">
                          <a:solidFill>
                            <a:schemeClr val="dk1"/>
                          </a:solidFill>
                          <a:effectLst/>
                          <a:latin typeface="+mn-lt"/>
                          <a:ea typeface="+mn-ea"/>
                          <a:cs typeface="+mn-cs"/>
                        </a:rPr>
                        <a:t>30-minute Settlements</a:t>
                      </a:r>
                      <a:endParaRPr lang="en-AU" sz="1100"/>
                    </a:p>
                  </a:txBody>
                  <a:tcPr marL="39683" marR="39683" marT="50398" marB="50398"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marL="0" algn="l" defTabSz="685800" rtl="0" eaLnBrk="1" latinLnBrk="0" hangingPunct="1">
                        <a:spcBef>
                          <a:spcPts val="200"/>
                        </a:spcBef>
                      </a:pPr>
                      <a:r>
                        <a:rPr lang="en-AU" sz="1100" b="0" kern="1200">
                          <a:solidFill>
                            <a:schemeClr val="tx1"/>
                          </a:solidFill>
                          <a:latin typeface="+mn-lt"/>
                          <a:ea typeface="+mn-ea"/>
                          <a:cs typeface="+mn-cs"/>
                        </a:rPr>
                        <a:t>The 5MS capable solution is available in the relevant environment, however 30-minute settlement will remain until the environment reflects the 5MS Rule solution </a:t>
                      </a:r>
                      <a:endParaRPr lang="en-AU" sz="1100" b="0" i="1" kern="1200">
                        <a:solidFill>
                          <a:schemeClr val="tx1"/>
                        </a:solidFill>
                        <a:latin typeface="+mn-lt"/>
                        <a:ea typeface="+mn-ea"/>
                        <a:cs typeface="+mn-cs"/>
                      </a:endParaRPr>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kern="1200">
                          <a:solidFill>
                            <a:schemeClr val="dk1"/>
                          </a:solidFill>
                          <a:effectLst/>
                          <a:latin typeface="+mn-lt"/>
                          <a:ea typeface="+mn-ea"/>
                          <a:cs typeface="+mn-cs"/>
                        </a:rPr>
                        <a:t>Five-minute settlement and </a:t>
                      </a:r>
                    </a:p>
                    <a:p>
                      <a:pPr algn="l"/>
                      <a:r>
                        <a:rPr lang="en-AU" sz="1100" kern="1200">
                          <a:solidFill>
                            <a:schemeClr val="dk1"/>
                          </a:solidFill>
                          <a:effectLst/>
                          <a:latin typeface="+mn-lt"/>
                          <a:ea typeface="+mn-ea"/>
                          <a:cs typeface="+mn-cs"/>
                        </a:rPr>
                        <a:t>Global Settlement soft-start - UFE Reporting</a:t>
                      </a:r>
                      <a:endParaRPr lang="en-AU" sz="1100"/>
                    </a:p>
                  </a:txBody>
                  <a:tcPr marL="39683" marR="39683" marT="50398" marB="50398"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tc>
                  <a:txBody>
                    <a:bodyPr/>
                    <a:lstStyle/>
                    <a:p>
                      <a:pPr algn="l"/>
                      <a:r>
                        <a:rPr lang="en-AU" sz="1100"/>
                        <a:t>All Retailers become liable for UFE</a:t>
                      </a:r>
                    </a:p>
                  </a:txBody>
                  <a:tcPr marL="39683" marR="39683" marT="50398" marB="50398"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solidFill>
                  </a:tcPr>
                </a:tc>
                <a:extLst>
                  <a:ext uri="{0D108BD9-81ED-4DB2-BD59-A6C34878D82A}">
                    <a16:rowId xmlns:a16="http://schemas.microsoft.com/office/drawing/2014/main" val="1641955539"/>
                  </a:ext>
                </a:extLst>
              </a:tr>
            </a:tbl>
          </a:graphicData>
        </a:graphic>
      </p:graphicFrame>
      <p:sp>
        <p:nvSpPr>
          <p:cNvPr id="34" name="TextBox 33">
            <a:extLst>
              <a:ext uri="{FF2B5EF4-FFF2-40B4-BE49-F238E27FC236}">
                <a16:creationId xmlns:a16="http://schemas.microsoft.com/office/drawing/2014/main" id="{E769018A-693D-4DF2-9C22-F057E442620D}"/>
              </a:ext>
            </a:extLst>
          </p:cNvPr>
          <p:cNvSpPr txBox="1"/>
          <p:nvPr/>
        </p:nvSpPr>
        <p:spPr>
          <a:xfrm>
            <a:off x="6843279" y="4763741"/>
            <a:ext cx="1046084" cy="261931"/>
          </a:xfrm>
          <a:prstGeom prst="rect">
            <a:avLst/>
          </a:prstGeom>
          <a:noFill/>
        </p:spPr>
        <p:txBody>
          <a:bodyPr wrap="square" rtlCol="0">
            <a:spAutoFit/>
          </a:bodyPr>
          <a:lstStyle/>
          <a:p>
            <a:pPr algn="r"/>
            <a:r>
              <a:rPr lang="en-AU" sz="1102" b="1">
                <a:solidFill>
                  <a:schemeClr val="bg1"/>
                </a:solidFill>
              </a:rPr>
              <a:t>1 May 2022</a:t>
            </a:r>
          </a:p>
        </p:txBody>
      </p:sp>
      <p:sp>
        <p:nvSpPr>
          <p:cNvPr id="4" name="Speech Bubble: Rectangle with Corners Rounded 3">
            <a:extLst>
              <a:ext uri="{FF2B5EF4-FFF2-40B4-BE49-F238E27FC236}">
                <a16:creationId xmlns:a16="http://schemas.microsoft.com/office/drawing/2014/main" id="{71E256A2-08C7-4D20-96B6-791DF49E2140}"/>
              </a:ext>
            </a:extLst>
          </p:cNvPr>
          <p:cNvSpPr/>
          <p:nvPr/>
        </p:nvSpPr>
        <p:spPr>
          <a:xfrm>
            <a:off x="5755049" y="2928394"/>
            <a:ext cx="1591462" cy="549270"/>
          </a:xfrm>
          <a:prstGeom prst="wedgeRoundRectCallout">
            <a:avLst>
              <a:gd name="adj1" fmla="val -49295"/>
              <a:gd name="adj2" fmla="val 78346"/>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solidFill>
                  <a:schemeClr val="bg1"/>
                </a:solidFill>
              </a:rPr>
              <a:t>Incl. UFE Reporting from 05/07/21</a:t>
            </a:r>
          </a:p>
        </p:txBody>
      </p:sp>
      <p:sp>
        <p:nvSpPr>
          <p:cNvPr id="37" name="Speech Bubble: Rectangle with Corners Rounded 36">
            <a:extLst>
              <a:ext uri="{FF2B5EF4-FFF2-40B4-BE49-F238E27FC236}">
                <a16:creationId xmlns:a16="http://schemas.microsoft.com/office/drawing/2014/main" id="{A28920D6-01F4-41B0-BE80-83759EE2C95C}"/>
              </a:ext>
            </a:extLst>
          </p:cNvPr>
          <p:cNvSpPr/>
          <p:nvPr/>
        </p:nvSpPr>
        <p:spPr>
          <a:xfrm>
            <a:off x="4679736" y="1640143"/>
            <a:ext cx="1591463" cy="54927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Supports 30MS, 5MS and GS modes </a:t>
            </a:r>
          </a:p>
        </p:txBody>
      </p:sp>
      <p:sp>
        <p:nvSpPr>
          <p:cNvPr id="31" name="TextBox 30">
            <a:extLst>
              <a:ext uri="{FF2B5EF4-FFF2-40B4-BE49-F238E27FC236}">
                <a16:creationId xmlns:a16="http://schemas.microsoft.com/office/drawing/2014/main" id="{819BB59F-696C-462B-8BEF-A136B3D762E9}"/>
              </a:ext>
            </a:extLst>
          </p:cNvPr>
          <p:cNvSpPr txBox="1"/>
          <p:nvPr/>
        </p:nvSpPr>
        <p:spPr>
          <a:xfrm>
            <a:off x="837248" y="5854945"/>
            <a:ext cx="7503795" cy="307777"/>
          </a:xfrm>
          <a:prstGeom prst="rect">
            <a:avLst/>
          </a:prstGeom>
          <a:noFill/>
          <a:ln>
            <a:noFill/>
          </a:ln>
        </p:spPr>
        <p:txBody>
          <a:bodyPr wrap="square" rtlCol="0" anchor="ctr">
            <a:spAutoFit/>
          </a:bodyPr>
          <a:lstStyle/>
          <a:p>
            <a:r>
              <a:rPr lang="en-AU" sz="1400" b="1"/>
              <a:t>Legend</a:t>
            </a:r>
          </a:p>
        </p:txBody>
      </p:sp>
      <p:graphicFrame>
        <p:nvGraphicFramePr>
          <p:cNvPr id="78" name="Table 76">
            <a:extLst>
              <a:ext uri="{FF2B5EF4-FFF2-40B4-BE49-F238E27FC236}">
                <a16:creationId xmlns:a16="http://schemas.microsoft.com/office/drawing/2014/main" id="{A62922CA-5D6C-469C-9E5D-E7448AA7D966}"/>
              </a:ext>
            </a:extLst>
          </p:cNvPr>
          <p:cNvGraphicFramePr>
            <a:graphicFrameLocks noGrp="1"/>
          </p:cNvGraphicFramePr>
          <p:nvPr/>
        </p:nvGraphicFramePr>
        <p:xfrm>
          <a:off x="1960046" y="3643926"/>
          <a:ext cx="5748556" cy="259274"/>
        </p:xfrm>
        <a:graphic>
          <a:graphicData uri="http://schemas.openxmlformats.org/drawingml/2006/table">
            <a:tbl>
              <a:tblPr firstRow="1" bandRow="1">
                <a:tableStyleId>{5C22544A-7EE6-4342-B048-85BDC9FD1C3A}</a:tableStyleId>
              </a:tblPr>
              <a:tblGrid>
                <a:gridCol w="1609068">
                  <a:extLst>
                    <a:ext uri="{9D8B030D-6E8A-4147-A177-3AD203B41FA5}">
                      <a16:colId xmlns:a16="http://schemas.microsoft.com/office/drawing/2014/main" val="97459750"/>
                    </a:ext>
                  </a:extLst>
                </a:gridCol>
                <a:gridCol w="2204362">
                  <a:extLst>
                    <a:ext uri="{9D8B030D-6E8A-4147-A177-3AD203B41FA5}">
                      <a16:colId xmlns:a16="http://schemas.microsoft.com/office/drawing/2014/main" val="3520758818"/>
                    </a:ext>
                  </a:extLst>
                </a:gridCol>
                <a:gridCol w="1935126">
                  <a:extLst>
                    <a:ext uri="{9D8B030D-6E8A-4147-A177-3AD203B41FA5}">
                      <a16:colId xmlns:a16="http://schemas.microsoft.com/office/drawing/2014/main" val="3554931790"/>
                    </a:ext>
                  </a:extLst>
                </a:gridCol>
              </a:tblGrid>
              <a:tr h="254586">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90000"/>
                        <a:lumOff val="10000"/>
                      </a:schemeClr>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endParaRPr lang="en-AU" sz="1100"/>
                    </a:p>
                  </a:txBody>
                  <a:tcPr marL="100796" marR="100796" marT="45817" marB="4581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777322825"/>
                  </a:ext>
                </a:extLst>
              </a:tr>
            </a:tbl>
          </a:graphicData>
        </a:graphic>
      </p:graphicFrame>
      <p:sp>
        <p:nvSpPr>
          <p:cNvPr id="26" name="TextBox 25">
            <a:extLst>
              <a:ext uri="{FF2B5EF4-FFF2-40B4-BE49-F238E27FC236}">
                <a16:creationId xmlns:a16="http://schemas.microsoft.com/office/drawing/2014/main" id="{FF57C1C8-D382-4C00-8C26-C3EDE3EFF241}"/>
              </a:ext>
            </a:extLst>
          </p:cNvPr>
          <p:cNvSpPr txBox="1"/>
          <p:nvPr/>
        </p:nvSpPr>
        <p:spPr>
          <a:xfrm>
            <a:off x="2664531" y="3642315"/>
            <a:ext cx="1064402" cy="261931"/>
          </a:xfrm>
          <a:prstGeom prst="rect">
            <a:avLst/>
          </a:prstGeom>
          <a:noFill/>
        </p:spPr>
        <p:txBody>
          <a:bodyPr wrap="square" rtlCol="0">
            <a:spAutoFit/>
          </a:bodyPr>
          <a:lstStyle/>
          <a:p>
            <a:r>
              <a:rPr lang="en-AU" sz="1102" b="1">
                <a:solidFill>
                  <a:schemeClr val="bg1"/>
                </a:solidFill>
              </a:rPr>
              <a:t>22 Mar 2021</a:t>
            </a:r>
          </a:p>
        </p:txBody>
      </p:sp>
      <p:sp>
        <p:nvSpPr>
          <p:cNvPr id="23" name="TextBox 22">
            <a:extLst>
              <a:ext uri="{FF2B5EF4-FFF2-40B4-BE49-F238E27FC236}">
                <a16:creationId xmlns:a16="http://schemas.microsoft.com/office/drawing/2014/main" id="{4748FF2E-A513-4538-A0E1-49F3F06C75B6}"/>
              </a:ext>
            </a:extLst>
          </p:cNvPr>
          <p:cNvSpPr txBox="1"/>
          <p:nvPr/>
        </p:nvSpPr>
        <p:spPr>
          <a:xfrm>
            <a:off x="6779338" y="3650098"/>
            <a:ext cx="1045205" cy="261931"/>
          </a:xfrm>
          <a:prstGeom prst="rect">
            <a:avLst/>
          </a:prstGeom>
          <a:noFill/>
        </p:spPr>
        <p:txBody>
          <a:bodyPr wrap="square" rtlCol="0">
            <a:spAutoFit/>
          </a:bodyPr>
          <a:lstStyle/>
          <a:p>
            <a:r>
              <a:rPr lang="en-AU" sz="1102" b="1">
                <a:solidFill>
                  <a:schemeClr val="bg1"/>
                </a:solidFill>
              </a:rPr>
              <a:t>1 Feb 2022</a:t>
            </a:r>
          </a:p>
        </p:txBody>
      </p:sp>
      <p:sp>
        <p:nvSpPr>
          <p:cNvPr id="28" name="TextBox 27">
            <a:extLst>
              <a:ext uri="{FF2B5EF4-FFF2-40B4-BE49-F238E27FC236}">
                <a16:creationId xmlns:a16="http://schemas.microsoft.com/office/drawing/2014/main" id="{8599AAAF-EED6-4514-BAEF-20EACC596B12}"/>
              </a:ext>
            </a:extLst>
          </p:cNvPr>
          <p:cNvSpPr txBox="1"/>
          <p:nvPr/>
        </p:nvSpPr>
        <p:spPr>
          <a:xfrm>
            <a:off x="4869476" y="3632715"/>
            <a:ext cx="1117234" cy="261931"/>
          </a:xfrm>
          <a:prstGeom prst="rect">
            <a:avLst/>
          </a:prstGeom>
          <a:noFill/>
        </p:spPr>
        <p:txBody>
          <a:bodyPr wrap="square" rtlCol="0">
            <a:spAutoFit/>
          </a:bodyPr>
          <a:lstStyle/>
          <a:p>
            <a:r>
              <a:rPr lang="en-AU" sz="1102" b="1">
                <a:solidFill>
                  <a:schemeClr val="bg1"/>
                </a:solidFill>
              </a:rPr>
              <a:t>5 Jul 2021</a:t>
            </a:r>
          </a:p>
        </p:txBody>
      </p:sp>
      <p:sp>
        <p:nvSpPr>
          <p:cNvPr id="21" name="Speech Bubble: Rectangle with Corners Rounded 20">
            <a:extLst>
              <a:ext uri="{FF2B5EF4-FFF2-40B4-BE49-F238E27FC236}">
                <a16:creationId xmlns:a16="http://schemas.microsoft.com/office/drawing/2014/main" id="{95DD3AB6-AA9C-4461-908A-7FB655BDD0FC}"/>
              </a:ext>
            </a:extLst>
          </p:cNvPr>
          <p:cNvSpPr/>
          <p:nvPr/>
        </p:nvSpPr>
        <p:spPr>
          <a:xfrm>
            <a:off x="6568911" y="1668186"/>
            <a:ext cx="1656942" cy="642831"/>
          </a:xfrm>
          <a:prstGeom prst="wedgeRoundRectCallout">
            <a:avLst>
              <a:gd name="adj1" fmla="val -56863"/>
              <a:gd name="adj2" fmla="val 83978"/>
              <a:gd name="adj3" fmla="val 16667"/>
            </a:avLst>
          </a:prstGeom>
          <a:solidFill>
            <a:schemeClr val="bg2">
              <a:lumMod val="75000"/>
            </a:schemeClr>
          </a:solidFill>
          <a:ln>
            <a:solidFill>
              <a:schemeClr val="bg1"/>
            </a:solidFill>
          </a:ln>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100796" tIns="50398" rIns="100796" bIns="50398" numCol="1" spcCol="0" rtlCol="0" fromWordArt="0" anchor="ctr" anchorCtr="0" forceAA="0" compatLnSpc="1">
            <a:prstTxWarp prst="textNoShape">
              <a:avLst/>
            </a:prstTxWarp>
            <a:noAutofit/>
          </a:bodyPr>
          <a:lstStyle/>
          <a:p>
            <a:pPr algn="ctr"/>
            <a:r>
              <a:rPr lang="en-AU" sz="1200"/>
              <a:t>APIs for Settlements Direct and Prudential dashboard added</a:t>
            </a:r>
            <a:endParaRPr lang="en-AU" sz="1200" err="1">
              <a:cs typeface="Segoe UI Semilight"/>
            </a:endParaRPr>
          </a:p>
        </p:txBody>
      </p:sp>
    </p:spTree>
    <p:extLst>
      <p:ext uri="{BB962C8B-B14F-4D97-AF65-F5344CB8AC3E}">
        <p14:creationId xmlns:p14="http://schemas.microsoft.com/office/powerpoint/2010/main" val="34355294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D0F2CCDF-214B-40D1-8F44-65A9029FC08F}"/>
              </a:ext>
            </a:extLst>
          </p:cNvPr>
          <p:cNvGraphicFramePr>
            <a:graphicFrameLocks noGrp="1"/>
          </p:cNvGraphicFramePr>
          <p:nvPr/>
        </p:nvGraphicFramePr>
        <p:xfrm>
          <a:off x="511740" y="2482251"/>
          <a:ext cx="9668329" cy="2644131"/>
        </p:xfrm>
        <a:graphic>
          <a:graphicData uri="http://schemas.openxmlformats.org/drawingml/2006/table">
            <a:tbl>
              <a:tblPr/>
              <a:tblGrid>
                <a:gridCol w="2472565">
                  <a:extLst>
                    <a:ext uri="{9D8B030D-6E8A-4147-A177-3AD203B41FA5}">
                      <a16:colId xmlns:a16="http://schemas.microsoft.com/office/drawing/2014/main" val="4291392808"/>
                    </a:ext>
                  </a:extLst>
                </a:gridCol>
                <a:gridCol w="788809">
                  <a:extLst>
                    <a:ext uri="{9D8B030D-6E8A-4147-A177-3AD203B41FA5}">
                      <a16:colId xmlns:a16="http://schemas.microsoft.com/office/drawing/2014/main" val="3584581587"/>
                    </a:ext>
                  </a:extLst>
                </a:gridCol>
                <a:gridCol w="783984">
                  <a:extLst>
                    <a:ext uri="{9D8B030D-6E8A-4147-A177-3AD203B41FA5}">
                      <a16:colId xmlns:a16="http://schemas.microsoft.com/office/drawing/2014/main" val="1594233993"/>
                    </a:ext>
                  </a:extLst>
                </a:gridCol>
                <a:gridCol w="675432">
                  <a:extLst>
                    <a:ext uri="{9D8B030D-6E8A-4147-A177-3AD203B41FA5}">
                      <a16:colId xmlns:a16="http://schemas.microsoft.com/office/drawing/2014/main" val="1747754464"/>
                    </a:ext>
                  </a:extLst>
                </a:gridCol>
                <a:gridCol w="675432">
                  <a:extLst>
                    <a:ext uri="{9D8B030D-6E8A-4147-A177-3AD203B41FA5}">
                      <a16:colId xmlns:a16="http://schemas.microsoft.com/office/drawing/2014/main" val="3924925880"/>
                    </a:ext>
                  </a:extLst>
                </a:gridCol>
                <a:gridCol w="675432">
                  <a:extLst>
                    <a:ext uri="{9D8B030D-6E8A-4147-A177-3AD203B41FA5}">
                      <a16:colId xmlns:a16="http://schemas.microsoft.com/office/drawing/2014/main" val="3701647871"/>
                    </a:ext>
                  </a:extLst>
                </a:gridCol>
                <a:gridCol w="675432">
                  <a:extLst>
                    <a:ext uri="{9D8B030D-6E8A-4147-A177-3AD203B41FA5}">
                      <a16:colId xmlns:a16="http://schemas.microsoft.com/office/drawing/2014/main" val="226786205"/>
                    </a:ext>
                  </a:extLst>
                </a:gridCol>
                <a:gridCol w="844290">
                  <a:extLst>
                    <a:ext uri="{9D8B030D-6E8A-4147-A177-3AD203B41FA5}">
                      <a16:colId xmlns:a16="http://schemas.microsoft.com/office/drawing/2014/main" val="1606922463"/>
                    </a:ext>
                  </a:extLst>
                </a:gridCol>
                <a:gridCol w="680257">
                  <a:extLst>
                    <a:ext uri="{9D8B030D-6E8A-4147-A177-3AD203B41FA5}">
                      <a16:colId xmlns:a16="http://schemas.microsoft.com/office/drawing/2014/main" val="914048133"/>
                    </a:ext>
                  </a:extLst>
                </a:gridCol>
                <a:gridCol w="651309">
                  <a:extLst>
                    <a:ext uri="{9D8B030D-6E8A-4147-A177-3AD203B41FA5}">
                      <a16:colId xmlns:a16="http://schemas.microsoft.com/office/drawing/2014/main" val="1111786375"/>
                    </a:ext>
                  </a:extLst>
                </a:gridCol>
                <a:gridCol w="745387">
                  <a:extLst>
                    <a:ext uri="{9D8B030D-6E8A-4147-A177-3AD203B41FA5}">
                      <a16:colId xmlns:a16="http://schemas.microsoft.com/office/drawing/2014/main" val="2682347545"/>
                    </a:ext>
                  </a:extLst>
                </a:gridCol>
              </a:tblGrid>
              <a:tr h="162266">
                <a:tc rowSpan="2">
                  <a:txBody>
                    <a:bodyPr/>
                    <a:lstStyle/>
                    <a:p>
                      <a:pPr algn="ctr" fontAlgn="t"/>
                      <a:r>
                        <a:rPr lang="en-AU" sz="1000" b="1" i="0" u="none" strike="noStrike">
                          <a:solidFill>
                            <a:srgbClr val="000000"/>
                          </a:solidFill>
                          <a:effectLst/>
                          <a:latin typeface="Calibri" panose="020F0502020204030204" pitchFamily="34" charset="0"/>
                        </a:rPr>
                        <a:t>5 MINUTE SETTLEMENT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SYSTEMS TRACKING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0">
                  <a:txBody>
                    <a:bodyPr/>
                    <a:lstStyle/>
                    <a:p>
                      <a:pPr algn="ctr" fontAlgn="t"/>
                      <a:r>
                        <a:rPr lang="en-AU" sz="1000" b="1" i="0" u="none" strike="noStrike">
                          <a:solidFill>
                            <a:srgbClr val="000000"/>
                          </a:solidFill>
                          <a:effectLst/>
                          <a:latin typeface="Calibri" panose="020F0502020204030204" pitchFamily="34" charset="0"/>
                        </a:rPr>
                        <a:t>TIMING</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18466908"/>
                  </a:ext>
                </a:extLst>
              </a:tr>
              <a:tr h="324531">
                <a:tc vMerge="1">
                  <a:txBody>
                    <a:bodyPr/>
                    <a:lstStyle/>
                    <a:p>
                      <a:endParaRPr lang="en-AU"/>
                    </a:p>
                  </a:txBody>
                  <a:tcPr/>
                </a:tc>
                <a:tc>
                  <a:txBody>
                    <a:bodyPr/>
                    <a:lstStyle/>
                    <a:p>
                      <a:pPr algn="ctr" fontAlgn="t"/>
                      <a:r>
                        <a:rPr lang="en-AU" sz="1000" b="1" i="0" u="none" strike="noStrike">
                          <a:solidFill>
                            <a:srgbClr val="000000"/>
                          </a:solidFill>
                          <a:effectLst/>
                          <a:latin typeface="Calibri" panose="020F0502020204030204" pitchFamily="34" charset="0"/>
                        </a:rPr>
                        <a:t>Internal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Focus/Group</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SWG</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Engagement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External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HLIA</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Draft</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Final</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Tech Spec</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User</a:t>
                      </a:r>
                      <a:br>
                        <a:rPr lang="en-AU" sz="1000" b="1" i="0" u="none" strike="noStrike">
                          <a:solidFill>
                            <a:srgbClr val="000000"/>
                          </a:solidFill>
                          <a:effectLst/>
                          <a:latin typeface="Calibri" panose="020F0502020204030204" pitchFamily="34" charset="0"/>
                        </a:rPr>
                      </a:br>
                      <a:r>
                        <a:rPr lang="en-AU" sz="1000" b="1" i="0" u="none" strike="noStrike">
                          <a:solidFill>
                            <a:srgbClr val="000000"/>
                          </a:solidFill>
                          <a:effectLst/>
                          <a:latin typeface="Calibri" panose="020F0502020204030204" pitchFamily="34" charset="0"/>
                        </a:rPr>
                        <a:t>Guides</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5MS Staging</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Preprod</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1" i="0" u="none" strike="noStrike">
                          <a:solidFill>
                            <a:srgbClr val="000000"/>
                          </a:solidFill>
                          <a:effectLst/>
                          <a:latin typeface="Calibri" panose="020F0502020204030204" pitchFamily="34" charset="0"/>
                        </a:rPr>
                        <a:t>Production</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2569088"/>
                  </a:ext>
                </a:extLst>
              </a:tr>
              <a:tr h="162266">
                <a:tc gridSpan="11">
                  <a:txBody>
                    <a:bodyPr/>
                    <a:lstStyle/>
                    <a:p>
                      <a:pPr algn="l" fontAlgn="t"/>
                      <a:r>
                        <a:rPr lang="en-AU" sz="1000" b="1"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22681475"/>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1 - Reallocations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777320266"/>
                  </a:ext>
                </a:extLst>
              </a:tr>
              <a:tr h="162266">
                <a:tc>
                  <a:txBody>
                    <a:bodyPr/>
                    <a:lstStyle/>
                    <a:p>
                      <a:pPr algn="l" fontAlgn="t"/>
                      <a:r>
                        <a:rPr lang="en-AU" sz="1000" b="0" i="0" u="none" strike="noStrike">
                          <a:solidFill>
                            <a:srgbClr val="000000"/>
                          </a:solidFill>
                          <a:effectLst/>
                          <a:latin typeface="Calibri" panose="020F0502020204030204" pitchFamily="34" charset="0"/>
                        </a:rPr>
                        <a:t>Reallocations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31-Jul-19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1-Nov-19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1-Apr-20</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extLst>
                  <a:ext uri="{0D108BD9-81ED-4DB2-BD59-A6C34878D82A}">
                    <a16:rowId xmlns:a16="http://schemas.microsoft.com/office/drawing/2014/main" val="3231868756"/>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2 - Settlements and Billing</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553119814"/>
                  </a:ext>
                </a:extLst>
              </a:tr>
              <a:tr h="162266">
                <a:tc>
                  <a:txBody>
                    <a:bodyPr/>
                    <a:lstStyle/>
                    <a:p>
                      <a:pPr algn="l" fontAlgn="t"/>
                      <a:r>
                        <a:rPr lang="en-AU" sz="1000" b="0" i="0" u="none" strike="noStrike">
                          <a:solidFill>
                            <a:srgbClr val="000000"/>
                          </a:solidFill>
                          <a:effectLst/>
                          <a:latin typeface="Calibri" panose="020F0502020204030204" pitchFamily="34" charset="0"/>
                        </a:rPr>
                        <a:t>Settlements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909710912"/>
                  </a:ext>
                </a:extLst>
              </a:tr>
              <a:tr h="162266">
                <a:tc>
                  <a:txBody>
                    <a:bodyPr/>
                    <a:lstStyle/>
                    <a:p>
                      <a:pPr algn="l" fontAlgn="t"/>
                      <a:r>
                        <a:rPr lang="en-AU" sz="1000" b="0" i="0" u="none" strike="noStrike">
                          <a:solidFill>
                            <a:srgbClr val="000000"/>
                          </a:solidFill>
                          <a:effectLst/>
                          <a:latin typeface="Calibri" panose="020F0502020204030204" pitchFamily="34" charset="0"/>
                        </a:rPr>
                        <a:t>Billing</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30-Aug-19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15-Dec-19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16-Mar-20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371902"/>
                  </a:ext>
                </a:extLst>
              </a:tr>
              <a:tr h="236637">
                <a:tc gridSpan="11">
                  <a:txBody>
                    <a:bodyPr/>
                    <a:lstStyle/>
                    <a:p>
                      <a:pPr algn="ctr" fontAlgn="ctr"/>
                      <a:r>
                        <a:rPr lang="en-AU" sz="1000" b="1" i="0" u="none" strike="noStrike">
                          <a:solidFill>
                            <a:srgbClr val="000000"/>
                          </a:solidFill>
                          <a:effectLst/>
                          <a:latin typeface="Calibri" panose="020F0502020204030204" pitchFamily="34" charset="0"/>
                        </a:rPr>
                        <a:t>PACKAGE 3 - </a:t>
                      </a:r>
                      <a:r>
                        <a:rPr lang="en-AU" sz="1000" b="1" i="0" u="none" strike="noStrike" err="1">
                          <a:solidFill>
                            <a:srgbClr val="000000"/>
                          </a:solidFill>
                          <a:effectLst/>
                          <a:latin typeface="Calibri" panose="020F0502020204030204" pitchFamily="34" charset="0"/>
                        </a:rPr>
                        <a:t>Prudentials</a:t>
                      </a:r>
                      <a:r>
                        <a:rPr lang="en-AU" sz="1000" b="1" i="0" u="none" strike="noStrike">
                          <a:solidFill>
                            <a:srgbClr val="000000"/>
                          </a:solidFill>
                          <a:effectLst/>
                          <a:latin typeface="Calibri" panose="020F0502020204030204" pitchFamily="34" charset="0"/>
                        </a:rPr>
                        <a:t> and Estimation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1881666462"/>
                  </a:ext>
                </a:extLst>
              </a:tr>
              <a:tr h="162266">
                <a:tc>
                  <a:txBody>
                    <a:bodyPr/>
                    <a:lstStyle/>
                    <a:p>
                      <a:pPr algn="l" fontAlgn="t"/>
                      <a:r>
                        <a:rPr lang="en-AU" sz="1000" b="0" i="0" u="none" strike="noStrike">
                          <a:solidFill>
                            <a:srgbClr val="000000"/>
                          </a:solidFill>
                          <a:effectLst/>
                          <a:latin typeface="Calibri" panose="020F0502020204030204" pitchFamily="34" charset="0"/>
                        </a:rPr>
                        <a:t>Prudentials</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Sep-18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336846936"/>
                  </a:ext>
                </a:extLst>
              </a:tr>
              <a:tr h="162266">
                <a:tc>
                  <a:txBody>
                    <a:bodyPr/>
                    <a:lstStyle/>
                    <a:p>
                      <a:pPr algn="l" fontAlgn="t"/>
                      <a:r>
                        <a:rPr lang="en-AU" sz="1000" b="0" i="0" u="none" strike="noStrike">
                          <a:solidFill>
                            <a:srgbClr val="000000"/>
                          </a:solidFill>
                          <a:effectLst/>
                          <a:latin typeface="Calibri" panose="020F0502020204030204" pitchFamily="34" charset="0"/>
                        </a:rPr>
                        <a:t>Estimation</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Oct-18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Nov-18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Dec-18</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Mar-19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31-Oct-19</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31-Jan-20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15–May-20</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22-Mar-21</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17-May-21</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059334802"/>
                  </a:ext>
                </a:extLst>
              </a:tr>
              <a:tr h="302387">
                <a:tc>
                  <a:txBody>
                    <a:bodyPr/>
                    <a:lstStyle/>
                    <a:p>
                      <a:pPr algn="l" fontAlgn="t"/>
                      <a:r>
                        <a:rPr lang="en-AU" sz="1000" b="0" i="0" u="none" strike="noStrike">
                          <a:solidFill>
                            <a:srgbClr val="000000"/>
                          </a:solidFill>
                          <a:effectLst/>
                          <a:latin typeface="Calibri" panose="020F0502020204030204" pitchFamily="34" charset="0"/>
                        </a:rPr>
                        <a:t>Full Data Model</a:t>
                      </a:r>
                    </a:p>
                  </a:txBody>
                  <a:tcPr marL="0" marR="0" marT="0" marB="0">
                    <a:lnL w="1270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AU" sz="1000" b="0" i="0" u="none" strike="noStrike">
                          <a:solidFill>
                            <a:srgbClr val="000000"/>
                          </a:solidFill>
                          <a:effectLst/>
                          <a:latin typeface="Calibri" panose="020F0502020204030204" pitchFamily="34" charset="0"/>
                        </a:rPr>
                        <a:t>Refer DISPATCH</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3F6C0"/>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tc>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6350" cap="flat" cmpd="sng" algn="ctr">
                      <a:solidFill>
                        <a:srgbClr val="BFBFBF"/>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012928838"/>
                  </a:ext>
                </a:extLst>
              </a:tr>
              <a:tr h="169027">
                <a:tc gridSpan="11">
                  <a:txBody>
                    <a:bodyPr/>
                    <a:lstStyle/>
                    <a:p>
                      <a:pPr algn="ctr" fontAlgn="t"/>
                      <a:r>
                        <a:rPr lang="en-AU" sz="1000" b="0" i="0" u="none" strike="noStrike">
                          <a:solidFill>
                            <a:srgbClr val="000000"/>
                          </a:solidFill>
                          <a:effectLst/>
                          <a:latin typeface="Calibri" panose="020F0502020204030204" pitchFamily="34" charset="0"/>
                        </a:rPr>
                        <a:t> </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700651172"/>
                  </a:ext>
                </a:extLst>
              </a:tr>
            </a:tbl>
          </a:graphicData>
        </a:graphic>
      </p:graphicFrame>
      <p:sp>
        <p:nvSpPr>
          <p:cNvPr id="2" name="Title 1">
            <a:extLst>
              <a:ext uri="{FF2B5EF4-FFF2-40B4-BE49-F238E27FC236}">
                <a16:creationId xmlns:a16="http://schemas.microsoft.com/office/drawing/2014/main" id="{5BE30B1E-F326-468D-8CC1-81EC92C875AB}"/>
              </a:ext>
            </a:extLst>
          </p:cNvPr>
          <p:cNvSpPr>
            <a:spLocks noGrp="1"/>
          </p:cNvSpPr>
          <p:nvPr>
            <p:ph type="title"/>
          </p:nvPr>
        </p:nvSpPr>
        <p:spPr>
          <a:xfrm>
            <a:off x="401450" y="61474"/>
            <a:ext cx="8245741" cy="1310695"/>
          </a:xfrm>
        </p:spPr>
        <p:txBody>
          <a:bodyPr>
            <a:normAutofit/>
          </a:bodyPr>
          <a:lstStyle/>
          <a:p>
            <a:r>
              <a:rPr lang="en-AU" sz="3600"/>
              <a:t>Systems Workstream – Settlements</a:t>
            </a:r>
          </a:p>
        </p:txBody>
      </p:sp>
      <p:sp>
        <p:nvSpPr>
          <p:cNvPr id="4" name="Slide Number Placeholder 3">
            <a:extLst>
              <a:ext uri="{FF2B5EF4-FFF2-40B4-BE49-F238E27FC236}">
                <a16:creationId xmlns:a16="http://schemas.microsoft.com/office/drawing/2014/main" id="{BD8F36EC-21FC-44B5-8FEC-5E646904ABC5}"/>
              </a:ext>
            </a:extLst>
          </p:cNvPr>
          <p:cNvSpPr>
            <a:spLocks noGrp="1"/>
          </p:cNvSpPr>
          <p:nvPr>
            <p:ph type="sldNum" sz="quarter" idx="12"/>
          </p:nvPr>
        </p:nvSpPr>
        <p:spPr/>
        <p:txBody>
          <a:bodyPr/>
          <a:lstStyle/>
          <a:p>
            <a:fld id="{4EC81F68-4976-451A-B2E9-79BCBD2F70CC}" type="slidenum">
              <a:rPr lang="en-AU" smtClean="0"/>
              <a:t>54</a:t>
            </a:fld>
            <a:endParaRPr lang="en-AU"/>
          </a:p>
        </p:txBody>
      </p:sp>
      <p:sp>
        <p:nvSpPr>
          <p:cNvPr id="9" name="Title 1">
            <a:extLst>
              <a:ext uri="{FF2B5EF4-FFF2-40B4-BE49-F238E27FC236}">
                <a16:creationId xmlns:a16="http://schemas.microsoft.com/office/drawing/2014/main" id="{745BA1EC-7A40-4F76-91C1-E316D24B766F}"/>
              </a:ext>
            </a:extLst>
          </p:cNvPr>
          <p:cNvSpPr txBox="1">
            <a:spLocks/>
          </p:cNvSpPr>
          <p:nvPr/>
        </p:nvSpPr>
        <p:spPr>
          <a:xfrm>
            <a:off x="8517788" y="61474"/>
            <a:ext cx="1867876" cy="314119"/>
          </a:xfrm>
          <a:prstGeom prst="rect">
            <a:avLst/>
          </a:prstGeom>
        </p:spPr>
        <p:txBody>
          <a:bodyPr vert="horz" lIns="0" tIns="50398" rIns="0"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0"/>
              <a:t>Current as at 22-03-2021</a:t>
            </a:r>
            <a:endParaRPr lang="en-AU" sz="1102"/>
          </a:p>
        </p:txBody>
      </p:sp>
      <p:sp>
        <p:nvSpPr>
          <p:cNvPr id="10" name="Date Placeholder 3">
            <a:extLst>
              <a:ext uri="{FF2B5EF4-FFF2-40B4-BE49-F238E27FC236}">
                <a16:creationId xmlns:a16="http://schemas.microsoft.com/office/drawing/2014/main" id="{7C35A805-FD6E-461F-820F-76323333DF07}"/>
              </a:ext>
            </a:extLst>
          </p:cNvPr>
          <p:cNvSpPr>
            <a:spLocks noGrp="1"/>
          </p:cNvSpPr>
          <p:nvPr>
            <p:ph type="dt" sz="half" idx="10"/>
          </p:nvPr>
        </p:nvSpPr>
        <p:spPr>
          <a:xfrm>
            <a:off x="8157160" y="7006700"/>
            <a:ext cx="1435269" cy="402483"/>
          </a:xfrm>
        </p:spPr>
        <p:txBody>
          <a:bodyPr/>
          <a:lstStyle/>
          <a:p>
            <a:fld id="{7A2107B3-3FE4-4C31-9B4E-A3C583FFA43A}" type="datetime1">
              <a:rPr lang="en-AU" smtClean="0"/>
              <a:t>8/04/2021</a:t>
            </a:fld>
            <a:endParaRPr lang="en-AU"/>
          </a:p>
        </p:txBody>
      </p:sp>
      <p:sp>
        <p:nvSpPr>
          <p:cNvPr id="3" name="Rectangle: Rounded Corners 2">
            <a:extLst>
              <a:ext uri="{FF2B5EF4-FFF2-40B4-BE49-F238E27FC236}">
                <a16:creationId xmlns:a16="http://schemas.microsoft.com/office/drawing/2014/main" id="{A261E36A-D83E-4D36-8C42-CCCFB27CF62A}"/>
              </a:ext>
            </a:extLst>
          </p:cNvPr>
          <p:cNvSpPr/>
          <p:nvPr/>
        </p:nvSpPr>
        <p:spPr>
          <a:xfrm>
            <a:off x="1491916" y="5467149"/>
            <a:ext cx="7488455" cy="103952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a:t>Pre-prod and Production dates updated as a consequence of Retail re-plan.</a:t>
            </a:r>
          </a:p>
        </p:txBody>
      </p:sp>
    </p:spTree>
    <p:extLst>
      <p:ext uri="{BB962C8B-B14F-4D97-AF65-F5344CB8AC3E}">
        <p14:creationId xmlns:p14="http://schemas.microsoft.com/office/powerpoint/2010/main" val="13393545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406"/>
            <a:ext cx="9909605" cy="1310695"/>
          </a:xfrm>
        </p:spPr>
        <p:txBody>
          <a:bodyPr>
            <a:normAutofit/>
          </a:bodyPr>
          <a:lstStyle/>
          <a:p>
            <a:r>
              <a:rPr lang="en-AU" sz="3600"/>
              <a:t>Settlements Implementation Plan</a:t>
            </a:r>
          </a:p>
        </p:txBody>
      </p:sp>
      <p:sp>
        <p:nvSpPr>
          <p:cNvPr id="3" name="Content Placeholder 2">
            <a:extLst>
              <a:ext uri="{FF2B5EF4-FFF2-40B4-BE49-F238E27FC236}">
                <a16:creationId xmlns:a16="http://schemas.microsoft.com/office/drawing/2014/main" id="{CE7B7880-3123-41AA-AAF8-47A247A0105C}"/>
              </a:ext>
            </a:extLst>
          </p:cNvPr>
          <p:cNvSpPr>
            <a:spLocks noGrp="1"/>
          </p:cNvSpPr>
          <p:nvPr>
            <p:ph idx="1"/>
          </p:nvPr>
        </p:nvSpPr>
        <p:spPr>
          <a:xfrm>
            <a:off x="206546" y="1664208"/>
            <a:ext cx="10255425" cy="5358384"/>
          </a:xfrm>
        </p:spPr>
        <p:txBody>
          <a:bodyPr vert="horz" lIns="91440" tIns="45720" rIns="91440" bIns="45720" rtlCol="0" anchor="t">
            <a:normAutofit/>
          </a:bodyPr>
          <a:lstStyle/>
          <a:p>
            <a:pPr marL="200025" indent="-200025">
              <a:lnSpc>
                <a:spcPct val="110000"/>
              </a:lnSpc>
              <a:spcBef>
                <a:spcPts val="1200"/>
              </a:spcBef>
              <a:spcAft>
                <a:spcPts val="600"/>
              </a:spcAft>
            </a:pPr>
            <a:r>
              <a:rPr lang="en-AU" sz="1600">
                <a:ea typeface="+mn-lt"/>
                <a:cs typeface="+mn-lt"/>
              </a:rPr>
              <a:t>Full description of implementation principles is set out in the Industry transition and go-live strategy at: </a:t>
            </a:r>
            <a:r>
              <a:rPr lang="en-AU" sz="1600">
                <a:ea typeface="+mn-lt"/>
                <a:cs typeface="+mn-lt"/>
                <a:hlinkClick r:id="rId2"/>
              </a:rPr>
              <a:t>https://aemo.com.au/Electricity/National-Electricity-Market-NEM/Five-Minute-Settlement/Readiness-Workstream/Key-Readiness-Documents</a:t>
            </a:r>
            <a:r>
              <a:rPr lang="en-AU" sz="1600">
                <a:ea typeface="+mn-lt"/>
                <a:cs typeface="+mn-lt"/>
              </a:rPr>
              <a:t>.</a:t>
            </a:r>
          </a:p>
          <a:p>
            <a:pPr marL="687070" lvl="1" indent="-285750">
              <a:lnSpc>
                <a:spcPct val="110000"/>
              </a:lnSpc>
              <a:spcBef>
                <a:spcPts val="300"/>
              </a:spcBef>
              <a:buFont typeface="Segoe UI Semilight" panose="020B0402040204020203" pitchFamily="34" charset="0"/>
              <a:buChar char="–"/>
            </a:pPr>
            <a:r>
              <a:rPr lang="en-AU" sz="1400">
                <a:ea typeface="+mn-lt"/>
                <a:cs typeface="+mn-lt"/>
              </a:rPr>
              <a:t>Rules start dates must be met</a:t>
            </a:r>
          </a:p>
          <a:p>
            <a:pPr marL="687070" lvl="1" indent="-285750">
              <a:lnSpc>
                <a:spcPct val="110000"/>
              </a:lnSpc>
              <a:spcBef>
                <a:spcPts val="300"/>
              </a:spcBef>
              <a:buFont typeface="Segoe UI Semilight" panose="020B0402040204020203" pitchFamily="34" charset="0"/>
              <a:buChar char="–"/>
            </a:pPr>
            <a:r>
              <a:rPr lang="en-AU" sz="1400">
                <a:ea typeface="+mn-lt"/>
                <a:cs typeface="+mn-lt"/>
              </a:rPr>
              <a:t>Operation of the NEM must be uninterrupted</a:t>
            </a:r>
          </a:p>
          <a:p>
            <a:pPr marL="687070" lvl="1" indent="-285750">
              <a:lnSpc>
                <a:spcPct val="110000"/>
              </a:lnSpc>
              <a:spcBef>
                <a:spcPts val="300"/>
              </a:spcBef>
              <a:buFont typeface="Segoe UI Semilight" panose="020B0402040204020203" pitchFamily="34" charset="0"/>
              <a:buChar char="–"/>
            </a:pPr>
            <a:r>
              <a:rPr lang="en-AU" sz="1400">
                <a:ea typeface="+mn-lt"/>
                <a:cs typeface="+mn-lt"/>
              </a:rPr>
              <a:t>Flexibility in implementation must be maximised for Participants.</a:t>
            </a:r>
            <a:endParaRPr lang="en-AU" sz="1400">
              <a:cs typeface="Segoe UI Semilight"/>
            </a:endParaRPr>
          </a:p>
          <a:p>
            <a:pPr marL="687070" lvl="1" indent="-285750">
              <a:lnSpc>
                <a:spcPct val="110000"/>
              </a:lnSpc>
              <a:spcBef>
                <a:spcPts val="300"/>
              </a:spcBef>
              <a:buFont typeface="Segoe UI Semilight" panose="020B0402040204020203" pitchFamily="34" charset="0"/>
              <a:buChar char="–"/>
            </a:pPr>
            <a:r>
              <a:rPr lang="en-AU" sz="1400">
                <a:ea typeface="+mn-lt"/>
                <a:cs typeface="+mn-lt"/>
              </a:rPr>
              <a:t>Participants and AEMO are each responsible for their own transition and go-live planning.</a:t>
            </a:r>
          </a:p>
          <a:p>
            <a:pPr marL="200025" indent="-200025"/>
            <a:r>
              <a:rPr lang="en-AU" sz="1600">
                <a:ea typeface="+mn-lt"/>
                <a:cs typeface="+mn-lt"/>
              </a:rPr>
              <a:t>In addition, the following principles are specific to this plan:</a:t>
            </a:r>
          </a:p>
          <a:p>
            <a:pPr marL="687070" lvl="1" indent="-285750">
              <a:lnSpc>
                <a:spcPct val="120000"/>
              </a:lnSpc>
              <a:spcBef>
                <a:spcPts val="300"/>
              </a:spcBef>
              <a:buFont typeface="Segoe UI Semilight" panose="020B0402040204020203" pitchFamily="34" charset="0"/>
              <a:buChar char="–"/>
            </a:pPr>
            <a:r>
              <a:rPr lang="en-AU" sz="1400">
                <a:ea typeface="+mn-lt"/>
                <a:cs typeface="+mn-lt"/>
              </a:rPr>
              <a:t>AEMO must keep Participants informed with status updates during implementation.</a:t>
            </a:r>
          </a:p>
          <a:p>
            <a:pPr marL="687070" lvl="1" indent="-285750">
              <a:lnSpc>
                <a:spcPct val="120000"/>
              </a:lnSpc>
              <a:spcBef>
                <a:spcPts val="300"/>
              </a:spcBef>
              <a:buFont typeface="Segoe UI Semilight" panose="020B0402040204020203" pitchFamily="34" charset="0"/>
              <a:buChar char="–"/>
            </a:pPr>
            <a:r>
              <a:rPr lang="en-AU" sz="1400">
                <a:ea typeface="+mn-lt"/>
                <a:cs typeface="+mn-lt"/>
              </a:rPr>
              <a:t>Participants must comply with directions from AEMO during implementation.</a:t>
            </a:r>
          </a:p>
          <a:p>
            <a:pPr marL="0" indent="0">
              <a:lnSpc>
                <a:spcPct val="100000"/>
              </a:lnSpc>
              <a:spcBef>
                <a:spcPts val="1200"/>
              </a:spcBef>
              <a:spcAft>
                <a:spcPts val="1200"/>
              </a:spcAft>
              <a:buNone/>
            </a:pPr>
            <a:r>
              <a:rPr lang="en-AU" sz="1600" b="1">
                <a:cs typeface="Segoe UI Semilight"/>
              </a:rPr>
              <a:t>Update 30/3/2021: No objections were raised by Participants:</a:t>
            </a:r>
          </a:p>
          <a:p>
            <a:pPr marL="342900" indent="-342900">
              <a:lnSpc>
                <a:spcPct val="110000"/>
              </a:lnSpc>
              <a:spcBef>
                <a:spcPts val="600"/>
              </a:spcBef>
              <a:spcAft>
                <a:spcPts val="600"/>
              </a:spcAft>
            </a:pPr>
            <a:r>
              <a:rPr lang="en-AU" sz="1600">
                <a:cs typeface="Segoe UI Semilight"/>
              </a:rPr>
              <a:t>Changed 'shutdown' time to 2 pm on Friday 14 May. This might still be adjusted to 3 pm if required.</a:t>
            </a:r>
          </a:p>
          <a:p>
            <a:pPr marL="342900" indent="-342900">
              <a:lnSpc>
                <a:spcPct val="110000"/>
              </a:lnSpc>
              <a:spcBef>
                <a:spcPts val="600"/>
              </a:spcBef>
              <a:spcAft>
                <a:spcPts val="600"/>
              </a:spcAft>
            </a:pPr>
            <a:r>
              <a:rPr lang="en-AU" sz="1600">
                <a:cs typeface="Segoe UI Semilight"/>
              </a:rPr>
              <a:t>Minor corrections for clarity.</a:t>
            </a:r>
          </a:p>
          <a:p>
            <a:pPr marL="342900" indent="-342900">
              <a:lnSpc>
                <a:spcPct val="110000"/>
              </a:lnSpc>
              <a:spcBef>
                <a:spcPts val="600"/>
              </a:spcBef>
              <a:spcAft>
                <a:spcPts val="600"/>
              </a:spcAft>
            </a:pPr>
            <a:r>
              <a:rPr lang="en-AU" sz="1600">
                <a:cs typeface="Segoe UI Semilight"/>
              </a:rPr>
              <a:t>Timings in Pre-prod were generous,  release was completed on time.</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55</a:t>
            </a:fld>
            <a:endParaRPr lang="en-AU"/>
          </a:p>
        </p:txBody>
      </p:sp>
    </p:spTree>
    <p:extLst>
      <p:ext uri="{BB962C8B-B14F-4D97-AF65-F5344CB8AC3E}">
        <p14:creationId xmlns:p14="http://schemas.microsoft.com/office/powerpoint/2010/main" val="2712195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t>Debrief on Pre-prod Release</a:t>
            </a: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p:txBody>
          <a:bodyPr/>
          <a:lstStyle/>
          <a:p>
            <a:fld id="{4EC81F68-4976-451A-B2E9-79BCBD2F70CC}" type="slidenum">
              <a:rPr lang="en-AU" smtClean="0"/>
              <a:t>56</a:t>
            </a:fld>
            <a:endParaRPr lang="en-AU"/>
          </a:p>
        </p:txBody>
      </p:sp>
      <p:sp>
        <p:nvSpPr>
          <p:cNvPr id="7" name="Content Placeholder 6">
            <a:extLst>
              <a:ext uri="{FF2B5EF4-FFF2-40B4-BE49-F238E27FC236}">
                <a16:creationId xmlns:a16="http://schemas.microsoft.com/office/drawing/2014/main" id="{600B4FE5-8AB1-407A-9A7C-AAF41CCE12F7}"/>
              </a:ext>
            </a:extLst>
          </p:cNvPr>
          <p:cNvSpPr>
            <a:spLocks noGrp="1"/>
          </p:cNvSpPr>
          <p:nvPr>
            <p:ph idx="1"/>
          </p:nvPr>
        </p:nvSpPr>
        <p:spPr/>
        <p:txBody>
          <a:bodyPr vert="horz" lIns="91440" tIns="45720" rIns="91440" bIns="45720" rtlCol="0" anchor="t">
            <a:normAutofit/>
          </a:bodyPr>
          <a:lstStyle/>
          <a:p>
            <a:pPr marL="200025" indent="-200025">
              <a:lnSpc>
                <a:spcPct val="100000"/>
              </a:lnSpc>
              <a:spcBef>
                <a:spcPts val="1200"/>
              </a:spcBef>
              <a:spcAft>
                <a:spcPts val="1200"/>
              </a:spcAft>
            </a:pPr>
            <a:r>
              <a:rPr lang="en-AU" sz="1800">
                <a:cs typeface="Segoe UI Semilight"/>
              </a:rPr>
              <a:t>Successful deployment of Settlements solution into pre-prod</a:t>
            </a:r>
          </a:p>
          <a:p>
            <a:pPr marL="200025" indent="-200025">
              <a:lnSpc>
                <a:spcPct val="100000"/>
              </a:lnSpc>
              <a:spcBef>
                <a:spcPts val="1200"/>
              </a:spcBef>
              <a:spcAft>
                <a:spcPts val="1200"/>
              </a:spcAft>
            </a:pPr>
            <a:r>
              <a:rPr lang="en-AU" sz="1800">
                <a:cs typeface="Segoe UI Semilight"/>
              </a:rPr>
              <a:t>Settlements Industry Test commenced on 22-Mar as scheduled</a:t>
            </a:r>
          </a:p>
          <a:p>
            <a:pPr marL="200025" indent="-200025">
              <a:lnSpc>
                <a:spcPct val="100000"/>
              </a:lnSpc>
              <a:spcBef>
                <a:spcPts val="1200"/>
              </a:spcBef>
              <a:spcAft>
                <a:spcPts val="1200"/>
              </a:spcAft>
            </a:pPr>
            <a:r>
              <a:rPr lang="en-AU" sz="1800">
                <a:cs typeface="Segoe UI Semilight"/>
              </a:rPr>
              <a:t>Currently in 30-min mode</a:t>
            </a:r>
          </a:p>
          <a:p>
            <a:pPr marL="200025" indent="-200025">
              <a:lnSpc>
                <a:spcPct val="100000"/>
              </a:lnSpc>
              <a:spcBef>
                <a:spcPts val="1200"/>
              </a:spcBef>
              <a:spcAft>
                <a:spcPts val="1200"/>
              </a:spcAft>
            </a:pPr>
            <a:r>
              <a:rPr lang="en-AU" sz="1800">
                <a:cs typeface="Segoe UI Semilight"/>
              </a:rPr>
              <a:t>Three settlement runs due to be released by 30-Mar with Q&amp;A session scheduled (RWG, SWG, ITWG) for 31-Mar as support</a:t>
            </a:r>
          </a:p>
          <a:p>
            <a:pPr marL="200025" indent="-200025">
              <a:lnSpc>
                <a:spcPct val="100000"/>
              </a:lnSpc>
              <a:spcBef>
                <a:spcPts val="1200"/>
              </a:spcBef>
              <a:spcAft>
                <a:spcPts val="1200"/>
              </a:spcAft>
            </a:pPr>
            <a:r>
              <a:rPr lang="en-AU" sz="1800">
                <a:cs typeface="Segoe UI Semilight"/>
              </a:rPr>
              <a:t>Additional settlement  runs will be released once the 5MS Retail system has been deployed into pre-prod</a:t>
            </a:r>
          </a:p>
          <a:p>
            <a:pPr marL="200025" indent="-200025">
              <a:lnSpc>
                <a:spcPct val="100000"/>
              </a:lnSpc>
              <a:spcBef>
                <a:spcPts val="1200"/>
              </a:spcBef>
              <a:spcAft>
                <a:spcPts val="1200"/>
              </a:spcAft>
            </a:pPr>
            <a:r>
              <a:rPr lang="en-AU" sz="1800">
                <a:cs typeface="Segoe UI Semilight"/>
              </a:rPr>
              <a:t>Will change to 5-min mode in July for Market Trial</a:t>
            </a:r>
          </a:p>
        </p:txBody>
      </p:sp>
    </p:spTree>
    <p:extLst>
      <p:ext uri="{BB962C8B-B14F-4D97-AF65-F5344CB8AC3E}">
        <p14:creationId xmlns:p14="http://schemas.microsoft.com/office/powerpoint/2010/main" val="3595246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sz="5250"/>
              <a:t>Forward Plan and Other Business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Greg Minney</a:t>
            </a:r>
          </a:p>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57</a:t>
            </a:fld>
            <a:endParaRPr lang="en-AU"/>
          </a:p>
        </p:txBody>
      </p:sp>
    </p:spTree>
    <p:extLst>
      <p:ext uri="{BB962C8B-B14F-4D97-AF65-F5344CB8AC3E}">
        <p14:creationId xmlns:p14="http://schemas.microsoft.com/office/powerpoint/2010/main" val="36099669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A9AA6-8C20-4790-8A46-4097D1842172}"/>
              </a:ext>
            </a:extLst>
          </p:cNvPr>
          <p:cNvSpPr>
            <a:spLocks noGrp="1"/>
          </p:cNvSpPr>
          <p:nvPr>
            <p:ph type="title"/>
          </p:nvPr>
        </p:nvSpPr>
        <p:spPr>
          <a:xfrm>
            <a:off x="206546" y="150494"/>
            <a:ext cx="9909605" cy="1310695"/>
          </a:xfrm>
        </p:spPr>
        <p:txBody>
          <a:bodyPr>
            <a:normAutofit/>
          </a:bodyPr>
          <a:lstStyle/>
          <a:p>
            <a:r>
              <a:rPr lang="en-AU" sz="3600">
                <a:ea typeface="+mj-lt"/>
                <a:cs typeface="+mj-lt"/>
              </a:rPr>
              <a:t>Document tracker updates</a:t>
            </a:r>
            <a:br>
              <a:rPr lang="en-AU" sz="3600">
                <a:ea typeface="+mj-lt"/>
                <a:cs typeface="+mj-lt"/>
              </a:rPr>
            </a:br>
            <a:r>
              <a:rPr lang="en-AU" sz="3200" i="1">
                <a:ea typeface="+mj-lt"/>
                <a:cs typeface="+mj-lt"/>
              </a:rPr>
              <a:t>For March</a:t>
            </a:r>
            <a:endParaRPr lang="en-AU" sz="3600" i="1">
              <a:ea typeface="+mj-lt"/>
              <a:cs typeface="+mj-lt"/>
            </a:endParaRPr>
          </a:p>
        </p:txBody>
      </p:sp>
      <p:sp>
        <p:nvSpPr>
          <p:cNvPr id="4" name="Slide Number Placeholder 3">
            <a:extLst>
              <a:ext uri="{FF2B5EF4-FFF2-40B4-BE49-F238E27FC236}">
                <a16:creationId xmlns:a16="http://schemas.microsoft.com/office/drawing/2014/main" id="{C58A6E3D-0A37-447D-A133-E227270ECF8F}"/>
              </a:ext>
            </a:extLst>
          </p:cNvPr>
          <p:cNvSpPr>
            <a:spLocks noGrp="1"/>
          </p:cNvSpPr>
          <p:nvPr>
            <p:ph type="sldNum" sz="quarter" idx="12"/>
          </p:nvPr>
        </p:nvSpPr>
        <p:spPr>
          <a:xfrm>
            <a:off x="9110233" y="6268542"/>
            <a:ext cx="505220" cy="402483"/>
          </a:xfrm>
        </p:spPr>
        <p:txBody>
          <a:bodyPr/>
          <a:lstStyle/>
          <a:p>
            <a:fld id="{4EC81F68-4976-451A-B2E9-79BCBD2F70CC}" type="slidenum">
              <a:rPr lang="en-AU" smtClean="0"/>
              <a:t>58</a:t>
            </a:fld>
            <a:endParaRPr lang="en-AU"/>
          </a:p>
        </p:txBody>
      </p:sp>
      <p:pic>
        <p:nvPicPr>
          <p:cNvPr id="5" name="Graphic 4" descr="Recycle sign">
            <a:extLst>
              <a:ext uri="{FF2B5EF4-FFF2-40B4-BE49-F238E27FC236}">
                <a16:creationId xmlns:a16="http://schemas.microsoft.com/office/drawing/2014/main" id="{62C13058-BB67-4322-A981-63CB10634D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269904" y="189350"/>
            <a:ext cx="1215363" cy="1215363"/>
          </a:xfrm>
          <a:prstGeom prst="rect">
            <a:avLst/>
          </a:prstGeom>
        </p:spPr>
      </p:pic>
      <p:pic>
        <p:nvPicPr>
          <p:cNvPr id="9" name="Picture 8">
            <a:extLst>
              <a:ext uri="{FF2B5EF4-FFF2-40B4-BE49-F238E27FC236}">
                <a16:creationId xmlns:a16="http://schemas.microsoft.com/office/drawing/2014/main" id="{3209CECD-70DB-45DB-A402-47869B7F28D1}"/>
              </a:ext>
            </a:extLst>
          </p:cNvPr>
          <p:cNvPicPr>
            <a:picLocks noChangeAspect="1"/>
          </p:cNvPicPr>
          <p:nvPr/>
        </p:nvPicPr>
        <p:blipFill>
          <a:blip r:embed="rId4"/>
          <a:stretch>
            <a:fillRect/>
          </a:stretch>
        </p:blipFill>
        <p:spPr>
          <a:xfrm>
            <a:off x="6379333" y="4898480"/>
            <a:ext cx="3552479" cy="2081023"/>
          </a:xfrm>
          <a:prstGeom prst="rect">
            <a:avLst/>
          </a:prstGeom>
          <a:ln w="22225">
            <a:solidFill>
              <a:schemeClr val="accent5"/>
            </a:solidFill>
          </a:ln>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4529F20A-A490-4906-8F7D-F1C8C758EAC7}"/>
              </a:ext>
            </a:extLst>
          </p:cNvPr>
          <p:cNvSpPr/>
          <p:nvPr/>
        </p:nvSpPr>
        <p:spPr>
          <a:xfrm>
            <a:off x="6099453" y="3904595"/>
            <a:ext cx="3983245" cy="784830"/>
          </a:xfrm>
          <a:prstGeom prst="rect">
            <a:avLst/>
          </a:prstGeom>
        </p:spPr>
        <p:txBody>
          <a:bodyPr wrap="square">
            <a:spAutoFit/>
          </a:bodyPr>
          <a:lstStyle/>
          <a:p>
            <a:r>
              <a:rPr lang="en-AU" sz="1500"/>
              <a:t>The document tracker is located in the </a:t>
            </a:r>
            <a:r>
              <a:rPr lang="en-AU" sz="1500" b="1" u="sng">
                <a:solidFill>
                  <a:srgbClr val="7030A0"/>
                </a:solidFill>
                <a:hlinkClick r:id="rId5">
                  <a:extLst>
                    <a:ext uri="{A12FA001-AC4F-418D-AE19-62706E023703}">
                      <ahyp:hlinkClr xmlns:ahyp="http://schemas.microsoft.com/office/drawing/2018/hyperlinkcolor" val="tx"/>
                    </a:ext>
                  </a:extLst>
                </a:hlinkClick>
              </a:rPr>
              <a:t>Participant toolbox </a:t>
            </a:r>
            <a:r>
              <a:rPr lang="en-AU" sz="1500"/>
              <a:t>under the </a:t>
            </a:r>
            <a:r>
              <a:rPr lang="en-AU" sz="1500" b="1" u="sng">
                <a:solidFill>
                  <a:srgbClr val="7030A0"/>
                </a:solidFill>
                <a:hlinkClick r:id="rId5">
                  <a:extLst>
                    <a:ext uri="{A12FA001-AC4F-418D-AE19-62706E023703}">
                      <ahyp:hlinkClr xmlns:ahyp="http://schemas.microsoft.com/office/drawing/2018/hyperlinkcolor" val="tx"/>
                    </a:ext>
                  </a:extLst>
                </a:hlinkClick>
              </a:rPr>
              <a:t>Program Logs &amp; Register </a:t>
            </a:r>
            <a:r>
              <a:rPr lang="en-AU" sz="1500"/>
              <a:t>menu option. </a:t>
            </a:r>
          </a:p>
        </p:txBody>
      </p:sp>
      <p:sp>
        <p:nvSpPr>
          <p:cNvPr id="11" name="Rectangle: Rounded Corners 10">
            <a:extLst>
              <a:ext uri="{FF2B5EF4-FFF2-40B4-BE49-F238E27FC236}">
                <a16:creationId xmlns:a16="http://schemas.microsoft.com/office/drawing/2014/main" id="{53DDDF07-C3DB-431D-AD8E-14BD0E0E38C8}"/>
              </a:ext>
            </a:extLst>
          </p:cNvPr>
          <p:cNvSpPr/>
          <p:nvPr/>
        </p:nvSpPr>
        <p:spPr>
          <a:xfrm>
            <a:off x="7357235" y="6104494"/>
            <a:ext cx="2357608" cy="566531"/>
          </a:xfrm>
          <a:prstGeom prst="round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DFF3CB76-F3A8-4604-918F-EC8753BAC2B6}"/>
              </a:ext>
            </a:extLst>
          </p:cNvPr>
          <p:cNvSpPr txBox="1"/>
          <p:nvPr/>
        </p:nvSpPr>
        <p:spPr>
          <a:xfrm>
            <a:off x="5995164" y="3544732"/>
            <a:ext cx="3802831" cy="338554"/>
          </a:xfrm>
          <a:prstGeom prst="rect">
            <a:avLst/>
          </a:prstGeom>
          <a:noFill/>
        </p:spPr>
        <p:txBody>
          <a:bodyPr wrap="square" rtlCol="0" anchor="ctr">
            <a:spAutoFit/>
          </a:bodyPr>
          <a:lstStyle/>
          <a:p>
            <a:pPr algn="ctr"/>
            <a:r>
              <a:rPr lang="en-AU" sz="1600" b="1">
                <a:solidFill>
                  <a:schemeClr val="accent1"/>
                </a:solidFill>
              </a:rPr>
              <a:t>Where is the document tracker located?</a:t>
            </a:r>
          </a:p>
        </p:txBody>
      </p:sp>
      <p:sp>
        <p:nvSpPr>
          <p:cNvPr id="13" name="Rectangle 12">
            <a:extLst>
              <a:ext uri="{FF2B5EF4-FFF2-40B4-BE49-F238E27FC236}">
                <a16:creationId xmlns:a16="http://schemas.microsoft.com/office/drawing/2014/main" id="{CDA10897-35D9-4ABB-86AC-B0996A89C5C5}"/>
              </a:ext>
            </a:extLst>
          </p:cNvPr>
          <p:cNvSpPr/>
          <p:nvPr/>
        </p:nvSpPr>
        <p:spPr>
          <a:xfrm>
            <a:off x="206545" y="6658829"/>
            <a:ext cx="2228542" cy="75035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6" name="Table 8">
            <a:extLst>
              <a:ext uri="{FF2B5EF4-FFF2-40B4-BE49-F238E27FC236}">
                <a16:creationId xmlns:a16="http://schemas.microsoft.com/office/drawing/2014/main" id="{413ED380-A549-415F-B42A-3D56DA89DC19}"/>
              </a:ext>
            </a:extLst>
          </p:cNvPr>
          <p:cNvGraphicFramePr>
            <a:graphicFrameLocks noGrp="1"/>
          </p:cNvGraphicFramePr>
          <p:nvPr>
            <p:extLst>
              <p:ext uri="{D42A27DB-BD31-4B8C-83A1-F6EECF244321}">
                <p14:modId xmlns:p14="http://schemas.microsoft.com/office/powerpoint/2010/main" val="1245944654"/>
              </p:ext>
            </p:extLst>
          </p:nvPr>
        </p:nvGraphicFramePr>
        <p:xfrm>
          <a:off x="122402" y="1693388"/>
          <a:ext cx="5168343" cy="5654541"/>
        </p:xfrm>
        <a:graphic>
          <a:graphicData uri="http://schemas.openxmlformats.org/drawingml/2006/table">
            <a:tbl>
              <a:tblPr firstRow="1" bandRow="1">
                <a:tableStyleId>{7DF18680-E054-41AD-8BC1-D1AEF772440D}</a:tableStyleId>
              </a:tblPr>
              <a:tblGrid>
                <a:gridCol w="1912187">
                  <a:extLst>
                    <a:ext uri="{9D8B030D-6E8A-4147-A177-3AD203B41FA5}">
                      <a16:colId xmlns:a16="http://schemas.microsoft.com/office/drawing/2014/main" val="1494293497"/>
                    </a:ext>
                  </a:extLst>
                </a:gridCol>
                <a:gridCol w="680224">
                  <a:extLst>
                    <a:ext uri="{9D8B030D-6E8A-4147-A177-3AD203B41FA5}">
                      <a16:colId xmlns:a16="http://schemas.microsoft.com/office/drawing/2014/main" val="3842507634"/>
                    </a:ext>
                  </a:extLst>
                </a:gridCol>
                <a:gridCol w="769434">
                  <a:extLst>
                    <a:ext uri="{9D8B030D-6E8A-4147-A177-3AD203B41FA5}">
                      <a16:colId xmlns:a16="http://schemas.microsoft.com/office/drawing/2014/main" val="2143773119"/>
                    </a:ext>
                  </a:extLst>
                </a:gridCol>
                <a:gridCol w="1806498">
                  <a:extLst>
                    <a:ext uri="{9D8B030D-6E8A-4147-A177-3AD203B41FA5}">
                      <a16:colId xmlns:a16="http://schemas.microsoft.com/office/drawing/2014/main" val="3604813305"/>
                    </a:ext>
                  </a:extLst>
                </a:gridCol>
              </a:tblGrid>
              <a:tr h="497553">
                <a:tc>
                  <a:txBody>
                    <a:bodyPr/>
                    <a:lstStyle/>
                    <a:p>
                      <a:pPr algn="ctr"/>
                      <a:r>
                        <a:rPr lang="en-AU" sz="1200"/>
                        <a:t>Document/ Item</a:t>
                      </a:r>
                    </a:p>
                  </a:txBody>
                  <a:tcPr anchor="ctr">
                    <a:solidFill>
                      <a:schemeClr val="accent2"/>
                    </a:solidFill>
                  </a:tcPr>
                </a:tc>
                <a:tc>
                  <a:txBody>
                    <a:bodyPr/>
                    <a:lstStyle/>
                    <a:p>
                      <a:pPr algn="ctr"/>
                      <a:r>
                        <a:rPr lang="en-AU" sz="1200"/>
                        <a:t>Version</a:t>
                      </a:r>
                    </a:p>
                  </a:txBody>
                  <a:tcPr marL="36000" marR="36000" marT="36000" marB="36000" anchor="ctr">
                    <a:solidFill>
                      <a:schemeClr val="accent2"/>
                    </a:solidFill>
                  </a:tcPr>
                </a:tc>
                <a:tc>
                  <a:txBody>
                    <a:bodyPr/>
                    <a:lstStyle/>
                    <a:p>
                      <a:pPr algn="ctr"/>
                      <a:r>
                        <a:rPr lang="en-AU" sz="1200"/>
                        <a:t>Status</a:t>
                      </a:r>
                    </a:p>
                  </a:txBody>
                  <a:tcPr anchor="ctr">
                    <a:solidFill>
                      <a:schemeClr val="accent2"/>
                    </a:solidFill>
                  </a:tcPr>
                </a:tc>
                <a:tc>
                  <a:txBody>
                    <a:bodyPr/>
                    <a:lstStyle/>
                    <a:p>
                      <a:pPr algn="ctr"/>
                      <a:r>
                        <a:rPr lang="en-AU" sz="1200"/>
                        <a:t>Type</a:t>
                      </a:r>
                    </a:p>
                  </a:txBody>
                  <a:tcPr anchor="ctr">
                    <a:solidFill>
                      <a:schemeClr val="accent2"/>
                    </a:solidFill>
                  </a:tcPr>
                </a:tc>
                <a:extLst>
                  <a:ext uri="{0D108BD9-81ED-4DB2-BD59-A6C34878D82A}">
                    <a16:rowId xmlns:a16="http://schemas.microsoft.com/office/drawing/2014/main" val="10257265"/>
                  </a:ext>
                </a:extLst>
              </a:tr>
              <a:tr h="726922">
                <a:tc>
                  <a:txBody>
                    <a:bodyPr/>
                    <a:lstStyle/>
                    <a:p>
                      <a:pPr marL="0" algn="l" defTabSz="801929" rtl="0" eaLnBrk="1" fontAlgn="b" latinLnBrk="0" hangingPunct="1"/>
                      <a:r>
                        <a:rPr lang="en-AU" sz="1200" b="1" kern="1200">
                          <a:solidFill>
                            <a:srgbClr val="0070C0"/>
                          </a:solidFill>
                          <a:latin typeface="+mn-lt"/>
                          <a:ea typeface="+mn-ea"/>
                          <a:cs typeface="+mn-cs"/>
                          <a:hlinkClick r:id="rId6">
                            <a:extLst>
                              <a:ext uri="{A12FA001-AC4F-418D-AE19-62706E023703}">
                                <ahyp:hlinkClr xmlns:ahyp="http://schemas.microsoft.com/office/drawing/2018/hyperlinkcolor" val="tx"/>
                              </a:ext>
                            </a:extLst>
                          </a:hlinkClick>
                        </a:rPr>
                        <a:t>MSATS 46.99 Technical Specification </a:t>
                      </a:r>
                      <a:endParaRPr lang="en-AU" sz="1200" b="1" kern="1200">
                        <a:solidFill>
                          <a:srgbClr val="0070C0"/>
                        </a:solidFill>
                        <a:latin typeface="+mn-lt"/>
                        <a:ea typeface="+mn-ea"/>
                        <a:cs typeface="+mn-cs"/>
                      </a:endParaRPr>
                    </a:p>
                  </a:txBody>
                  <a:tcPr marL="90000" marR="90000" marT="0" marB="0" anchor="ctr"/>
                </a:tc>
                <a:tc>
                  <a:txBody>
                    <a:bodyPr/>
                    <a:lstStyle/>
                    <a:p>
                      <a:pPr marL="0" algn="ctr" defTabSz="801929" rtl="0" eaLnBrk="1" fontAlgn="b" latinLnBrk="0" hangingPunct="1"/>
                      <a:r>
                        <a:rPr lang="en-AU" sz="1200" kern="1200">
                          <a:solidFill>
                            <a:schemeClr val="dk1"/>
                          </a:solidFill>
                          <a:latin typeface="+mn-lt"/>
                          <a:ea typeface="+mn-ea"/>
                          <a:cs typeface="+mn-cs"/>
                        </a:rPr>
                        <a:t>1.02</a:t>
                      </a:r>
                    </a:p>
                  </a:txBody>
                  <a:tcPr marL="7620" marR="7620" marT="7620" marB="0" anchor="ctr"/>
                </a:tc>
                <a:tc>
                  <a:txBody>
                    <a:bodyPr/>
                    <a:lstStyle/>
                    <a:p>
                      <a:pPr marL="0" algn="ctr" defTabSz="801929" rtl="0" eaLnBrk="1" fontAlgn="b" latinLnBrk="0" hangingPunct="1"/>
                      <a:r>
                        <a:rPr lang="en-AU" sz="1200" kern="1200">
                          <a:solidFill>
                            <a:schemeClr val="dk1"/>
                          </a:solidFill>
                          <a:latin typeface="+mn-lt"/>
                          <a:ea typeface="+mn-ea"/>
                          <a:cs typeface="+mn-cs"/>
                        </a:rPr>
                        <a:t>Draft</a:t>
                      </a:r>
                    </a:p>
                  </a:txBody>
                  <a:tcPr marL="7620" marR="7620" marT="7620" marB="0"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324"/>
                          </a:solidFill>
                          <a:effectLst/>
                          <a:uLnTx/>
                          <a:uFillTx/>
                          <a:latin typeface="Segoe UI Semilight"/>
                          <a:ea typeface="+mn-ea"/>
                          <a:cs typeface="+mn-cs"/>
                        </a:rPr>
                        <a:t>Technical specification</a:t>
                      </a:r>
                    </a:p>
                  </a:txBody>
                  <a:tcPr marL="72000" marR="72000" anchor="ctr"/>
                </a:tc>
                <a:extLst>
                  <a:ext uri="{0D108BD9-81ED-4DB2-BD59-A6C34878D82A}">
                    <a16:rowId xmlns:a16="http://schemas.microsoft.com/office/drawing/2014/main" val="704903314"/>
                  </a:ext>
                </a:extLst>
              </a:tr>
              <a:tr h="726922">
                <a:tc>
                  <a:txBody>
                    <a:bodyPr/>
                    <a:lstStyle/>
                    <a:p>
                      <a:pPr marL="0" algn="l" defTabSz="801929" rtl="0" eaLnBrk="1" fontAlgn="b" latinLnBrk="0" hangingPunct="1"/>
                      <a:r>
                        <a:rPr lang="en-AU" sz="1200" b="1" kern="1200">
                          <a:solidFill>
                            <a:srgbClr val="0070C0"/>
                          </a:solidFill>
                          <a:latin typeface="+mn-lt"/>
                          <a:ea typeface="+mn-ea"/>
                          <a:cs typeface="+mn-cs"/>
                          <a:hlinkClick r:id="rId7">
                            <a:extLst>
                              <a:ext uri="{A12FA001-AC4F-418D-AE19-62706E023703}">
                                <ahyp:hlinkClr xmlns:ahyp="http://schemas.microsoft.com/office/drawing/2018/hyperlinkcolor" val="tx"/>
                              </a:ext>
                            </a:extLst>
                          </a:hlinkClick>
                        </a:rPr>
                        <a:t>MSATS 46.99 Technical Specification - marked up</a:t>
                      </a:r>
                      <a:endParaRPr lang="en-AU" sz="1200" b="1" kern="1200">
                        <a:solidFill>
                          <a:srgbClr val="0070C0"/>
                        </a:solidFill>
                        <a:latin typeface="+mn-lt"/>
                        <a:ea typeface="+mn-ea"/>
                        <a:cs typeface="+mn-cs"/>
                      </a:endParaRPr>
                    </a:p>
                  </a:txBody>
                  <a:tcPr marL="90000" marR="90000" marT="0" marB="0" anchor="ctr"/>
                </a:tc>
                <a:tc>
                  <a:txBody>
                    <a:bodyPr/>
                    <a:lstStyle/>
                    <a:p>
                      <a:pPr marL="0" algn="ctr" defTabSz="801929" rtl="0" eaLnBrk="1" fontAlgn="b" latinLnBrk="0" hangingPunct="1"/>
                      <a:r>
                        <a:rPr lang="en-AU" sz="1200" kern="1200">
                          <a:solidFill>
                            <a:schemeClr val="dk1"/>
                          </a:solidFill>
                          <a:latin typeface="+mn-lt"/>
                          <a:ea typeface="+mn-ea"/>
                          <a:cs typeface="+mn-cs"/>
                        </a:rPr>
                        <a:t>1.02</a:t>
                      </a:r>
                    </a:p>
                  </a:txBody>
                  <a:tcPr marL="7620" marR="7620" marT="7620" marB="0" anchor="ctr"/>
                </a:tc>
                <a:tc>
                  <a:txBody>
                    <a:bodyPr/>
                    <a:lstStyle/>
                    <a:p>
                      <a:pPr marL="0" algn="ctr" defTabSz="801929" rtl="0" eaLnBrk="1" fontAlgn="b" latinLnBrk="0" hangingPunct="1"/>
                      <a:r>
                        <a:rPr lang="en-AU" sz="1200" kern="1200">
                          <a:solidFill>
                            <a:schemeClr val="dk1"/>
                          </a:solidFill>
                          <a:latin typeface="+mn-lt"/>
                          <a:ea typeface="+mn-ea"/>
                          <a:cs typeface="+mn-cs"/>
                        </a:rPr>
                        <a:t>Draft</a:t>
                      </a:r>
                    </a:p>
                  </a:txBody>
                  <a:tcPr marL="7620" marR="7620" marT="7620" marB="0"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22324"/>
                          </a:solidFill>
                          <a:effectLst/>
                          <a:uLnTx/>
                          <a:uFillTx/>
                          <a:latin typeface="Segoe UI Semilight"/>
                          <a:ea typeface="+mn-ea"/>
                          <a:cs typeface="+mn-cs"/>
                        </a:rPr>
                        <a:t>Technical specification</a:t>
                      </a:r>
                    </a:p>
                  </a:txBody>
                  <a:tcPr marL="72000" marR="72000" anchor="ctr"/>
                </a:tc>
                <a:extLst>
                  <a:ext uri="{0D108BD9-81ED-4DB2-BD59-A6C34878D82A}">
                    <a16:rowId xmlns:a16="http://schemas.microsoft.com/office/drawing/2014/main" val="2692635145"/>
                  </a:ext>
                </a:extLst>
              </a:tr>
              <a:tr h="726922">
                <a:tc>
                  <a:txBody>
                    <a:bodyPr/>
                    <a:lstStyle/>
                    <a:p>
                      <a:r>
                        <a:rPr lang="en-AU" sz="1200" b="1">
                          <a:solidFill>
                            <a:srgbClr val="0070C0"/>
                          </a:solidFill>
                          <a:hlinkClick r:id="rId8">
                            <a:extLst>
                              <a:ext uri="{A12FA001-AC4F-418D-AE19-62706E023703}">
                                <ahyp:hlinkClr xmlns:ahyp="http://schemas.microsoft.com/office/drawing/2018/hyperlinkcolor" val="tx"/>
                              </a:ext>
                            </a:extLst>
                          </a:hlinkClick>
                        </a:rPr>
                        <a:t>Metering transition plan (Spreadsheet)</a:t>
                      </a:r>
                      <a:endParaRPr lang="en-AU" sz="1200" b="1">
                        <a:solidFill>
                          <a:srgbClr val="0070C0"/>
                        </a:solidFill>
                      </a:endParaRPr>
                    </a:p>
                  </a:txBody>
                  <a:tcPr anchor="ctr"/>
                </a:tc>
                <a:tc>
                  <a:txBody>
                    <a:bodyPr/>
                    <a:lstStyle/>
                    <a:p>
                      <a:pPr marL="0" algn="ctr" defTabSz="801929" rtl="0" eaLnBrk="1" latinLnBrk="0" hangingPunct="1"/>
                      <a:r>
                        <a:rPr lang="en-AU" sz="1200" kern="1200">
                          <a:solidFill>
                            <a:schemeClr val="dk1"/>
                          </a:solidFill>
                          <a:latin typeface="+mn-lt"/>
                          <a:ea typeface="+mn-ea"/>
                          <a:cs typeface="+mn-cs"/>
                        </a:rPr>
                        <a:t>1.7</a:t>
                      </a:r>
                    </a:p>
                  </a:txBody>
                  <a:tcPr anchor="ctr"/>
                </a:tc>
                <a:tc>
                  <a:txBody>
                    <a:bodyPr/>
                    <a:lstStyle/>
                    <a:p>
                      <a:pPr marL="0" algn="ctr" defTabSz="801929" rtl="0" eaLnBrk="1" latinLnBrk="0" hangingPunct="1"/>
                      <a:r>
                        <a:rPr lang="en-AU" sz="1200" kern="1200">
                          <a:solidFill>
                            <a:schemeClr val="dk1"/>
                          </a:solidFill>
                          <a:latin typeface="+mn-lt"/>
                          <a:ea typeface="+mn-ea"/>
                          <a:cs typeface="+mn-cs"/>
                        </a:rPr>
                        <a:t>Final</a:t>
                      </a:r>
                    </a:p>
                  </a:txBody>
                  <a:tcPr anchor="ctr"/>
                </a:tc>
                <a:tc>
                  <a:txBody>
                    <a:bodyPr/>
                    <a:lstStyle/>
                    <a:p>
                      <a:r>
                        <a:rPr lang="en-AU" sz="1200"/>
                        <a:t>Key readiness document</a:t>
                      </a:r>
                    </a:p>
                  </a:txBody>
                  <a:tcPr marL="72000" marR="72000" anchor="ctr"/>
                </a:tc>
                <a:extLst>
                  <a:ext uri="{0D108BD9-81ED-4DB2-BD59-A6C34878D82A}">
                    <a16:rowId xmlns:a16="http://schemas.microsoft.com/office/drawing/2014/main" val="731384000"/>
                  </a:ext>
                </a:extLst>
              </a:tr>
              <a:tr h="992074">
                <a:tc>
                  <a:txBody>
                    <a:bodyPr/>
                    <a:lstStyle/>
                    <a:p>
                      <a:pPr marL="0" algn="l" defTabSz="801929" rtl="0" eaLnBrk="1" latinLnBrk="0" hangingPunct="1"/>
                      <a:r>
                        <a:rPr lang="en-AU" sz="1200" b="1" kern="1200">
                          <a:solidFill>
                            <a:srgbClr val="0070C0"/>
                          </a:solidFill>
                          <a:latin typeface="+mn-lt"/>
                          <a:ea typeface="+mn-ea"/>
                          <a:cs typeface="+mn-cs"/>
                          <a:hlinkClick r:id="rId9">
                            <a:extLst>
                              <a:ext uri="{A12FA001-AC4F-418D-AE19-62706E023703}">
                                <ahyp:hlinkClr xmlns:ahyp="http://schemas.microsoft.com/office/drawing/2018/hyperlinkcolor" val="tx"/>
                              </a:ext>
                            </a:extLst>
                          </a:hlinkClick>
                        </a:rPr>
                        <a:t>Industry go-live plan: Bidding</a:t>
                      </a:r>
                      <a:endParaRPr lang="en-AU" sz="1200" b="1" kern="1200">
                        <a:solidFill>
                          <a:srgbClr val="0070C0"/>
                        </a:solidFill>
                        <a:latin typeface="+mn-lt"/>
                        <a:ea typeface="+mn-ea"/>
                        <a:cs typeface="+mn-cs"/>
                      </a:endParaRPr>
                    </a:p>
                  </a:txBody>
                  <a:tcPr anchor="ctr"/>
                </a:tc>
                <a:tc>
                  <a:txBody>
                    <a:bodyPr/>
                    <a:lstStyle/>
                    <a:p>
                      <a:pPr algn="ctr"/>
                      <a:r>
                        <a:rPr lang="en-AU" sz="1200"/>
                        <a:t>1.0</a:t>
                      </a:r>
                    </a:p>
                  </a:txBody>
                  <a:tcPr anchor="ctr"/>
                </a:tc>
                <a:tc>
                  <a:txBody>
                    <a:bodyPr/>
                    <a:lstStyle/>
                    <a:p>
                      <a:pPr algn="ctr"/>
                      <a:r>
                        <a:rPr lang="en-AU" sz="1200"/>
                        <a:t>Final</a:t>
                      </a:r>
                    </a:p>
                  </a:txBody>
                  <a:tcPr anchor="ctr"/>
                </a:tc>
                <a:tc>
                  <a:txBody>
                    <a:bodyPr/>
                    <a:lstStyle/>
                    <a:p>
                      <a:r>
                        <a:rPr lang="en-AU" sz="1200"/>
                        <a:t>Key readiness document</a:t>
                      </a:r>
                    </a:p>
                  </a:txBody>
                  <a:tcPr marL="72000" marR="72000" anchor="ctr"/>
                </a:tc>
                <a:extLst>
                  <a:ext uri="{0D108BD9-81ED-4DB2-BD59-A6C34878D82A}">
                    <a16:rowId xmlns:a16="http://schemas.microsoft.com/office/drawing/2014/main" val="1135546293"/>
                  </a:ext>
                </a:extLst>
              </a:tr>
              <a:tr h="992074">
                <a:tc>
                  <a:txBody>
                    <a:bodyPr/>
                    <a:lstStyle/>
                    <a:p>
                      <a:pPr marL="0" algn="l" defTabSz="801929" rtl="0" eaLnBrk="1" latinLnBrk="0" hangingPunct="1"/>
                      <a:r>
                        <a:rPr lang="en-AU" sz="1200" b="1" kern="1200">
                          <a:solidFill>
                            <a:srgbClr val="0070C0"/>
                          </a:solidFill>
                          <a:latin typeface="+mn-lt"/>
                          <a:ea typeface="+mn-ea"/>
                          <a:cs typeface="+mn-cs"/>
                          <a:hlinkClick r:id="rId10">
                            <a:extLst>
                              <a:ext uri="{A12FA001-AC4F-418D-AE19-62706E023703}">
                                <ahyp:hlinkClr xmlns:ahyp="http://schemas.microsoft.com/office/drawing/2018/hyperlinkcolor" val="tx"/>
                              </a:ext>
                            </a:extLst>
                          </a:hlinkClick>
                        </a:rPr>
                        <a:t>Draft EMMS Technical Specification - 5MS - Data Model v5.00</a:t>
                      </a:r>
                      <a:endParaRPr lang="en-AU" sz="1200" b="1" kern="1200">
                        <a:solidFill>
                          <a:srgbClr val="0070C0"/>
                        </a:solidFill>
                        <a:latin typeface="+mn-lt"/>
                        <a:ea typeface="+mn-ea"/>
                        <a:cs typeface="+mn-cs"/>
                      </a:endParaRPr>
                    </a:p>
                  </a:txBody>
                  <a:tcPr anchor="ctr"/>
                </a:tc>
                <a:tc>
                  <a:txBody>
                    <a:bodyPr/>
                    <a:lstStyle/>
                    <a:p>
                      <a:pPr algn="ctr"/>
                      <a:r>
                        <a:rPr lang="en-AU" sz="1200"/>
                        <a:t>3.02</a:t>
                      </a:r>
                    </a:p>
                  </a:txBody>
                  <a:tcPr anchor="ctr"/>
                </a:tc>
                <a:tc>
                  <a:txBody>
                    <a:bodyPr/>
                    <a:lstStyle/>
                    <a:p>
                      <a:pPr algn="ctr"/>
                      <a:r>
                        <a:rPr lang="en-AU" sz="1200"/>
                        <a:t>Draft</a:t>
                      </a:r>
                    </a:p>
                  </a:txBody>
                  <a:tcPr anchor="ctr"/>
                </a:tc>
                <a:tc>
                  <a:txBody>
                    <a:bodyPr/>
                    <a:lstStyle/>
                    <a:p>
                      <a:r>
                        <a:rPr lang="en-AU" sz="1200"/>
                        <a:t>Technical specification</a:t>
                      </a:r>
                    </a:p>
                  </a:txBody>
                  <a:tcPr marL="72000" marR="72000" anchor="ctr"/>
                </a:tc>
                <a:extLst>
                  <a:ext uri="{0D108BD9-81ED-4DB2-BD59-A6C34878D82A}">
                    <a16:rowId xmlns:a16="http://schemas.microsoft.com/office/drawing/2014/main" val="2224913228"/>
                  </a:ext>
                </a:extLst>
              </a:tr>
              <a:tr h="992074">
                <a:tc>
                  <a:txBody>
                    <a:bodyPr/>
                    <a:lstStyle/>
                    <a:p>
                      <a:pPr marL="0" algn="l" defTabSz="801929" rtl="0" eaLnBrk="1" fontAlgn="b" latinLnBrk="0" hangingPunct="1"/>
                      <a:r>
                        <a:rPr lang="en-AU" sz="1200" b="1" kern="1200">
                          <a:solidFill>
                            <a:srgbClr val="0070C0"/>
                          </a:solidFill>
                          <a:latin typeface="+mn-lt"/>
                          <a:ea typeface="+mn-ea"/>
                          <a:cs typeface="+mn-cs"/>
                          <a:hlinkClick r:id="rId11">
                            <a:extLst>
                              <a:ext uri="{A12FA001-AC4F-418D-AE19-62706E023703}">
                                <ahyp:hlinkClr xmlns:ahyp="http://schemas.microsoft.com/office/drawing/2018/hyperlinkcolor" val="tx"/>
                              </a:ext>
                            </a:extLst>
                          </a:hlinkClick>
                        </a:rPr>
                        <a:t>Draft EMMS Technical Specification - 5MS - Data Model v5.00 - Marked up</a:t>
                      </a:r>
                      <a:endParaRPr lang="en-AU" sz="1200" b="1" kern="1200">
                        <a:solidFill>
                          <a:srgbClr val="0070C0"/>
                        </a:solidFill>
                        <a:latin typeface="+mn-lt"/>
                        <a:ea typeface="+mn-ea"/>
                        <a:cs typeface="+mn-cs"/>
                      </a:endParaRPr>
                    </a:p>
                  </a:txBody>
                  <a:tcPr marL="90000" marR="72000" marT="7620" marB="0" anchor="ctr"/>
                </a:tc>
                <a:tc>
                  <a:txBody>
                    <a:bodyPr/>
                    <a:lstStyle/>
                    <a:p>
                      <a:pPr marL="0" marR="0" lvl="0" indent="0" algn="ctr" defTabSz="801929" rtl="0" eaLnBrk="1" fontAlgn="auto" latinLnBrk="0" hangingPunct="1">
                        <a:lnSpc>
                          <a:spcPct val="100000"/>
                        </a:lnSpc>
                        <a:spcBef>
                          <a:spcPts val="0"/>
                        </a:spcBef>
                        <a:spcAft>
                          <a:spcPts val="0"/>
                        </a:spcAft>
                        <a:buClrTx/>
                        <a:buSzTx/>
                        <a:buFontTx/>
                        <a:buNone/>
                        <a:tabLst/>
                        <a:defRPr/>
                      </a:pPr>
                      <a:r>
                        <a:rPr lang="en-AU" sz="1200"/>
                        <a:t>3.02</a:t>
                      </a:r>
                    </a:p>
                  </a:txBody>
                  <a:tcPr anchor="ctr"/>
                </a:tc>
                <a:tc>
                  <a:txBody>
                    <a:bodyPr/>
                    <a:lstStyle/>
                    <a:p>
                      <a:pPr algn="ctr"/>
                      <a:r>
                        <a:rPr lang="en-AU" sz="1200"/>
                        <a:t>Draft</a:t>
                      </a:r>
                    </a:p>
                  </a:txBody>
                  <a:tcPr anchor="ctr"/>
                </a:tc>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200" kern="1200">
                          <a:solidFill>
                            <a:schemeClr val="dk1"/>
                          </a:solidFill>
                          <a:latin typeface="+mn-lt"/>
                          <a:ea typeface="+mn-ea"/>
                          <a:cs typeface="+mn-cs"/>
                        </a:rPr>
                        <a:t>Technical specification</a:t>
                      </a:r>
                    </a:p>
                    <a:p>
                      <a:endParaRPr lang="en-AU" sz="1200"/>
                    </a:p>
                  </a:txBody>
                  <a:tcPr marL="72000" marR="72000" anchor="ctr"/>
                </a:tc>
                <a:extLst>
                  <a:ext uri="{0D108BD9-81ED-4DB2-BD59-A6C34878D82A}">
                    <a16:rowId xmlns:a16="http://schemas.microsoft.com/office/drawing/2014/main" val="931312219"/>
                  </a:ext>
                </a:extLst>
              </a:tr>
            </a:tbl>
          </a:graphicData>
        </a:graphic>
      </p:graphicFrame>
      <p:sp>
        <p:nvSpPr>
          <p:cNvPr id="3" name="TextBox 2">
            <a:extLst>
              <a:ext uri="{FF2B5EF4-FFF2-40B4-BE49-F238E27FC236}">
                <a16:creationId xmlns:a16="http://schemas.microsoft.com/office/drawing/2014/main" id="{C8DDC8EA-E194-4FFF-BCCB-F39722125DA0}"/>
              </a:ext>
            </a:extLst>
          </p:cNvPr>
          <p:cNvSpPr txBox="1"/>
          <p:nvPr/>
        </p:nvSpPr>
        <p:spPr>
          <a:xfrm>
            <a:off x="5539819" y="1631834"/>
            <a:ext cx="4922151" cy="1938992"/>
          </a:xfrm>
          <a:prstGeom prst="rect">
            <a:avLst/>
          </a:prstGeom>
          <a:noFill/>
        </p:spPr>
        <p:txBody>
          <a:bodyPr wrap="square" rtlCol="0" anchor="ctr">
            <a:spAutoFit/>
          </a:bodyPr>
          <a:lstStyle/>
          <a:p>
            <a:pPr marL="177800" indent="-177800">
              <a:buFont typeface="Arial" panose="020B0604020202020204" pitchFamily="34" charset="0"/>
              <a:buChar char="•"/>
              <a:tabLst>
                <a:tab pos="177800" algn="l"/>
              </a:tabLst>
            </a:pPr>
            <a:r>
              <a:rPr lang="en-AU" sz="1600"/>
              <a:t>This page will appear in all RWG packs moving forward to represent the updates that were made to 5MS and GS documents for the </a:t>
            </a:r>
            <a:r>
              <a:rPr lang="en-AU" sz="1600" b="1"/>
              <a:t>preceding month. </a:t>
            </a:r>
          </a:p>
          <a:p>
            <a:pPr marL="177800" indent="-177800">
              <a:spcBef>
                <a:spcPts val="1200"/>
              </a:spcBef>
              <a:buFont typeface="Arial" panose="020B0604020202020204" pitchFamily="34" charset="0"/>
              <a:buChar char="•"/>
              <a:tabLst>
                <a:tab pos="177800" algn="l"/>
              </a:tabLst>
            </a:pPr>
            <a:r>
              <a:rPr lang="en-AU" sz="1600"/>
              <a:t>This information is also captured within the </a:t>
            </a:r>
            <a:r>
              <a:rPr lang="en-AU" sz="1600" b="1"/>
              <a:t>document tracker</a:t>
            </a:r>
            <a:r>
              <a:rPr lang="en-AU" sz="1600"/>
              <a:t>, with recently updated documents highlighted in </a:t>
            </a:r>
            <a:r>
              <a:rPr lang="en-AU" sz="1600" b="1">
                <a:highlight>
                  <a:srgbClr val="FFF2CC"/>
                </a:highlight>
              </a:rPr>
              <a:t>yellow</a:t>
            </a:r>
            <a:r>
              <a:rPr lang="en-AU" sz="1600"/>
              <a:t>. </a:t>
            </a:r>
          </a:p>
          <a:p>
            <a:pPr marL="177800" indent="-177800">
              <a:buFont typeface="Arial" panose="020B0604020202020204" pitchFamily="34" charset="0"/>
              <a:buChar char="•"/>
              <a:tabLst>
                <a:tab pos="177800" algn="l"/>
              </a:tabLst>
            </a:pPr>
            <a:endParaRPr lang="en-AU" sz="1400"/>
          </a:p>
        </p:txBody>
      </p:sp>
    </p:spTree>
    <p:extLst>
      <p:ext uri="{BB962C8B-B14F-4D97-AF65-F5344CB8AC3E}">
        <p14:creationId xmlns:p14="http://schemas.microsoft.com/office/powerpoint/2010/main" val="25672834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913C0E-0E3C-46C7-8B0E-65672802CC36}"/>
              </a:ext>
            </a:extLst>
          </p:cNvPr>
          <p:cNvSpPr>
            <a:spLocks noGrp="1"/>
          </p:cNvSpPr>
          <p:nvPr>
            <p:ph type="title"/>
          </p:nvPr>
        </p:nvSpPr>
        <p:spPr>
          <a:xfrm>
            <a:off x="206547" y="61744"/>
            <a:ext cx="7894138" cy="1310695"/>
          </a:xfrm>
        </p:spPr>
        <p:txBody>
          <a:bodyPr>
            <a:normAutofit/>
          </a:bodyPr>
          <a:lstStyle/>
          <a:p>
            <a:r>
              <a:rPr lang="en-AU" sz="3600"/>
              <a:t>RWG 2021 Proposed Topics </a:t>
            </a:r>
          </a:p>
        </p:txBody>
      </p:sp>
      <p:sp>
        <p:nvSpPr>
          <p:cNvPr id="4" name="Slide Number Placeholder 3">
            <a:extLst>
              <a:ext uri="{FF2B5EF4-FFF2-40B4-BE49-F238E27FC236}">
                <a16:creationId xmlns:a16="http://schemas.microsoft.com/office/drawing/2014/main" id="{EBA39710-AA65-4688-8769-30F50F6546E1}"/>
              </a:ext>
            </a:extLst>
          </p:cNvPr>
          <p:cNvSpPr>
            <a:spLocks noGrp="1"/>
          </p:cNvSpPr>
          <p:nvPr>
            <p:ph type="sldNum" sz="quarter" idx="12"/>
          </p:nvPr>
        </p:nvSpPr>
        <p:spPr/>
        <p:txBody>
          <a:bodyPr/>
          <a:lstStyle/>
          <a:p>
            <a:fld id="{4EC81F68-4976-451A-B2E9-79BCBD2F70CC}" type="slidenum">
              <a:rPr lang="en-AU" smtClean="0"/>
              <a:pPr/>
              <a:t>59</a:t>
            </a:fld>
            <a:endParaRPr lang="en-AU"/>
          </a:p>
        </p:txBody>
      </p:sp>
      <p:graphicFrame>
        <p:nvGraphicFramePr>
          <p:cNvPr id="7" name="Table 6">
            <a:extLst>
              <a:ext uri="{FF2B5EF4-FFF2-40B4-BE49-F238E27FC236}">
                <a16:creationId xmlns:a16="http://schemas.microsoft.com/office/drawing/2014/main" id="{5463E6F3-CECE-452F-83C9-5F804C2A1344}"/>
              </a:ext>
            </a:extLst>
          </p:cNvPr>
          <p:cNvGraphicFramePr>
            <a:graphicFrameLocks noGrp="1"/>
          </p:cNvGraphicFramePr>
          <p:nvPr>
            <p:extLst>
              <p:ext uri="{D42A27DB-BD31-4B8C-83A1-F6EECF244321}">
                <p14:modId xmlns:p14="http://schemas.microsoft.com/office/powerpoint/2010/main" val="707607695"/>
              </p:ext>
            </p:extLst>
          </p:nvPr>
        </p:nvGraphicFramePr>
        <p:xfrm>
          <a:off x="-1" y="1482647"/>
          <a:ext cx="10691812" cy="6015284"/>
        </p:xfrm>
        <a:graphic>
          <a:graphicData uri="http://schemas.openxmlformats.org/drawingml/2006/table">
            <a:tbl>
              <a:tblPr firstRow="1" firstCol="1" bandRow="1">
                <a:tableStyleId>{9DCAF9ED-07DC-4A11-8D7F-57B35C25682E}</a:tableStyleId>
              </a:tblPr>
              <a:tblGrid>
                <a:gridCol w="1300357">
                  <a:extLst>
                    <a:ext uri="{9D8B030D-6E8A-4147-A177-3AD203B41FA5}">
                      <a16:colId xmlns:a16="http://schemas.microsoft.com/office/drawing/2014/main" val="655347099"/>
                    </a:ext>
                  </a:extLst>
                </a:gridCol>
                <a:gridCol w="3756582">
                  <a:extLst>
                    <a:ext uri="{9D8B030D-6E8A-4147-A177-3AD203B41FA5}">
                      <a16:colId xmlns:a16="http://schemas.microsoft.com/office/drawing/2014/main" val="1491621847"/>
                    </a:ext>
                  </a:extLst>
                </a:gridCol>
                <a:gridCol w="1300357">
                  <a:extLst>
                    <a:ext uri="{9D8B030D-6E8A-4147-A177-3AD203B41FA5}">
                      <a16:colId xmlns:a16="http://schemas.microsoft.com/office/drawing/2014/main" val="4282220732"/>
                    </a:ext>
                  </a:extLst>
                </a:gridCol>
                <a:gridCol w="4334516">
                  <a:extLst>
                    <a:ext uri="{9D8B030D-6E8A-4147-A177-3AD203B41FA5}">
                      <a16:colId xmlns:a16="http://schemas.microsoft.com/office/drawing/2014/main" val="3348495870"/>
                    </a:ext>
                  </a:extLst>
                </a:gridCol>
              </a:tblGrid>
              <a:tr h="360924">
                <a:tc>
                  <a:txBody>
                    <a:bodyPr/>
                    <a:lstStyle/>
                    <a:p>
                      <a:r>
                        <a:rPr lang="en-AU" sz="1300">
                          <a:effectLst/>
                        </a:rPr>
                        <a:t>Month</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Topics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Month</a:t>
                      </a:r>
                      <a:endParaRPr lang="en-AU" sz="1300" b="1">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AU" sz="1300">
                          <a:effectLst/>
                        </a:rPr>
                        <a:t>Topics</a:t>
                      </a:r>
                      <a:endParaRPr lang="en-AU" sz="1300">
                        <a:effectLst/>
                        <a:latin typeface="Calibri" panose="020F0502020204030204" pitchFamily="34" charset="0"/>
                        <a:ea typeface="Calibri" panose="020F0502020204030204" pitchFamily="34" charset="0"/>
                      </a:endParaRPr>
                    </a:p>
                  </a:txBody>
                  <a:tcPr marL="88995" marR="88995" marT="44497" marB="44497">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47396714"/>
                  </a:ext>
                </a:extLst>
              </a:tr>
              <a:tr h="741624">
                <a:tc>
                  <a:txBody>
                    <a:bodyPr/>
                    <a:lstStyle/>
                    <a:p>
                      <a:pPr>
                        <a:spcAft>
                          <a:spcPts val="0"/>
                        </a:spcAft>
                      </a:pPr>
                      <a:r>
                        <a:rPr lang="en-AU" sz="1300">
                          <a:effectLst/>
                        </a:rPr>
                        <a:t>January</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Preparing for Retail Invitation Industry Test</a:t>
                      </a:r>
                    </a:p>
                    <a:p>
                      <a:pPr marL="342900" lvl="0" indent="-342900">
                        <a:spcAft>
                          <a:spcPts val="0"/>
                        </a:spcAft>
                        <a:buFont typeface="Wingdings" panose="05000000000000000000" pitchFamily="2" charset="2"/>
                        <a:buChar char="ü"/>
                        <a:tabLst>
                          <a:tab pos="457200" algn="l"/>
                        </a:tabLst>
                      </a:pPr>
                      <a:r>
                        <a:rPr lang="en-AU" sz="1300">
                          <a:effectLst/>
                        </a:rPr>
                        <a:t>Platform Go Lives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300" kern="1200">
                          <a:effectLst/>
                        </a:rPr>
                        <a:t>Market Commencement criteria</a:t>
                      </a:r>
                    </a:p>
                    <a:p>
                      <a:pPr marL="342900" lvl="0" indent="-342900" algn="l" defTabSz="801929" rtl="0" eaLnBrk="1" latinLnBrk="0" hangingPunct="1">
                        <a:spcAft>
                          <a:spcPts val="0"/>
                        </a:spcAft>
                        <a:buFont typeface="Wingdings" panose="05000000000000000000" pitchFamily="2" charset="2"/>
                        <a:buChar char="ü"/>
                        <a:tabLst>
                          <a:tab pos="457200" algn="l"/>
                        </a:tabLst>
                      </a:pPr>
                      <a:r>
                        <a:rPr lang="en-AU" sz="1300" kern="1200">
                          <a:effectLst/>
                        </a:rPr>
                        <a:t>Risk Review</a:t>
                      </a: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02-June</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Preparing for Market Trial </a:t>
                      </a:r>
                    </a:p>
                    <a:p>
                      <a:pPr marL="342900" lvl="0" indent="-342900">
                        <a:spcAft>
                          <a:spcPts val="0"/>
                        </a:spcAft>
                        <a:buFont typeface="+mj-lt"/>
                        <a:buAutoNum type="arabicPeriod"/>
                        <a:tabLst>
                          <a:tab pos="457200" algn="l"/>
                        </a:tabLst>
                      </a:pPr>
                      <a:r>
                        <a:rPr lang="en-AU" sz="1300">
                          <a:effectLst/>
                        </a:rPr>
                        <a:t>Metering rollout progress</a:t>
                      </a:r>
                    </a:p>
                    <a:p>
                      <a:pPr marL="342900" lvl="0" indent="-342900">
                        <a:spcAft>
                          <a:spcPts val="0"/>
                        </a:spcAft>
                        <a:buFont typeface="+mj-lt"/>
                        <a:buAutoNum type="arabicPeriod"/>
                        <a:tabLst>
                          <a:tab pos="457200" algn="l"/>
                        </a:tabLst>
                      </a:pPr>
                      <a:r>
                        <a:rPr lang="en-AU" sz="1300">
                          <a:effectLst/>
                        </a:rPr>
                        <a:t>Risk review – any Market Trial risks?</a:t>
                      </a:r>
                    </a:p>
                    <a:p>
                      <a:pPr marL="342900" lvl="0" indent="-342900">
                        <a:spcAft>
                          <a:spcPts val="0"/>
                        </a:spcAft>
                        <a:buFont typeface="+mj-lt"/>
                        <a:buAutoNum type="arabicPeriod"/>
                        <a:tabLst>
                          <a:tab pos="457200" algn="l"/>
                        </a:tabLst>
                      </a:pPr>
                      <a:r>
                        <a:rPr lang="en-AU" sz="1300">
                          <a:effectLst/>
                        </a:rPr>
                        <a:t>Approach to Global Settlements engagement</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4031897"/>
                  </a:ext>
                </a:extLst>
              </a:tr>
              <a:tr h="741624">
                <a:tc>
                  <a:txBody>
                    <a:bodyPr/>
                    <a:lstStyle/>
                    <a:p>
                      <a:pPr>
                        <a:spcAft>
                          <a:spcPts val="0"/>
                        </a:spcAft>
                      </a:pPr>
                      <a:r>
                        <a:rPr lang="en-AU" sz="1300">
                          <a:effectLst/>
                        </a:rPr>
                        <a:t>09-February</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kern="1200">
                          <a:solidFill>
                            <a:schemeClr val="dk1"/>
                          </a:solidFill>
                          <a:effectLst/>
                          <a:latin typeface="+mn-lt"/>
                          <a:ea typeface="+mn-ea"/>
                          <a:cs typeface="+mn-cs"/>
                        </a:rPr>
                        <a:t>Update on Retail systems go-live changes</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kern="1200">
                          <a:solidFill>
                            <a:schemeClr val="dk1"/>
                          </a:solidFill>
                          <a:effectLst/>
                          <a:latin typeface="+mn-lt"/>
                          <a:ea typeface="+mn-ea"/>
                          <a:cs typeface="+mn-cs"/>
                        </a:rPr>
                        <a:t>Metering Transition Preparation</a:t>
                      </a: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06-July</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Market Trial progress, </a:t>
                      </a:r>
                    </a:p>
                    <a:p>
                      <a:pPr marL="342900" lvl="0" indent="-342900">
                        <a:spcAft>
                          <a:spcPts val="0"/>
                        </a:spcAft>
                        <a:buFont typeface="+mj-lt"/>
                        <a:buAutoNum type="arabicPeriod"/>
                        <a:tabLst>
                          <a:tab pos="457200" algn="l"/>
                        </a:tabLst>
                      </a:pPr>
                      <a:r>
                        <a:rPr lang="en-AU" sz="1300">
                          <a:effectLst/>
                        </a:rPr>
                        <a:t>Readiness Reporting #8</a:t>
                      </a:r>
                    </a:p>
                    <a:p>
                      <a:pPr marL="342900" lvl="0" indent="-342900">
                        <a:spcAft>
                          <a:spcPts val="0"/>
                        </a:spcAft>
                        <a:buFont typeface="+mj-lt"/>
                        <a:buAutoNum type="arabicPeriod"/>
                        <a:tabLst>
                          <a:tab pos="457200" algn="l"/>
                        </a:tabLst>
                      </a:pPr>
                      <a:r>
                        <a:rPr lang="en-AU" sz="1300">
                          <a:effectLst/>
                        </a:rPr>
                        <a:t>Market Commencement Criteria</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63056136"/>
                  </a:ext>
                </a:extLst>
              </a:tr>
              <a:tr h="889949">
                <a:tc>
                  <a:txBody>
                    <a:bodyPr/>
                    <a:lstStyle/>
                    <a:p>
                      <a:pPr>
                        <a:spcAft>
                          <a:spcPts val="0"/>
                        </a:spcAft>
                      </a:pPr>
                      <a:r>
                        <a:rPr lang="en-AU" sz="1300">
                          <a:effectLst/>
                        </a:rPr>
                        <a:t>02-March</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Retail Go-Live Update</a:t>
                      </a:r>
                    </a:p>
                    <a:p>
                      <a:pPr marL="342900" lvl="0" indent="-342900">
                        <a:spcAft>
                          <a:spcPts val="0"/>
                        </a:spcAft>
                        <a:buFont typeface="Wingdings" panose="05000000000000000000" pitchFamily="2" charset="2"/>
                        <a:buChar char="ü"/>
                        <a:tabLst>
                          <a:tab pos="457200" algn="l"/>
                        </a:tabLst>
                      </a:pPr>
                      <a:r>
                        <a:rPr lang="en-AU" sz="1300">
                          <a:effectLst/>
                        </a:rPr>
                        <a:t>Preparing for 5MS Bidding Cutover</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Settlements Industry Test </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Readiness Reporting #6</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5MS Market Trial – planning approach</a:t>
                      </a: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03-August</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Market Trial progress</a:t>
                      </a:r>
                    </a:p>
                    <a:p>
                      <a:pPr marL="342900" lvl="0" indent="-342900">
                        <a:spcAft>
                          <a:spcPts val="0"/>
                        </a:spcAft>
                        <a:buFont typeface="+mj-lt"/>
                        <a:buAutoNum type="arabicPeriod"/>
                        <a:tabLst>
                          <a:tab pos="457200" algn="l"/>
                        </a:tabLst>
                      </a:pPr>
                      <a:r>
                        <a:rPr lang="en-AU" sz="1300">
                          <a:effectLst/>
                        </a:rPr>
                        <a:t>Go-Live risks</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93507623"/>
                  </a:ext>
                </a:extLst>
              </a:tr>
              <a:tr h="415310">
                <a:tc>
                  <a:txBody>
                    <a:bodyPr/>
                    <a:lstStyle/>
                    <a:p>
                      <a:pPr>
                        <a:spcAft>
                          <a:spcPts val="0"/>
                        </a:spcAft>
                      </a:pPr>
                      <a:r>
                        <a:rPr lang="en-AU" sz="1300">
                          <a:effectLst/>
                        </a:rPr>
                        <a:t>06-April</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Wingdings" panose="05000000000000000000" pitchFamily="2" charset="2"/>
                        <a:buChar char="ü"/>
                        <a:tabLst>
                          <a:tab pos="457200" algn="l"/>
                        </a:tabLst>
                      </a:pPr>
                      <a:r>
                        <a:rPr lang="en-AU" sz="1300">
                          <a:effectLst/>
                        </a:rPr>
                        <a:t>Retail Go-Live Update – checkpoint outcomes</a:t>
                      </a:r>
                    </a:p>
                    <a:p>
                      <a:pPr marL="342900" lvl="0" indent="-342900">
                        <a:spcAft>
                          <a:spcPts val="0"/>
                        </a:spcAft>
                        <a:buFont typeface="Wingdings" panose="05000000000000000000" pitchFamily="2" charset="2"/>
                        <a:buChar char="ü"/>
                        <a:tabLst>
                          <a:tab pos="457200" algn="l"/>
                        </a:tabLst>
                      </a:pPr>
                      <a:r>
                        <a:rPr lang="en-AU" sz="1300">
                          <a:effectLst/>
                        </a:rPr>
                        <a:t>Debrief on Bidding go-live </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Debrief on Settlements Industry Test commencement</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5MS Market Trial – planning update</a:t>
                      </a:r>
                    </a:p>
                    <a:p>
                      <a:pPr marL="342900" marR="0" lvl="0" indent="-342900" algn="l" defTabSz="801929" rtl="0" eaLnBrk="1" fontAlgn="auto" latinLnBrk="0" hangingPunct="1">
                        <a:lnSpc>
                          <a:spcPct val="100000"/>
                        </a:lnSpc>
                        <a:spcBef>
                          <a:spcPts val="0"/>
                        </a:spcBef>
                        <a:spcAft>
                          <a:spcPts val="0"/>
                        </a:spcAft>
                        <a:buClrTx/>
                        <a:buSzTx/>
                        <a:buFont typeface="Wingdings" panose="05000000000000000000" pitchFamily="2" charset="2"/>
                        <a:buChar char="ü"/>
                        <a:tabLst>
                          <a:tab pos="457200" algn="l"/>
                        </a:tabLst>
                        <a:defRPr/>
                      </a:pPr>
                      <a:r>
                        <a:rPr lang="en-AU" sz="1300">
                          <a:effectLst/>
                        </a:rPr>
                        <a:t>Metering provider implementation planning</a:t>
                      </a:r>
                    </a:p>
                    <a:p>
                      <a:pPr marL="342900" lvl="0" indent="-342900">
                        <a:spcAft>
                          <a:spcPts val="0"/>
                        </a:spcAft>
                        <a:buFont typeface="Wingdings" panose="05000000000000000000" pitchFamily="2" charset="2"/>
                        <a:buChar char="ü"/>
                        <a:tabLst>
                          <a:tab pos="457200" algn="l"/>
                        </a:tabLst>
                      </a:pPr>
                      <a:r>
                        <a:rPr lang="en-AU" sz="1300">
                          <a:effectLst/>
                        </a:rPr>
                        <a:t>Risk review</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07-September</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Results of Market Trial, </a:t>
                      </a:r>
                    </a:p>
                    <a:p>
                      <a:pPr marL="342900" lvl="0" indent="-342900">
                        <a:spcAft>
                          <a:spcPts val="0"/>
                        </a:spcAft>
                        <a:buFont typeface="+mj-lt"/>
                        <a:buAutoNum type="arabicPeriod"/>
                        <a:tabLst>
                          <a:tab pos="457200" algn="l"/>
                        </a:tabLst>
                      </a:pPr>
                      <a:r>
                        <a:rPr lang="en-AU" sz="1300">
                          <a:effectLst/>
                        </a:rPr>
                        <a:t>Preparing for 1 Oct – Ind Go-Live Plan review</a:t>
                      </a:r>
                    </a:p>
                    <a:p>
                      <a:pPr marL="342900" lvl="0" indent="-342900">
                        <a:spcAft>
                          <a:spcPts val="0"/>
                        </a:spcAft>
                        <a:buFont typeface="+mj-lt"/>
                        <a:buAutoNum type="arabicPeriod"/>
                        <a:tabLst>
                          <a:tab pos="457200" algn="l"/>
                        </a:tabLst>
                      </a:pPr>
                      <a:r>
                        <a:rPr lang="en-AU" sz="1300">
                          <a:effectLst/>
                        </a:rPr>
                        <a:t>Readiness Reporting #9</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19085073"/>
                  </a:ext>
                </a:extLst>
              </a:tr>
              <a:tr h="741624">
                <a:tc>
                  <a:txBody>
                    <a:bodyPr/>
                    <a:lstStyle/>
                    <a:p>
                      <a:pPr marL="0" marR="0" lvl="0" indent="0" algn="l" defTabSz="801929" rtl="0" eaLnBrk="1" fontAlgn="auto" latinLnBrk="0" hangingPunct="1">
                        <a:lnSpc>
                          <a:spcPct val="100000"/>
                        </a:lnSpc>
                        <a:spcBef>
                          <a:spcPts val="0"/>
                        </a:spcBef>
                        <a:spcAft>
                          <a:spcPts val="0"/>
                        </a:spcAft>
                        <a:buClrTx/>
                        <a:buSzTx/>
                        <a:buFontTx/>
                        <a:buNone/>
                        <a:tabLst/>
                        <a:defRPr/>
                      </a:pPr>
                      <a:r>
                        <a:rPr lang="en-AU" sz="1300">
                          <a:effectLst/>
                        </a:rPr>
                        <a:t>04-May</a:t>
                      </a:r>
                    </a:p>
                    <a:p>
                      <a:endParaRPr lang="en-AU" sz="1300"/>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marR="0" lvl="0" indent="-342900" algn="l" defTabSz="801929" rtl="0" eaLnBrk="1" fontAlgn="auto" latinLnBrk="0" hangingPunct="1">
                        <a:lnSpc>
                          <a:spcPct val="100000"/>
                        </a:lnSpc>
                        <a:spcBef>
                          <a:spcPts val="0"/>
                        </a:spcBef>
                        <a:spcAft>
                          <a:spcPts val="0"/>
                        </a:spcAft>
                        <a:buClrTx/>
                        <a:buSzTx/>
                        <a:buFont typeface="+mj-lt"/>
                        <a:buAutoNum type="arabicPeriod"/>
                        <a:tabLst>
                          <a:tab pos="457200" algn="l"/>
                        </a:tabLst>
                        <a:defRPr/>
                      </a:pPr>
                      <a:r>
                        <a:rPr lang="en-AU" sz="1300">
                          <a:effectLst/>
                        </a:rPr>
                        <a:t>Retail Go-Live Update and preparing for cutover</a:t>
                      </a:r>
                    </a:p>
                    <a:p>
                      <a:pPr marL="342900" lvl="0" indent="-342900">
                        <a:spcAft>
                          <a:spcPts val="0"/>
                        </a:spcAft>
                        <a:buFont typeface="+mj-lt"/>
                        <a:buAutoNum type="arabicPeriod"/>
                        <a:tabLst>
                          <a:tab pos="457200" algn="l"/>
                        </a:tabLst>
                      </a:pPr>
                      <a:r>
                        <a:rPr lang="en-AU" sz="1300">
                          <a:effectLst/>
                        </a:rPr>
                        <a:t>Readiness Reporting #7</a:t>
                      </a:r>
                    </a:p>
                    <a:p>
                      <a:pPr marL="342900" lvl="0" indent="-342900">
                        <a:spcAft>
                          <a:spcPts val="0"/>
                        </a:spcAft>
                        <a:buFont typeface="+mj-lt"/>
                        <a:buAutoNum type="arabicPeriod"/>
                        <a:tabLst>
                          <a:tab pos="457200" algn="l"/>
                        </a:tabLst>
                      </a:pPr>
                      <a:r>
                        <a:rPr lang="en-AU" sz="1300">
                          <a:effectLst/>
                        </a:rPr>
                        <a:t>Preparing for Settlements Cutover</a:t>
                      </a:r>
                    </a:p>
                    <a:p>
                      <a:pPr marL="342900" lvl="0" indent="-342900">
                        <a:spcAft>
                          <a:spcPts val="0"/>
                        </a:spcAft>
                        <a:buFont typeface="+mj-lt"/>
                        <a:buAutoNum type="arabicPeriod"/>
                        <a:tabLst>
                          <a:tab pos="457200" algn="l"/>
                        </a:tabLst>
                      </a:pPr>
                      <a:r>
                        <a:rPr lang="en-AU" sz="1300">
                          <a:effectLst/>
                        </a:rPr>
                        <a:t>Approach to Global Settlements engagement</a:t>
                      </a:r>
                    </a:p>
                    <a:p>
                      <a:pPr marL="342900" lvl="0" indent="-342900">
                        <a:spcAft>
                          <a:spcPts val="0"/>
                        </a:spcAft>
                        <a:buFont typeface="+mj-lt"/>
                        <a:buAutoNum type="arabicPeriod"/>
                        <a:tabLst>
                          <a:tab pos="457200" algn="l"/>
                        </a:tabLst>
                      </a:pPr>
                      <a:r>
                        <a:rPr lang="en-AU" sz="1300">
                          <a:effectLst/>
                        </a:rPr>
                        <a:t>5MS Market Trial approach </a:t>
                      </a:r>
                    </a:p>
                    <a:p>
                      <a:pPr marL="342900" lvl="0" indent="-342900">
                        <a:spcAft>
                          <a:spcPts val="0"/>
                        </a:spcAft>
                        <a:buFont typeface="+mj-lt"/>
                        <a:buAutoNum type="arabicPeriod"/>
                        <a:tabLst>
                          <a:tab pos="457200" algn="l"/>
                        </a:tabLst>
                      </a:pPr>
                      <a:r>
                        <a:rPr lang="en-AU" sz="1300">
                          <a:effectLst/>
                        </a:rPr>
                        <a:t>Industry Go-Live plan approach</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300" b="1">
                          <a:effectLst/>
                        </a:rPr>
                        <a:t>TBC-October</a:t>
                      </a:r>
                      <a:endParaRPr lang="en-AU" sz="1300" b="1">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lvl="0" indent="-342900">
                        <a:spcAft>
                          <a:spcPts val="0"/>
                        </a:spcAft>
                        <a:buFont typeface="+mj-lt"/>
                        <a:buAutoNum type="arabicPeriod"/>
                        <a:tabLst>
                          <a:tab pos="457200" algn="l"/>
                        </a:tabLst>
                      </a:pPr>
                      <a:r>
                        <a:rPr lang="en-AU" sz="1300">
                          <a:effectLst/>
                        </a:rPr>
                        <a:t>Debrief and reconfirmation of approach for Global Settlements</a:t>
                      </a:r>
                      <a:endParaRPr lang="en-AU" sz="1300">
                        <a:effectLst/>
                        <a:latin typeface="Calibri" panose="020F0502020204030204" pitchFamily="34" charset="0"/>
                        <a:ea typeface="Calibri" panose="020F0502020204030204" pitchFamily="34" charset="0"/>
                      </a:endParaRPr>
                    </a:p>
                  </a:txBody>
                  <a:tcPr marL="88995" marR="88995" marT="44497" marB="4449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74829307"/>
                  </a:ext>
                </a:extLst>
              </a:tr>
            </a:tbl>
          </a:graphicData>
        </a:graphic>
      </p:graphicFrame>
      <p:sp>
        <p:nvSpPr>
          <p:cNvPr id="9" name="TextBox 8">
            <a:extLst>
              <a:ext uri="{FF2B5EF4-FFF2-40B4-BE49-F238E27FC236}">
                <a16:creationId xmlns:a16="http://schemas.microsoft.com/office/drawing/2014/main" id="{F39AEAA6-23DE-4ED7-806A-EC7DBF0DB4CF}"/>
              </a:ext>
            </a:extLst>
          </p:cNvPr>
          <p:cNvSpPr txBox="1"/>
          <p:nvPr/>
        </p:nvSpPr>
        <p:spPr>
          <a:xfrm>
            <a:off x="8462961" y="911611"/>
            <a:ext cx="2228850" cy="461665"/>
          </a:xfrm>
          <a:prstGeom prst="rect">
            <a:avLst/>
          </a:prstGeom>
          <a:noFill/>
          <a:ln w="28575">
            <a:solidFill>
              <a:schemeClr val="accent6"/>
            </a:solidFill>
          </a:ln>
        </p:spPr>
        <p:txBody>
          <a:bodyPr wrap="square" rtlCol="0">
            <a:spAutoFit/>
          </a:bodyPr>
          <a:lstStyle/>
          <a:p>
            <a:r>
              <a:rPr lang="en-AU" sz="1200">
                <a:solidFill>
                  <a:schemeClr val="bg1"/>
                </a:solidFill>
              </a:rPr>
              <a:t>*Dates depend on Checkpoint outcomes</a:t>
            </a:r>
          </a:p>
        </p:txBody>
      </p:sp>
    </p:spTree>
    <p:extLst>
      <p:ext uri="{BB962C8B-B14F-4D97-AF65-F5344CB8AC3E}">
        <p14:creationId xmlns:p14="http://schemas.microsoft.com/office/powerpoint/2010/main" val="773376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7272F-90EF-455C-BADE-618A560304C8}"/>
              </a:ext>
            </a:extLst>
          </p:cNvPr>
          <p:cNvSpPr>
            <a:spLocks noGrp="1"/>
          </p:cNvSpPr>
          <p:nvPr>
            <p:ph type="title"/>
          </p:nvPr>
        </p:nvSpPr>
        <p:spPr/>
        <p:txBody>
          <a:bodyPr>
            <a:normAutofit/>
          </a:bodyPr>
          <a:lstStyle/>
          <a:p>
            <a:r>
              <a:rPr lang="en-AU" sz="3600"/>
              <a:t>RWG Actions</a:t>
            </a:r>
          </a:p>
        </p:txBody>
      </p:sp>
      <p:graphicFrame>
        <p:nvGraphicFramePr>
          <p:cNvPr id="7" name="Content Placeholder 6">
            <a:extLst>
              <a:ext uri="{FF2B5EF4-FFF2-40B4-BE49-F238E27FC236}">
                <a16:creationId xmlns:a16="http://schemas.microsoft.com/office/drawing/2014/main" id="{57599140-4E63-48F7-B35B-61A1E47E0CCD}"/>
              </a:ext>
            </a:extLst>
          </p:cNvPr>
          <p:cNvGraphicFramePr>
            <a:graphicFrameLocks noGrp="1"/>
          </p:cNvGraphicFramePr>
          <p:nvPr>
            <p:ph idx="1"/>
            <p:extLst>
              <p:ext uri="{D42A27DB-BD31-4B8C-83A1-F6EECF244321}">
                <p14:modId xmlns:p14="http://schemas.microsoft.com/office/powerpoint/2010/main" val="4274843"/>
              </p:ext>
            </p:extLst>
          </p:nvPr>
        </p:nvGraphicFramePr>
        <p:xfrm>
          <a:off x="0" y="1535915"/>
          <a:ext cx="10691812" cy="5033197"/>
        </p:xfrm>
        <a:graphic>
          <a:graphicData uri="http://schemas.openxmlformats.org/drawingml/2006/table">
            <a:tbl>
              <a:tblPr>
                <a:tableStyleId>{7DF18680-E054-41AD-8BC1-D1AEF772440D}</a:tableStyleId>
              </a:tblPr>
              <a:tblGrid>
                <a:gridCol w="759055">
                  <a:extLst>
                    <a:ext uri="{9D8B030D-6E8A-4147-A177-3AD203B41FA5}">
                      <a16:colId xmlns:a16="http://schemas.microsoft.com/office/drawing/2014/main" val="411289004"/>
                    </a:ext>
                  </a:extLst>
                </a:gridCol>
                <a:gridCol w="896935">
                  <a:extLst>
                    <a:ext uri="{9D8B030D-6E8A-4147-A177-3AD203B41FA5}">
                      <a16:colId xmlns:a16="http://schemas.microsoft.com/office/drawing/2014/main" val="1572276015"/>
                    </a:ext>
                  </a:extLst>
                </a:gridCol>
                <a:gridCol w="3984414">
                  <a:extLst>
                    <a:ext uri="{9D8B030D-6E8A-4147-A177-3AD203B41FA5}">
                      <a16:colId xmlns:a16="http://schemas.microsoft.com/office/drawing/2014/main" val="71918296"/>
                    </a:ext>
                  </a:extLst>
                </a:gridCol>
                <a:gridCol w="5051408">
                  <a:extLst>
                    <a:ext uri="{9D8B030D-6E8A-4147-A177-3AD203B41FA5}">
                      <a16:colId xmlns:a16="http://schemas.microsoft.com/office/drawing/2014/main" val="3532150438"/>
                    </a:ext>
                  </a:extLst>
                </a:gridCol>
              </a:tblGrid>
              <a:tr h="342162">
                <a:tc>
                  <a:txBody>
                    <a:bodyPr/>
                    <a:lstStyle/>
                    <a:p>
                      <a:pPr marL="0" algn="l" defTabSz="801929" rtl="0" eaLnBrk="1" fontAlgn="b" latinLnBrk="0" hangingPunct="1"/>
                      <a:r>
                        <a:rPr lang="en-AU" sz="1400" b="1" u="none" strike="noStrike" kern="1200">
                          <a:solidFill>
                            <a:schemeClr val="bg1"/>
                          </a:solidFill>
                          <a:effectLst/>
                        </a:rPr>
                        <a:t>No.</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Status</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Action</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tc>
                  <a:txBody>
                    <a:bodyPr/>
                    <a:lstStyle/>
                    <a:p>
                      <a:pPr marL="0" algn="l" defTabSz="801929" rtl="0" eaLnBrk="1" fontAlgn="b" latinLnBrk="0" hangingPunct="1"/>
                      <a:r>
                        <a:rPr lang="en-AU" sz="1400" b="1" u="none" strike="noStrike" kern="1200">
                          <a:solidFill>
                            <a:schemeClr val="bg1"/>
                          </a:solidFill>
                          <a:effectLst/>
                        </a:rPr>
                        <a:t>Comment</a:t>
                      </a:r>
                      <a:endParaRPr lang="en-AU" sz="1400" b="1" u="none" strike="noStrike" kern="1200">
                        <a:solidFill>
                          <a:schemeClr val="bg1"/>
                        </a:solidFill>
                        <a:effectLst/>
                        <a:latin typeface="+mn-lt"/>
                        <a:ea typeface="+mn-ea"/>
                        <a:cs typeface="Calibri"/>
                      </a:endParaRPr>
                    </a:p>
                  </a:txBody>
                  <a:tcPr marL="72000" marR="72000" marT="72000" marB="72000" anchor="ctr">
                    <a:solidFill>
                      <a:schemeClr val="accent2"/>
                    </a:solidFill>
                  </a:tcPr>
                </a:tc>
                <a:extLst>
                  <a:ext uri="{0D108BD9-81ED-4DB2-BD59-A6C34878D82A}">
                    <a16:rowId xmlns:a16="http://schemas.microsoft.com/office/drawing/2014/main" val="3305108398"/>
                  </a:ext>
                </a:extLst>
              </a:tr>
              <a:tr h="730237">
                <a:tc>
                  <a:txBody>
                    <a:bodyPr/>
                    <a:lstStyle/>
                    <a:p>
                      <a:pPr algn="l" rtl="0" fontAlgn="base"/>
                      <a:r>
                        <a:rPr lang="en-AU" sz="1200" u="none" strike="noStrike" kern="1200">
                          <a:solidFill>
                            <a:schemeClr val="dk1"/>
                          </a:solidFill>
                          <a:effectLst/>
                          <a:latin typeface="+mn-lt"/>
                          <a:ea typeface="+mn-ea"/>
                          <a:cs typeface="+mn-cs"/>
                        </a:rPr>
                        <a:t>21.4.1 </a:t>
                      </a:r>
                    </a:p>
                  </a:txBody>
                  <a:tcPr marL="72000" marR="72000" marT="72000" marB="72000" anchor="ctr">
                    <a:solidFill>
                      <a:srgbClr val="EDEDEF"/>
                    </a:solidFill>
                  </a:tcPr>
                </a:tc>
                <a:tc>
                  <a:txBody>
                    <a:bodyPr/>
                    <a:lstStyle/>
                    <a:p>
                      <a:pPr algn="ctr" rtl="0" fontAlgn="base"/>
                      <a:r>
                        <a:rPr lang="en-AU" sz="1200" u="none" strike="noStrike" kern="1200">
                          <a:solidFill>
                            <a:schemeClr val="dk1"/>
                          </a:solidFill>
                          <a:effectLst/>
                          <a:latin typeface="+mn-lt"/>
                          <a:ea typeface="+mn-ea"/>
                          <a:cs typeface="+mn-cs"/>
                        </a:rPr>
                        <a:t>Ongoing </a:t>
                      </a:r>
                    </a:p>
                  </a:txBody>
                  <a:tcPr marL="72000" marR="72000" marT="72000" marB="72000" anchor="ctr">
                    <a:solidFill>
                      <a:srgbClr val="EDEDEF"/>
                    </a:solidFill>
                  </a:tcPr>
                </a:tc>
                <a:tc>
                  <a:txBody>
                    <a:bodyPr/>
                    <a:lstStyle/>
                    <a:p>
                      <a:pPr algn="l" rtl="0" fontAlgn="base"/>
                      <a:r>
                        <a:rPr lang="en-AU" sz="1200" u="none" strike="noStrike" kern="1200">
                          <a:solidFill>
                            <a:schemeClr val="dk1"/>
                          </a:solidFill>
                          <a:effectLst/>
                          <a:latin typeface="+mn-lt"/>
                          <a:ea typeface="+mn-ea"/>
                          <a:cs typeface="+mn-cs"/>
                        </a:rPr>
                        <a:t>AEMO to provide RWG with an impact assessment of any participants not completing associated activities by GS soft start on 1 October </a:t>
                      </a:r>
                    </a:p>
                  </a:txBody>
                  <a:tcPr marL="72000" marR="72000" marT="72000" marB="72000" anchor="ctr">
                    <a:solidFill>
                      <a:srgbClr val="EDEDEF"/>
                    </a:solidFill>
                  </a:tcPr>
                </a:tc>
                <a:tc>
                  <a:txBody>
                    <a:bodyPr/>
                    <a:lstStyle/>
                    <a:p>
                      <a:pPr algn="l" rtl="0" fontAlgn="base"/>
                      <a:r>
                        <a:rPr lang="en-AU" sz="1200" u="none" strike="noStrike" kern="1200">
                          <a:solidFill>
                            <a:schemeClr val="dk1"/>
                          </a:solidFill>
                          <a:effectLst/>
                          <a:latin typeface="+mn-lt"/>
                          <a:ea typeface="+mn-ea"/>
                          <a:cs typeface="+mn-cs"/>
                        </a:rPr>
                        <a:t>AEMO will continue to monitor Readiness Reporting and where a participant noted they will not have completed the associated activities by 01-Oct, AEMO will provide an impact assessment to RWG for discussion. </a:t>
                      </a:r>
                    </a:p>
                  </a:txBody>
                  <a:tcPr marL="72000" marR="72000" marT="72000" marB="72000" anchor="ctr">
                    <a:solidFill>
                      <a:srgbClr val="EDEDEF"/>
                    </a:solidFill>
                  </a:tcPr>
                </a:tc>
                <a:extLst>
                  <a:ext uri="{0D108BD9-81ED-4DB2-BD59-A6C34878D82A}">
                    <a16:rowId xmlns:a16="http://schemas.microsoft.com/office/drawing/2014/main" val="3328587898"/>
                  </a:ext>
                </a:extLst>
              </a:tr>
              <a:tr h="737605">
                <a:tc>
                  <a:txBody>
                    <a:bodyPr/>
                    <a:lstStyle/>
                    <a:p>
                      <a:pPr algn="l" rtl="0" fontAlgn="base"/>
                      <a:r>
                        <a:rPr lang="en-AU" sz="1200" u="none" strike="noStrike" kern="1200">
                          <a:solidFill>
                            <a:schemeClr val="dk1"/>
                          </a:solidFill>
                          <a:effectLst/>
                          <a:latin typeface="+mn-lt"/>
                          <a:ea typeface="+mn-ea"/>
                          <a:cs typeface="+mn-cs"/>
                        </a:rPr>
                        <a:t>21.4.2 </a:t>
                      </a:r>
                    </a:p>
                  </a:txBody>
                  <a:tcPr marL="72000" marR="72000" marT="72000" marB="72000" anchor="ctr">
                    <a:solidFill>
                      <a:srgbClr val="D8D9DE"/>
                    </a:solidFill>
                  </a:tcPr>
                </a:tc>
                <a:tc>
                  <a:txBody>
                    <a:bodyPr/>
                    <a:lstStyle/>
                    <a:p>
                      <a:pPr algn="ctr" rtl="0" fontAlgn="base"/>
                      <a:r>
                        <a:rPr lang="en-AU" sz="1200" u="none" strike="noStrike" kern="1200">
                          <a:solidFill>
                            <a:schemeClr val="dk1"/>
                          </a:solidFill>
                          <a:effectLst/>
                          <a:latin typeface="+mn-lt"/>
                          <a:ea typeface="+mn-ea"/>
                          <a:cs typeface="+mn-cs"/>
                        </a:rPr>
                        <a:t>Open</a:t>
                      </a:r>
                    </a:p>
                  </a:txBody>
                  <a:tcPr marL="72000" marR="72000" marT="72000" marB="72000" anchor="ctr">
                    <a:solidFill>
                      <a:srgbClr val="D8D9DE"/>
                    </a:solidFill>
                  </a:tcPr>
                </a:tc>
                <a:tc>
                  <a:txBody>
                    <a:bodyPr/>
                    <a:lstStyle/>
                    <a:p>
                      <a:pPr algn="l" rtl="0" fontAlgn="base"/>
                      <a:r>
                        <a:rPr lang="en-AU" sz="1200" u="none" strike="noStrike" kern="1200">
                          <a:solidFill>
                            <a:schemeClr val="dk1"/>
                          </a:solidFill>
                          <a:effectLst/>
                          <a:latin typeface="+mn-lt"/>
                          <a:ea typeface="+mn-ea"/>
                          <a:cs typeface="+mn-cs"/>
                        </a:rPr>
                        <a:t>Local Retailers to provide assessment of materiality of NCONUML for greater industry visibility of impact on UFE </a:t>
                      </a:r>
                    </a:p>
                  </a:txBody>
                  <a:tcPr marL="72000" marR="72000" marT="72000" marB="72000" anchor="ctr">
                    <a:solidFill>
                      <a:srgbClr val="D8D9DE"/>
                    </a:solidFill>
                  </a:tcPr>
                </a:tc>
                <a:tc>
                  <a:txBody>
                    <a:bodyPr/>
                    <a:lstStyle/>
                    <a:p>
                      <a:r>
                        <a:rPr lang="en-AU" sz="1200" u="none" strike="noStrike" kern="1200">
                          <a:solidFill>
                            <a:schemeClr val="dk1"/>
                          </a:solidFill>
                          <a:effectLst/>
                          <a:latin typeface="+mn-lt"/>
                          <a:ea typeface="+mn-ea"/>
                          <a:cs typeface="+mn-cs"/>
                        </a:rPr>
                        <a:t>LNSPs have provided AEMO with rollout plans indicting the number of expected NMIs to be created in MSATS to support the introduction of Non-contestable unmetered loads, approximately 115k NMIs. To gauge the potential materiality on UFE values from 1 Oct 2021, should a delay in these creations occur, AEMO is seeking information from LRs on the indictive energy volumes associated to these loads. AEMO is requesting this information from LRs as they currently bill customers for these supplies.   </a:t>
                      </a:r>
                    </a:p>
                  </a:txBody>
                  <a:tcPr marL="72000" marR="72000" marT="72000" marB="72000" anchor="ctr">
                    <a:solidFill>
                      <a:srgbClr val="D8D9DE"/>
                    </a:solidFill>
                  </a:tcPr>
                </a:tc>
                <a:extLst>
                  <a:ext uri="{0D108BD9-81ED-4DB2-BD59-A6C34878D82A}">
                    <a16:rowId xmlns:a16="http://schemas.microsoft.com/office/drawing/2014/main" val="989979628"/>
                  </a:ext>
                </a:extLst>
              </a:tr>
              <a:tr h="737605">
                <a:tc>
                  <a:txBody>
                    <a:bodyPr/>
                    <a:lstStyle/>
                    <a:p>
                      <a:pPr algn="l" rtl="0" fontAlgn="base"/>
                      <a:r>
                        <a:rPr lang="en-AU" sz="1200" u="none" strike="noStrike" kern="1200">
                          <a:solidFill>
                            <a:schemeClr val="dk1"/>
                          </a:solidFill>
                          <a:effectLst/>
                          <a:latin typeface="+mn-lt"/>
                          <a:ea typeface="+mn-ea"/>
                          <a:cs typeface="+mn-cs"/>
                        </a:rPr>
                        <a:t>21.5.1 </a:t>
                      </a:r>
                    </a:p>
                  </a:txBody>
                  <a:tcPr marL="72000" marR="72000" marT="72000" marB="72000" anchor="ctr">
                    <a:solidFill>
                      <a:srgbClr val="EDEDEF"/>
                    </a:solidFill>
                  </a:tcPr>
                </a:tc>
                <a:tc>
                  <a:txBody>
                    <a:bodyPr/>
                    <a:lstStyle/>
                    <a:p>
                      <a:pPr algn="ctr" rtl="0" fontAlgn="base"/>
                      <a:r>
                        <a:rPr lang="en-AU" sz="1200" u="none" strike="noStrike" kern="1200">
                          <a:solidFill>
                            <a:schemeClr val="dk1"/>
                          </a:solidFill>
                          <a:effectLst/>
                          <a:latin typeface="+mn-lt"/>
                          <a:ea typeface="+mn-ea"/>
                          <a:cs typeface="+mn-cs"/>
                        </a:rPr>
                        <a:t>Closed </a:t>
                      </a:r>
                    </a:p>
                  </a:txBody>
                  <a:tcPr marL="72000" marR="72000" marT="72000" marB="72000" anchor="ctr">
                    <a:solidFill>
                      <a:srgbClr val="EDEDEF"/>
                    </a:solidFill>
                  </a:tcPr>
                </a:tc>
                <a:tc>
                  <a:txBody>
                    <a:bodyPr/>
                    <a:lstStyle/>
                    <a:p>
                      <a:pPr algn="l" rtl="0" fontAlgn="base"/>
                      <a:r>
                        <a:rPr lang="en-AU" sz="1200" u="none" strike="noStrike" kern="1200">
                          <a:solidFill>
                            <a:schemeClr val="dk1"/>
                          </a:solidFill>
                          <a:effectLst/>
                          <a:latin typeface="+mn-lt"/>
                          <a:ea typeface="+mn-ea"/>
                          <a:cs typeface="+mn-cs"/>
                        </a:rPr>
                        <a:t>AEMO to provide RWG and ITWG a list of published settlement runs in the staging environment </a:t>
                      </a:r>
                    </a:p>
                  </a:txBody>
                  <a:tcPr marL="72000" marR="72000" marT="72000" marB="72000" anchor="ctr">
                    <a:solidFill>
                      <a:srgbClr val="EDEDEF"/>
                    </a:solidFill>
                  </a:tcPr>
                </a:tc>
                <a:tc>
                  <a:txBody>
                    <a:bodyPr/>
                    <a:lstStyle/>
                    <a:p>
                      <a:pPr algn="l" rtl="0" fontAlgn="base"/>
                      <a:r>
                        <a:rPr lang="en-AU" sz="1200" u="none" strike="noStrike" kern="1200">
                          <a:solidFill>
                            <a:schemeClr val="dk1"/>
                          </a:solidFill>
                          <a:effectLst/>
                          <a:latin typeface="+mn-lt"/>
                          <a:ea typeface="+mn-ea"/>
                          <a:cs typeface="+mn-cs"/>
                        </a:rPr>
                        <a:t>Settlement runs in pre-production:</a:t>
                      </a:r>
                    </a:p>
                    <a:p>
                      <a:pPr lvl="0"/>
                      <a:r>
                        <a:rPr lang="en-AU" sz="1200" kern="1200">
                          <a:solidFill>
                            <a:schemeClr val="dk1"/>
                          </a:solidFill>
                          <a:effectLst/>
                          <a:latin typeface="+mn-lt"/>
                          <a:ea typeface="+mn-ea"/>
                          <a:cs typeface="+mn-cs"/>
                        </a:rPr>
                        <a:t>23</a:t>
                      </a:r>
                      <a:r>
                        <a:rPr lang="en-AU" sz="1200" kern="1200" baseline="30000">
                          <a:solidFill>
                            <a:schemeClr val="dk1"/>
                          </a:solidFill>
                          <a:effectLst/>
                          <a:latin typeface="+mn-lt"/>
                          <a:ea typeface="+mn-ea"/>
                          <a:cs typeface="+mn-cs"/>
                        </a:rPr>
                        <a:t> </a:t>
                      </a:r>
                      <a:r>
                        <a:rPr lang="en-AU" sz="1200" kern="1200">
                          <a:solidFill>
                            <a:schemeClr val="dk1"/>
                          </a:solidFill>
                          <a:effectLst/>
                          <a:latin typeface="+mn-lt"/>
                          <a:ea typeface="+mn-ea"/>
                          <a:cs typeface="+mn-cs"/>
                        </a:rPr>
                        <a:t>March - PRELIMINARY – Week 39/2020 (Settlement dates – 20/09/2020 to 26/09/2020)</a:t>
                      </a:r>
                    </a:p>
                    <a:p>
                      <a:r>
                        <a:rPr lang="en-AU" sz="1200" kern="1200">
                          <a:solidFill>
                            <a:schemeClr val="dk1"/>
                          </a:solidFill>
                          <a:effectLst/>
                          <a:latin typeface="+mn-lt"/>
                          <a:ea typeface="+mn-ea"/>
                          <a:cs typeface="+mn-cs"/>
                        </a:rPr>
                        <a:t> </a:t>
                      </a:r>
                    </a:p>
                    <a:p>
                      <a:pPr lvl="0"/>
                      <a:r>
                        <a:rPr lang="en-AU" sz="1200" kern="1200">
                          <a:solidFill>
                            <a:schemeClr val="dk1"/>
                          </a:solidFill>
                          <a:effectLst/>
                          <a:latin typeface="+mn-lt"/>
                          <a:ea typeface="+mn-ea"/>
                          <a:cs typeface="+mn-cs"/>
                        </a:rPr>
                        <a:t>26 March – FINAL – Week 27 /2020 (Settlement dates 06/09/2020 to 12/09/2020) </a:t>
                      </a:r>
                    </a:p>
                    <a:p>
                      <a:r>
                        <a:rPr lang="en-AU" sz="1200" kern="1200">
                          <a:solidFill>
                            <a:schemeClr val="dk1"/>
                          </a:solidFill>
                          <a:effectLst/>
                          <a:latin typeface="+mn-lt"/>
                          <a:ea typeface="+mn-ea"/>
                          <a:cs typeface="+mn-cs"/>
                        </a:rPr>
                        <a:t> </a:t>
                      </a:r>
                    </a:p>
                    <a:p>
                      <a:pPr lvl="0"/>
                      <a:r>
                        <a:rPr lang="en-AU" sz="1200" kern="1200">
                          <a:solidFill>
                            <a:schemeClr val="dk1"/>
                          </a:solidFill>
                          <a:effectLst/>
                          <a:latin typeface="+mn-lt"/>
                          <a:ea typeface="+mn-ea"/>
                          <a:cs typeface="+mn-cs"/>
                        </a:rPr>
                        <a:t>30 March – REVISION - Week 21/2020 (Settlement dates 17/05/2020 to 23/05/2020)</a:t>
                      </a:r>
                    </a:p>
                    <a:p>
                      <a:pPr lvl="0"/>
                      <a:endParaRPr lang="en-AU" sz="1200" kern="1200">
                        <a:solidFill>
                          <a:schemeClr val="dk1"/>
                        </a:solidFill>
                        <a:effectLst/>
                        <a:latin typeface="+mn-lt"/>
                        <a:ea typeface="+mn-ea"/>
                        <a:cs typeface="+mn-cs"/>
                      </a:endParaRPr>
                    </a:p>
                    <a:p>
                      <a:pPr lvl="0"/>
                      <a:r>
                        <a:rPr lang="en-AU" sz="1200" kern="1200">
                          <a:solidFill>
                            <a:schemeClr val="dk1"/>
                          </a:solidFill>
                          <a:effectLst/>
                          <a:latin typeface="+mn-lt"/>
                          <a:ea typeface="+mn-ea"/>
                          <a:cs typeface="+mn-cs"/>
                        </a:rPr>
                        <a:t>The settlement runs in Staging were completed in March 2020. If there is something specific that a participant needs for testing, please contact 5MS@aemo.com.au</a:t>
                      </a:r>
                    </a:p>
                  </a:txBody>
                  <a:tcPr marL="72000" marR="72000" marT="72000" marB="72000" anchor="ctr">
                    <a:solidFill>
                      <a:srgbClr val="EDEDEF"/>
                    </a:solidFill>
                  </a:tcPr>
                </a:tc>
                <a:extLst>
                  <a:ext uri="{0D108BD9-81ED-4DB2-BD59-A6C34878D82A}">
                    <a16:rowId xmlns:a16="http://schemas.microsoft.com/office/drawing/2014/main" val="2722228219"/>
                  </a:ext>
                </a:extLst>
              </a:tr>
            </a:tbl>
          </a:graphicData>
        </a:graphic>
      </p:graphicFrame>
      <p:sp>
        <p:nvSpPr>
          <p:cNvPr id="4" name="Slide Number Placeholder 3">
            <a:extLst>
              <a:ext uri="{FF2B5EF4-FFF2-40B4-BE49-F238E27FC236}">
                <a16:creationId xmlns:a16="http://schemas.microsoft.com/office/drawing/2014/main" id="{BFF7D05C-CB1E-45B6-A81A-0472A825DCDA}"/>
              </a:ext>
            </a:extLst>
          </p:cNvPr>
          <p:cNvSpPr>
            <a:spLocks noGrp="1"/>
          </p:cNvSpPr>
          <p:nvPr>
            <p:ph type="sldNum" sz="quarter" idx="12"/>
          </p:nvPr>
        </p:nvSpPr>
        <p:spPr/>
        <p:txBody>
          <a:bodyPr/>
          <a:lstStyle/>
          <a:p>
            <a:fld id="{4EC81F68-4976-451A-B2E9-79BCBD2F70CC}" type="slidenum">
              <a:rPr lang="en-AU" smtClean="0"/>
              <a:pPr/>
              <a:t>6</a:t>
            </a:fld>
            <a:endParaRPr lang="en-AU"/>
          </a:p>
        </p:txBody>
      </p:sp>
    </p:spTree>
    <p:extLst>
      <p:ext uri="{BB962C8B-B14F-4D97-AF65-F5344CB8AC3E}">
        <p14:creationId xmlns:p14="http://schemas.microsoft.com/office/powerpoint/2010/main" val="6427716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49AAF-3CCF-4DFD-98F7-6DBB566B4283}"/>
              </a:ext>
            </a:extLst>
          </p:cNvPr>
          <p:cNvSpPr>
            <a:spLocks noGrp="1"/>
          </p:cNvSpPr>
          <p:nvPr>
            <p:ph type="title"/>
          </p:nvPr>
        </p:nvSpPr>
        <p:spPr/>
        <p:txBody>
          <a:bodyPr>
            <a:normAutofit/>
          </a:bodyPr>
          <a:lstStyle/>
          <a:p>
            <a:r>
              <a:rPr lang="en-AU" sz="3600"/>
              <a:t>ITWG 2021 Proposed Topics</a:t>
            </a:r>
          </a:p>
        </p:txBody>
      </p:sp>
      <p:sp>
        <p:nvSpPr>
          <p:cNvPr id="4" name="Slide Number Placeholder 3">
            <a:extLst>
              <a:ext uri="{FF2B5EF4-FFF2-40B4-BE49-F238E27FC236}">
                <a16:creationId xmlns:a16="http://schemas.microsoft.com/office/drawing/2014/main" id="{1E8E5D10-A82B-4E5D-96A7-5114EDE1B92A}"/>
              </a:ext>
            </a:extLst>
          </p:cNvPr>
          <p:cNvSpPr>
            <a:spLocks noGrp="1"/>
          </p:cNvSpPr>
          <p:nvPr>
            <p:ph type="sldNum" sz="quarter" idx="12"/>
          </p:nvPr>
        </p:nvSpPr>
        <p:spPr/>
        <p:txBody>
          <a:bodyPr/>
          <a:lstStyle/>
          <a:p>
            <a:fld id="{4EC81F68-4976-451A-B2E9-79BCBD2F70CC}" type="slidenum">
              <a:rPr lang="en-AU" smtClean="0"/>
              <a:t>60</a:t>
            </a:fld>
            <a:endParaRPr lang="en-AU"/>
          </a:p>
        </p:txBody>
      </p:sp>
      <p:graphicFrame>
        <p:nvGraphicFramePr>
          <p:cNvPr id="5" name="Table 4">
            <a:extLst>
              <a:ext uri="{FF2B5EF4-FFF2-40B4-BE49-F238E27FC236}">
                <a16:creationId xmlns:a16="http://schemas.microsoft.com/office/drawing/2014/main" id="{4FBA156D-B86D-41AA-91D9-9F6011F042C2}"/>
              </a:ext>
            </a:extLst>
          </p:cNvPr>
          <p:cNvGraphicFramePr>
            <a:graphicFrameLocks noGrp="1"/>
          </p:cNvGraphicFramePr>
          <p:nvPr>
            <p:extLst>
              <p:ext uri="{D42A27DB-BD31-4B8C-83A1-F6EECF244321}">
                <p14:modId xmlns:p14="http://schemas.microsoft.com/office/powerpoint/2010/main" val="227362859"/>
              </p:ext>
            </p:extLst>
          </p:nvPr>
        </p:nvGraphicFramePr>
        <p:xfrm>
          <a:off x="357809" y="1790298"/>
          <a:ext cx="9889433" cy="4769528"/>
        </p:xfrm>
        <a:graphic>
          <a:graphicData uri="http://schemas.openxmlformats.org/drawingml/2006/table">
            <a:tbl>
              <a:tblPr firstRow="1" firstCol="1" bandRow="1">
                <a:tableStyleId>{9DCAF9ED-07DC-4A11-8D7F-57B35C25682E}</a:tableStyleId>
              </a:tblPr>
              <a:tblGrid>
                <a:gridCol w="1203190">
                  <a:extLst>
                    <a:ext uri="{9D8B030D-6E8A-4147-A177-3AD203B41FA5}">
                      <a16:colId xmlns:a16="http://schemas.microsoft.com/office/drawing/2014/main" val="1500888152"/>
                    </a:ext>
                  </a:extLst>
                </a:gridCol>
                <a:gridCol w="3474646">
                  <a:extLst>
                    <a:ext uri="{9D8B030D-6E8A-4147-A177-3AD203B41FA5}">
                      <a16:colId xmlns:a16="http://schemas.microsoft.com/office/drawing/2014/main" val="3104618890"/>
                    </a:ext>
                  </a:extLst>
                </a:gridCol>
                <a:gridCol w="1202448">
                  <a:extLst>
                    <a:ext uri="{9D8B030D-6E8A-4147-A177-3AD203B41FA5}">
                      <a16:colId xmlns:a16="http://schemas.microsoft.com/office/drawing/2014/main" val="1982624946"/>
                    </a:ext>
                  </a:extLst>
                </a:gridCol>
                <a:gridCol w="4009149">
                  <a:extLst>
                    <a:ext uri="{9D8B030D-6E8A-4147-A177-3AD203B41FA5}">
                      <a16:colId xmlns:a16="http://schemas.microsoft.com/office/drawing/2014/main" val="577223302"/>
                    </a:ext>
                  </a:extLst>
                </a:gridCol>
              </a:tblGrid>
              <a:tr h="333297">
                <a:tc>
                  <a:txBody>
                    <a:bodyPr/>
                    <a:lstStyle/>
                    <a:p>
                      <a:pPr>
                        <a:spcAft>
                          <a:spcPts val="0"/>
                        </a:spcAft>
                      </a:pPr>
                      <a:r>
                        <a:rPr lang="en-AU" sz="1400">
                          <a:effectLst/>
                        </a:rPr>
                        <a:t>Month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Topics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Month</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Topics</a:t>
                      </a:r>
                      <a:endParaRPr lang="en-AU" sz="1400">
                        <a:effectLst/>
                        <a:latin typeface="Calibri" panose="020F0502020204030204" pitchFamily="34" charset="0"/>
                        <a:ea typeface="Calibri" panose="020F0502020204030204"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85234248"/>
                  </a:ext>
                </a:extLst>
              </a:tr>
              <a:tr h="794549">
                <a:tc>
                  <a:txBody>
                    <a:bodyPr/>
                    <a:lstStyle/>
                    <a:p>
                      <a:pPr>
                        <a:spcAft>
                          <a:spcPts val="0"/>
                        </a:spcAft>
                      </a:pPr>
                      <a:r>
                        <a:rPr lang="en-AU" sz="1400">
                          <a:effectLst/>
                        </a:rPr>
                        <a:t>January</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Wingdings" panose="05000000000000000000" pitchFamily="2" charset="2"/>
                        <a:buChar char="ü"/>
                      </a:pPr>
                      <a:r>
                        <a:rPr lang="en-AU" sz="1400">
                          <a:effectLst/>
                        </a:rPr>
                        <a:t>Retail invitation test plan</a:t>
                      </a:r>
                    </a:p>
                    <a:p>
                      <a:pPr marL="342900" indent="-342900">
                        <a:spcAft>
                          <a:spcPts val="0"/>
                        </a:spcAft>
                        <a:buFont typeface="Wingdings" panose="05000000000000000000" pitchFamily="2" charset="2"/>
                        <a:buChar char="ü"/>
                      </a:pPr>
                      <a:r>
                        <a:rPr lang="en-AU" sz="1400">
                          <a:effectLst/>
                        </a:rPr>
                        <a:t>Status of Dispatch and Bidding in Pre Prod</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June</a:t>
                      </a:r>
                      <a:endParaRPr lang="en-AU" sz="1400" b="1">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Final review of tests for market trials</a:t>
                      </a:r>
                    </a:p>
                    <a:p>
                      <a:pPr marL="342900" indent="-342900">
                        <a:spcAft>
                          <a:spcPts val="0"/>
                        </a:spcAft>
                        <a:buFont typeface="+mj-lt"/>
                        <a:buAutoNum type="arabicPeriod"/>
                      </a:pPr>
                      <a:r>
                        <a:rPr lang="en-AU" sz="1400">
                          <a:effectLst/>
                        </a:rPr>
                        <a:t>Review of production across all 5MS systems</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54049603"/>
                  </a:ext>
                </a:extLst>
              </a:tr>
              <a:tr h="1026292">
                <a:tc>
                  <a:txBody>
                    <a:bodyPr/>
                    <a:lstStyle/>
                    <a:p>
                      <a:pPr>
                        <a:spcAft>
                          <a:spcPts val="0"/>
                        </a:spcAft>
                      </a:pPr>
                      <a:r>
                        <a:rPr lang="en-AU" sz="1400">
                          <a:effectLst/>
                        </a:rPr>
                        <a:t>February</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Wingdings" panose="05000000000000000000" pitchFamily="2" charset="2"/>
                        <a:buChar char="ü"/>
                      </a:pPr>
                      <a:r>
                        <a:rPr lang="en-AU" sz="1400">
                          <a:effectLst/>
                        </a:rPr>
                        <a:t>Retail invitation test plan and participant involvement</a:t>
                      </a:r>
                    </a:p>
                    <a:p>
                      <a:pPr marL="342900" indent="-342900">
                        <a:spcAft>
                          <a:spcPts val="0"/>
                        </a:spcAft>
                        <a:buFont typeface="Wingdings" panose="05000000000000000000" pitchFamily="2" charset="2"/>
                        <a:buChar char="ü"/>
                      </a:pPr>
                      <a:r>
                        <a:rPr lang="en-AU" sz="1400">
                          <a:effectLst/>
                        </a:rPr>
                        <a:t>Settlements Industry Test</a:t>
                      </a:r>
                    </a:p>
                    <a:p>
                      <a:pPr marL="342900" indent="-342900">
                        <a:spcAft>
                          <a:spcPts val="0"/>
                        </a:spcAft>
                        <a:buFont typeface="Wingdings" panose="05000000000000000000" pitchFamily="2" charset="2"/>
                        <a:buChar char="ü"/>
                      </a:pPr>
                      <a:r>
                        <a:rPr lang="en-AU" sz="1400">
                          <a:effectLst/>
                        </a:rPr>
                        <a:t>Market Trail approach to preparation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July</a:t>
                      </a:r>
                      <a:endParaRPr lang="en-AU" sz="1400" b="1">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Results of Market Trials</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03665598"/>
                  </a:ext>
                </a:extLst>
              </a:tr>
              <a:tr h="794549">
                <a:tc>
                  <a:txBody>
                    <a:bodyPr/>
                    <a:lstStyle/>
                    <a:p>
                      <a:pPr>
                        <a:spcAft>
                          <a:spcPts val="0"/>
                        </a:spcAft>
                      </a:pPr>
                      <a:r>
                        <a:rPr lang="en-AU" sz="1400">
                          <a:effectLst/>
                        </a:rPr>
                        <a:t>23-March</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Wingdings" panose="05000000000000000000" pitchFamily="2" charset="2"/>
                        <a:buChar char="ü"/>
                      </a:pPr>
                      <a:r>
                        <a:rPr lang="en-AU" sz="1400">
                          <a:effectLst/>
                        </a:rPr>
                        <a:t>Settlement Platform industry testing</a:t>
                      </a:r>
                    </a:p>
                    <a:p>
                      <a:pPr marL="342900" indent="-342900">
                        <a:spcAft>
                          <a:spcPts val="0"/>
                        </a:spcAft>
                        <a:buFont typeface="Wingdings" panose="05000000000000000000" pitchFamily="2" charset="2"/>
                        <a:buChar char="ü"/>
                      </a:pPr>
                      <a:r>
                        <a:rPr lang="en-AU" sz="1400">
                          <a:effectLst/>
                        </a:rPr>
                        <a:t>Nomination for MTFG to define test approach for Market Trials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August</a:t>
                      </a:r>
                      <a:endParaRPr lang="en-AU" sz="1400" b="1">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Results of Market Trials</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9322294"/>
                  </a:ext>
                </a:extLst>
              </a:tr>
              <a:tr h="1026292">
                <a:tc>
                  <a:txBody>
                    <a:bodyPr/>
                    <a:lstStyle/>
                    <a:p>
                      <a:pPr>
                        <a:spcAft>
                          <a:spcPts val="0"/>
                        </a:spcAft>
                      </a:pPr>
                      <a:r>
                        <a:rPr lang="en-AU" sz="1400">
                          <a:effectLst/>
                        </a:rPr>
                        <a:t>27-April</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Test scenario review in preparation for market trials</a:t>
                      </a:r>
                    </a:p>
                    <a:p>
                      <a:pPr marL="342900" indent="-342900">
                        <a:spcAft>
                          <a:spcPts val="0"/>
                        </a:spcAft>
                        <a:buFont typeface="+mj-lt"/>
                        <a:buAutoNum type="arabicPeriod"/>
                      </a:pPr>
                      <a:r>
                        <a:rPr lang="en-AU" sz="1400">
                          <a:effectLst/>
                        </a:rPr>
                        <a:t>Status of Dispatch and Bidding in Production</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b="1">
                          <a:effectLst/>
                        </a:rPr>
                        <a:t>September</a:t>
                      </a:r>
                      <a:endParaRPr lang="en-AU" sz="1400" b="1">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General update on upcoming market start</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62407984"/>
                  </a:ext>
                </a:extLst>
              </a:tr>
              <a:tr h="794549">
                <a:tc>
                  <a:txBody>
                    <a:bodyPr/>
                    <a:lstStyle/>
                    <a:p>
                      <a:pPr>
                        <a:spcAft>
                          <a:spcPts val="0"/>
                        </a:spcAft>
                      </a:pPr>
                      <a:r>
                        <a:rPr lang="en-AU" sz="1400">
                          <a:effectLst/>
                        </a:rPr>
                        <a:t>May</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342900" indent="-342900">
                        <a:spcAft>
                          <a:spcPts val="0"/>
                        </a:spcAft>
                        <a:buFont typeface="+mj-lt"/>
                        <a:buAutoNum type="arabicPeriod"/>
                      </a:pPr>
                      <a:r>
                        <a:rPr lang="en-AU" sz="1400">
                          <a:effectLst/>
                        </a:rPr>
                        <a:t>Review pairing and finalise market trials</a:t>
                      </a:r>
                    </a:p>
                    <a:p>
                      <a:pPr marL="342900" indent="-342900">
                        <a:spcAft>
                          <a:spcPts val="0"/>
                        </a:spcAft>
                        <a:buFont typeface="+mj-lt"/>
                        <a:buAutoNum type="arabicPeriod"/>
                      </a:pPr>
                      <a:r>
                        <a:rPr lang="en-AU" sz="1400">
                          <a:effectLst/>
                        </a:rPr>
                        <a:t>Status of Settlements in Production</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spcAft>
                          <a:spcPts val="0"/>
                        </a:spcAft>
                      </a:pPr>
                      <a:r>
                        <a:rPr lang="en-AU" sz="1400">
                          <a:effectLst/>
                        </a:rPr>
                        <a:t> </a:t>
                      </a:r>
                      <a:endParaRPr lang="en-AU" sz="1400">
                        <a:effectLst/>
                        <a:latin typeface="Calibri" panose="020F0502020204030204" pitchFamily="34" charset="0"/>
                        <a:ea typeface="Calibri" panose="020F050202020403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endParaRPr lang="en-AU" sz="1400">
                        <a:effectLst/>
                        <a:latin typeface="Times New Roman" panose="02020603050405020304" pitchFamily="18"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87754788"/>
                  </a:ext>
                </a:extLst>
              </a:tr>
            </a:tbl>
          </a:graphicData>
        </a:graphic>
      </p:graphicFrame>
    </p:spTree>
    <p:extLst>
      <p:ext uri="{BB962C8B-B14F-4D97-AF65-F5344CB8AC3E}">
        <p14:creationId xmlns:p14="http://schemas.microsoft.com/office/powerpoint/2010/main" val="22494066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A0469-428F-466B-84E6-9D10200E8FAD}"/>
              </a:ext>
            </a:extLst>
          </p:cNvPr>
          <p:cNvSpPr>
            <a:spLocks noGrp="1"/>
          </p:cNvSpPr>
          <p:nvPr>
            <p:ph type="title"/>
          </p:nvPr>
        </p:nvSpPr>
        <p:spPr>
          <a:xfrm>
            <a:off x="478258" y="1329816"/>
            <a:ext cx="2741126" cy="1095260"/>
          </a:xfrm>
        </p:spPr>
        <p:txBody>
          <a:bodyPr/>
          <a:lstStyle/>
          <a:p>
            <a:r>
              <a:rPr lang="en-AU">
                <a:solidFill>
                  <a:schemeClr val="bg1"/>
                </a:solidFill>
              </a:rPr>
              <a:t>Upcoming meetings  </a:t>
            </a:r>
          </a:p>
        </p:txBody>
      </p:sp>
      <p:sp>
        <p:nvSpPr>
          <p:cNvPr id="4" name="Slide Number Placeholder 3">
            <a:extLst>
              <a:ext uri="{FF2B5EF4-FFF2-40B4-BE49-F238E27FC236}">
                <a16:creationId xmlns:a16="http://schemas.microsoft.com/office/drawing/2014/main" id="{EC551AF2-509E-4117-A1B0-83D619C2A517}"/>
              </a:ext>
            </a:extLst>
          </p:cNvPr>
          <p:cNvSpPr>
            <a:spLocks noGrp="1"/>
          </p:cNvSpPr>
          <p:nvPr>
            <p:ph type="sldNum" sz="quarter" idx="12"/>
          </p:nvPr>
        </p:nvSpPr>
        <p:spPr/>
        <p:txBody>
          <a:bodyPr/>
          <a:lstStyle/>
          <a:p>
            <a:fld id="{4EC81F68-4976-451A-B2E9-79BCBD2F70CC}" type="slidenum">
              <a:rPr lang="en-AU" smtClean="0"/>
              <a:t>61</a:t>
            </a:fld>
            <a:endParaRPr lang="en-AU"/>
          </a:p>
        </p:txBody>
      </p:sp>
      <p:sp>
        <p:nvSpPr>
          <p:cNvPr id="11" name="Title 1">
            <a:extLst>
              <a:ext uri="{FF2B5EF4-FFF2-40B4-BE49-F238E27FC236}">
                <a16:creationId xmlns:a16="http://schemas.microsoft.com/office/drawing/2014/main" id="{0C77CB4F-620F-496D-84DA-4D0371110FF9}"/>
              </a:ext>
            </a:extLst>
          </p:cNvPr>
          <p:cNvSpPr txBox="1">
            <a:spLocks/>
          </p:cNvSpPr>
          <p:nvPr/>
        </p:nvSpPr>
        <p:spPr>
          <a:xfrm>
            <a:off x="562813" y="5485609"/>
            <a:ext cx="2893174" cy="533054"/>
          </a:xfrm>
          <a:prstGeom prst="rect">
            <a:avLst/>
          </a:prstGeom>
        </p:spPr>
        <p:txBody>
          <a:bodyPr vert="horz" lIns="56698" tIns="28349" rIns="56698" bIns="28349"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323"/>
              <a:t>Current as at 24/03/2021</a:t>
            </a:r>
          </a:p>
        </p:txBody>
      </p:sp>
      <p:sp>
        <p:nvSpPr>
          <p:cNvPr id="5" name="Rectangle 4">
            <a:extLst>
              <a:ext uri="{FF2B5EF4-FFF2-40B4-BE49-F238E27FC236}">
                <a16:creationId xmlns:a16="http://schemas.microsoft.com/office/drawing/2014/main" id="{3F734386-78FF-4244-80B5-99EDFFFCDC2B}"/>
              </a:ext>
            </a:extLst>
          </p:cNvPr>
          <p:cNvSpPr/>
          <p:nvPr/>
        </p:nvSpPr>
        <p:spPr>
          <a:xfrm>
            <a:off x="478259" y="2370994"/>
            <a:ext cx="1591879" cy="2153090"/>
          </a:xfrm>
          <a:prstGeom prst="rect">
            <a:avLst/>
          </a:prstGeom>
        </p:spPr>
        <p:txBody>
          <a:bodyPr wrap="square">
            <a:spAutoFit/>
          </a:bodyPr>
          <a:lstStyle/>
          <a:p>
            <a:r>
              <a:rPr lang="en-AU" sz="1488">
                <a:hlinkClick r:id="rId4"/>
              </a:rPr>
              <a:t>https://aemo.com.au/initiatives/major-programs/nem-five-minute-settlement-program-and-global-settlement</a:t>
            </a:r>
            <a:endParaRPr lang="en-AU" sz="1488"/>
          </a:p>
        </p:txBody>
      </p:sp>
      <p:grpSp>
        <p:nvGrpSpPr>
          <p:cNvPr id="13" name="Group 12">
            <a:extLst>
              <a:ext uri="{FF2B5EF4-FFF2-40B4-BE49-F238E27FC236}">
                <a16:creationId xmlns:a16="http://schemas.microsoft.com/office/drawing/2014/main" id="{A5018D49-D9A4-4062-89AD-CC975A218565}"/>
              </a:ext>
            </a:extLst>
          </p:cNvPr>
          <p:cNvGrpSpPr/>
          <p:nvPr/>
        </p:nvGrpSpPr>
        <p:grpSpPr>
          <a:xfrm>
            <a:off x="4673509" y="508037"/>
            <a:ext cx="2661709" cy="6398267"/>
            <a:chOff x="3774440" y="506273"/>
            <a:chExt cx="2006600" cy="5868149"/>
          </a:xfrm>
        </p:grpSpPr>
        <p:graphicFrame>
          <p:nvGraphicFramePr>
            <p:cNvPr id="15" name="Object 14">
              <a:extLst>
                <a:ext uri="{FF2B5EF4-FFF2-40B4-BE49-F238E27FC236}">
                  <a16:creationId xmlns:a16="http://schemas.microsoft.com/office/drawing/2014/main" id="{1AB8B317-E0D0-4947-B1DB-B1485BD291FC}"/>
                </a:ext>
              </a:extLst>
            </p:cNvPr>
            <p:cNvGraphicFramePr>
              <a:graphicFrameLocks noChangeAspect="1"/>
            </p:cNvGraphicFramePr>
            <p:nvPr>
              <p:extLst>
                <p:ext uri="{D42A27DB-BD31-4B8C-83A1-F6EECF244321}">
                  <p14:modId xmlns:p14="http://schemas.microsoft.com/office/powerpoint/2010/main" val="1992172883"/>
                </p:ext>
              </p:extLst>
            </p:nvPr>
          </p:nvGraphicFramePr>
          <p:xfrm>
            <a:off x="3774440" y="506273"/>
            <a:ext cx="2006600" cy="1644650"/>
          </p:xfrm>
          <a:graphic>
            <a:graphicData uri="http://schemas.openxmlformats.org/presentationml/2006/ole">
              <mc:AlternateContent xmlns:mc="http://schemas.openxmlformats.org/markup-compatibility/2006">
                <mc:Choice xmlns:v="urn:schemas-microsoft-com:vml" Requires="v">
                  <p:oleObj spid="_x0000_s125953" name="Worksheet" r:id="rId5" imgW="2006748" imgH="1644738" progId="Excel.Sheet.12">
                    <p:embed/>
                  </p:oleObj>
                </mc:Choice>
                <mc:Fallback>
                  <p:oleObj name="Worksheet" r:id="rId5" imgW="2006748" imgH="1644738" progId="Excel.Sheet.12">
                    <p:embed/>
                    <p:pic>
                      <p:nvPicPr>
                        <p:cNvPr id="15" name="Object 14">
                          <a:extLst>
                            <a:ext uri="{FF2B5EF4-FFF2-40B4-BE49-F238E27FC236}">
                              <a16:creationId xmlns:a16="http://schemas.microsoft.com/office/drawing/2014/main" id="{1AB8B317-E0D0-4947-B1DB-B1485BD291FC}"/>
                            </a:ext>
                          </a:extLst>
                        </p:cNvPr>
                        <p:cNvPicPr/>
                        <p:nvPr/>
                      </p:nvPicPr>
                      <p:blipFill>
                        <a:blip r:embed="rId6"/>
                        <a:stretch>
                          <a:fillRect/>
                        </a:stretch>
                      </p:blipFill>
                      <p:spPr>
                        <a:xfrm>
                          <a:off x="3774440" y="506273"/>
                          <a:ext cx="2006600" cy="16446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5228FFEC-C61F-4D04-8A29-36E893D8FA4F}"/>
                </a:ext>
              </a:extLst>
            </p:cNvPr>
            <p:cNvGraphicFramePr>
              <a:graphicFrameLocks noChangeAspect="1"/>
            </p:cNvGraphicFramePr>
            <p:nvPr>
              <p:extLst>
                <p:ext uri="{D42A27DB-BD31-4B8C-83A1-F6EECF244321}">
                  <p14:modId xmlns:p14="http://schemas.microsoft.com/office/powerpoint/2010/main" val="879627544"/>
                </p:ext>
              </p:extLst>
            </p:nvPr>
          </p:nvGraphicFramePr>
          <p:xfrm>
            <a:off x="3774440" y="2525947"/>
            <a:ext cx="2006600" cy="1644650"/>
          </p:xfrm>
          <a:graphic>
            <a:graphicData uri="http://schemas.openxmlformats.org/presentationml/2006/ole">
              <mc:AlternateContent xmlns:mc="http://schemas.openxmlformats.org/markup-compatibility/2006">
                <mc:Choice xmlns:v="urn:schemas-microsoft-com:vml" Requires="v">
                  <p:oleObj spid="_x0000_s125954" name="Worksheet" r:id="rId7" imgW="2006748" imgH="1644738" progId="Excel.Sheet.12">
                    <p:embed/>
                  </p:oleObj>
                </mc:Choice>
                <mc:Fallback>
                  <p:oleObj name="Worksheet" r:id="rId7" imgW="2006748" imgH="1644738" progId="Excel.Sheet.12">
                    <p:embed/>
                    <p:pic>
                      <p:nvPicPr>
                        <p:cNvPr id="16" name="Object 15">
                          <a:extLst>
                            <a:ext uri="{FF2B5EF4-FFF2-40B4-BE49-F238E27FC236}">
                              <a16:creationId xmlns:a16="http://schemas.microsoft.com/office/drawing/2014/main" id="{5228FFEC-C61F-4D04-8A29-36E893D8FA4F}"/>
                            </a:ext>
                          </a:extLst>
                        </p:cNvPr>
                        <p:cNvPicPr/>
                        <p:nvPr/>
                      </p:nvPicPr>
                      <p:blipFill>
                        <a:blip r:embed="rId8"/>
                        <a:stretch>
                          <a:fillRect/>
                        </a:stretch>
                      </p:blipFill>
                      <p:spPr>
                        <a:xfrm>
                          <a:off x="3774440" y="2525947"/>
                          <a:ext cx="2006600" cy="16446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1F2270D1-416F-4909-AC23-485CB3B37CE5}"/>
                </a:ext>
              </a:extLst>
            </p:cNvPr>
            <p:cNvGraphicFramePr>
              <a:graphicFrameLocks noChangeAspect="1"/>
            </p:cNvGraphicFramePr>
            <p:nvPr>
              <p:extLst>
                <p:ext uri="{D42A27DB-BD31-4B8C-83A1-F6EECF244321}">
                  <p14:modId xmlns:p14="http://schemas.microsoft.com/office/powerpoint/2010/main" val="490294049"/>
                </p:ext>
              </p:extLst>
            </p:nvPr>
          </p:nvGraphicFramePr>
          <p:xfrm>
            <a:off x="3774440" y="4545622"/>
            <a:ext cx="2006600" cy="1828800"/>
          </p:xfrm>
          <a:graphic>
            <a:graphicData uri="http://schemas.openxmlformats.org/presentationml/2006/ole">
              <mc:AlternateContent xmlns:mc="http://schemas.openxmlformats.org/markup-compatibility/2006">
                <mc:Choice xmlns:v="urn:schemas-microsoft-com:vml" Requires="v">
                  <p:oleObj spid="_x0000_s125955" name="Worksheet" r:id="rId9" imgW="2006748" imgH="1828800" progId="Excel.Sheet.12">
                    <p:embed/>
                  </p:oleObj>
                </mc:Choice>
                <mc:Fallback>
                  <p:oleObj name="Worksheet" r:id="rId9" imgW="2006748" imgH="1828800" progId="Excel.Sheet.12">
                    <p:embed/>
                    <p:pic>
                      <p:nvPicPr>
                        <p:cNvPr id="17" name="Object 16">
                          <a:extLst>
                            <a:ext uri="{FF2B5EF4-FFF2-40B4-BE49-F238E27FC236}">
                              <a16:creationId xmlns:a16="http://schemas.microsoft.com/office/drawing/2014/main" id="{1F2270D1-416F-4909-AC23-485CB3B37CE5}"/>
                            </a:ext>
                          </a:extLst>
                        </p:cNvPr>
                        <p:cNvPicPr/>
                        <p:nvPr/>
                      </p:nvPicPr>
                      <p:blipFill>
                        <a:blip r:embed="rId10"/>
                        <a:stretch>
                          <a:fillRect/>
                        </a:stretch>
                      </p:blipFill>
                      <p:spPr>
                        <a:xfrm>
                          <a:off x="3774440" y="4545622"/>
                          <a:ext cx="2006600" cy="1828800"/>
                        </a:xfrm>
                        <a:prstGeom prst="rect">
                          <a:avLst/>
                        </a:prstGeom>
                      </p:spPr>
                    </p:pic>
                  </p:oleObj>
                </mc:Fallback>
              </mc:AlternateContent>
            </a:graphicData>
          </a:graphic>
        </p:graphicFrame>
      </p:grpSp>
      <p:graphicFrame>
        <p:nvGraphicFramePr>
          <p:cNvPr id="18" name="Object 17">
            <a:extLst>
              <a:ext uri="{FF2B5EF4-FFF2-40B4-BE49-F238E27FC236}">
                <a16:creationId xmlns:a16="http://schemas.microsoft.com/office/drawing/2014/main" id="{3E84FDCC-7169-4D3C-8664-FB2F3DC1BB32}"/>
              </a:ext>
            </a:extLst>
          </p:cNvPr>
          <p:cNvGraphicFramePr>
            <a:graphicFrameLocks noChangeAspect="1"/>
          </p:cNvGraphicFramePr>
          <p:nvPr>
            <p:extLst>
              <p:ext uri="{D42A27DB-BD31-4B8C-83A1-F6EECF244321}">
                <p14:modId xmlns:p14="http://schemas.microsoft.com/office/powerpoint/2010/main" val="1995833669"/>
              </p:ext>
            </p:extLst>
          </p:nvPr>
        </p:nvGraphicFramePr>
        <p:xfrm>
          <a:off x="7912678" y="665797"/>
          <a:ext cx="2044073" cy="5724941"/>
        </p:xfrm>
        <a:graphic>
          <a:graphicData uri="http://schemas.openxmlformats.org/presentationml/2006/ole">
            <mc:AlternateContent xmlns:mc="http://schemas.openxmlformats.org/markup-compatibility/2006">
              <mc:Choice xmlns:v="urn:schemas-microsoft-com:vml" Requires="v">
                <p:oleObj spid="_x0000_s125956" name="Worksheet" r:id="rId11" imgW="1689125" imgH="4730838" progId="Excel.Sheet.12">
                  <p:embed/>
                </p:oleObj>
              </mc:Choice>
              <mc:Fallback>
                <p:oleObj name="Worksheet" r:id="rId11" imgW="1689125" imgH="4730838" progId="Excel.Sheet.12">
                  <p:embed/>
                  <p:pic>
                    <p:nvPicPr>
                      <p:cNvPr id="18" name="Object 17">
                        <a:extLst>
                          <a:ext uri="{FF2B5EF4-FFF2-40B4-BE49-F238E27FC236}">
                            <a16:creationId xmlns:a16="http://schemas.microsoft.com/office/drawing/2014/main" id="{3E84FDCC-7169-4D3C-8664-FB2F3DC1BB32}"/>
                          </a:ext>
                        </a:extLst>
                      </p:cNvPr>
                      <p:cNvPicPr/>
                      <p:nvPr/>
                    </p:nvPicPr>
                    <p:blipFill>
                      <a:blip r:embed="rId12"/>
                      <a:stretch>
                        <a:fillRect/>
                      </a:stretch>
                    </p:blipFill>
                    <p:spPr>
                      <a:xfrm>
                        <a:off x="7912678" y="665797"/>
                        <a:ext cx="2044073" cy="5724941"/>
                      </a:xfrm>
                      <a:prstGeom prst="rect">
                        <a:avLst/>
                      </a:prstGeom>
                    </p:spPr>
                  </p:pic>
                </p:oleObj>
              </mc:Fallback>
            </mc:AlternateContent>
          </a:graphicData>
        </a:graphic>
      </p:graphicFrame>
    </p:spTree>
    <p:extLst>
      <p:ext uri="{BB962C8B-B14F-4D97-AF65-F5344CB8AC3E}">
        <p14:creationId xmlns:p14="http://schemas.microsoft.com/office/powerpoint/2010/main" val="3892663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Questions</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62</a:t>
            </a:fld>
            <a:endParaRPr lang="en-AU"/>
          </a:p>
        </p:txBody>
      </p:sp>
    </p:spTree>
    <p:extLst>
      <p:ext uri="{BB962C8B-B14F-4D97-AF65-F5344CB8AC3E}">
        <p14:creationId xmlns:p14="http://schemas.microsoft.com/office/powerpoint/2010/main" val="1885692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FA9D3-F17B-4700-BA14-7A804129784D}"/>
              </a:ext>
            </a:extLst>
          </p:cNvPr>
          <p:cNvSpPr>
            <a:spLocks noGrp="1"/>
          </p:cNvSpPr>
          <p:nvPr>
            <p:ph type="title"/>
          </p:nvPr>
        </p:nvSpPr>
        <p:spPr/>
        <p:txBody>
          <a:bodyPr/>
          <a:lstStyle/>
          <a:p>
            <a:r>
              <a:rPr lang="en-AU"/>
              <a:t>Procedure update </a:t>
            </a:r>
          </a:p>
        </p:txBody>
      </p:sp>
      <p:sp>
        <p:nvSpPr>
          <p:cNvPr id="3" name="Text Placeholder 2">
            <a:extLst>
              <a:ext uri="{FF2B5EF4-FFF2-40B4-BE49-F238E27FC236}">
                <a16:creationId xmlns:a16="http://schemas.microsoft.com/office/drawing/2014/main" id="{46869DBA-47D2-4B36-910E-90A85770D594}"/>
              </a:ext>
            </a:extLst>
          </p:cNvPr>
          <p:cNvSpPr>
            <a:spLocks noGrp="1"/>
          </p:cNvSpPr>
          <p:nvPr>
            <p:ph type="body" idx="1"/>
          </p:nvPr>
        </p:nvSpPr>
        <p:spPr/>
        <p:txBody>
          <a:bodyPr/>
          <a:lstStyle/>
          <a:p>
            <a:r>
              <a:rPr lang="en-AU"/>
              <a:t>Simon Tu</a:t>
            </a:r>
          </a:p>
        </p:txBody>
      </p:sp>
      <p:sp>
        <p:nvSpPr>
          <p:cNvPr id="4" name="Slide Number Placeholder 3">
            <a:extLst>
              <a:ext uri="{FF2B5EF4-FFF2-40B4-BE49-F238E27FC236}">
                <a16:creationId xmlns:a16="http://schemas.microsoft.com/office/drawing/2014/main" id="{8159B4EB-CDBE-4152-B53E-508BFE5BB351}"/>
              </a:ext>
            </a:extLst>
          </p:cNvPr>
          <p:cNvSpPr>
            <a:spLocks noGrp="1"/>
          </p:cNvSpPr>
          <p:nvPr>
            <p:ph type="sldNum" sz="quarter" idx="12"/>
          </p:nvPr>
        </p:nvSpPr>
        <p:spPr/>
        <p:txBody>
          <a:bodyPr/>
          <a:lstStyle/>
          <a:p>
            <a:fld id="{4EC81F68-4976-451A-B2E9-79BCBD2F70CC}" type="slidenum">
              <a:rPr lang="en-AU" smtClean="0"/>
              <a:pPr/>
              <a:t>63</a:t>
            </a:fld>
            <a:endParaRPr lang="en-AU"/>
          </a:p>
        </p:txBody>
      </p:sp>
    </p:spTree>
    <p:extLst>
      <p:ext uri="{BB962C8B-B14F-4D97-AF65-F5344CB8AC3E}">
        <p14:creationId xmlns:p14="http://schemas.microsoft.com/office/powerpoint/2010/main" val="2503353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62912" y="206173"/>
            <a:ext cx="9012587" cy="1235641"/>
          </a:xfrm>
        </p:spPr>
        <p:txBody>
          <a:bodyPr>
            <a:normAutofit/>
          </a:bodyPr>
          <a:lstStyle/>
          <a:p>
            <a:r>
              <a:rPr lang="en-AU" sz="3600"/>
              <a:t>5MS/GS-related procedure change log</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64</a:t>
            </a:fld>
            <a:endParaRPr lang="en-AU"/>
          </a:p>
        </p:txBody>
      </p:sp>
      <p:graphicFrame>
        <p:nvGraphicFramePr>
          <p:cNvPr id="8" name="Table 7">
            <a:extLst>
              <a:ext uri="{FF2B5EF4-FFF2-40B4-BE49-F238E27FC236}">
                <a16:creationId xmlns:a16="http://schemas.microsoft.com/office/drawing/2014/main" id="{AC364709-3C28-4E22-A63A-45FC3EC95F12}"/>
              </a:ext>
            </a:extLst>
          </p:cNvPr>
          <p:cNvGraphicFramePr>
            <a:graphicFrameLocks noGrp="1"/>
          </p:cNvGraphicFramePr>
          <p:nvPr>
            <p:extLst>
              <p:ext uri="{D42A27DB-BD31-4B8C-83A1-F6EECF244321}">
                <p14:modId xmlns:p14="http://schemas.microsoft.com/office/powerpoint/2010/main" val="2767344955"/>
              </p:ext>
            </p:extLst>
          </p:nvPr>
        </p:nvGraphicFramePr>
        <p:xfrm>
          <a:off x="85341" y="1866824"/>
          <a:ext cx="10541898" cy="3730416"/>
        </p:xfrm>
        <a:graphic>
          <a:graphicData uri="http://schemas.openxmlformats.org/drawingml/2006/table">
            <a:tbl>
              <a:tblPr firstRow="1" bandRow="1">
                <a:tableStyleId>{5C22544A-7EE6-4342-B048-85BDC9FD1C3A}</a:tableStyleId>
              </a:tblPr>
              <a:tblGrid>
                <a:gridCol w="3783274">
                  <a:extLst>
                    <a:ext uri="{9D8B030D-6E8A-4147-A177-3AD203B41FA5}">
                      <a16:colId xmlns:a16="http://schemas.microsoft.com/office/drawing/2014/main" val="325043150"/>
                    </a:ext>
                  </a:extLst>
                </a:gridCol>
                <a:gridCol w="4883499">
                  <a:extLst>
                    <a:ext uri="{9D8B030D-6E8A-4147-A177-3AD203B41FA5}">
                      <a16:colId xmlns:a16="http://schemas.microsoft.com/office/drawing/2014/main" val="2074518550"/>
                    </a:ext>
                  </a:extLst>
                </a:gridCol>
                <a:gridCol w="1875125">
                  <a:extLst>
                    <a:ext uri="{9D8B030D-6E8A-4147-A177-3AD203B41FA5}">
                      <a16:colId xmlns:a16="http://schemas.microsoft.com/office/drawing/2014/main" val="1402844314"/>
                    </a:ext>
                  </a:extLst>
                </a:gridCol>
              </a:tblGrid>
              <a:tr h="251794">
                <a:tc>
                  <a:txBody>
                    <a:bodyPr/>
                    <a:lstStyle/>
                    <a:p>
                      <a:pPr algn="ctr" fontAlgn="ctr"/>
                      <a:r>
                        <a:rPr lang="en-AU" sz="1300" b="1" i="0" u="none" strike="noStrike">
                          <a:solidFill>
                            <a:schemeClr val="bg1"/>
                          </a:solidFill>
                          <a:effectLst/>
                          <a:latin typeface="Calibri"/>
                        </a:rPr>
                        <a:t>Procedure issue</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Status</a:t>
                      </a:r>
                    </a:p>
                  </a:txBody>
                  <a:tcPr marL="5431" marR="5431" marT="5431" marB="0" anchor="ctr">
                    <a:solidFill>
                      <a:schemeClr val="accent2"/>
                    </a:solidFill>
                  </a:tcPr>
                </a:tc>
                <a:tc>
                  <a:txBody>
                    <a:bodyPr/>
                    <a:lstStyle/>
                    <a:p>
                      <a:pPr algn="ctr" fontAlgn="ctr"/>
                      <a:r>
                        <a:rPr lang="en-AU" sz="1300" b="1" i="0" u="none" strike="noStrike">
                          <a:solidFill>
                            <a:schemeClr val="bg1"/>
                          </a:solidFill>
                          <a:effectLst/>
                          <a:latin typeface="Calibri"/>
                        </a:rPr>
                        <a:t>Final Determination Date</a:t>
                      </a:r>
                    </a:p>
                  </a:txBody>
                  <a:tcPr marL="5431" marR="5431" marT="5431"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p>
                  </a:txBody>
                  <a:tcPr marL="5431" marR="5431" marT="5431" marB="0" anchor="ctr">
                    <a:solidFill>
                      <a:schemeClr val="bg1">
                        <a:lumMod val="95000"/>
                      </a:schemeClr>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Consultation to commence  May-2021</a:t>
                      </a:r>
                    </a:p>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The consolidation of Procedures will not be a full consultation as the Procedures (BAU and 5MS/GS) have already gone through their respective formal consultations.  </a:t>
                      </a:r>
                    </a:p>
                  </a:txBody>
                  <a:tcPr marL="5431" marR="5431" marT="5431" marB="0" anchor="ctr">
                    <a:solidFill>
                      <a:schemeClr val="bg1">
                        <a:lumMod val="9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30-Jun-2021</a:t>
                      </a:r>
                    </a:p>
                  </a:txBody>
                  <a:tcPr marL="5431" marR="5431" marT="5431" marB="0" anchor="ctr">
                    <a:solidFill>
                      <a:schemeClr val="bg1">
                        <a:lumMod val="95000"/>
                      </a:schemeClr>
                    </a:solidFill>
                  </a:tcPr>
                </a:tc>
                <a:extLst>
                  <a:ext uri="{0D108BD9-81ED-4DB2-BD59-A6C34878D82A}">
                    <a16:rowId xmlns:a16="http://schemas.microsoft.com/office/drawing/2014/main" val="679719128"/>
                  </a:ext>
                </a:extLst>
              </a:tr>
              <a:tr h="263558">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Update to published settlement formulas</a:t>
                      </a:r>
                      <a:r>
                        <a:rPr lang="en-AU" sz="1400" b="1" i="0" u="none" strike="noStrike" kern="1200">
                          <a:solidFill>
                            <a:srgbClr val="FF0000"/>
                          </a:solidFill>
                          <a:effectLst/>
                          <a:latin typeface="Calibri Light"/>
                          <a:ea typeface="+mn-ea"/>
                          <a:cs typeface="Calibri Light"/>
                        </a:rPr>
                        <a:t>*</a:t>
                      </a:r>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hlinkClick r:id="rId3"/>
                        </a:rPr>
                        <a:t>5MS/GS &amp; Customer Switching B2M Consultation</a:t>
                      </a:r>
                      <a:r>
                        <a:rPr lang="en-AU" sz="1300" b="0" i="0" u="none" strike="noStrike" kern="1200">
                          <a:solidFill>
                            <a:srgbClr val="000000"/>
                          </a:solidFill>
                          <a:effectLst/>
                          <a:latin typeface="Calibri Light"/>
                          <a:ea typeface="+mn-ea"/>
                          <a:cs typeface="Calibri Light"/>
                        </a:rPr>
                        <a:t> commenced  12-Jan-2021, first submissions closed 18-Feb-2021</a:t>
                      </a:r>
                      <a:endParaRPr lang="en-US"/>
                    </a:p>
                  </a:txBody>
                  <a:tcPr marL="5431" marR="5431" marT="5431" marB="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ea typeface="+mn-ea"/>
                          <a:cs typeface="Calibri Light"/>
                        </a:rPr>
                        <a:t>17-May-2021 </a:t>
                      </a:r>
                    </a:p>
                  </a:txBody>
                  <a:tcPr marL="5431" marR="5431" marT="5431" marB="0" anchor="ctr">
                    <a:solidFill>
                      <a:srgbClr val="E8E9EA"/>
                    </a:solidFill>
                  </a:tcPr>
                </a:tc>
                <a:extLst>
                  <a:ext uri="{0D108BD9-81ED-4DB2-BD59-A6C34878D82A}">
                    <a16:rowId xmlns:a16="http://schemas.microsoft.com/office/drawing/2014/main" val="1948449902"/>
                  </a:ext>
                </a:extLst>
              </a:tr>
              <a:tr h="368996">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Cross Boundary (CB) connections, inclusion of cross boundary energy formulas and a Change Request type for CB updates update </a:t>
                      </a:r>
                      <a:r>
                        <a:rPr lang="en-AU" sz="1400" b="1" i="0" u="none" strike="noStrike" kern="1200">
                          <a:solidFill>
                            <a:srgbClr val="FF0000"/>
                          </a:solidFill>
                          <a:effectLst/>
                          <a:latin typeface="Calibri Light"/>
                          <a:ea typeface="+mn-ea"/>
                          <a:cs typeface="Calibri Light"/>
                        </a:rPr>
                        <a:t>*</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hlinkClick r:id="rId3"/>
                        </a:rPr>
                        <a:t>5MS/GS &amp; Customer Switching B2M Consultation</a:t>
                      </a:r>
                      <a:r>
                        <a:rPr lang="en-AU" sz="1300" b="0" i="0" u="none" strike="noStrike" kern="1200" noProof="0">
                          <a:solidFill>
                            <a:srgbClr val="000000"/>
                          </a:solidFill>
                          <a:effectLst/>
                          <a:latin typeface="Calibri Light"/>
                        </a:rPr>
                        <a:t> commenced  12-Jan-2021, first submissions closed 18-Feb-2021</a:t>
                      </a:r>
                      <a:endParaRPr lang="en-US"/>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ea typeface="+mn-ea"/>
                          <a:cs typeface="Calibri Light"/>
                        </a:rPr>
                        <a:t>17-May-2021</a:t>
                      </a:r>
                    </a:p>
                  </a:txBody>
                  <a:tcPr marL="5431" marR="5431" marT="5431" marB="0" anchor="ctr">
                    <a:no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noProof="0">
                          <a:solidFill>
                            <a:srgbClr val="000000"/>
                          </a:solidFill>
                          <a:effectLst/>
                          <a:latin typeface="Calibri Light"/>
                          <a:hlinkClick r:id="rId3"/>
                        </a:rPr>
                        <a:t>5MS/GS &amp; Customer Switching B2M Consultation</a:t>
                      </a:r>
                      <a:r>
                        <a:rPr lang="en-AU" sz="1300" b="0" i="0" u="none" strike="noStrike" kern="1200" noProof="0">
                          <a:solidFill>
                            <a:srgbClr val="000000"/>
                          </a:solidFill>
                          <a:effectLst/>
                          <a:latin typeface="Calibri Light"/>
                        </a:rPr>
                        <a:t> commenced  12-Jan-2021, first submissions closed 18-Feb-2021</a:t>
                      </a:r>
                    </a:p>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rPr>
                        <a:t>Related to Endeavour Energy’s feedback of the Aug-2020 Metering ICF Package update of the MDFF Specification to remove the ‘N’ quality flag.</a:t>
                      </a:r>
                      <a:endParaRPr lang="en-US" sz="1400"/>
                    </a:p>
                  </a:txBody>
                  <a:tcPr marL="5715" marR="5715" marT="5715"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noProof="0">
                          <a:solidFill>
                            <a:srgbClr val="000000"/>
                          </a:solidFill>
                          <a:effectLst/>
                          <a:latin typeface="Calibri Light"/>
                          <a:ea typeface="+mn-ea"/>
                          <a:cs typeface="Calibri Light"/>
                        </a:rPr>
                        <a:t>17-May-2021</a:t>
                      </a:r>
                    </a:p>
                  </a:txBody>
                  <a:tcPr marL="5431" marR="5431" marT="5431" marB="0" anchor="ctr">
                    <a:noFill/>
                  </a:tcPr>
                </a:tc>
                <a:extLst>
                  <a:ext uri="{0D108BD9-81ED-4DB2-BD59-A6C34878D82A}">
                    <a16:rowId xmlns:a16="http://schemas.microsoft.com/office/drawing/2014/main" val="41500222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5-minute load profile and RM reports</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Consultation commenced 12-Oct-2020. Part of the </a:t>
                      </a:r>
                      <a:r>
                        <a:rPr lang="en-AU" sz="1300" b="0" i="0" u="none" strike="noStrike" kern="1200">
                          <a:solidFill>
                            <a:srgbClr val="000000"/>
                          </a:solidFill>
                          <a:effectLst/>
                          <a:latin typeface="Calibri Light"/>
                          <a:ea typeface="+mn-ea"/>
                          <a:cs typeface="Calibri Light"/>
                          <a:hlinkClick r:id="rId4"/>
                        </a:rPr>
                        <a:t>Retail Procedures (Wholesale Demand Response)</a:t>
                      </a:r>
                      <a:r>
                        <a:rPr lang="en-AU" sz="1300" b="0" i="0" u="none" strike="noStrike" kern="1200">
                          <a:solidFill>
                            <a:srgbClr val="000000"/>
                          </a:solidFill>
                          <a:effectLst/>
                          <a:latin typeface="Calibri Light"/>
                          <a:ea typeface="+mn-ea"/>
                          <a:cs typeface="Calibri Light"/>
                        </a:rPr>
                        <a:t> consultation. </a:t>
                      </a:r>
                    </a:p>
                  </a:txBody>
                  <a:tcPr marL="5715" marR="5715" marT="5715"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Mar-2021</a:t>
                      </a:r>
                    </a:p>
                  </a:txBody>
                  <a:tcPr marL="5431" marR="5431" marT="5431" marB="0" anchor="ctr">
                    <a:noFill/>
                  </a:tcPr>
                </a:tc>
                <a:extLst>
                  <a:ext uri="{0D108BD9-81ED-4DB2-BD59-A6C34878D82A}">
                    <a16:rowId xmlns:a16="http://schemas.microsoft.com/office/drawing/2014/main" val="646321274"/>
                  </a:ext>
                </a:extLst>
              </a:tr>
            </a:tbl>
          </a:graphicData>
        </a:graphic>
      </p:graphicFrame>
      <p:sp>
        <p:nvSpPr>
          <p:cNvPr id="3" name="TextBox 2">
            <a:extLst>
              <a:ext uri="{FF2B5EF4-FFF2-40B4-BE49-F238E27FC236}">
                <a16:creationId xmlns:a16="http://schemas.microsoft.com/office/drawing/2014/main" id="{84609115-CDAF-48E1-B5CE-A27F6677DB68}"/>
              </a:ext>
            </a:extLst>
          </p:cNvPr>
          <p:cNvSpPr txBox="1"/>
          <p:nvPr/>
        </p:nvSpPr>
        <p:spPr>
          <a:xfrm>
            <a:off x="8335434" y="6880253"/>
            <a:ext cx="1934504" cy="646331"/>
          </a:xfrm>
          <a:prstGeom prst="rect">
            <a:avLst/>
          </a:prstGeom>
          <a:noFill/>
        </p:spPr>
        <p:txBody>
          <a:bodyPr wrap="none" lIns="91440" tIns="45720" rIns="91440" bIns="45720" rtlCol="0" anchor="t">
            <a:spAutoFit/>
          </a:bodyPr>
          <a:lstStyle/>
          <a:p>
            <a:endParaRPr lang="en-AU" sz="1200" i="1">
              <a:solidFill>
                <a:srgbClr val="000000"/>
              </a:solidFill>
              <a:highlight>
                <a:srgbClr val="FFFF00"/>
              </a:highlight>
              <a:latin typeface="Calibri Light"/>
              <a:cs typeface="Calibri Light"/>
            </a:endParaRPr>
          </a:p>
          <a:p>
            <a:r>
              <a:rPr lang="en-AU" sz="1200" b="1" i="1">
                <a:solidFill>
                  <a:srgbClr val="FF0000"/>
                </a:solidFill>
                <a:latin typeface="Calibri Light"/>
                <a:cs typeface="Calibri Light"/>
              </a:rPr>
              <a:t>*</a:t>
            </a:r>
            <a:r>
              <a:rPr lang="en-AU" sz="1200" i="1">
                <a:solidFill>
                  <a:srgbClr val="000000"/>
                </a:solidFill>
                <a:latin typeface="Calibri Light"/>
                <a:cs typeface="Calibri Light"/>
              </a:rPr>
              <a:t>raised by the 5MS Program</a:t>
            </a:r>
          </a:p>
          <a:p>
            <a:r>
              <a:rPr lang="en-AU" sz="1200" b="1">
                <a:solidFill>
                  <a:srgbClr val="FF0000"/>
                </a:solidFill>
                <a:latin typeface="Calibri Light"/>
                <a:cs typeface="Calibri Light"/>
              </a:rPr>
              <a:t># </a:t>
            </a:r>
            <a:r>
              <a:rPr lang="en-AU" sz="1200" i="1" err="1">
                <a:solidFill>
                  <a:srgbClr val="000000"/>
                </a:solidFill>
                <a:latin typeface="Calibri Light"/>
                <a:cs typeface="Calibri Light"/>
              </a:rPr>
              <a:t>aseXML</a:t>
            </a:r>
            <a:r>
              <a:rPr lang="en-AU" sz="1200" i="1">
                <a:solidFill>
                  <a:srgbClr val="000000"/>
                </a:solidFill>
                <a:latin typeface="Calibri Light"/>
                <a:cs typeface="Calibri Light"/>
              </a:rPr>
              <a:t> schema impact</a:t>
            </a:r>
          </a:p>
        </p:txBody>
      </p:sp>
    </p:spTree>
    <p:extLst>
      <p:ext uri="{BB962C8B-B14F-4D97-AF65-F5344CB8AC3E}">
        <p14:creationId xmlns:p14="http://schemas.microsoft.com/office/powerpoint/2010/main" val="1296375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65</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44999" y="6849663"/>
            <a:ext cx="2081788" cy="692497"/>
          </a:xfrm>
          <a:prstGeom prst="rect">
            <a:avLst/>
          </a:prstGeom>
          <a:noFill/>
        </p:spPr>
        <p:txBody>
          <a:bodyPr wrap="none" lIns="91440" tIns="45720" rIns="91440" bIns="45720" rtlCol="0" anchor="t">
            <a:spAutoFit/>
          </a:bodyPr>
          <a:lstStyle/>
          <a:p>
            <a:endParaRPr lang="en-AU" sz="1300" i="1">
              <a:solidFill>
                <a:srgbClr val="000000"/>
              </a:solidFill>
              <a:highlight>
                <a:srgbClr val="FFFF00"/>
              </a:highlight>
              <a:latin typeface="Calibri Light" panose="020F0302020204030204" pitchFamily="34" charset="0"/>
              <a:cs typeface="Calibri Light" panose="020F0302020204030204" pitchFamily="34" charset="0"/>
            </a:endParaRPr>
          </a:p>
          <a:p>
            <a:r>
              <a:rPr lang="en-AU" sz="1300" b="1" i="1">
                <a:solidFill>
                  <a:srgbClr val="FF0000"/>
                </a:solidFill>
                <a:latin typeface="Calibri Light"/>
                <a:cs typeface="Calibri Light"/>
              </a:rPr>
              <a:t>*</a:t>
            </a:r>
            <a:r>
              <a:rPr lang="en-AU" sz="1300" i="1">
                <a:solidFill>
                  <a:srgbClr val="000000"/>
                </a:solidFill>
                <a:latin typeface="Calibri Light"/>
                <a:cs typeface="Calibri Light"/>
              </a:rPr>
              <a:t>raised by the 5MS Program</a:t>
            </a:r>
          </a:p>
          <a:p>
            <a:r>
              <a:rPr lang="en-AU" sz="1300" b="1">
                <a:solidFill>
                  <a:srgbClr val="FF0000"/>
                </a:solidFill>
                <a:latin typeface="Calibri Light"/>
                <a:cs typeface="Calibri Light"/>
              </a:rPr>
              <a:t># </a:t>
            </a:r>
            <a:r>
              <a:rPr lang="en-AU" sz="1300" i="1" err="1">
                <a:solidFill>
                  <a:srgbClr val="000000"/>
                </a:solidFill>
                <a:latin typeface="Calibri Light"/>
                <a:cs typeface="Calibri Light"/>
              </a:rPr>
              <a:t>aseXML</a:t>
            </a:r>
            <a:r>
              <a:rPr lang="en-AU" sz="1300" i="1">
                <a:solidFill>
                  <a:srgbClr val="000000"/>
                </a:solidFill>
                <a:latin typeface="Calibri Light"/>
                <a:cs typeface="Calibri Light"/>
              </a:rPr>
              <a:t>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nvGraphicFramePr>
        <p:xfrm>
          <a:off x="132517" y="1700604"/>
          <a:ext cx="10541897" cy="5141020"/>
        </p:xfrm>
        <a:graphic>
          <a:graphicData uri="http://schemas.openxmlformats.org/drawingml/2006/table">
            <a:tbl>
              <a:tblPr firstRow="1" bandRow="1">
                <a:tableStyleId>{5C22544A-7EE6-4342-B048-85BDC9FD1C3A}</a:tableStyleId>
              </a:tblPr>
              <a:tblGrid>
                <a:gridCol w="3090241">
                  <a:extLst>
                    <a:ext uri="{9D8B030D-6E8A-4147-A177-3AD203B41FA5}">
                      <a16:colId xmlns:a16="http://schemas.microsoft.com/office/drawing/2014/main" val="325043150"/>
                    </a:ext>
                  </a:extLst>
                </a:gridCol>
                <a:gridCol w="3367882">
                  <a:extLst>
                    <a:ext uri="{9D8B030D-6E8A-4147-A177-3AD203B41FA5}">
                      <a16:colId xmlns:a16="http://schemas.microsoft.com/office/drawing/2014/main" val="2074518550"/>
                    </a:ext>
                  </a:extLst>
                </a:gridCol>
                <a:gridCol w="2041887">
                  <a:extLst>
                    <a:ext uri="{9D8B030D-6E8A-4147-A177-3AD203B41FA5}">
                      <a16:colId xmlns:a16="http://schemas.microsoft.com/office/drawing/2014/main" val="3915063128"/>
                    </a:ext>
                  </a:extLst>
                </a:gridCol>
                <a:gridCol w="2041887">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510244">
                <a:tc>
                  <a:txBody>
                    <a:bodyPr/>
                    <a:lstStyle/>
                    <a:p>
                      <a:pPr marL="0" marR="0" lvl="0" indent="0" algn="l" rtl="0" eaLnBrk="1" fontAlgn="ctr" latinLnBrk="0" hangingPunct="1">
                        <a:lnSpc>
                          <a:spcPct val="100000"/>
                        </a:lnSpc>
                        <a:spcBef>
                          <a:spcPts val="600"/>
                        </a:spcBef>
                        <a:spcAft>
                          <a:spcPts val="1200"/>
                        </a:spcAft>
                        <a:buClrTx/>
                        <a:buSzTx/>
                        <a:buFontTx/>
                        <a:buNone/>
                      </a:pPr>
                      <a:r>
                        <a:rPr lang="en-AU" sz="1300" b="0" i="0" u="none" strike="noStrike" kern="1200">
                          <a:solidFill>
                            <a:srgbClr val="000000"/>
                          </a:solidFill>
                          <a:effectLst/>
                          <a:latin typeface="Calibri Light"/>
                          <a:ea typeface="+mn-ea"/>
                          <a:cs typeface="Calibri Light"/>
                        </a:rPr>
                        <a:t>Consolidation of Retail Electricity Procedures </a:t>
                      </a: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noFill/>
                  </a:tcPr>
                </a:tc>
                <a:extLst>
                  <a:ext uri="{0D108BD9-81ED-4DB2-BD59-A6C34878D82A}">
                    <a16:rowId xmlns:a16="http://schemas.microsoft.com/office/drawing/2014/main" val="679719128"/>
                  </a:ext>
                </a:extLst>
              </a:tr>
              <a:tr h="263558">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Update to published settlement formulas</a:t>
                      </a:r>
                      <a:r>
                        <a:rPr lang="en-AU" sz="16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5431" marR="5431" marT="5431" marB="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no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noFill/>
                  </a:tcPr>
                </a:tc>
                <a:extLst>
                  <a:ext uri="{0D108BD9-81ED-4DB2-BD59-A6C34878D82A}">
                    <a16:rowId xmlns:a16="http://schemas.microsoft.com/office/drawing/2014/main" val="1948449902"/>
                  </a:ext>
                </a:extLst>
              </a:tr>
              <a:tr h="232696">
                <a:tc>
                  <a:txBody>
                    <a:bodyPr/>
                    <a:lstStyle/>
                    <a:p>
                      <a:pPr marL="0" lvl="0" indent="0" algn="l"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Cross Boundary (CB) connections, inclusion of cross boundary energy formulas</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5431" marR="5431" marT="5431" marB="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noFill/>
                  </a:tcPr>
                </a:tc>
                <a:extLst>
                  <a:ext uri="{0D108BD9-81ED-4DB2-BD59-A6C34878D82A}">
                    <a16:rowId xmlns:a16="http://schemas.microsoft.com/office/drawing/2014/main" val="1066409797"/>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MDFF Specification NEM12 &amp; NEM13 update to clarify MDP obligation where a NULL exists in their systems</a:t>
                      </a:r>
                    </a:p>
                  </a:txBody>
                  <a:tcPr marL="36000" marR="36000" marT="36000" marB="36000" anchor="ctr">
                    <a:no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a:t>
                      </a:r>
                      <a:r>
                        <a:rPr lang="en-AU" sz="1300" b="0" i="0" u="none" strike="noStrike" kern="1200" noProof="0">
                          <a:solidFill>
                            <a:srgbClr val="000000"/>
                          </a:solidFill>
                          <a:effectLst/>
                          <a:latin typeface="Calibri Light"/>
                        </a:rPr>
                        <a:t>No impact to 5MS Retail systems.</a:t>
                      </a:r>
                      <a:endParaRPr lang="en-AU" sz="1300" b="0" i="0" u="none" strike="noStrike" kern="1200" noProof="0">
                        <a:solidFill>
                          <a:srgbClr val="000000"/>
                        </a:solidFill>
                        <a:effectLst/>
                        <a:latin typeface="Calibri Light"/>
                        <a:ea typeface="+mn-ea"/>
                        <a:cs typeface="Calibri Light"/>
                      </a:endParaRP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  N/A</a:t>
                      </a:r>
                    </a:p>
                  </a:txBody>
                  <a:tcPr marL="5431" marR="5431" marT="5431" marB="0" anchor="ctr">
                    <a:no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rPr>
                        <a:t>N/A </a:t>
                      </a:r>
                      <a:endParaRPr lang="en-US"/>
                    </a:p>
                  </a:txBody>
                  <a:tcPr marL="5431" marR="5431" marT="5431" marB="0" anchor="ctr">
                    <a:noFill/>
                  </a:tcPr>
                </a:tc>
                <a:extLst>
                  <a:ext uri="{0D108BD9-81ED-4DB2-BD59-A6C34878D82A}">
                    <a16:rowId xmlns:a16="http://schemas.microsoft.com/office/drawing/2014/main" val="3068112844"/>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Clarification on existing requirements for the 5 minute load profile and RM reports</a:t>
                      </a:r>
                    </a:p>
                  </a:txBody>
                  <a:tcPr marL="36000" marR="36000" marT="36000" marB="36000" anchor="ctr">
                    <a:solidFill>
                      <a:srgbClr val="E8E9EA"/>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5MLP included in RM20 and RM25 reports</a:t>
                      </a:r>
                    </a:p>
                  </a:txBody>
                  <a:tcPr marL="72000" marR="36000" marT="36000" marB="36000" anchor="ctr">
                    <a:solidFill>
                      <a:srgbClr val="E8E9EA"/>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R27</a:t>
                      </a:r>
                      <a:r>
                        <a:rPr lang="en-AU" sz="1300" b="0" i="0" u="none" strike="noStrike" kern="1200">
                          <a:solidFill>
                            <a:srgbClr val="000000"/>
                          </a:solidFill>
                          <a:effectLst/>
                          <a:latin typeface="Calibri Light"/>
                          <a:ea typeface="+mn-ea"/>
                          <a:cs typeface="Calibri Light"/>
                        </a:rPr>
                        <a:t> - 31-Oct-20 - Existing Settlements Reports @5-min: RM16, RM17, RM20, RM21, RM22, RM26</a:t>
                      </a:r>
                    </a:p>
                  </a:txBody>
                  <a:tcPr marL="72000" marR="36000" marT="36000" marB="36000" anchor="ctr">
                    <a:solidFill>
                      <a:srgbClr val="E8E9EA"/>
                    </a:solidFill>
                  </a:tcPr>
                </a:tc>
                <a:tc>
                  <a:txBody>
                    <a:bodyPr/>
                    <a:lstStyle/>
                    <a:p>
                      <a:pPr marL="0" marR="0" lvl="0" indent="0" algn="l" defTabSz="801929">
                        <a:lnSpc>
                          <a:spcPct val="100000"/>
                        </a:lnSpc>
                        <a:spcBef>
                          <a:spcPts val="600"/>
                        </a:spcBef>
                        <a:spcAft>
                          <a:spcPts val="1200"/>
                        </a:spcAft>
                        <a:buNone/>
                      </a:pPr>
                      <a:r>
                        <a:rPr lang="en-AU" sz="1300" b="0" i="0" u="none" strike="noStrike" kern="1200" noProof="0">
                          <a:solidFill>
                            <a:srgbClr val="000000"/>
                          </a:solidFill>
                          <a:effectLst/>
                          <a:latin typeface="Calibri Light"/>
                        </a:rPr>
                        <a:t>N/A</a:t>
                      </a:r>
                      <a:endParaRPr lang="en-US"/>
                    </a:p>
                  </a:txBody>
                  <a:tcPr marL="5431" marR="5431" marT="5431" marB="0" anchor="ctr">
                    <a:solidFill>
                      <a:srgbClr val="E8E9EA"/>
                    </a:solidFill>
                  </a:tcPr>
                </a:tc>
                <a:extLst>
                  <a:ext uri="{0D108BD9-81ED-4DB2-BD59-A6C34878D82A}">
                    <a16:rowId xmlns:a16="http://schemas.microsoft.com/office/drawing/2014/main" val="646321274"/>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Proposed procedural change to MDFF quality flag (N flag)</a:t>
                      </a:r>
                      <a:r>
                        <a:rPr lang="en-AU" sz="1400" b="1" i="0" u="none" strike="noStrike" kern="1200">
                          <a:solidFill>
                            <a:srgbClr val="FF0000"/>
                          </a:solidFill>
                          <a:effectLst/>
                          <a:latin typeface="Calibri Light"/>
                          <a:ea typeface="+mn-ea"/>
                          <a:cs typeface="Calibri Light"/>
                        </a:rPr>
                        <a:t>*</a:t>
                      </a:r>
                      <a:endParaRPr lang="en-AU" sz="1300" b="1" i="0" u="none" strike="noStrike" kern="1200">
                        <a:solidFill>
                          <a:srgbClr val="FF0000"/>
                        </a:solidFill>
                        <a:effectLst/>
                        <a:latin typeface="Calibri Light"/>
                        <a:ea typeface="+mn-ea"/>
                        <a:cs typeface="Calibri Light"/>
                      </a:endParaRP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Rejection of B2M MTRD MDFF meter reads where quality flag is ‘N’.</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Results in B2M MTRD Transactions with the status of ‘Partial’ or ‘Rejected’.</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buFont typeface="Arial" panose="020B0604020202020204" pitchFamily="34" charset="0"/>
                        <a:buNone/>
                      </a:pPr>
                      <a:r>
                        <a:rPr lang="en-AU" sz="1300" b="1" i="0" u="none" strike="noStrike" kern="1200">
                          <a:solidFill>
                            <a:srgbClr val="000000"/>
                          </a:solidFill>
                          <a:effectLst/>
                          <a:latin typeface="Calibri Light"/>
                          <a:ea typeface="+mn-ea"/>
                          <a:cs typeface="Calibri Light"/>
                        </a:rPr>
                        <a:t>R1</a:t>
                      </a:r>
                      <a:r>
                        <a:rPr lang="en-AU" sz="1300" b="0" i="0" u="none" strike="noStrike" kern="1200">
                          <a:solidFill>
                            <a:srgbClr val="000000"/>
                          </a:solidFill>
                          <a:effectLst/>
                          <a:latin typeface="Calibri Light"/>
                          <a:ea typeface="+mn-ea"/>
                          <a:cs typeface="Calibri Light"/>
                        </a:rPr>
                        <a:t> - 1-Dec-19 - Support for new B2M MTRD validations.</a:t>
                      </a:r>
                    </a:p>
                  </a:txBody>
                  <a:tcPr marL="72000" marR="36000" marT="36000" marB="36000" anchor="ctr">
                    <a:solidFill>
                      <a:schemeClr val="bg1">
                        <a:lumMod val="75000"/>
                      </a:schemeClr>
                    </a:solidFill>
                  </a:tcPr>
                </a:tc>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Participant Mkt Systems must not send ‘N’ for B2B or B2M MTRDs. </a:t>
                      </a:r>
                    </a:p>
                  </a:txBody>
                  <a:tcPr marL="5431" marR="5431" marT="5431" marB="0" anchor="ctr">
                    <a:solidFill>
                      <a:schemeClr val="bg1">
                        <a:lumMod val="75000"/>
                      </a:schemeClr>
                    </a:solidFill>
                  </a:tcPr>
                </a:tc>
                <a:extLst>
                  <a:ext uri="{0D108BD9-81ED-4DB2-BD59-A6C34878D82A}">
                    <a16:rowId xmlns:a16="http://schemas.microsoft.com/office/drawing/2014/main" val="4226120452"/>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end user details from inventory table</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N/A</a:t>
                      </a:r>
                    </a:p>
                  </a:txBody>
                  <a:tcPr marL="5431" marR="5431" marT="5431" marB="0" anchor="ctr">
                    <a:solidFill>
                      <a:schemeClr val="bg1">
                        <a:lumMod val="75000"/>
                      </a:schemeClr>
                    </a:solidFill>
                  </a:tcPr>
                </a:tc>
                <a:extLst>
                  <a:ext uri="{0D108BD9-81ED-4DB2-BD59-A6C34878D82A}">
                    <a16:rowId xmlns:a16="http://schemas.microsoft.com/office/drawing/2014/main" val="3851033615"/>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Removal of register ID = suffix requirement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noProof="0">
                          <a:solidFill>
                            <a:srgbClr val="000000"/>
                          </a:solidFill>
                          <a:effectLst/>
                          <a:latin typeface="Calibri Light"/>
                          <a:ea typeface="+mn-ea"/>
                          <a:cs typeface="Calibri Light"/>
                        </a:rPr>
                        <a:t> No impact to 5MS Retail systems.</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noProof="0">
                          <a:solidFill>
                            <a:srgbClr val="000000"/>
                          </a:solidFill>
                          <a:effectLst/>
                          <a:latin typeface="Calibri Light"/>
                          <a:ea typeface="+mn-ea"/>
                          <a:cs typeface="Calibri Light"/>
                        </a:rPr>
                        <a:t>N/A</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FontTx/>
                        <a:buNone/>
                      </a:pPr>
                      <a:r>
                        <a:rPr lang="en-AU" sz="1300" b="0" i="0" u="none" strike="noStrike" kern="1200">
                          <a:solidFill>
                            <a:srgbClr val="000000"/>
                          </a:solidFill>
                          <a:effectLst/>
                          <a:latin typeface="Calibri Light"/>
                          <a:ea typeface="+mn-ea"/>
                          <a:cs typeface="Calibri Light"/>
                        </a:rPr>
                        <a:t>Material participant readiness activity impact as the existing requirement is to be retained.</a:t>
                      </a:r>
                    </a:p>
                  </a:txBody>
                  <a:tcPr marL="5431" marR="5431" marT="5431" marB="0" anchor="ctr">
                    <a:solidFill>
                      <a:schemeClr val="bg1">
                        <a:lumMod val="75000"/>
                      </a:schemeClr>
                    </a:solidFill>
                  </a:tcPr>
                </a:tc>
                <a:extLst>
                  <a:ext uri="{0D108BD9-81ED-4DB2-BD59-A6C34878D82A}">
                    <a16:rowId xmlns:a16="http://schemas.microsoft.com/office/drawing/2014/main" val="3901090912"/>
                  </a:ext>
                </a:extLst>
              </a:tr>
            </a:tbl>
          </a:graphicData>
        </a:graphic>
      </p:graphicFrame>
    </p:spTree>
    <p:extLst>
      <p:ext uri="{BB962C8B-B14F-4D97-AF65-F5344CB8AC3E}">
        <p14:creationId xmlns:p14="http://schemas.microsoft.com/office/powerpoint/2010/main" val="4221150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D7DD1-A2F5-4D21-B76F-4E9F3A8E322E}"/>
              </a:ext>
            </a:extLst>
          </p:cNvPr>
          <p:cNvSpPr>
            <a:spLocks noGrp="1"/>
          </p:cNvSpPr>
          <p:nvPr>
            <p:ph type="title"/>
          </p:nvPr>
        </p:nvSpPr>
        <p:spPr>
          <a:xfrm>
            <a:off x="113217" y="171418"/>
            <a:ext cx="9012587" cy="1235641"/>
          </a:xfrm>
        </p:spPr>
        <p:txBody>
          <a:bodyPr>
            <a:normAutofit/>
          </a:bodyPr>
          <a:lstStyle/>
          <a:p>
            <a:r>
              <a:rPr lang="en-AU" sz="3600"/>
              <a:t>5MS/GS-related procedure change log – no change</a:t>
            </a:r>
          </a:p>
        </p:txBody>
      </p:sp>
      <p:sp>
        <p:nvSpPr>
          <p:cNvPr id="4" name="Slide Number Placeholder 3">
            <a:extLst>
              <a:ext uri="{FF2B5EF4-FFF2-40B4-BE49-F238E27FC236}">
                <a16:creationId xmlns:a16="http://schemas.microsoft.com/office/drawing/2014/main" id="{D979E207-8C96-43B4-B422-7ADF4A18BBF4}"/>
              </a:ext>
            </a:extLst>
          </p:cNvPr>
          <p:cNvSpPr>
            <a:spLocks noGrp="1"/>
          </p:cNvSpPr>
          <p:nvPr>
            <p:ph type="sldNum" sz="quarter" idx="12"/>
          </p:nvPr>
        </p:nvSpPr>
        <p:spPr/>
        <p:txBody>
          <a:bodyPr/>
          <a:lstStyle/>
          <a:p>
            <a:fld id="{4EC81F68-4976-451A-B2E9-79BCBD2F70CC}" type="slidenum">
              <a:rPr lang="en-AU" smtClean="0"/>
              <a:t>66</a:t>
            </a:fld>
            <a:endParaRPr lang="en-AU"/>
          </a:p>
        </p:txBody>
      </p:sp>
      <p:sp>
        <p:nvSpPr>
          <p:cNvPr id="10" name="TextBox 9">
            <a:extLst>
              <a:ext uri="{FF2B5EF4-FFF2-40B4-BE49-F238E27FC236}">
                <a16:creationId xmlns:a16="http://schemas.microsoft.com/office/drawing/2014/main" id="{9AA41DFE-4D39-4BB1-9681-356EF4AE324C}"/>
              </a:ext>
            </a:extLst>
          </p:cNvPr>
          <p:cNvSpPr txBox="1"/>
          <p:nvPr/>
        </p:nvSpPr>
        <p:spPr>
          <a:xfrm>
            <a:off x="8204801" y="7050625"/>
            <a:ext cx="2081788" cy="492443"/>
          </a:xfrm>
          <a:prstGeom prst="rect">
            <a:avLst/>
          </a:prstGeom>
          <a:noFill/>
        </p:spPr>
        <p:txBody>
          <a:bodyPr wrap="none" rtlCol="0">
            <a:spAutoFit/>
          </a:bodyPr>
          <a:lstStyle/>
          <a:p>
            <a:r>
              <a:rPr lang="en-AU" sz="1300" b="1" i="1">
                <a:solidFill>
                  <a:srgbClr val="FF0000"/>
                </a:solidFill>
                <a:latin typeface="Calibri Light" panose="020F0302020204030204" pitchFamily="34" charset="0"/>
                <a:cs typeface="Calibri Light" panose="020F0302020204030204" pitchFamily="34" charset="0"/>
              </a:rPr>
              <a:t>*</a:t>
            </a:r>
            <a:r>
              <a:rPr lang="en-AU" sz="1300" i="1">
                <a:solidFill>
                  <a:srgbClr val="000000"/>
                </a:solidFill>
                <a:latin typeface="Calibri Light" panose="020F0302020204030204" pitchFamily="34" charset="0"/>
                <a:cs typeface="Calibri Light" panose="020F0302020204030204" pitchFamily="34" charset="0"/>
              </a:rPr>
              <a:t>raised by the 5MS Program</a:t>
            </a:r>
          </a:p>
          <a:p>
            <a:r>
              <a:rPr lang="en-AU" sz="1300" b="1">
                <a:solidFill>
                  <a:srgbClr val="FF0000"/>
                </a:solidFill>
                <a:latin typeface="Calibri Light"/>
                <a:cs typeface="Calibri Light"/>
              </a:rPr>
              <a:t># </a:t>
            </a:r>
            <a:r>
              <a:rPr lang="en-AU" sz="1300" i="1">
                <a:solidFill>
                  <a:srgbClr val="000000"/>
                </a:solidFill>
                <a:latin typeface="Calibri Light" panose="020F0302020204030204" pitchFamily="34" charset="0"/>
                <a:cs typeface="Calibri Light" panose="020F0302020204030204" pitchFamily="34" charset="0"/>
              </a:rPr>
              <a:t>aseXML schema impact</a:t>
            </a:r>
          </a:p>
        </p:txBody>
      </p:sp>
      <p:graphicFrame>
        <p:nvGraphicFramePr>
          <p:cNvPr id="13" name="Table 12">
            <a:extLst>
              <a:ext uri="{FF2B5EF4-FFF2-40B4-BE49-F238E27FC236}">
                <a16:creationId xmlns:a16="http://schemas.microsoft.com/office/drawing/2014/main" id="{F3B8B900-D20C-4B64-9AF7-3E4A93DFB1F1}"/>
              </a:ext>
            </a:extLst>
          </p:cNvPr>
          <p:cNvGraphicFramePr>
            <a:graphicFrameLocks noGrp="1"/>
          </p:cNvGraphicFramePr>
          <p:nvPr/>
        </p:nvGraphicFramePr>
        <p:xfrm>
          <a:off x="168901" y="1655223"/>
          <a:ext cx="10541892" cy="5080189"/>
        </p:xfrm>
        <a:graphic>
          <a:graphicData uri="http://schemas.openxmlformats.org/drawingml/2006/table">
            <a:tbl>
              <a:tblPr firstRow="1" bandRow="1">
                <a:tableStyleId>{5C22544A-7EE6-4342-B048-85BDC9FD1C3A}</a:tableStyleId>
              </a:tblPr>
              <a:tblGrid>
                <a:gridCol w="2567085">
                  <a:extLst>
                    <a:ext uri="{9D8B030D-6E8A-4147-A177-3AD203B41FA5}">
                      <a16:colId xmlns:a16="http://schemas.microsoft.com/office/drawing/2014/main" val="325043150"/>
                    </a:ext>
                  </a:extLst>
                </a:gridCol>
                <a:gridCol w="3891035">
                  <a:extLst>
                    <a:ext uri="{9D8B030D-6E8A-4147-A177-3AD203B41FA5}">
                      <a16:colId xmlns:a16="http://schemas.microsoft.com/office/drawing/2014/main" val="2074518550"/>
                    </a:ext>
                  </a:extLst>
                </a:gridCol>
                <a:gridCol w="1618569">
                  <a:extLst>
                    <a:ext uri="{9D8B030D-6E8A-4147-A177-3AD203B41FA5}">
                      <a16:colId xmlns:a16="http://schemas.microsoft.com/office/drawing/2014/main" val="3915063128"/>
                    </a:ext>
                  </a:extLst>
                </a:gridCol>
                <a:gridCol w="2465203">
                  <a:extLst>
                    <a:ext uri="{9D8B030D-6E8A-4147-A177-3AD203B41FA5}">
                      <a16:colId xmlns:a16="http://schemas.microsoft.com/office/drawing/2014/main" val="1402844314"/>
                    </a:ext>
                  </a:extLst>
                </a:gridCol>
              </a:tblGrid>
              <a:tr h="251794">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Procedure issue</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AEMO Retail Systems Impact </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Available in Staging</a:t>
                      </a:r>
                    </a:p>
                  </a:txBody>
                  <a:tcPr marL="5715" marR="5715" marT="5715" marB="0" anchor="ctr">
                    <a:solidFill>
                      <a:schemeClr val="accent2"/>
                    </a:solidFill>
                  </a:tcPr>
                </a:tc>
                <a:tc>
                  <a:txBody>
                    <a:bodyPr/>
                    <a:lstStyle/>
                    <a:p>
                      <a:pPr marL="0" algn="ctr" defTabSz="801929" rtl="0" eaLnBrk="1" fontAlgn="ctr" latinLnBrk="0" hangingPunct="1">
                        <a:spcAft>
                          <a:spcPts val="0"/>
                        </a:spcAft>
                      </a:pPr>
                      <a:r>
                        <a:rPr lang="en-AU" sz="1300" b="1" i="0" u="none" strike="noStrike" kern="1200">
                          <a:solidFill>
                            <a:schemeClr val="bg1"/>
                          </a:solidFill>
                          <a:effectLst/>
                          <a:latin typeface="Calibri"/>
                          <a:ea typeface="+mn-ea"/>
                          <a:cs typeface="+mn-cs"/>
                        </a:rPr>
                        <a:t>Readiness Considerations</a:t>
                      </a:r>
                    </a:p>
                  </a:txBody>
                  <a:tcPr marL="5715" marR="5715" marT="5715" marB="0" anchor="ctr">
                    <a:solidFill>
                      <a:schemeClr val="accent2"/>
                    </a:solidFill>
                  </a:tcPr>
                </a:tc>
                <a:extLst>
                  <a:ext uri="{0D108BD9-81ED-4DB2-BD59-A6C34878D82A}">
                    <a16:rowId xmlns:a16="http://schemas.microsoft.com/office/drawing/2014/main" val="11208616"/>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Proposal for RWD</a:t>
                      </a:r>
                    </a:p>
                  </a:txBody>
                  <a:tcPr marL="5431" marR="5431" marT="5431" marB="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No impact to 5MS Retail systems.</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a:solidFill>
                            <a:srgbClr val="000000"/>
                          </a:solidFill>
                          <a:effectLst/>
                          <a:latin typeface="Calibri Light"/>
                          <a:ea typeface="+mn-ea"/>
                          <a:cs typeface="Calibri Light"/>
                        </a:rPr>
                        <a:t>N/A</a:t>
                      </a:r>
                    </a:p>
                  </a:txBody>
                  <a:tcPr marL="71755" marR="36195" marT="36195" marB="36195" anchor="ctr">
                    <a:solidFill>
                      <a:schemeClr val="bg1">
                        <a:lumMod val="75000"/>
                      </a:schemeClr>
                    </a:solidFill>
                  </a:tcPr>
                </a:tc>
                <a:tc>
                  <a:txBody>
                    <a:bodyPr/>
                    <a:lstStyle/>
                    <a:p>
                      <a:pPr>
                        <a:spcAft>
                          <a:spcPts val="0"/>
                        </a:spcAft>
                      </a:pPr>
                      <a:r>
                        <a:rPr lang="en-AU" sz="1300" b="0" i="0" u="none" strike="noStrike" kern="1200" err="1">
                          <a:solidFill>
                            <a:srgbClr val="000000"/>
                          </a:solidFill>
                          <a:effectLst/>
                          <a:latin typeface="Calibri Light"/>
                          <a:ea typeface="+mn-ea"/>
                          <a:cs typeface="Calibri Light"/>
                        </a:rPr>
                        <a:t>ReadTypeCode</a:t>
                      </a:r>
                      <a:r>
                        <a:rPr lang="en-AU" sz="1300" b="0" i="0" u="none" strike="noStrike" kern="1200">
                          <a:solidFill>
                            <a:srgbClr val="000000"/>
                          </a:solidFill>
                          <a:effectLst/>
                          <a:latin typeface="Calibri Light"/>
                          <a:ea typeface="+mn-ea"/>
                          <a:cs typeface="Calibri Light"/>
                        </a:rPr>
                        <a:t> amended from ‘Optional’ to ‘Required’. Fourth character added to identify whether a meter is capable of reading at five-minute granularity.</a:t>
                      </a:r>
                    </a:p>
                    <a:p>
                      <a:pPr>
                        <a:spcAft>
                          <a:spcPts val="0"/>
                        </a:spcAft>
                      </a:pPr>
                      <a:r>
                        <a:rPr lang="en-AU" sz="1300" b="0" i="0" u="none" strike="noStrike" kern="1200">
                          <a:solidFill>
                            <a:srgbClr val="000000"/>
                          </a:solidFill>
                          <a:effectLst/>
                          <a:latin typeface="Calibri Light"/>
                          <a:ea typeface="+mn-ea"/>
                          <a:cs typeface="Calibri Light"/>
                        </a:rPr>
                        <a:t>4th char field is already avail for data updates in PROD</a:t>
                      </a:r>
                    </a:p>
                  </a:txBody>
                  <a:tcPr marL="5715" marR="5715" marT="5715" marB="0" anchor="ctr">
                    <a:solidFill>
                      <a:schemeClr val="bg1">
                        <a:lumMod val="75000"/>
                      </a:schemeClr>
                    </a:solidFill>
                  </a:tcPr>
                </a:tc>
                <a:extLst>
                  <a:ext uri="{0D108BD9-81ED-4DB2-BD59-A6C34878D82A}">
                    <a16:rowId xmlns:a16="http://schemas.microsoft.com/office/drawing/2014/main" val="1421962289"/>
                  </a:ext>
                </a:extLst>
              </a:tr>
              <a:tr h="408614">
                <a:tc>
                  <a:txBody>
                    <a:bodyPr/>
                    <a:lstStyle/>
                    <a:p>
                      <a:pPr marL="0" lvl="0" indent="0" algn="l" defTabSz="801929" rtl="0" eaLnBrk="1" fontAlgn="ctr" latinLnBrk="0" hangingPunct="1">
                        <a:lnSpc>
                          <a:spcPct val="100000"/>
                        </a:lnSpc>
                        <a:spcBef>
                          <a:spcPts val="600"/>
                        </a:spcBef>
                        <a:spcAft>
                          <a:spcPts val="1200"/>
                        </a:spcAft>
                      </a:pPr>
                      <a:r>
                        <a:rPr lang="en-AU" sz="1300" b="0" i="0" u="none" strike="noStrike" kern="1200">
                          <a:solidFill>
                            <a:srgbClr val="000000"/>
                          </a:solidFill>
                          <a:effectLst/>
                          <a:latin typeface="Calibri Light"/>
                          <a:ea typeface="+mn-ea"/>
                          <a:cs typeface="Calibri Light"/>
                        </a:rPr>
                        <a:t>TNI 2 for cross-boundary meters</a:t>
                      </a:r>
                      <a:r>
                        <a:rPr lang="en-AU" sz="1600" b="1" i="0" u="none" strike="noStrike" kern="1200">
                          <a:solidFill>
                            <a:srgbClr val="FF0000"/>
                          </a:solidFill>
                          <a:effectLst/>
                          <a:latin typeface="Calibri Light"/>
                          <a:ea typeface="+mn-ea"/>
                          <a:cs typeface="Calibri Light"/>
                        </a:rPr>
                        <a:t> *#</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CATS CR support for TNI2 field.</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MSATS Browser to support display TNI2 for NMI Discovery Transactions.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t>
                      </a:r>
                      <a:r>
                        <a:rPr lang="en-AU" sz="1300" b="0" i="0" u="none" strike="noStrike" kern="1200" err="1">
                          <a:solidFill>
                            <a:srgbClr val="000000"/>
                          </a:solidFill>
                          <a:effectLst/>
                          <a:latin typeface="Calibri Light"/>
                          <a:ea typeface="+mn-ea"/>
                          <a:cs typeface="Calibri Light"/>
                        </a:rPr>
                        <a:t>aseXML</a:t>
                      </a:r>
                      <a:r>
                        <a:rPr lang="en-AU" sz="1300" b="0" i="0" u="none" strike="noStrike" kern="1200">
                          <a:solidFill>
                            <a:srgbClr val="000000"/>
                          </a:solidFill>
                          <a:effectLst/>
                          <a:latin typeface="Calibri Light"/>
                          <a:ea typeface="+mn-ea"/>
                          <a:cs typeface="Calibri Light"/>
                        </a:rPr>
                        <a:t> schema support extension to support TNI2 inclusion (r39).</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1" i="0" u="none" strike="noStrike" kern="1200">
                          <a:solidFill>
                            <a:srgbClr val="000000"/>
                          </a:solidFill>
                          <a:effectLst/>
                          <a:latin typeface="Calibri Light"/>
                          <a:ea typeface="+mn-ea"/>
                          <a:cs typeface="Calibri Light"/>
                        </a:rPr>
                        <a:t>R18</a:t>
                      </a:r>
                      <a:r>
                        <a:rPr lang="en-AU" sz="1300" b="0" i="0" u="none" strike="noStrike" kern="1200">
                          <a:solidFill>
                            <a:srgbClr val="000000"/>
                          </a:solidFill>
                          <a:effectLst/>
                          <a:latin typeface="Calibri Light"/>
                          <a:ea typeface="+mn-ea"/>
                          <a:cs typeface="Calibri Light"/>
                        </a:rPr>
                        <a:t> and </a:t>
                      </a:r>
                      <a:r>
                        <a:rPr lang="en-AU" sz="1300" b="1" i="0" u="none" strike="noStrike" kern="1200">
                          <a:solidFill>
                            <a:srgbClr val="000000"/>
                          </a:solidFill>
                          <a:effectLst/>
                          <a:latin typeface="Calibri Light"/>
                          <a:ea typeface="+mn-ea"/>
                          <a:cs typeface="Calibri Light"/>
                        </a:rPr>
                        <a:t>R19</a:t>
                      </a:r>
                      <a:r>
                        <a:rPr lang="en-AU" sz="1300" b="0" i="0" u="none" strike="noStrike" kern="1200">
                          <a:solidFill>
                            <a:srgbClr val="000000"/>
                          </a:solidFill>
                          <a:effectLst/>
                          <a:latin typeface="Calibri Light"/>
                          <a:ea typeface="+mn-ea"/>
                          <a:cs typeface="Calibri Light"/>
                        </a:rPr>
                        <a:t> - 31-Aug-20 - Support for TNI2 for CATS CRs.</a:t>
                      </a:r>
                    </a:p>
                  </a:txBody>
                  <a:tcPr marL="72000" marR="36000" marT="36000" marB="36000" anchor="ctr">
                    <a:solidFill>
                      <a:schemeClr val="bg1">
                        <a:lumMod val="75000"/>
                      </a:schemeClr>
                    </a:solidFill>
                  </a:tcPr>
                </a:tc>
                <a:tc>
                  <a:txBody>
                    <a:bodyPr/>
                    <a:lstStyle/>
                    <a:p>
                      <a:pPr marL="0" marR="0" lvl="0" indent="0" algn="l">
                        <a:lnSpc>
                          <a:spcPct val="100000"/>
                        </a:lnSpc>
                        <a:spcBef>
                          <a:spcPts val="600"/>
                        </a:spcBef>
                        <a:spcAft>
                          <a:spcPts val="1200"/>
                        </a:spcAft>
                        <a:buNone/>
                      </a:pPr>
                      <a:r>
                        <a:rPr lang="en-AU" sz="1300" b="0" i="0" u="none" strike="noStrike" kern="1200" noProof="0">
                          <a:solidFill>
                            <a:srgbClr val="000000"/>
                          </a:solidFill>
                          <a:effectLst/>
                          <a:latin typeface="Calibri Light"/>
                          <a:ea typeface="+mn-ea"/>
                          <a:cs typeface="Calibri Light"/>
                        </a:rPr>
                        <a:t>TNI Code assigned, by AEMO, however Participants to undertake the generation of associated CR2xxx transactions, </a:t>
                      </a:r>
                      <a:r>
                        <a:rPr lang="en-AU" sz="1300" b="0" i="0" u="none" strike="noStrike" kern="1200">
                          <a:solidFill>
                            <a:srgbClr val="000000"/>
                          </a:solidFill>
                          <a:effectLst/>
                          <a:latin typeface="Calibri Light"/>
                          <a:ea typeface="+mn-ea"/>
                          <a:cs typeface="Calibri Light"/>
                        </a:rPr>
                        <a:t>to register a cross boundary meter using TNI 2. Migration to r39 aseXML necessitated.</a:t>
                      </a:r>
                    </a:p>
                  </a:txBody>
                  <a:tcPr marL="5431" marR="5431" marT="5431" marB="0" anchor="ctr">
                    <a:solidFill>
                      <a:schemeClr val="bg1">
                        <a:lumMod val="75000"/>
                      </a:schemeClr>
                    </a:solidFill>
                  </a:tcPr>
                </a:tc>
                <a:extLst>
                  <a:ext uri="{0D108BD9-81ED-4DB2-BD59-A6C34878D82A}">
                    <a16:rowId xmlns:a16="http://schemas.microsoft.com/office/drawing/2014/main" val="467452775"/>
                  </a:ext>
                </a:extLst>
              </a:tr>
              <a:tr h="408614">
                <a:tc>
                  <a:txBody>
                    <a:bodyPr/>
                    <a:lstStyle/>
                    <a:p>
                      <a:pPr marL="0" marR="0" lvl="0" indent="0" algn="l" defTabSz="801929" rtl="0" eaLnBrk="1" fontAlgn="ctr" latinLnBrk="0" hangingPunct="1">
                        <a:lnSpc>
                          <a:spcPct val="100000"/>
                        </a:lnSpc>
                        <a:spcBef>
                          <a:spcPts val="600"/>
                        </a:spcBef>
                        <a:spcAft>
                          <a:spcPts val="1200"/>
                        </a:spcAft>
                        <a:buClrTx/>
                        <a:buSzTx/>
                        <a:buFontTx/>
                        <a:buNone/>
                        <a:tabLst/>
                        <a:defRPr/>
                      </a:pPr>
                      <a:r>
                        <a:rPr lang="en-AU" sz="1300" b="0" i="0" u="none" strike="noStrike" kern="1200">
                          <a:solidFill>
                            <a:srgbClr val="000000"/>
                          </a:solidFill>
                          <a:effectLst/>
                          <a:latin typeface="Calibri Light"/>
                          <a:ea typeface="+mn-ea"/>
                          <a:cs typeface="Calibri Light"/>
                        </a:rPr>
                        <a:t>New NCONUML NMI Class codes available in list for SORD </a:t>
                      </a:r>
                      <a:r>
                        <a:rPr lang="en-AU" sz="1600" b="1" i="0" u="none" strike="noStrike" kern="1200">
                          <a:solidFill>
                            <a:srgbClr val="FF0000"/>
                          </a:solidFill>
                          <a:effectLst/>
                          <a:latin typeface="Calibri Light"/>
                          <a:ea typeface="+mn-ea"/>
                          <a:cs typeface="Calibri Light"/>
                        </a:rPr>
                        <a:t>#​</a:t>
                      </a:r>
                    </a:p>
                  </a:txBody>
                  <a:tcPr marL="36000" marR="36000" marT="36000" marB="36000" anchor="ctr">
                    <a:solidFill>
                      <a:schemeClr val="bg1">
                        <a:lumMod val="75000"/>
                      </a:schemeClr>
                    </a:solidFill>
                  </a:tcPr>
                </a:tc>
                <a:tc>
                  <a:txBody>
                    <a:bodyPr/>
                    <a:lstStyle/>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Likely B2B schema change.</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AEMO confirms that the Electricity B2B changes for v3.5 will be made available in pre-production in September or early October 2021. The changes will be in pre-production for a minimum of 4 weeks.</a:t>
                      </a:r>
                    </a:p>
                    <a:p>
                      <a:pPr marL="0" marR="0" lvl="0" indent="0" algn="l" rtl="0" eaLnBrk="1" fontAlgn="ctr" latinLnBrk="0" hangingPunct="1">
                        <a:lnSpc>
                          <a:spcPct val="100000"/>
                        </a:lnSpc>
                        <a:spcBef>
                          <a:spcPts val="600"/>
                        </a:spcBef>
                        <a:spcAft>
                          <a:spcPts val="1200"/>
                        </a:spcAft>
                        <a:buClrTx/>
                        <a:buSzTx/>
                        <a:buFont typeface="Arial" panose="020B0604020202020204" pitchFamily="34" charset="0"/>
                        <a:buChar char="•"/>
                      </a:pPr>
                      <a:r>
                        <a:rPr lang="en-AU" sz="1300" b="0" i="0" u="none" strike="noStrike" kern="1200">
                          <a:solidFill>
                            <a:srgbClr val="000000"/>
                          </a:solidFill>
                          <a:effectLst/>
                          <a:latin typeface="Calibri Light"/>
                          <a:ea typeface="+mn-ea"/>
                          <a:cs typeface="Calibri Light"/>
                        </a:rPr>
                        <a:t> 5MS will have to merge the changes from Electricity B2B for the GS May 2022 release.</a:t>
                      </a:r>
                    </a:p>
                  </a:txBody>
                  <a:tcPr marL="72000" marR="36000" marT="36000" marB="36000" anchor="ctr">
                    <a:solidFill>
                      <a:schemeClr val="bg1">
                        <a:lumMod val="75000"/>
                      </a:schemeClr>
                    </a:solidFill>
                  </a:tcPr>
                </a:tc>
                <a:tc>
                  <a:txBody>
                    <a:bodyPr/>
                    <a:lstStyle/>
                    <a:p>
                      <a:pPr marL="0" marR="0" lvl="0" indent="0" algn="l" defTabSz="801929" rtl="0" eaLnBrk="1" fontAlgn="ctr" latinLnBrk="0" hangingPunct="1">
                        <a:lnSpc>
                          <a:spcPct val="100000"/>
                        </a:lnSpc>
                        <a:spcBef>
                          <a:spcPts val="600"/>
                        </a:spcBef>
                        <a:spcAft>
                          <a:spcPts val="1200"/>
                        </a:spcAft>
                        <a:buClrTx/>
                        <a:buSzTx/>
                        <a:buFont typeface="Arial" panose="020B0604020202020204" pitchFamily="34" charset="0"/>
                        <a:buNone/>
                        <a:tabLst/>
                        <a:defRPr/>
                      </a:pPr>
                      <a:r>
                        <a:rPr lang="en-AU" sz="1300" b="0" i="0" u="none" strike="noStrike" kern="1200">
                          <a:solidFill>
                            <a:srgbClr val="000000"/>
                          </a:solidFill>
                          <a:effectLst/>
                          <a:latin typeface="Calibri Light"/>
                          <a:ea typeface="+mn-ea"/>
                          <a:cs typeface="Calibri Light"/>
                        </a:rPr>
                        <a:t>TBD</a:t>
                      </a:r>
                    </a:p>
                  </a:txBody>
                  <a:tcPr marL="72000" marR="36000" marT="36000" marB="36000" anchor="ctr">
                    <a:solidFill>
                      <a:schemeClr val="bg1">
                        <a:lumMod val="75000"/>
                      </a:schemeClr>
                    </a:solidFill>
                  </a:tcPr>
                </a:tc>
                <a:tc>
                  <a:txBody>
                    <a:bodyPr/>
                    <a:lstStyle/>
                    <a:p>
                      <a:r>
                        <a:rPr lang="en-AU" sz="1300" b="0" i="0" u="none" strike="noStrike" kern="1200">
                          <a:solidFill>
                            <a:srgbClr val="000000"/>
                          </a:solidFill>
                          <a:effectLst/>
                          <a:latin typeface="Calibri Light"/>
                          <a:ea typeface="+mn-ea"/>
                          <a:cs typeface="Calibri Light"/>
                        </a:rPr>
                        <a:t>10-Nov-2021 effective date decided as part of the regulator implementation  roadmap. </a:t>
                      </a:r>
                    </a:p>
                  </a:txBody>
                  <a:tcPr marL="5431" marR="5431" marT="5431" marB="0" anchor="ctr">
                    <a:solidFill>
                      <a:schemeClr val="bg1">
                        <a:lumMod val="75000"/>
                      </a:schemeClr>
                    </a:solidFill>
                  </a:tcPr>
                </a:tc>
                <a:extLst>
                  <a:ext uri="{0D108BD9-81ED-4DB2-BD59-A6C34878D82A}">
                    <a16:rowId xmlns:a16="http://schemas.microsoft.com/office/drawing/2014/main" val="1115453898"/>
                  </a:ext>
                </a:extLst>
              </a:tr>
            </a:tbl>
          </a:graphicData>
        </a:graphic>
      </p:graphicFrame>
    </p:spTree>
    <p:extLst>
      <p:ext uri="{BB962C8B-B14F-4D97-AF65-F5344CB8AC3E}">
        <p14:creationId xmlns:p14="http://schemas.microsoft.com/office/powerpoint/2010/main" val="26045751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A0773-3AFC-44F1-83F9-7A4E3A2DAC77}"/>
              </a:ext>
            </a:extLst>
          </p:cNvPr>
          <p:cNvSpPr>
            <a:spLocks noGrp="1"/>
          </p:cNvSpPr>
          <p:nvPr>
            <p:ph type="title"/>
          </p:nvPr>
        </p:nvSpPr>
        <p:spPr/>
        <p:txBody>
          <a:bodyPr/>
          <a:lstStyle/>
          <a:p>
            <a:r>
              <a:rPr lang="en-AU"/>
              <a:t>Appendix</a:t>
            </a:r>
          </a:p>
        </p:txBody>
      </p:sp>
      <p:sp>
        <p:nvSpPr>
          <p:cNvPr id="3" name="Text Placeholder 2">
            <a:extLst>
              <a:ext uri="{FF2B5EF4-FFF2-40B4-BE49-F238E27FC236}">
                <a16:creationId xmlns:a16="http://schemas.microsoft.com/office/drawing/2014/main" id="{3458CDE6-9DC9-4A14-99B5-4F42F7B21FE9}"/>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38A0466B-E7ED-4BB0-A385-4F3FF62AFA22}"/>
              </a:ext>
            </a:extLst>
          </p:cNvPr>
          <p:cNvSpPr>
            <a:spLocks noGrp="1"/>
          </p:cNvSpPr>
          <p:nvPr>
            <p:ph type="dt" sz="half" idx="10"/>
          </p:nvPr>
        </p:nvSpPr>
        <p:spPr/>
        <p:txBody>
          <a:bodyPr/>
          <a:lstStyle/>
          <a:p>
            <a:fld id="{D7E9A1E3-4D38-4A30-8479-46094F661FDD}" type="datetime1">
              <a:rPr lang="en-AU" smtClean="0"/>
              <a:t>8/04/2021</a:t>
            </a:fld>
            <a:endParaRPr lang="en-AU"/>
          </a:p>
        </p:txBody>
      </p:sp>
      <p:sp>
        <p:nvSpPr>
          <p:cNvPr id="6" name="Slide Number Placeholder 5">
            <a:extLst>
              <a:ext uri="{FF2B5EF4-FFF2-40B4-BE49-F238E27FC236}">
                <a16:creationId xmlns:a16="http://schemas.microsoft.com/office/drawing/2014/main" id="{BFDA1877-9B92-44B7-9586-0FAB6CB4BEBB}"/>
              </a:ext>
            </a:extLst>
          </p:cNvPr>
          <p:cNvSpPr>
            <a:spLocks noGrp="1"/>
          </p:cNvSpPr>
          <p:nvPr>
            <p:ph type="sldNum" sz="quarter" idx="12"/>
          </p:nvPr>
        </p:nvSpPr>
        <p:spPr/>
        <p:txBody>
          <a:bodyPr/>
          <a:lstStyle/>
          <a:p>
            <a:fld id="{4EC81F68-4976-451A-B2E9-79BCBD2F70CC}" type="slidenum">
              <a:rPr lang="en-AU" smtClean="0"/>
              <a:pPr/>
              <a:t>67</a:t>
            </a:fld>
            <a:endParaRPr lang="en-AU"/>
          </a:p>
        </p:txBody>
      </p:sp>
    </p:spTree>
    <p:extLst>
      <p:ext uri="{BB962C8B-B14F-4D97-AF65-F5344CB8AC3E}">
        <p14:creationId xmlns:p14="http://schemas.microsoft.com/office/powerpoint/2010/main" val="10035916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normAutofit/>
          </a:bodyPr>
          <a:lstStyle/>
          <a:p>
            <a:r>
              <a:rPr lang="en-US" sz="3600"/>
              <a:t>Readiness Reporting Actions and Follow ups – Round 6</a:t>
            </a:r>
            <a:endParaRPr lang="en-AU" sz="3600"/>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68</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extLst>
              <p:ext uri="{D42A27DB-BD31-4B8C-83A1-F6EECF244321}">
                <p14:modId xmlns:p14="http://schemas.microsoft.com/office/powerpoint/2010/main" val="3202166960"/>
              </p:ext>
            </p:extLst>
          </p:nvPr>
        </p:nvGraphicFramePr>
        <p:xfrm>
          <a:off x="206547" y="1612918"/>
          <a:ext cx="10288716" cy="5508064"/>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242237">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marL="45720" marR="45720"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marL="45720" marR="45720" anchor="b">
                    <a:solidFill>
                      <a:schemeClr val="accent2"/>
                    </a:solidFill>
                  </a:tcPr>
                </a:tc>
                <a:extLst>
                  <a:ext uri="{0D108BD9-81ED-4DB2-BD59-A6C34878D82A}">
                    <a16:rowId xmlns:a16="http://schemas.microsoft.com/office/drawing/2014/main" val="3305108398"/>
                  </a:ext>
                </a:extLst>
              </a:tr>
              <a:tr h="581369">
                <a:tc>
                  <a:txBody>
                    <a:bodyPr/>
                    <a:lstStyle/>
                    <a:p>
                      <a:pPr lvl="0" algn="l" rtl="0" fontAlgn="base"/>
                      <a:r>
                        <a:rPr lang="en-US" sz="1400" b="0" kern="1200">
                          <a:solidFill>
                            <a:schemeClr val="dk1"/>
                          </a:solidFill>
                          <a:effectLst/>
                          <a:latin typeface="+mn-lt"/>
                          <a:cs typeface="Calibri"/>
                        </a:rPr>
                        <a:t>6.1</a:t>
                      </a:r>
                      <a:endParaRPr lang="en-AU" sz="1400" b="0" kern="1200">
                        <a:solidFill>
                          <a:schemeClr val="dk1"/>
                        </a:solidFill>
                        <a:effectLst/>
                        <a:latin typeface="+mn-lt"/>
                        <a:cs typeface="Calibri"/>
                      </a:endParaRPr>
                    </a:p>
                  </a:txBody>
                  <a:tcPr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confirm progress and status of non-responding TNSP's readiness activities</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Participant confirmed that a response will be provided in future rounds of reporting</a:t>
                      </a:r>
                    </a:p>
                  </a:txBody>
                  <a:tcPr>
                    <a:solidFill>
                      <a:schemeClr val="tx1">
                        <a:lumMod val="10000"/>
                        <a:lumOff val="90000"/>
                      </a:schemeClr>
                    </a:solidFill>
                  </a:tcPr>
                </a:tc>
                <a:extLst>
                  <a:ext uri="{0D108BD9-81ED-4DB2-BD59-A6C34878D82A}">
                    <a16:rowId xmlns:a16="http://schemas.microsoft.com/office/drawing/2014/main" val="3328587898"/>
                  </a:ext>
                </a:extLst>
              </a:tr>
              <a:tr h="750935">
                <a:tc>
                  <a:txBody>
                    <a:bodyPr/>
                    <a:lstStyle/>
                    <a:p>
                      <a:pPr lvl="0" algn="l" rtl="0" fontAlgn="base"/>
                      <a:r>
                        <a:rPr lang="en-US" sz="1400" b="0" kern="1200">
                          <a:solidFill>
                            <a:schemeClr val="dk1"/>
                          </a:solidFill>
                          <a:effectLst/>
                          <a:latin typeface="+mn-lt"/>
                          <a:cs typeface="Calibri"/>
                        </a:rPr>
                        <a:t>6.2</a:t>
                      </a:r>
                      <a:endParaRPr lang="en-AU" sz="1400" b="0" kern="1200">
                        <a:solidFill>
                          <a:schemeClr val="dk1"/>
                        </a:solidFill>
                        <a:effectLst/>
                        <a:latin typeface="+mn-lt"/>
                        <a:cs typeface="Calibri"/>
                      </a:endParaRPr>
                    </a:p>
                  </a:txBody>
                  <a:tcPr anchor="ctr">
                    <a:solidFill>
                      <a:schemeClr val="bg1">
                        <a:lumMod val="95000"/>
                      </a:schemeClr>
                    </a:solidFill>
                  </a:tcPr>
                </a:tc>
                <a:tc>
                  <a:txBody>
                    <a:bodyPr/>
                    <a:lstStyle/>
                    <a:p>
                      <a:pPr algn="ctr" rtl="0" fontAlgn="base"/>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seek clarification from generator reporting 'late' and if remediation action is successful</a:t>
                      </a:r>
                    </a:p>
                  </a:txBody>
                  <a:tcPr>
                    <a:solidFill>
                      <a:schemeClr val="bg1">
                        <a:lumMod val="95000"/>
                      </a:schemeClr>
                    </a:solidFill>
                  </a:tcPr>
                </a:tc>
                <a:tc>
                  <a:txBody>
                    <a:bodyPr/>
                    <a:lstStyle/>
                    <a:p>
                      <a:pPr algn="l" fontAlgn="t"/>
                      <a:r>
                        <a:rPr lang="en-AU" sz="1400" b="0" i="0" u="none" strike="noStrike" dirty="0">
                          <a:solidFill>
                            <a:srgbClr val="000000"/>
                          </a:solidFill>
                          <a:effectLst/>
                          <a:latin typeface="+mn-lt"/>
                        </a:rPr>
                        <a:t>Participant noted that they are ‘’late’ based on their own project schedule and not for 1 Oct 21</a:t>
                      </a:r>
                    </a:p>
                  </a:txBody>
                  <a:tcPr>
                    <a:solidFill>
                      <a:schemeClr val="bg1">
                        <a:lumMod val="95000"/>
                      </a:schemeClr>
                    </a:solidFill>
                  </a:tcPr>
                </a:tc>
                <a:extLst>
                  <a:ext uri="{0D108BD9-81ED-4DB2-BD59-A6C34878D82A}">
                    <a16:rowId xmlns:a16="http://schemas.microsoft.com/office/drawing/2014/main" val="639779602"/>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6.3</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panose="020F0502020204030204" pitchFamily="34" charset="0"/>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monitor status of MDP reporting that their overall program is 'at risk' in round 7 of readiness reporting</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Participant noted that they expect to be late for the MTP transition end date for Type 1-3 5-minute meter data delivery, but will be on track before 1 Oct 21</a:t>
                      </a:r>
                    </a:p>
                  </a:txBody>
                  <a:tcPr>
                    <a:solidFill>
                      <a:schemeClr val="tx1">
                        <a:lumMod val="10000"/>
                        <a:lumOff val="90000"/>
                      </a:schemeClr>
                    </a:solidFill>
                  </a:tcPr>
                </a:tc>
                <a:extLst>
                  <a:ext uri="{0D108BD9-81ED-4DB2-BD59-A6C34878D82A}">
                    <a16:rowId xmlns:a16="http://schemas.microsoft.com/office/drawing/2014/main" val="880604722"/>
                  </a:ext>
                </a:extLst>
              </a:tr>
              <a:tr h="411803">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6.4</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AU" sz="1400" b="0" i="0" u="none" strike="noStrike" kern="1200">
                          <a:solidFill>
                            <a:srgbClr val="000000"/>
                          </a:solidFill>
                          <a:effectLst/>
                          <a:latin typeface="+mn-lt"/>
                          <a:ea typeface="+mn-ea"/>
                          <a:cs typeface="Calibri" panose="020F0502020204030204" pitchFamily="34" charset="0"/>
                        </a:rPr>
                        <a:t>Open</a:t>
                      </a: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TNSP reporting 'at risk' to understand timing of remediation</a:t>
                      </a:r>
                    </a:p>
                  </a:txBody>
                  <a:tcPr>
                    <a:solidFill>
                      <a:schemeClr val="bg1">
                        <a:lumMod val="95000"/>
                      </a:schemeClr>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lang="en-AU" sz="1400" b="0" i="0" u="none" strike="noStrike" dirty="0">
                          <a:solidFill>
                            <a:srgbClr val="000000"/>
                          </a:solidFill>
                          <a:effectLst/>
                          <a:latin typeface="+mn-lt"/>
                        </a:rPr>
                        <a:t>Participant noted that they are ‘’late’ based on their own project schedule and not for 1 Oct 21</a:t>
                      </a:r>
                    </a:p>
                  </a:txBody>
                  <a:tcPr>
                    <a:solidFill>
                      <a:schemeClr val="bg1">
                        <a:lumMod val="95000"/>
                      </a:schemeClr>
                    </a:solidFill>
                  </a:tcPr>
                </a:tc>
                <a:extLst>
                  <a:ext uri="{0D108BD9-81ED-4DB2-BD59-A6C34878D82A}">
                    <a16:rowId xmlns:a16="http://schemas.microsoft.com/office/drawing/2014/main" val="2775894561"/>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6.5</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RWG to consider if risks raised by respondents in readiness reporting should be captured as industry risks</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Discussion held at RWG 21.</a:t>
                      </a:r>
                    </a:p>
                  </a:txBody>
                  <a:tcPr>
                    <a:solidFill>
                      <a:schemeClr val="tx1">
                        <a:lumMod val="10000"/>
                        <a:lumOff val="90000"/>
                      </a:schemeClr>
                    </a:solidFill>
                  </a:tcPr>
                </a:tc>
                <a:extLst>
                  <a:ext uri="{0D108BD9-81ED-4DB2-BD59-A6C34878D82A}">
                    <a16:rowId xmlns:a16="http://schemas.microsoft.com/office/drawing/2014/main" val="1588586647"/>
                  </a:ext>
                </a:extLst>
              </a:tr>
              <a:tr h="56222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6.6</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MP/MC with essential meters reporting a 'late' status to confirm timing of remediation</a:t>
                      </a:r>
                    </a:p>
                  </a:txBody>
                  <a:tcPr>
                    <a:solidFill>
                      <a:schemeClr val="bg1">
                        <a:lumMod val="95000"/>
                      </a:schemeClr>
                    </a:solidFill>
                  </a:tcPr>
                </a:tc>
                <a:tc>
                  <a:txBody>
                    <a:bodyPr/>
                    <a:lstStyle/>
                    <a:p>
                      <a:pPr algn="l" fontAlgn="t"/>
                      <a:r>
                        <a:rPr lang="en-AU" sz="1400" b="0" i="0" u="none" strike="noStrike" dirty="0">
                          <a:solidFill>
                            <a:srgbClr val="000000"/>
                          </a:solidFill>
                          <a:effectLst/>
                          <a:latin typeface="+mn-lt"/>
                        </a:rPr>
                        <a:t>Participant outlined their remediation plan and contingency approaches, confirming that </a:t>
                      </a:r>
                      <a:r>
                        <a:rPr lang="en-AU" sz="1400" b="0" i="0" u="none" strike="noStrike">
                          <a:solidFill>
                            <a:srgbClr val="000000"/>
                          </a:solidFill>
                          <a:effectLst/>
                          <a:latin typeface="+mn-lt"/>
                        </a:rPr>
                        <a:t>MTP activities </a:t>
                      </a:r>
                      <a:r>
                        <a:rPr lang="en-AU" sz="1400" b="0" i="0" u="none" strike="noStrike" dirty="0">
                          <a:solidFill>
                            <a:srgbClr val="000000"/>
                          </a:solidFill>
                          <a:effectLst/>
                          <a:latin typeface="+mn-lt"/>
                        </a:rPr>
                        <a:t>are expected to be completed by the transition end dates</a:t>
                      </a:r>
                    </a:p>
                  </a:txBody>
                  <a:tcPr>
                    <a:solidFill>
                      <a:schemeClr val="bg1">
                        <a:lumMod val="95000"/>
                      </a:schemeClr>
                    </a:solidFill>
                  </a:tcPr>
                </a:tc>
                <a:extLst>
                  <a:ext uri="{0D108BD9-81ED-4DB2-BD59-A6C34878D82A}">
                    <a16:rowId xmlns:a16="http://schemas.microsoft.com/office/drawing/2014/main" val="2644908858"/>
                  </a:ext>
                </a:extLst>
              </a:tr>
              <a:tr h="56222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6.7</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clarify 5-minute bidding go-live approach with generators that are not planning to utilise the bidding transition period, and establish level of industry risk</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Readiness survey amended to allow generators to provide further details if there are not planning to submit 5-minute bids before during the bidding transition period before 1 Oct 21</a:t>
                      </a:r>
                    </a:p>
                  </a:txBody>
                  <a:tcPr>
                    <a:solidFill>
                      <a:schemeClr val="tx1">
                        <a:lumMod val="10000"/>
                        <a:lumOff val="90000"/>
                      </a:schemeClr>
                    </a:solidFill>
                  </a:tcPr>
                </a:tc>
                <a:extLst>
                  <a:ext uri="{0D108BD9-81ED-4DB2-BD59-A6C34878D82A}">
                    <a16:rowId xmlns:a16="http://schemas.microsoft.com/office/drawing/2014/main" val="2181881294"/>
                  </a:ext>
                </a:extLst>
              </a:tr>
            </a:tbl>
          </a:graphicData>
        </a:graphic>
      </p:graphicFrame>
    </p:spTree>
    <p:extLst>
      <p:ext uri="{BB962C8B-B14F-4D97-AF65-F5344CB8AC3E}">
        <p14:creationId xmlns:p14="http://schemas.microsoft.com/office/powerpoint/2010/main" val="6438132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lstStyle/>
          <a:p>
            <a:r>
              <a:rPr lang="en-US" sz="3600"/>
              <a:t>Readiness Reporting Actions and Follow ups – Round 6</a:t>
            </a:r>
            <a:endParaRPr lang="en-AU"/>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69</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extLst>
              <p:ext uri="{D42A27DB-BD31-4B8C-83A1-F6EECF244321}">
                <p14:modId xmlns:p14="http://schemas.microsoft.com/office/powerpoint/2010/main" val="400494704"/>
              </p:ext>
            </p:extLst>
          </p:nvPr>
        </p:nvGraphicFramePr>
        <p:xfrm>
          <a:off x="206547" y="1612918"/>
          <a:ext cx="10288716" cy="5760720"/>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242237">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anchor="b">
                    <a:solidFill>
                      <a:schemeClr val="accent2"/>
                    </a:solidFill>
                  </a:tcPr>
                </a:tc>
                <a:extLst>
                  <a:ext uri="{0D108BD9-81ED-4DB2-BD59-A6C34878D82A}">
                    <a16:rowId xmlns:a16="http://schemas.microsoft.com/office/drawing/2014/main" val="3305108398"/>
                  </a:ext>
                </a:extLst>
              </a:tr>
              <a:tr h="581369">
                <a:tc>
                  <a:txBody>
                    <a:bodyPr/>
                    <a:lstStyle/>
                    <a:p>
                      <a:pPr lvl="0" algn="l" rtl="0" fontAlgn="base"/>
                      <a:r>
                        <a:rPr lang="en-US" sz="1400" b="0" kern="1200">
                          <a:solidFill>
                            <a:schemeClr val="dk1"/>
                          </a:solidFill>
                          <a:effectLst/>
                          <a:latin typeface="+mn-lt"/>
                          <a:cs typeface="Calibri"/>
                        </a:rPr>
                        <a:t>6.8</a:t>
                      </a:r>
                      <a:endParaRPr lang="en-AU" sz="1400" b="0" kern="1200">
                        <a:solidFill>
                          <a:schemeClr val="dk1"/>
                        </a:solidFill>
                        <a:effectLst/>
                        <a:latin typeface="+mn-lt"/>
                        <a:cs typeface="Calibri"/>
                      </a:endParaRPr>
                    </a:p>
                  </a:txBody>
                  <a:tcPr anchor="ctr">
                    <a:solidFill>
                      <a:schemeClr val="tx1">
                        <a:lumMod val="10000"/>
                        <a:lumOff val="90000"/>
                      </a:schemeClr>
                    </a:solidFill>
                  </a:tcPr>
                </a:tc>
                <a:tc>
                  <a:txBody>
                    <a:bodyPr/>
                    <a:lstStyle/>
                    <a:p>
                      <a:pPr marL="0" marR="0" lvl="0" indent="0" algn="ctr" defTabSz="801929" rtl="0" eaLnBrk="1" fontAlgn="base"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MP responding that 'S09 - New and replacement SAMPLE meters' is 'at risk' to confirm status and if remediation is required.</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AEMO to follow up with participant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3328587898"/>
                  </a:ext>
                </a:extLst>
              </a:tr>
              <a:tr h="750935">
                <a:tc>
                  <a:txBody>
                    <a:bodyPr/>
                    <a:lstStyle/>
                    <a:p>
                      <a:pPr lvl="0" algn="l" rtl="0" fontAlgn="base"/>
                      <a:r>
                        <a:rPr lang="en-US" sz="1400" b="0" kern="1200">
                          <a:solidFill>
                            <a:schemeClr val="dk1"/>
                          </a:solidFill>
                          <a:effectLst/>
                          <a:latin typeface="+mn-lt"/>
                          <a:cs typeface="Calibri"/>
                        </a:rPr>
                        <a:t>6.9</a:t>
                      </a:r>
                      <a:endParaRPr lang="en-AU" sz="1400" b="0" kern="1200">
                        <a:solidFill>
                          <a:schemeClr val="dk1"/>
                        </a:solidFill>
                        <a:effectLst/>
                        <a:latin typeface="+mn-lt"/>
                        <a:cs typeface="Calibri"/>
                      </a:endParaRPr>
                    </a:p>
                  </a:txBody>
                  <a:tcPr anchor="ctr">
                    <a:solidFill>
                      <a:schemeClr val="bg1">
                        <a:lumMod val="95000"/>
                      </a:schemeClr>
                    </a:solidFill>
                  </a:tcPr>
                </a:tc>
                <a:tc>
                  <a:txBody>
                    <a:bodyPr/>
                    <a:lstStyle/>
                    <a:p>
                      <a:pPr algn="ctr" rtl="0" fontAlgn="base"/>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MP responding that 'S01 - BULK/ Wholesale Meters', 'S02 - Type 1 - 3 Meters', and 'S03 - Subset of type 4 meters - TNI, Market Generator or SGA' is late to confirm timing on remediation and if escalation is required</a:t>
                      </a:r>
                    </a:p>
                  </a:txBody>
                  <a:tcPr>
                    <a:solidFill>
                      <a:schemeClr val="bg1">
                        <a:lumMod val="95000"/>
                      </a:schemeClr>
                    </a:solidFill>
                  </a:tcPr>
                </a:tc>
                <a:tc>
                  <a:txBody>
                    <a:bodyPr/>
                    <a:lstStyle/>
                    <a:p>
                      <a:pPr algn="l" fontAlgn="t"/>
                      <a:r>
                        <a:rPr lang="en-AU" sz="1400" b="0" i="0" u="none" strike="noStrike" dirty="0">
                          <a:solidFill>
                            <a:srgbClr val="000000"/>
                          </a:solidFill>
                          <a:effectLst/>
                          <a:latin typeface="+mn-lt"/>
                        </a:rPr>
                        <a:t>Participant outlined their remediation plan and contingency approaches, confirming that MTP are expected to be completed by the transition end dates</a:t>
                      </a:r>
                    </a:p>
                  </a:txBody>
                  <a:tcPr>
                    <a:solidFill>
                      <a:schemeClr val="bg1">
                        <a:lumMod val="95000"/>
                      </a:schemeClr>
                    </a:solidFill>
                  </a:tcPr>
                </a:tc>
                <a:extLst>
                  <a:ext uri="{0D108BD9-81ED-4DB2-BD59-A6C34878D82A}">
                    <a16:rowId xmlns:a16="http://schemas.microsoft.com/office/drawing/2014/main" val="639779602"/>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6.10</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panose="020F0502020204030204" pitchFamily="34" charset="0"/>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MP responding that 'S15 - Cross Boundary meters (KNOWN)' and 'S20 - New and replacement SAMPLE Meters' is 'at risk' to confirm status and if remediation is required.</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AEMO to follow up with participant and provide update in the next readiness report</a:t>
                      </a:r>
                    </a:p>
                  </a:txBody>
                  <a:tcPr>
                    <a:solidFill>
                      <a:schemeClr val="tx1">
                        <a:lumMod val="10000"/>
                        <a:lumOff val="90000"/>
                      </a:schemeClr>
                    </a:solidFill>
                  </a:tcPr>
                </a:tc>
                <a:extLst>
                  <a:ext uri="{0D108BD9-81ED-4DB2-BD59-A6C34878D82A}">
                    <a16:rowId xmlns:a16="http://schemas.microsoft.com/office/drawing/2014/main" val="880604722"/>
                  </a:ext>
                </a:extLst>
              </a:tr>
              <a:tr h="411803">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6.11</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AU" sz="1400" b="0" i="0" u="none" strike="noStrike" kern="1200">
                          <a:solidFill>
                            <a:srgbClr val="000000"/>
                          </a:solidFill>
                          <a:effectLst/>
                          <a:latin typeface="+mn-lt"/>
                          <a:ea typeface="+mn-ea"/>
                          <a:cs typeface="Calibri" panose="020F0502020204030204" pitchFamily="34" charset="0"/>
                        </a:rPr>
                        <a:t>Open</a:t>
                      </a: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MP responding that 'S41 - MP accreditation update (for 1 Oct 2021)' is 'late' to confirm remediation and consider if escalation is required</a:t>
                      </a:r>
                    </a:p>
                  </a:txBody>
                  <a:tcPr>
                    <a:solidFill>
                      <a:schemeClr val="bg1">
                        <a:lumMod val="95000"/>
                      </a:schemeClr>
                    </a:solidFill>
                  </a:tcPr>
                </a:tc>
                <a:tc>
                  <a:txBody>
                    <a:bodyPr/>
                    <a:lstStyle/>
                    <a:p>
                      <a:pPr algn="l" fontAlgn="t"/>
                      <a:r>
                        <a:rPr lang="en-AU" sz="1400" b="0" i="0" u="none" strike="noStrike" dirty="0">
                          <a:solidFill>
                            <a:srgbClr val="000000"/>
                          </a:solidFill>
                          <a:effectLst/>
                          <a:latin typeface="+mn-lt"/>
                        </a:rPr>
                        <a:t>Participant outlined their remediation plan and contingency approaches, confirming that MTP are expected to be completed by the transition end dates</a:t>
                      </a:r>
                    </a:p>
                  </a:txBody>
                  <a:tcPr>
                    <a:solidFill>
                      <a:schemeClr val="bg1">
                        <a:lumMod val="95000"/>
                      </a:schemeClr>
                    </a:solidFill>
                  </a:tcPr>
                </a:tc>
                <a:extLst>
                  <a:ext uri="{0D108BD9-81ED-4DB2-BD59-A6C34878D82A}">
                    <a16:rowId xmlns:a16="http://schemas.microsoft.com/office/drawing/2014/main" val="2775894561"/>
                  </a:ext>
                </a:extLst>
              </a:tr>
              <a:tr h="581369">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6.12</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marL="0" marR="0" lvl="0" indent="0" algn="ctr" defTabSz="801929" rtl="0" eaLnBrk="1" fontAlgn="b" latinLnBrk="0" hangingPunct="1">
                        <a:lnSpc>
                          <a:spcPct val="100000"/>
                        </a:lnSpc>
                        <a:spcBef>
                          <a:spcPts val="0"/>
                        </a:spcBef>
                        <a:spcAft>
                          <a:spcPts val="0"/>
                        </a:spcAft>
                        <a:buClrTx/>
                        <a:buSzTx/>
                        <a:buFontTx/>
                        <a:buNone/>
                        <a:tabLst/>
                        <a:defRPr/>
                      </a:pPr>
                      <a:r>
                        <a:rPr lang="en-US" sz="1400" kern="1200">
                          <a:solidFill>
                            <a:schemeClr val="dk1"/>
                          </a:solidFill>
                          <a:effectLst/>
                          <a:latin typeface="+mn-lt"/>
                          <a:cs typeface="Calibri"/>
                        </a:rPr>
                        <a:t>Open</a:t>
                      </a:r>
                      <a:endParaRPr lang="en-AU" sz="1400" kern="1200">
                        <a:solidFill>
                          <a:schemeClr val="dk1"/>
                        </a:solidFill>
                        <a:effectLst/>
                        <a:latin typeface="+mn-lt"/>
                        <a:cs typeface="Calibri"/>
                      </a:endParaRPr>
                    </a:p>
                    <a:p>
                      <a:pPr algn="ctr" fontAlgn="b"/>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MDP responding that 'S24 - Tier 1 basic metering data' is 'late' to confirm delivery timing</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Participant is unable to complete MTP activities before the MTP transition end dates, and will not be able to send a full cycle of Tier 1 basic metering data before 1 Oct 21</a:t>
                      </a:r>
                    </a:p>
                  </a:txBody>
                  <a:tcPr>
                    <a:solidFill>
                      <a:schemeClr val="tx1">
                        <a:lumMod val="10000"/>
                        <a:lumOff val="90000"/>
                      </a:schemeClr>
                    </a:solidFill>
                  </a:tcPr>
                </a:tc>
                <a:extLst>
                  <a:ext uri="{0D108BD9-81ED-4DB2-BD59-A6C34878D82A}">
                    <a16:rowId xmlns:a16="http://schemas.microsoft.com/office/drawing/2014/main" val="1588586647"/>
                  </a:ext>
                </a:extLst>
              </a:tr>
              <a:tr h="562225">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6.13</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bg1">
                        <a:lumMod val="95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MDP responding that 'S14 - Type 1-3, subset of Type 4' is 'at risk' to confirm status and if remediation is required.</a:t>
                      </a:r>
                    </a:p>
                  </a:txBody>
                  <a:tcPr>
                    <a:solidFill>
                      <a:schemeClr val="bg1">
                        <a:lumMod val="95000"/>
                      </a:schemeClr>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lang="en-AU" sz="1400" b="0" i="0" u="none" strike="noStrike" dirty="0">
                          <a:solidFill>
                            <a:srgbClr val="000000"/>
                          </a:solidFill>
                          <a:effectLst/>
                          <a:latin typeface="+mn-lt"/>
                        </a:rPr>
                        <a:t>Participant noted that they are ‘’late’ based on their own project schedule and not for 1 Oct 21</a:t>
                      </a:r>
                    </a:p>
                  </a:txBody>
                  <a:tcPr>
                    <a:solidFill>
                      <a:schemeClr val="bg1">
                        <a:lumMod val="95000"/>
                      </a:schemeClr>
                    </a:solidFill>
                  </a:tcPr>
                </a:tc>
                <a:extLst>
                  <a:ext uri="{0D108BD9-81ED-4DB2-BD59-A6C34878D82A}">
                    <a16:rowId xmlns:a16="http://schemas.microsoft.com/office/drawing/2014/main" val="2644908858"/>
                  </a:ext>
                </a:extLst>
              </a:tr>
            </a:tbl>
          </a:graphicData>
        </a:graphic>
      </p:graphicFrame>
    </p:spTree>
    <p:extLst>
      <p:ext uri="{BB962C8B-B14F-4D97-AF65-F5344CB8AC3E}">
        <p14:creationId xmlns:p14="http://schemas.microsoft.com/office/powerpoint/2010/main" val="1367296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306A-B322-40E5-94DC-530A287BA781}"/>
              </a:ext>
            </a:extLst>
          </p:cNvPr>
          <p:cNvSpPr>
            <a:spLocks noGrp="1"/>
          </p:cNvSpPr>
          <p:nvPr>
            <p:ph type="title"/>
          </p:nvPr>
        </p:nvSpPr>
        <p:spPr/>
        <p:txBody>
          <a:bodyPr/>
          <a:lstStyle/>
          <a:p>
            <a:r>
              <a:rPr lang="en-AU"/>
              <a:t>5MS Program Update</a:t>
            </a:r>
          </a:p>
        </p:txBody>
      </p:sp>
      <p:sp>
        <p:nvSpPr>
          <p:cNvPr id="3" name="Text Placeholder 2">
            <a:extLst>
              <a:ext uri="{FF2B5EF4-FFF2-40B4-BE49-F238E27FC236}">
                <a16:creationId xmlns:a16="http://schemas.microsoft.com/office/drawing/2014/main" id="{A02D0FDC-7C9B-46BC-A8B6-9383F7B9BAC7}"/>
              </a:ext>
            </a:extLst>
          </p:cNvPr>
          <p:cNvSpPr>
            <a:spLocks noGrp="1"/>
          </p:cNvSpPr>
          <p:nvPr>
            <p:ph type="body" idx="1"/>
          </p:nvPr>
        </p:nvSpPr>
        <p:spPr/>
        <p:txBody>
          <a:bodyPr/>
          <a:lstStyle/>
          <a:p>
            <a:r>
              <a:rPr lang="en-AU"/>
              <a:t>Greg Minney</a:t>
            </a:r>
          </a:p>
        </p:txBody>
      </p:sp>
      <p:sp>
        <p:nvSpPr>
          <p:cNvPr id="4" name="Slide Number Placeholder 3">
            <a:extLst>
              <a:ext uri="{FF2B5EF4-FFF2-40B4-BE49-F238E27FC236}">
                <a16:creationId xmlns:a16="http://schemas.microsoft.com/office/drawing/2014/main" id="{0C219FAE-E21A-4E2F-8897-A0416E2727B1}"/>
              </a:ext>
            </a:extLst>
          </p:cNvPr>
          <p:cNvSpPr>
            <a:spLocks noGrp="1"/>
          </p:cNvSpPr>
          <p:nvPr>
            <p:ph type="sldNum" sz="quarter" idx="12"/>
          </p:nvPr>
        </p:nvSpPr>
        <p:spPr/>
        <p:txBody>
          <a:bodyPr/>
          <a:lstStyle/>
          <a:p>
            <a:fld id="{4EC81F68-4976-451A-B2E9-79BCBD2F70CC}" type="slidenum">
              <a:rPr lang="en-AU" smtClean="0"/>
              <a:pPr/>
              <a:t>7</a:t>
            </a:fld>
            <a:endParaRPr lang="en-AU"/>
          </a:p>
        </p:txBody>
      </p:sp>
    </p:spTree>
    <p:extLst>
      <p:ext uri="{BB962C8B-B14F-4D97-AF65-F5344CB8AC3E}">
        <p14:creationId xmlns:p14="http://schemas.microsoft.com/office/powerpoint/2010/main" val="3373589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63200-D927-411A-B2EE-B02812FD5768}"/>
              </a:ext>
            </a:extLst>
          </p:cNvPr>
          <p:cNvSpPr>
            <a:spLocks noGrp="1"/>
          </p:cNvSpPr>
          <p:nvPr>
            <p:ph type="title"/>
          </p:nvPr>
        </p:nvSpPr>
        <p:spPr>
          <a:xfrm>
            <a:off x="206547" y="150494"/>
            <a:ext cx="8613896" cy="1310695"/>
          </a:xfrm>
        </p:spPr>
        <p:txBody>
          <a:bodyPr/>
          <a:lstStyle/>
          <a:p>
            <a:r>
              <a:rPr lang="en-US" sz="3600"/>
              <a:t>Readiness Reporting Actions and Follow ups – Round 6</a:t>
            </a:r>
            <a:endParaRPr lang="en-AU"/>
          </a:p>
        </p:txBody>
      </p:sp>
      <p:sp>
        <p:nvSpPr>
          <p:cNvPr id="3" name="Slide Number Placeholder 2">
            <a:extLst>
              <a:ext uri="{FF2B5EF4-FFF2-40B4-BE49-F238E27FC236}">
                <a16:creationId xmlns:a16="http://schemas.microsoft.com/office/drawing/2014/main" id="{166BF399-88B0-45D9-BC0F-01BFC0565B28}"/>
              </a:ext>
            </a:extLst>
          </p:cNvPr>
          <p:cNvSpPr>
            <a:spLocks noGrp="1"/>
          </p:cNvSpPr>
          <p:nvPr>
            <p:ph type="sldNum" sz="quarter" idx="12"/>
          </p:nvPr>
        </p:nvSpPr>
        <p:spPr/>
        <p:txBody>
          <a:bodyPr/>
          <a:lstStyle/>
          <a:p>
            <a:fld id="{4EC81F68-4976-451A-B2E9-79BCBD2F70CC}" type="slidenum">
              <a:rPr lang="en-AU" smtClean="0"/>
              <a:t>70</a:t>
            </a:fld>
            <a:endParaRPr lang="en-AU"/>
          </a:p>
        </p:txBody>
      </p:sp>
      <p:graphicFrame>
        <p:nvGraphicFramePr>
          <p:cNvPr id="8" name="Content Placeholder 6">
            <a:extLst>
              <a:ext uri="{FF2B5EF4-FFF2-40B4-BE49-F238E27FC236}">
                <a16:creationId xmlns:a16="http://schemas.microsoft.com/office/drawing/2014/main" id="{64525ECB-BF0A-450E-9571-0C273A1E6451}"/>
              </a:ext>
            </a:extLst>
          </p:cNvPr>
          <p:cNvGraphicFramePr>
            <a:graphicFrameLocks/>
          </p:cNvGraphicFramePr>
          <p:nvPr>
            <p:extLst>
              <p:ext uri="{D42A27DB-BD31-4B8C-83A1-F6EECF244321}">
                <p14:modId xmlns:p14="http://schemas.microsoft.com/office/powerpoint/2010/main" val="2331830038"/>
              </p:ext>
            </p:extLst>
          </p:nvPr>
        </p:nvGraphicFramePr>
        <p:xfrm>
          <a:off x="206547" y="1612917"/>
          <a:ext cx="10288716" cy="5113432"/>
        </p:xfrm>
        <a:graphic>
          <a:graphicData uri="http://schemas.openxmlformats.org/drawingml/2006/table">
            <a:tbl>
              <a:tblPr>
                <a:tableStyleId>{073A0DAA-6AF3-43AB-8588-CEC1D06C72B9}</a:tableStyleId>
              </a:tblPr>
              <a:tblGrid>
                <a:gridCol w="972000">
                  <a:extLst>
                    <a:ext uri="{9D8B030D-6E8A-4147-A177-3AD203B41FA5}">
                      <a16:colId xmlns:a16="http://schemas.microsoft.com/office/drawing/2014/main" val="411289004"/>
                    </a:ext>
                  </a:extLst>
                </a:gridCol>
                <a:gridCol w="712270">
                  <a:extLst>
                    <a:ext uri="{9D8B030D-6E8A-4147-A177-3AD203B41FA5}">
                      <a16:colId xmlns:a16="http://schemas.microsoft.com/office/drawing/2014/main" val="1572276015"/>
                    </a:ext>
                  </a:extLst>
                </a:gridCol>
                <a:gridCol w="4248000">
                  <a:extLst>
                    <a:ext uri="{9D8B030D-6E8A-4147-A177-3AD203B41FA5}">
                      <a16:colId xmlns:a16="http://schemas.microsoft.com/office/drawing/2014/main" val="71918296"/>
                    </a:ext>
                  </a:extLst>
                </a:gridCol>
                <a:gridCol w="4356446">
                  <a:extLst>
                    <a:ext uri="{9D8B030D-6E8A-4147-A177-3AD203B41FA5}">
                      <a16:colId xmlns:a16="http://schemas.microsoft.com/office/drawing/2014/main" val="3532150438"/>
                    </a:ext>
                  </a:extLst>
                </a:gridCol>
              </a:tblGrid>
              <a:tr h="335799">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No.</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Status</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Action</a:t>
                      </a:r>
                    </a:p>
                  </a:txBody>
                  <a:tcPr anchor="b">
                    <a:solidFill>
                      <a:schemeClr val="accent2"/>
                    </a:solidFill>
                  </a:tcPr>
                </a:tc>
                <a:tc>
                  <a:txBody>
                    <a:bodyPr/>
                    <a:lstStyle/>
                    <a:p>
                      <a:pPr marL="0" algn="l" defTabSz="801929" rtl="0" eaLnBrk="1" fontAlgn="b" latinLnBrk="0" hangingPunct="1"/>
                      <a:r>
                        <a:rPr lang="en-AU" sz="1400" b="1" u="none" strike="noStrike" kern="1200">
                          <a:solidFill>
                            <a:schemeClr val="bg1"/>
                          </a:solidFill>
                          <a:effectLst/>
                          <a:latin typeface="+mn-lt"/>
                          <a:ea typeface="+mn-ea"/>
                          <a:cs typeface="Calibri"/>
                        </a:rPr>
                        <a:t>Comment</a:t>
                      </a:r>
                    </a:p>
                  </a:txBody>
                  <a:tcPr anchor="b">
                    <a:solidFill>
                      <a:schemeClr val="accent2"/>
                    </a:solidFill>
                  </a:tcPr>
                </a:tc>
                <a:extLst>
                  <a:ext uri="{0D108BD9-81ED-4DB2-BD59-A6C34878D82A}">
                    <a16:rowId xmlns:a16="http://schemas.microsoft.com/office/drawing/2014/main" val="3305108398"/>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22324"/>
                          </a:solidFill>
                          <a:effectLst/>
                          <a:uLnTx/>
                          <a:uFillTx/>
                          <a:latin typeface="+mn-lt"/>
                          <a:ea typeface="+mn-ea"/>
                          <a:cs typeface="Calibri"/>
                        </a:rPr>
                        <a:t>6.14</a:t>
                      </a:r>
                      <a:endParaRPr kumimoji="0" lang="en-AU" sz="1400" b="0" i="0" u="none" strike="noStrike" kern="1200" cap="none" spc="0" normalizeH="0" baseline="0" noProof="0">
                        <a:ln>
                          <a:noFill/>
                        </a:ln>
                        <a:solidFill>
                          <a:srgbClr val="222324"/>
                        </a:solidFill>
                        <a:effectLst/>
                        <a:uLnTx/>
                        <a:uFillTx/>
                        <a:latin typeface="+mn-lt"/>
                        <a:ea typeface="+mn-ea"/>
                        <a:cs typeface="+mn-cs"/>
                      </a:endParaRPr>
                    </a:p>
                  </a:txBody>
                  <a:tcPr anchor="ctr">
                    <a:solidFill>
                      <a:schemeClr val="tx1">
                        <a:lumMod val="10000"/>
                        <a:lumOff val="90000"/>
                      </a:schemeClr>
                    </a:solidFill>
                  </a:tcPr>
                </a:tc>
                <a:tc>
                  <a:txBody>
                    <a:bodyPr/>
                    <a:lstStyle/>
                    <a:p>
                      <a:pPr algn="ctr" fontAlgn="b"/>
                      <a:r>
                        <a:rPr lang="en-US" sz="1400" kern="1200">
                          <a:solidFill>
                            <a:schemeClr val="dk1"/>
                          </a:solidFill>
                          <a:effectLst/>
                          <a:latin typeface="+mn-lt"/>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MDP responding that 'S37 - Interval meter </a:t>
                      </a:r>
                      <a:r>
                        <a:rPr lang="en-AU" sz="1400" b="0" i="0" u="none" strike="noStrike" err="1">
                          <a:solidFill>
                            <a:srgbClr val="000000"/>
                          </a:solidFill>
                          <a:effectLst/>
                          <a:latin typeface="+mn-lt"/>
                        </a:rPr>
                        <a:t>datastreams</a:t>
                      </a:r>
                      <a:r>
                        <a:rPr lang="en-AU" sz="1400" b="0" i="0" u="none" strike="noStrike">
                          <a:solidFill>
                            <a:srgbClr val="000000"/>
                          </a:solidFill>
                          <a:effectLst/>
                          <a:latin typeface="+mn-lt"/>
                        </a:rPr>
                        <a:t>' is 'at risk' to confirm status and if remediation is required</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Participant noted that this MTP subcategory is not applicable to them as they are not a MDP for sample meters</a:t>
                      </a:r>
                    </a:p>
                  </a:txBody>
                  <a:tcPr>
                    <a:solidFill>
                      <a:schemeClr val="tx1">
                        <a:lumMod val="10000"/>
                        <a:lumOff val="90000"/>
                      </a:schemeClr>
                    </a:solidFill>
                  </a:tcPr>
                </a:tc>
                <a:extLst>
                  <a:ext uri="{0D108BD9-81ED-4DB2-BD59-A6C34878D82A}">
                    <a16:rowId xmlns:a16="http://schemas.microsoft.com/office/drawing/2014/main" val="2181881294"/>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6.15</a:t>
                      </a:r>
                    </a:p>
                  </a:txBody>
                  <a:tcPr anchor="ctr">
                    <a:solidFill>
                      <a:schemeClr val="bg1">
                        <a:lumMod val="95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MDP responding that 'S36 - Tier 1 basic meter </a:t>
                      </a:r>
                      <a:r>
                        <a:rPr lang="en-AU" sz="1400" b="0" i="0" u="none" strike="noStrike" err="1">
                          <a:solidFill>
                            <a:srgbClr val="000000"/>
                          </a:solidFill>
                          <a:effectLst/>
                          <a:latin typeface="+mn-lt"/>
                        </a:rPr>
                        <a:t>datastreams</a:t>
                      </a:r>
                      <a:r>
                        <a:rPr lang="en-AU" sz="1400" b="0" i="0" u="none" strike="noStrike">
                          <a:solidFill>
                            <a:srgbClr val="000000"/>
                          </a:solidFill>
                          <a:effectLst/>
                          <a:latin typeface="+mn-lt"/>
                        </a:rPr>
                        <a:t>' is 'late' to confirm status and if remediation is required</a:t>
                      </a:r>
                    </a:p>
                  </a:txBody>
                  <a:tcPr>
                    <a:solidFill>
                      <a:schemeClr val="bg1">
                        <a:lumMod val="95000"/>
                      </a:schemeClr>
                    </a:solidFill>
                  </a:tcPr>
                </a:tc>
                <a:tc>
                  <a:txBody>
                    <a:bodyPr/>
                    <a:lstStyle/>
                    <a:p>
                      <a:pPr algn="l" fontAlgn="t"/>
                      <a:r>
                        <a:rPr lang="en-AU" sz="1400" b="0" i="0" u="none" strike="noStrike" dirty="0">
                          <a:solidFill>
                            <a:srgbClr val="000000"/>
                          </a:solidFill>
                          <a:effectLst/>
                          <a:latin typeface="+mn-lt"/>
                        </a:rPr>
                        <a:t>Participant is unable to complete MTP activities before the MTP transition end dates, and will not be able to send a full cycle of Tier 1 basic metering data before 1 Oct 21</a:t>
                      </a:r>
                    </a:p>
                  </a:txBody>
                  <a:tcPr>
                    <a:solidFill>
                      <a:schemeClr val="bg1">
                        <a:lumMod val="95000"/>
                      </a:schemeClr>
                    </a:solidFill>
                  </a:tcPr>
                </a:tc>
                <a:extLst>
                  <a:ext uri="{0D108BD9-81ED-4DB2-BD59-A6C34878D82A}">
                    <a16:rowId xmlns:a16="http://schemas.microsoft.com/office/drawing/2014/main" val="710084961"/>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6.16</a:t>
                      </a:r>
                    </a:p>
                  </a:txBody>
                  <a:tcPr anchor="ctr">
                    <a:solidFill>
                      <a:schemeClr val="tx1">
                        <a:lumMod val="10000"/>
                        <a:lumOff val="90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MDP responding that 'S27 - Non-contestable metered loads' is 'late' to confirm status and if remediation is required</a:t>
                      </a:r>
                    </a:p>
                  </a:txBody>
                  <a:tcPr>
                    <a:solidFill>
                      <a:schemeClr val="tx1">
                        <a:lumMod val="10000"/>
                        <a:lumOff val="90000"/>
                      </a:schemeClr>
                    </a:solidFill>
                  </a:tcPr>
                </a:tc>
                <a:tc>
                  <a:txBody>
                    <a:bodyPr/>
                    <a:lstStyle/>
                    <a:p>
                      <a:pPr algn="l" fontAlgn="t"/>
                      <a:r>
                        <a:rPr lang="en-AU" sz="1400" b="0" i="0" u="none" strike="noStrike" dirty="0">
                          <a:solidFill>
                            <a:srgbClr val="000000"/>
                          </a:solidFill>
                          <a:effectLst/>
                          <a:latin typeface="+mn-lt"/>
                        </a:rPr>
                        <a:t>Participant is unable to complete MTP activities before the MTP transition end dates, however expect to be in a position to delivery NCONUML data to AEMO by 1 Oct 21 </a:t>
                      </a:r>
                    </a:p>
                  </a:txBody>
                  <a:tcPr>
                    <a:solidFill>
                      <a:schemeClr val="tx1">
                        <a:lumMod val="10000"/>
                        <a:lumOff val="90000"/>
                      </a:schemeClr>
                    </a:solidFill>
                  </a:tcPr>
                </a:tc>
                <a:extLst>
                  <a:ext uri="{0D108BD9-81ED-4DB2-BD59-A6C34878D82A}">
                    <a16:rowId xmlns:a16="http://schemas.microsoft.com/office/drawing/2014/main" val="1101741723"/>
                  </a:ext>
                </a:extLst>
              </a:tr>
              <a:tr h="1276037">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6.17</a:t>
                      </a:r>
                    </a:p>
                  </a:txBody>
                  <a:tcPr anchor="ctr">
                    <a:solidFill>
                      <a:schemeClr val="bg1">
                        <a:lumMod val="95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bg1">
                        <a:lumMod val="95000"/>
                      </a:schemeClr>
                    </a:solidFill>
                  </a:tcPr>
                </a:tc>
                <a:tc>
                  <a:txBody>
                    <a:bodyPr/>
                    <a:lstStyle/>
                    <a:p>
                      <a:pPr algn="l" fontAlgn="t"/>
                      <a:r>
                        <a:rPr lang="en-AU" sz="1400" b="0" i="0" u="none" strike="noStrike">
                          <a:solidFill>
                            <a:srgbClr val="000000"/>
                          </a:solidFill>
                          <a:effectLst/>
                          <a:latin typeface="+mn-lt"/>
                        </a:rPr>
                        <a:t>AEMO to follow up with MC responding that 'S01 - BULK/Wholesale Meters', 'S02 - Type 1-3 Meters', 'S03 - Subset of type 4 meters, TNI, Market Generator or SGA' is 'late' to confirm remediation plans and if escalation is required</a:t>
                      </a:r>
                    </a:p>
                  </a:txBody>
                  <a:tcPr>
                    <a:solidFill>
                      <a:schemeClr val="bg1">
                        <a:lumMod val="95000"/>
                      </a:schemeClr>
                    </a:solidFill>
                  </a:tcPr>
                </a:tc>
                <a:tc>
                  <a:txBody>
                    <a:bodyPr/>
                    <a:lstStyle/>
                    <a:p>
                      <a:pPr algn="l" fontAlgn="t"/>
                      <a:r>
                        <a:rPr lang="en-AU" sz="1400" b="0" i="0" u="none" strike="noStrike" dirty="0">
                          <a:solidFill>
                            <a:srgbClr val="000000"/>
                          </a:solidFill>
                          <a:effectLst/>
                          <a:latin typeface="+mn-lt"/>
                        </a:rPr>
                        <a:t>Participant outlined their remediation plan and contingency approaches, confirming that MTP are expected to be completed by the transition end dates</a:t>
                      </a:r>
                    </a:p>
                  </a:txBody>
                  <a:tcPr>
                    <a:solidFill>
                      <a:schemeClr val="bg1">
                        <a:lumMod val="95000"/>
                      </a:schemeClr>
                    </a:solidFill>
                  </a:tcPr>
                </a:tc>
                <a:extLst>
                  <a:ext uri="{0D108BD9-81ED-4DB2-BD59-A6C34878D82A}">
                    <a16:rowId xmlns:a16="http://schemas.microsoft.com/office/drawing/2014/main" val="1539988786"/>
                  </a:ext>
                </a:extLst>
              </a:tr>
              <a:tr h="805918">
                <a:tc>
                  <a:txBody>
                    <a:bodyPr/>
                    <a:lstStyle/>
                    <a:p>
                      <a:pPr marL="0" marR="0" lvl="0" indent="0" algn="l" defTabSz="801929" rtl="0" eaLnBrk="1" fontAlgn="base"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a:ln>
                            <a:noFill/>
                          </a:ln>
                          <a:solidFill>
                            <a:srgbClr val="222324"/>
                          </a:solidFill>
                          <a:effectLst/>
                          <a:uLnTx/>
                          <a:uFillTx/>
                          <a:latin typeface="+mn-lt"/>
                          <a:ea typeface="+mn-ea"/>
                          <a:cs typeface="+mn-cs"/>
                        </a:rPr>
                        <a:t>6.18</a:t>
                      </a:r>
                    </a:p>
                  </a:txBody>
                  <a:tcPr anchor="ctr">
                    <a:solidFill>
                      <a:schemeClr val="tx1">
                        <a:lumMod val="10000"/>
                        <a:lumOff val="90000"/>
                      </a:schemeClr>
                    </a:solidFill>
                  </a:tcPr>
                </a:tc>
                <a:tc>
                  <a:txBody>
                    <a:bodyPr/>
                    <a:lstStyle/>
                    <a:p>
                      <a:pPr algn="ctr" fontAlgn="b"/>
                      <a:r>
                        <a:rPr kumimoji="0" lang="en-US" sz="1400" b="0" i="0" u="none" strike="noStrike" kern="1200" cap="none" spc="0" normalizeH="0" baseline="0" noProof="0">
                          <a:ln>
                            <a:noFill/>
                          </a:ln>
                          <a:solidFill>
                            <a:srgbClr val="222324"/>
                          </a:solidFill>
                          <a:effectLst/>
                          <a:uLnTx/>
                          <a:uFillTx/>
                          <a:latin typeface="+mn-lt"/>
                          <a:ea typeface="+mn-ea"/>
                          <a:cs typeface="Calibri"/>
                        </a:rPr>
                        <a:t>Open</a:t>
                      </a:r>
                      <a:endParaRPr lang="en-AU" sz="1400" b="0" i="0" u="none" strike="noStrike" kern="1200">
                        <a:solidFill>
                          <a:srgbClr val="000000"/>
                        </a:solidFill>
                        <a:effectLst/>
                        <a:latin typeface="+mn-lt"/>
                        <a:ea typeface="+mn-ea"/>
                        <a:cs typeface="Calibri"/>
                      </a:endParaRPr>
                    </a:p>
                  </a:txBody>
                  <a:tcPr anchor="ctr">
                    <a:solidFill>
                      <a:schemeClr val="tx1">
                        <a:lumMod val="10000"/>
                        <a:lumOff val="90000"/>
                      </a:schemeClr>
                    </a:solidFill>
                  </a:tcPr>
                </a:tc>
                <a:tc>
                  <a:txBody>
                    <a:bodyPr/>
                    <a:lstStyle/>
                    <a:p>
                      <a:pPr algn="l" fontAlgn="t"/>
                      <a:r>
                        <a:rPr lang="en-AU" sz="1400" b="0" i="0" u="none" strike="noStrike">
                          <a:solidFill>
                            <a:srgbClr val="000000"/>
                          </a:solidFill>
                          <a:effectLst/>
                          <a:latin typeface="+mn-lt"/>
                        </a:rPr>
                        <a:t>AEMO to follow up with MC responding that 'S02 - Type 1-3 Meters' is 'at risk' to confirm remediation plans and if escalation is required</a:t>
                      </a:r>
                    </a:p>
                  </a:txBody>
                  <a:tcPr>
                    <a:solidFill>
                      <a:schemeClr val="tx1">
                        <a:lumMod val="10000"/>
                        <a:lumOff val="90000"/>
                      </a:schemeClr>
                    </a:solidFill>
                  </a:tcPr>
                </a:tc>
                <a:tc>
                  <a:txBody>
                    <a:bodyPr/>
                    <a:lstStyle/>
                    <a:p>
                      <a:pPr marL="0" marR="0" lvl="0" indent="0" algn="l" defTabSz="801929" rtl="0" eaLnBrk="1" fontAlgn="t" latinLnBrk="0" hangingPunct="1">
                        <a:lnSpc>
                          <a:spcPct val="100000"/>
                        </a:lnSpc>
                        <a:spcBef>
                          <a:spcPts val="0"/>
                        </a:spcBef>
                        <a:spcAft>
                          <a:spcPts val="0"/>
                        </a:spcAft>
                        <a:buClrTx/>
                        <a:buSzTx/>
                        <a:buFontTx/>
                        <a:buNone/>
                        <a:tabLst/>
                        <a:defRPr/>
                      </a:pPr>
                      <a:r>
                        <a:rPr lang="en-AU" sz="1400" b="0" i="0" u="none" strike="noStrike" dirty="0">
                          <a:solidFill>
                            <a:srgbClr val="000000"/>
                          </a:solidFill>
                          <a:effectLst/>
                          <a:latin typeface="+mn-lt"/>
                        </a:rPr>
                        <a:t>Participant noted that they are ‘’late’ based on their own project schedule and not for 1 Oct 21</a:t>
                      </a:r>
                    </a:p>
                  </a:txBody>
                  <a:tcPr>
                    <a:solidFill>
                      <a:schemeClr val="tx1">
                        <a:lumMod val="10000"/>
                        <a:lumOff val="90000"/>
                      </a:schemeClr>
                    </a:solidFill>
                  </a:tcPr>
                </a:tc>
                <a:extLst>
                  <a:ext uri="{0D108BD9-81ED-4DB2-BD59-A6C34878D82A}">
                    <a16:rowId xmlns:a16="http://schemas.microsoft.com/office/drawing/2014/main" val="2798667345"/>
                  </a:ext>
                </a:extLst>
              </a:tr>
            </a:tbl>
          </a:graphicData>
        </a:graphic>
      </p:graphicFrame>
    </p:spTree>
    <p:extLst>
      <p:ext uri="{BB962C8B-B14F-4D97-AF65-F5344CB8AC3E}">
        <p14:creationId xmlns:p14="http://schemas.microsoft.com/office/powerpoint/2010/main" val="3484585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15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7005D3-13F3-43EF-9AF3-AFD5DC063E87}"/>
              </a:ext>
            </a:extLst>
          </p:cNvPr>
          <p:cNvPicPr>
            <a:picLocks noChangeAspect="1"/>
          </p:cNvPicPr>
          <p:nvPr/>
        </p:nvPicPr>
        <p:blipFill>
          <a:blip r:embed="rId3"/>
          <a:stretch>
            <a:fillRect/>
          </a:stretch>
        </p:blipFill>
        <p:spPr>
          <a:xfrm>
            <a:off x="339937" y="1438706"/>
            <a:ext cx="7894091" cy="6098485"/>
          </a:xfrm>
          <a:prstGeom prst="rect">
            <a:avLst/>
          </a:prstGeom>
        </p:spPr>
      </p:pic>
      <p:sp>
        <p:nvSpPr>
          <p:cNvPr id="8" name="Title 7">
            <a:extLst>
              <a:ext uri="{FF2B5EF4-FFF2-40B4-BE49-F238E27FC236}">
                <a16:creationId xmlns:a16="http://schemas.microsoft.com/office/drawing/2014/main" id="{1F5FBAB3-05C2-480C-9BB4-9F6D0847C907}"/>
              </a:ext>
            </a:extLst>
          </p:cNvPr>
          <p:cNvSpPr>
            <a:spLocks noGrp="1"/>
          </p:cNvSpPr>
          <p:nvPr>
            <p:ph type="title"/>
          </p:nvPr>
        </p:nvSpPr>
        <p:spPr>
          <a:xfrm>
            <a:off x="418804" y="353653"/>
            <a:ext cx="7442095" cy="983021"/>
          </a:xfrm>
        </p:spPr>
        <p:txBody>
          <a:bodyPr>
            <a:normAutofit/>
          </a:bodyPr>
          <a:lstStyle/>
          <a:p>
            <a:r>
              <a:rPr lang="en-AU" sz="3600"/>
              <a:t>Program Update and Timeline</a:t>
            </a:r>
          </a:p>
        </p:txBody>
      </p:sp>
      <p:sp>
        <p:nvSpPr>
          <p:cNvPr id="7" name="Slide Number Placeholder 6">
            <a:extLst>
              <a:ext uri="{FF2B5EF4-FFF2-40B4-BE49-F238E27FC236}">
                <a16:creationId xmlns:a16="http://schemas.microsoft.com/office/drawing/2014/main" id="{CF9A84FE-80AE-42E8-964A-0D0950258BA3}"/>
              </a:ext>
            </a:extLst>
          </p:cNvPr>
          <p:cNvSpPr>
            <a:spLocks noGrp="1"/>
          </p:cNvSpPr>
          <p:nvPr>
            <p:ph type="sldNum" sz="quarter" idx="12"/>
          </p:nvPr>
        </p:nvSpPr>
        <p:spPr/>
        <p:txBody>
          <a:bodyPr/>
          <a:lstStyle/>
          <a:p>
            <a:fld id="{4EC81F68-4976-451A-B2E9-79BCBD2F70CC}" type="slidenum">
              <a:rPr lang="en-AU" smtClean="0"/>
              <a:t>8</a:t>
            </a:fld>
            <a:endParaRPr lang="en-AU"/>
          </a:p>
        </p:txBody>
      </p:sp>
      <p:sp>
        <p:nvSpPr>
          <p:cNvPr id="12" name="Title 1">
            <a:extLst>
              <a:ext uri="{FF2B5EF4-FFF2-40B4-BE49-F238E27FC236}">
                <a16:creationId xmlns:a16="http://schemas.microsoft.com/office/drawing/2014/main" id="{6EC7EC57-F969-487F-B437-1EB3CEE3EAFF}"/>
              </a:ext>
            </a:extLst>
          </p:cNvPr>
          <p:cNvSpPr txBox="1">
            <a:spLocks/>
          </p:cNvSpPr>
          <p:nvPr/>
        </p:nvSpPr>
        <p:spPr>
          <a:xfrm>
            <a:off x="8517788" y="15657"/>
            <a:ext cx="1867876" cy="314119"/>
          </a:xfrm>
          <a:prstGeom prst="rect">
            <a:avLst/>
          </a:prstGeom>
        </p:spPr>
        <p:txBody>
          <a:bodyPr vert="horz" lIns="100796" tIns="50398" rIns="100796" bIns="50398" rtlCol="0" anchor="b" anchorCtr="0">
            <a:normAutofit/>
          </a:bodyPr>
          <a:lstStyle>
            <a:lvl1pPr algn="l" defTabSz="685800" rtl="0" eaLnBrk="1" latinLnBrk="0" hangingPunct="1">
              <a:lnSpc>
                <a:spcPct val="90000"/>
              </a:lnSpc>
              <a:spcBef>
                <a:spcPct val="0"/>
              </a:spcBef>
              <a:buNone/>
              <a:defRPr sz="3300" b="0" kern="1200">
                <a:solidFill>
                  <a:schemeClr val="bg1"/>
                </a:solidFill>
                <a:latin typeface="+mj-lt"/>
                <a:ea typeface="+mj-ea"/>
                <a:cs typeface="+mj-cs"/>
              </a:defRPr>
            </a:lvl1pPr>
          </a:lstStyle>
          <a:p>
            <a:r>
              <a:rPr lang="en-AU" sz="1102"/>
              <a:t>Current as at 05-03-2021</a:t>
            </a:r>
          </a:p>
        </p:txBody>
      </p:sp>
      <p:sp>
        <p:nvSpPr>
          <p:cNvPr id="2" name="Rectangle: Rounded Corners 1">
            <a:extLst>
              <a:ext uri="{FF2B5EF4-FFF2-40B4-BE49-F238E27FC236}">
                <a16:creationId xmlns:a16="http://schemas.microsoft.com/office/drawing/2014/main" id="{D5A57148-5E58-45AB-AA77-072A5EDE7559}"/>
              </a:ext>
            </a:extLst>
          </p:cNvPr>
          <p:cNvSpPr/>
          <p:nvPr/>
        </p:nvSpPr>
        <p:spPr>
          <a:xfrm>
            <a:off x="8137117" y="3944852"/>
            <a:ext cx="2248546" cy="58546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323"/>
              <a:t>Industry Go-Live Plan Bidding &amp; Dispatch Final issued on 19/03/21</a:t>
            </a:r>
          </a:p>
        </p:txBody>
      </p:sp>
      <p:sp>
        <p:nvSpPr>
          <p:cNvPr id="3" name="Rectangle: Rounded Corners 2">
            <a:extLst>
              <a:ext uri="{FF2B5EF4-FFF2-40B4-BE49-F238E27FC236}">
                <a16:creationId xmlns:a16="http://schemas.microsoft.com/office/drawing/2014/main" id="{5DC9EB9E-4625-4203-8A77-7646A5DC32CB}"/>
              </a:ext>
            </a:extLst>
          </p:cNvPr>
          <p:cNvSpPr/>
          <p:nvPr/>
        </p:nvSpPr>
        <p:spPr>
          <a:xfrm>
            <a:off x="8137172" y="1443018"/>
            <a:ext cx="2248518" cy="98302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323"/>
              <a:t> Retail: System Integration Testing (SIT) and User Acceptance Testing (UAT) in progress. </a:t>
            </a:r>
            <a:r>
              <a:rPr lang="en-US" sz="1323"/>
              <a:t>​</a:t>
            </a:r>
          </a:p>
        </p:txBody>
      </p:sp>
      <p:sp>
        <p:nvSpPr>
          <p:cNvPr id="4" name="Rectangle: Rounded Corners 3">
            <a:extLst>
              <a:ext uri="{FF2B5EF4-FFF2-40B4-BE49-F238E27FC236}">
                <a16:creationId xmlns:a16="http://schemas.microsoft.com/office/drawing/2014/main" id="{C761DA41-F68A-4501-BF56-0E72BFF41F6B}"/>
              </a:ext>
            </a:extLst>
          </p:cNvPr>
          <p:cNvSpPr/>
          <p:nvPr/>
        </p:nvSpPr>
        <p:spPr>
          <a:xfrm>
            <a:off x="8127422" y="3247928"/>
            <a:ext cx="2248518" cy="586986"/>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323"/>
              <a:t>Bidding: SIT and UAT Complete. Performance Testing is in progress.</a:t>
            </a:r>
          </a:p>
        </p:txBody>
      </p:sp>
      <p:sp>
        <p:nvSpPr>
          <p:cNvPr id="13" name="Rectangle: Rounded Corners 12">
            <a:extLst>
              <a:ext uri="{FF2B5EF4-FFF2-40B4-BE49-F238E27FC236}">
                <a16:creationId xmlns:a16="http://schemas.microsoft.com/office/drawing/2014/main" id="{DD6E02D9-282A-47E2-9C86-CAA6C552B7A3}"/>
              </a:ext>
            </a:extLst>
          </p:cNvPr>
          <p:cNvSpPr/>
          <p:nvPr/>
        </p:nvSpPr>
        <p:spPr>
          <a:xfrm>
            <a:off x="8127422" y="2554866"/>
            <a:ext cx="2248518" cy="58546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lIns="100796" tIns="50398" rIns="100796" bIns="50398" rtlCol="0" anchor="ctr"/>
          <a:lstStyle/>
          <a:p>
            <a:pPr fontAlgn="base"/>
            <a:r>
              <a:rPr lang="en-AU" sz="1323"/>
              <a:t>Settlements: UAT and Performance Testing in progress. </a:t>
            </a:r>
            <a:r>
              <a:rPr lang="en-US" sz="1323"/>
              <a:t>​</a:t>
            </a:r>
            <a:r>
              <a:rPr lang="en-AU" sz="1323"/>
              <a:t> </a:t>
            </a:r>
            <a:endParaRPr lang="en-US" sz="1323"/>
          </a:p>
        </p:txBody>
      </p:sp>
      <p:sp>
        <p:nvSpPr>
          <p:cNvPr id="14" name="Rectangle: Rounded Corners 13">
            <a:extLst>
              <a:ext uri="{FF2B5EF4-FFF2-40B4-BE49-F238E27FC236}">
                <a16:creationId xmlns:a16="http://schemas.microsoft.com/office/drawing/2014/main" id="{A4919C87-FD51-4303-B8E9-BF89F4B8CCB6}"/>
              </a:ext>
            </a:extLst>
          </p:cNvPr>
          <p:cNvSpPr/>
          <p:nvPr/>
        </p:nvSpPr>
        <p:spPr>
          <a:xfrm>
            <a:off x="8180711" y="5704200"/>
            <a:ext cx="2248546" cy="7468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323"/>
              <a:t>Settlements Industry Test commenced 22-Mar-21</a:t>
            </a:r>
          </a:p>
        </p:txBody>
      </p:sp>
      <p:sp>
        <p:nvSpPr>
          <p:cNvPr id="15" name="Rectangle: Rounded Corners 14">
            <a:extLst>
              <a:ext uri="{FF2B5EF4-FFF2-40B4-BE49-F238E27FC236}">
                <a16:creationId xmlns:a16="http://schemas.microsoft.com/office/drawing/2014/main" id="{B819F53B-0BFC-4506-9094-A15511EC7252}"/>
              </a:ext>
            </a:extLst>
          </p:cNvPr>
          <p:cNvSpPr/>
          <p:nvPr/>
        </p:nvSpPr>
        <p:spPr>
          <a:xfrm>
            <a:off x="8180711" y="6568785"/>
            <a:ext cx="2248546" cy="7468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323"/>
              <a:t>5-min Bidding Phased Go-Live on track for 01-Apr-21</a:t>
            </a:r>
          </a:p>
        </p:txBody>
      </p:sp>
      <p:cxnSp>
        <p:nvCxnSpPr>
          <p:cNvPr id="16" name="Straight Arrow Connector 15">
            <a:extLst>
              <a:ext uri="{FF2B5EF4-FFF2-40B4-BE49-F238E27FC236}">
                <a16:creationId xmlns:a16="http://schemas.microsoft.com/office/drawing/2014/main" id="{AA78A02B-4BA8-4E3E-9753-D2057457F2F4}"/>
              </a:ext>
            </a:extLst>
          </p:cNvPr>
          <p:cNvCxnSpPr>
            <a:cxnSpLocks/>
          </p:cNvCxnSpPr>
          <p:nvPr/>
        </p:nvCxnSpPr>
        <p:spPr>
          <a:xfrm flipH="1">
            <a:off x="2380130" y="2036127"/>
            <a:ext cx="5747291" cy="24561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19" name="Straight Arrow Connector 18">
            <a:extLst>
              <a:ext uri="{FF2B5EF4-FFF2-40B4-BE49-F238E27FC236}">
                <a16:creationId xmlns:a16="http://schemas.microsoft.com/office/drawing/2014/main" id="{912ACFB0-8C30-499B-A9B1-83B2684571A0}"/>
              </a:ext>
            </a:extLst>
          </p:cNvPr>
          <p:cNvCxnSpPr/>
          <p:nvPr/>
        </p:nvCxnSpPr>
        <p:spPr>
          <a:xfrm flipH="1" flipV="1">
            <a:off x="3143212" y="2478663"/>
            <a:ext cx="4984209" cy="690581"/>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1" name="Straight Arrow Connector 20">
            <a:extLst>
              <a:ext uri="{FF2B5EF4-FFF2-40B4-BE49-F238E27FC236}">
                <a16:creationId xmlns:a16="http://schemas.microsoft.com/office/drawing/2014/main" id="{160BEEF3-C85E-473E-A22A-ABB274D36FDC}"/>
              </a:ext>
            </a:extLst>
          </p:cNvPr>
          <p:cNvCxnSpPr>
            <a:cxnSpLocks/>
            <a:stCxn id="2" idx="1"/>
          </p:cNvCxnSpPr>
          <p:nvPr/>
        </p:nvCxnSpPr>
        <p:spPr>
          <a:xfrm flipH="1" flipV="1">
            <a:off x="1934363" y="3468823"/>
            <a:ext cx="6202754" cy="768762"/>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3" name="Straight Arrow Connector 22">
            <a:extLst>
              <a:ext uri="{FF2B5EF4-FFF2-40B4-BE49-F238E27FC236}">
                <a16:creationId xmlns:a16="http://schemas.microsoft.com/office/drawing/2014/main" id="{C4044939-E9D4-4D0E-87F8-583BCEF3C2D5}"/>
              </a:ext>
            </a:extLst>
          </p:cNvPr>
          <p:cNvCxnSpPr>
            <a:cxnSpLocks/>
            <a:stCxn id="14" idx="1"/>
          </p:cNvCxnSpPr>
          <p:nvPr/>
        </p:nvCxnSpPr>
        <p:spPr>
          <a:xfrm flipH="1" flipV="1">
            <a:off x="1970525" y="5330406"/>
            <a:ext cx="6210186" cy="747218"/>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cxnSp>
        <p:nvCxnSpPr>
          <p:cNvPr id="25" name="Straight Arrow Connector 24">
            <a:extLst>
              <a:ext uri="{FF2B5EF4-FFF2-40B4-BE49-F238E27FC236}">
                <a16:creationId xmlns:a16="http://schemas.microsoft.com/office/drawing/2014/main" id="{6333E413-0003-4805-AE10-0BF247B3B6C7}"/>
              </a:ext>
            </a:extLst>
          </p:cNvPr>
          <p:cNvCxnSpPr>
            <a:cxnSpLocks/>
            <a:stCxn id="15" idx="1"/>
          </p:cNvCxnSpPr>
          <p:nvPr/>
        </p:nvCxnSpPr>
        <p:spPr>
          <a:xfrm flipH="1">
            <a:off x="2147567" y="6942209"/>
            <a:ext cx="6033144" cy="26355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
        <p:nvSpPr>
          <p:cNvPr id="22" name="Rectangle: Rounded Corners 21">
            <a:extLst>
              <a:ext uri="{FF2B5EF4-FFF2-40B4-BE49-F238E27FC236}">
                <a16:creationId xmlns:a16="http://schemas.microsoft.com/office/drawing/2014/main" id="{EFD15FE4-3181-417D-A51B-DB692624384A}"/>
              </a:ext>
            </a:extLst>
          </p:cNvPr>
          <p:cNvSpPr/>
          <p:nvPr/>
        </p:nvSpPr>
        <p:spPr>
          <a:xfrm>
            <a:off x="8164453" y="4686072"/>
            <a:ext cx="2248546" cy="58546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AU" sz="1323"/>
              <a:t>Industry Go-Live Plan Settlements issued on due 01-Apr-21</a:t>
            </a:r>
          </a:p>
        </p:txBody>
      </p:sp>
      <p:cxnSp>
        <p:nvCxnSpPr>
          <p:cNvPr id="18" name="Straight Arrow Connector 17">
            <a:extLst>
              <a:ext uri="{FF2B5EF4-FFF2-40B4-BE49-F238E27FC236}">
                <a16:creationId xmlns:a16="http://schemas.microsoft.com/office/drawing/2014/main" id="{5EDF3D1F-64E5-487F-A5C2-D5FEF73C4752}"/>
              </a:ext>
            </a:extLst>
          </p:cNvPr>
          <p:cNvCxnSpPr>
            <a:stCxn id="22" idx="1"/>
          </p:cNvCxnSpPr>
          <p:nvPr/>
        </p:nvCxnSpPr>
        <p:spPr>
          <a:xfrm flipH="1" flipV="1">
            <a:off x="2380130" y="3513755"/>
            <a:ext cx="5784323" cy="1465050"/>
          </a:xfrm>
          <a:prstGeom prst="straightConnector1">
            <a:avLst/>
          </a:prstGeom>
          <a:ln>
            <a:tailEnd type="triangle"/>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80846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 name="Straight Connector 95">
            <a:extLst>
              <a:ext uri="{FF2B5EF4-FFF2-40B4-BE49-F238E27FC236}">
                <a16:creationId xmlns:a16="http://schemas.microsoft.com/office/drawing/2014/main" id="{513F7C89-D7E0-48BE-8692-2897973F57E1}"/>
              </a:ext>
            </a:extLst>
          </p:cNvPr>
          <p:cNvCxnSpPr/>
          <p:nvPr/>
        </p:nvCxnSpPr>
        <p:spPr>
          <a:xfrm flipV="1">
            <a:off x="9254338" y="3826484"/>
            <a:ext cx="595250" cy="4967"/>
          </a:xfrm>
          <a:prstGeom prst="line">
            <a:avLst/>
          </a:prstGeom>
          <a:ln w="22225">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sp>
        <p:nvSpPr>
          <p:cNvPr id="132" name="Arrow: Right 131">
            <a:extLst>
              <a:ext uri="{FF2B5EF4-FFF2-40B4-BE49-F238E27FC236}">
                <a16:creationId xmlns:a16="http://schemas.microsoft.com/office/drawing/2014/main" id="{68829911-ED91-4B83-AD9A-1EB00B64B465}"/>
              </a:ext>
            </a:extLst>
          </p:cNvPr>
          <p:cNvSpPr/>
          <p:nvPr/>
        </p:nvSpPr>
        <p:spPr>
          <a:xfrm>
            <a:off x="386760" y="2563516"/>
            <a:ext cx="1095239" cy="44104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solidFill>
                <a:schemeClr val="bg1"/>
              </a:solidFill>
            </a:endParaRPr>
          </a:p>
        </p:txBody>
      </p:sp>
      <p:sp>
        <p:nvSpPr>
          <p:cNvPr id="125" name="Oval 124">
            <a:extLst>
              <a:ext uri="{FF2B5EF4-FFF2-40B4-BE49-F238E27FC236}">
                <a16:creationId xmlns:a16="http://schemas.microsoft.com/office/drawing/2014/main" id="{FC929AC7-EE49-49A1-AE99-D9C49D8BBB98}"/>
              </a:ext>
            </a:extLst>
          </p:cNvPr>
          <p:cNvSpPr>
            <a:spLocks noChangeArrowheads="1"/>
          </p:cNvSpPr>
          <p:nvPr/>
        </p:nvSpPr>
        <p:spPr bwMode="auto">
          <a:xfrm>
            <a:off x="8585332" y="3417439"/>
            <a:ext cx="793667" cy="793667"/>
          </a:xfrm>
          <a:prstGeom prst="ellipse">
            <a:avLst/>
          </a:prstGeom>
          <a:solidFill>
            <a:schemeClr val="accent6">
              <a:lumMod val="90000"/>
            </a:schemeClr>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102" name="Oval 101">
            <a:extLst>
              <a:ext uri="{FF2B5EF4-FFF2-40B4-BE49-F238E27FC236}">
                <a16:creationId xmlns:a16="http://schemas.microsoft.com/office/drawing/2014/main" id="{3A040174-E595-4F1F-A618-C5E818F887CB}"/>
              </a:ext>
            </a:extLst>
          </p:cNvPr>
          <p:cNvSpPr>
            <a:spLocks noChangeArrowheads="1"/>
          </p:cNvSpPr>
          <p:nvPr/>
        </p:nvSpPr>
        <p:spPr bwMode="auto">
          <a:xfrm>
            <a:off x="4862589" y="3415104"/>
            <a:ext cx="793667" cy="793667"/>
          </a:xfrm>
          <a:prstGeom prst="ellipse">
            <a:avLst/>
          </a:prstGeom>
          <a:solidFill>
            <a:schemeClr val="accent4"/>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2" name="Title 1">
            <a:extLst>
              <a:ext uri="{FF2B5EF4-FFF2-40B4-BE49-F238E27FC236}">
                <a16:creationId xmlns:a16="http://schemas.microsoft.com/office/drawing/2014/main" id="{404C878B-E8A2-448D-AFFC-5BCBEE9BA189}"/>
              </a:ext>
            </a:extLst>
          </p:cNvPr>
          <p:cNvSpPr>
            <a:spLocks noGrp="1"/>
          </p:cNvSpPr>
          <p:nvPr>
            <p:ph type="title"/>
          </p:nvPr>
        </p:nvSpPr>
        <p:spPr>
          <a:xfrm>
            <a:off x="280247" y="35929"/>
            <a:ext cx="9370220" cy="1310695"/>
          </a:xfrm>
        </p:spPr>
        <p:txBody>
          <a:bodyPr>
            <a:normAutofit/>
          </a:bodyPr>
          <a:lstStyle/>
          <a:p>
            <a:r>
              <a:rPr lang="en-AU" sz="3600"/>
              <a:t>Approach to Retail Status Updates</a:t>
            </a:r>
          </a:p>
        </p:txBody>
      </p:sp>
      <p:sp>
        <p:nvSpPr>
          <p:cNvPr id="5" name="Slide Number Placeholder 4">
            <a:extLst>
              <a:ext uri="{FF2B5EF4-FFF2-40B4-BE49-F238E27FC236}">
                <a16:creationId xmlns:a16="http://schemas.microsoft.com/office/drawing/2014/main" id="{F0527B2C-8571-4528-B5F2-DA3E3C16870D}"/>
              </a:ext>
            </a:extLst>
          </p:cNvPr>
          <p:cNvSpPr>
            <a:spLocks noGrp="1"/>
          </p:cNvSpPr>
          <p:nvPr>
            <p:ph type="sldNum" sz="quarter" idx="12"/>
          </p:nvPr>
        </p:nvSpPr>
        <p:spPr>
          <a:xfrm>
            <a:off x="9662481" y="7006700"/>
            <a:ext cx="476289" cy="402483"/>
          </a:xfrm>
        </p:spPr>
        <p:txBody>
          <a:bodyPr/>
          <a:lstStyle/>
          <a:p>
            <a:fld id="{4EC81F68-4976-451A-B2E9-79BCBD2F70CC}" type="slidenum">
              <a:rPr lang="en-AU" smtClean="0"/>
              <a:t>9</a:t>
            </a:fld>
            <a:endParaRPr lang="en-AU"/>
          </a:p>
        </p:txBody>
      </p:sp>
      <p:sp>
        <p:nvSpPr>
          <p:cNvPr id="8" name="Oval 7">
            <a:extLst>
              <a:ext uri="{FF2B5EF4-FFF2-40B4-BE49-F238E27FC236}">
                <a16:creationId xmlns:a16="http://schemas.microsoft.com/office/drawing/2014/main" id="{B255FDEC-2C55-4055-A21A-5E588F07BD69}"/>
              </a:ext>
            </a:extLst>
          </p:cNvPr>
          <p:cNvSpPr>
            <a:spLocks noChangeArrowheads="1"/>
          </p:cNvSpPr>
          <p:nvPr/>
        </p:nvSpPr>
        <p:spPr bwMode="auto">
          <a:xfrm>
            <a:off x="3544090" y="3412602"/>
            <a:ext cx="793667" cy="793667"/>
          </a:xfrm>
          <a:prstGeom prst="ellipse">
            <a:avLst/>
          </a:prstGeom>
          <a:solidFill>
            <a:schemeClr val="accent3"/>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21" name="Oval 20">
            <a:extLst>
              <a:ext uri="{FF2B5EF4-FFF2-40B4-BE49-F238E27FC236}">
                <a16:creationId xmlns:a16="http://schemas.microsoft.com/office/drawing/2014/main" id="{A0590C17-BC97-44DE-AC73-FAA4FE86FB6A}"/>
              </a:ext>
            </a:extLst>
          </p:cNvPr>
          <p:cNvSpPr>
            <a:spLocks noChangeArrowheads="1"/>
          </p:cNvSpPr>
          <p:nvPr/>
        </p:nvSpPr>
        <p:spPr bwMode="auto">
          <a:xfrm>
            <a:off x="2257067" y="3420526"/>
            <a:ext cx="793667" cy="793667"/>
          </a:xfrm>
          <a:prstGeom prst="ellipse">
            <a:avLst/>
          </a:prstGeom>
          <a:solidFill>
            <a:schemeClr val="accent2">
              <a:lumMod val="90000"/>
              <a:lumOff val="10000"/>
            </a:schemeClr>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33" name="Oval 32">
            <a:extLst>
              <a:ext uri="{FF2B5EF4-FFF2-40B4-BE49-F238E27FC236}">
                <a16:creationId xmlns:a16="http://schemas.microsoft.com/office/drawing/2014/main" id="{4B8799B6-113F-4BFE-8F6C-7BEE530ACCC2}"/>
              </a:ext>
            </a:extLst>
          </p:cNvPr>
          <p:cNvSpPr>
            <a:spLocks noChangeArrowheads="1"/>
          </p:cNvSpPr>
          <p:nvPr/>
        </p:nvSpPr>
        <p:spPr bwMode="auto">
          <a:xfrm>
            <a:off x="824470" y="3412196"/>
            <a:ext cx="793667" cy="793667"/>
          </a:xfrm>
          <a:prstGeom prst="ellipse">
            <a:avLst/>
          </a:prstGeom>
          <a:solidFill>
            <a:schemeClr val="accent1"/>
          </a:solidFill>
          <a:ln>
            <a:noFill/>
          </a:ln>
        </p:spPr>
        <p:txBody>
          <a:bodyPr vert="horz" wrap="square" lIns="100796" tIns="50398" rIns="100796" bIns="50398" numCol="1" anchor="t" anchorCtr="0" compatLnSpc="1">
            <a:prstTxWarp prst="textNoShape">
              <a:avLst/>
            </a:prstTxWarp>
          </a:bodyPr>
          <a:lstStyle/>
          <a:p>
            <a:endParaRPr lang="en-US" sz="2646"/>
          </a:p>
        </p:txBody>
      </p:sp>
      <p:cxnSp>
        <p:nvCxnSpPr>
          <p:cNvPr id="48" name="Straight Connector 47">
            <a:extLst>
              <a:ext uri="{FF2B5EF4-FFF2-40B4-BE49-F238E27FC236}">
                <a16:creationId xmlns:a16="http://schemas.microsoft.com/office/drawing/2014/main" id="{A7C53C41-69E9-4DBD-81AA-BE16D7347D55}"/>
              </a:ext>
            </a:extLst>
          </p:cNvPr>
          <p:cNvCxnSpPr/>
          <p:nvPr/>
        </p:nvCxnSpPr>
        <p:spPr>
          <a:xfrm>
            <a:off x="1604711" y="3864670"/>
            <a:ext cx="656993" cy="0"/>
          </a:xfrm>
          <a:prstGeom prst="line">
            <a:avLst/>
          </a:prstGeom>
          <a:ln w="2222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FC63F4D-62FA-4F59-BFF4-07900374269B}"/>
              </a:ext>
            </a:extLst>
          </p:cNvPr>
          <p:cNvCxnSpPr/>
          <p:nvPr/>
        </p:nvCxnSpPr>
        <p:spPr>
          <a:xfrm>
            <a:off x="3017441" y="3864670"/>
            <a:ext cx="515883"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2DE4A7-5321-4176-A3B3-D1DA09AD8C55}"/>
              </a:ext>
            </a:extLst>
          </p:cNvPr>
          <p:cNvCxnSpPr>
            <a:cxnSpLocks/>
          </p:cNvCxnSpPr>
          <p:nvPr/>
        </p:nvCxnSpPr>
        <p:spPr>
          <a:xfrm>
            <a:off x="4329374" y="3864670"/>
            <a:ext cx="555567" cy="0"/>
          </a:xfrm>
          <a:prstGeom prst="line">
            <a:avLst/>
          </a:prstGeom>
          <a:ln w="2222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35E7A08-E52F-4881-9D77-31641ED915FE}"/>
              </a:ext>
            </a:extLst>
          </p:cNvPr>
          <p:cNvCxnSpPr/>
          <p:nvPr/>
        </p:nvCxnSpPr>
        <p:spPr>
          <a:xfrm>
            <a:off x="5662102" y="3853167"/>
            <a:ext cx="595250" cy="0"/>
          </a:xfrm>
          <a:prstGeom prst="line">
            <a:avLst/>
          </a:prstGeom>
          <a:ln w="2222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A32DDB9-27F6-4EEC-9341-773BC46F8438}"/>
              </a:ext>
            </a:extLst>
          </p:cNvPr>
          <p:cNvCxnSpPr/>
          <p:nvPr/>
        </p:nvCxnSpPr>
        <p:spPr>
          <a:xfrm>
            <a:off x="6936892" y="3852386"/>
            <a:ext cx="595250" cy="0"/>
          </a:xfrm>
          <a:prstGeom prst="line">
            <a:avLst/>
          </a:prstGeom>
          <a:ln w="2222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7D5317F4-A3B1-4F52-B425-63F41CA67F20}"/>
              </a:ext>
            </a:extLst>
          </p:cNvPr>
          <p:cNvCxnSpPr/>
          <p:nvPr/>
        </p:nvCxnSpPr>
        <p:spPr>
          <a:xfrm flipV="1">
            <a:off x="8133936" y="3839236"/>
            <a:ext cx="436517" cy="4967"/>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EB0DBE7F-5A11-49BE-8EA1-F61283AC9D67}"/>
              </a:ext>
            </a:extLst>
          </p:cNvPr>
          <p:cNvSpPr/>
          <p:nvPr/>
        </p:nvSpPr>
        <p:spPr>
          <a:xfrm>
            <a:off x="479368" y="4730422"/>
            <a:ext cx="1444207" cy="1555288"/>
          </a:xfrm>
          <a:prstGeom prst="rect">
            <a:avLst/>
          </a:prstGeom>
          <a:ln w="6350">
            <a:noFill/>
          </a:ln>
        </p:spPr>
        <p:txBody>
          <a:bodyPr wrap="square" lIns="39683" tIns="39683" rIns="39683" bIns="39683">
            <a:spAutoFit/>
          </a:bodyPr>
          <a:lstStyle/>
          <a:p>
            <a:pPr algn="ctr">
              <a:lnSpc>
                <a:spcPct val="95000"/>
              </a:lnSpc>
              <a:spcBef>
                <a:spcPts val="331"/>
              </a:spcBef>
              <a:spcAft>
                <a:spcPts val="331"/>
              </a:spcAft>
            </a:pPr>
            <a:r>
              <a:rPr lang="en-US" sz="1213" b="1"/>
              <a:t>18-Feb PCF</a:t>
            </a:r>
          </a:p>
          <a:p>
            <a:pPr marL="101494" indent="-101494">
              <a:spcBef>
                <a:spcPts val="661"/>
              </a:spcBef>
              <a:buFont typeface="Arial" panose="020B0604020202020204" pitchFamily="34" charset="0"/>
              <a:buChar char="•"/>
            </a:pPr>
            <a:r>
              <a:rPr lang="en-AU" sz="1102"/>
              <a:t>Forward Planning for Retail </a:t>
            </a:r>
          </a:p>
          <a:p>
            <a:pPr marL="101494" indent="-101494">
              <a:spcBef>
                <a:spcPts val="661"/>
              </a:spcBef>
              <a:buFont typeface="Arial" panose="020B0604020202020204" pitchFamily="34" charset="0"/>
              <a:buChar char="•"/>
            </a:pPr>
            <a:r>
              <a:rPr lang="en-AU" sz="1102"/>
              <a:t>Update on Interim Checkpoint Criteria Status</a:t>
            </a:r>
          </a:p>
          <a:p>
            <a:pPr algn="ctr">
              <a:lnSpc>
                <a:spcPct val="95000"/>
              </a:lnSpc>
              <a:spcBef>
                <a:spcPts val="331"/>
              </a:spcBef>
              <a:spcAft>
                <a:spcPts val="331"/>
              </a:spcAft>
            </a:pPr>
            <a:endParaRPr lang="en-US" sz="1323" b="1"/>
          </a:p>
        </p:txBody>
      </p:sp>
      <p:sp>
        <p:nvSpPr>
          <p:cNvPr id="55" name="Rectangle 54">
            <a:extLst>
              <a:ext uri="{FF2B5EF4-FFF2-40B4-BE49-F238E27FC236}">
                <a16:creationId xmlns:a16="http://schemas.microsoft.com/office/drawing/2014/main" id="{D306306B-F4B7-4C9B-96ED-835326FEC5B4}"/>
              </a:ext>
            </a:extLst>
          </p:cNvPr>
          <p:cNvSpPr/>
          <p:nvPr/>
        </p:nvSpPr>
        <p:spPr>
          <a:xfrm>
            <a:off x="3140379" y="2499636"/>
            <a:ext cx="1730149" cy="269626"/>
          </a:xfrm>
          <a:prstGeom prst="rect">
            <a:avLst/>
          </a:prstGeom>
        </p:spPr>
        <p:txBody>
          <a:bodyPr wrap="square">
            <a:spAutoFit/>
          </a:bodyPr>
          <a:lstStyle/>
          <a:p>
            <a:pPr algn="ctr">
              <a:lnSpc>
                <a:spcPct val="95000"/>
              </a:lnSpc>
              <a:spcBef>
                <a:spcPts val="331"/>
              </a:spcBef>
              <a:spcAft>
                <a:spcPts val="331"/>
              </a:spcAft>
            </a:pPr>
            <a:r>
              <a:rPr lang="en-US" sz="1213" b="1">
                <a:highlight>
                  <a:srgbClr val="FFFF00"/>
                </a:highlight>
              </a:rPr>
              <a:t>08-Apr</a:t>
            </a:r>
          </a:p>
        </p:txBody>
      </p:sp>
      <p:cxnSp>
        <p:nvCxnSpPr>
          <p:cNvPr id="62" name="Straight Arrow Connector 61">
            <a:extLst>
              <a:ext uri="{FF2B5EF4-FFF2-40B4-BE49-F238E27FC236}">
                <a16:creationId xmlns:a16="http://schemas.microsoft.com/office/drawing/2014/main" id="{495AB34D-CE6B-4BF0-AB25-2EC8E3572219}"/>
              </a:ext>
            </a:extLst>
          </p:cNvPr>
          <p:cNvCxnSpPr/>
          <p:nvPr/>
        </p:nvCxnSpPr>
        <p:spPr>
          <a:xfrm>
            <a:off x="1191004" y="4226023"/>
            <a:ext cx="0" cy="2997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27DC3188-CBF3-4B88-B97D-273F94EB5B2A}"/>
              </a:ext>
            </a:extLst>
          </p:cNvPr>
          <p:cNvSpPr/>
          <p:nvPr/>
        </p:nvSpPr>
        <p:spPr>
          <a:xfrm>
            <a:off x="1894422" y="4865633"/>
            <a:ext cx="1808870" cy="2115378"/>
          </a:xfrm>
          <a:prstGeom prst="rect">
            <a:avLst/>
          </a:prstGeom>
          <a:ln w="6350">
            <a:noFill/>
          </a:ln>
        </p:spPr>
        <p:txBody>
          <a:bodyPr wrap="square" lIns="39683" tIns="39683" rIns="39683" bIns="39683">
            <a:spAutoFit/>
          </a:bodyPr>
          <a:lstStyle/>
          <a:p>
            <a:pPr algn="ctr">
              <a:lnSpc>
                <a:spcPct val="95000"/>
              </a:lnSpc>
              <a:spcBef>
                <a:spcPts val="331"/>
              </a:spcBef>
            </a:pPr>
            <a:r>
              <a:rPr lang="en-US" sz="1213" b="1"/>
              <a:t>18-Mar PCF</a:t>
            </a:r>
          </a:p>
          <a:p>
            <a:pPr marL="101494" indent="-101494" fontAlgn="base">
              <a:spcBef>
                <a:spcPts val="661"/>
              </a:spcBef>
              <a:buFont typeface="Arial" panose="020B0604020202020204" pitchFamily="34" charset="0"/>
              <a:buChar char="•"/>
            </a:pPr>
            <a:r>
              <a:rPr lang="en-AU" sz="1102"/>
              <a:t>March Checkpoint Criteria – assessment and outcomes</a:t>
            </a:r>
          </a:p>
          <a:p>
            <a:pPr marL="101494" indent="-101494" fontAlgn="base">
              <a:spcBef>
                <a:spcPts val="661"/>
              </a:spcBef>
              <a:buFont typeface="Arial" panose="020B0604020202020204" pitchFamily="34" charset="0"/>
              <a:buChar char="•"/>
            </a:pPr>
            <a:r>
              <a:rPr lang="en-AU" sz="1102"/>
              <a:t>Pre-prod – status and go/no-go date</a:t>
            </a:r>
          </a:p>
          <a:p>
            <a:pPr marL="101494" indent="-101494" fontAlgn="base">
              <a:spcBef>
                <a:spcPts val="661"/>
              </a:spcBef>
              <a:buFont typeface="Arial" panose="020B0604020202020204" pitchFamily="34" charset="0"/>
              <a:buChar char="•"/>
            </a:pPr>
            <a:r>
              <a:rPr lang="en-AU" sz="1102"/>
              <a:t>Production go-live – checkpoint date and criteria, go/no-go date</a:t>
            </a:r>
          </a:p>
          <a:p>
            <a:pPr algn="ctr">
              <a:lnSpc>
                <a:spcPct val="95000"/>
              </a:lnSpc>
              <a:spcBef>
                <a:spcPts val="331"/>
              </a:spcBef>
              <a:spcAft>
                <a:spcPts val="331"/>
              </a:spcAft>
            </a:pPr>
            <a:endParaRPr lang="en-US" sz="1323" b="1"/>
          </a:p>
        </p:txBody>
      </p:sp>
      <p:cxnSp>
        <p:nvCxnSpPr>
          <p:cNvPr id="64" name="Straight Arrow Connector 63">
            <a:extLst>
              <a:ext uri="{FF2B5EF4-FFF2-40B4-BE49-F238E27FC236}">
                <a16:creationId xmlns:a16="http://schemas.microsoft.com/office/drawing/2014/main" id="{B540286C-4D81-46DF-B8D8-86687B8D16C3}"/>
              </a:ext>
            </a:extLst>
          </p:cNvPr>
          <p:cNvCxnSpPr>
            <a:cxnSpLocks/>
          </p:cNvCxnSpPr>
          <p:nvPr/>
        </p:nvCxnSpPr>
        <p:spPr>
          <a:xfrm flipH="1">
            <a:off x="2643821" y="4195599"/>
            <a:ext cx="5361" cy="63493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6" name="Graphic 65" descr="Map compass">
            <a:extLst>
              <a:ext uri="{FF2B5EF4-FFF2-40B4-BE49-F238E27FC236}">
                <a16:creationId xmlns:a16="http://schemas.microsoft.com/office/drawing/2014/main" id="{DE7F31D7-7007-44EB-B61F-0D1C0DE273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44066" y="3519812"/>
            <a:ext cx="619926" cy="619926"/>
          </a:xfrm>
          <a:prstGeom prst="rect">
            <a:avLst/>
          </a:prstGeom>
        </p:spPr>
      </p:pic>
      <p:sp>
        <p:nvSpPr>
          <p:cNvPr id="67" name="Rectangle 66">
            <a:extLst>
              <a:ext uri="{FF2B5EF4-FFF2-40B4-BE49-F238E27FC236}">
                <a16:creationId xmlns:a16="http://schemas.microsoft.com/office/drawing/2014/main" id="{1F26AF34-AD27-4C74-B478-576D50C6C923}"/>
              </a:ext>
            </a:extLst>
          </p:cNvPr>
          <p:cNvSpPr/>
          <p:nvPr/>
        </p:nvSpPr>
        <p:spPr>
          <a:xfrm>
            <a:off x="3018295" y="2745300"/>
            <a:ext cx="1880115" cy="431528"/>
          </a:xfrm>
          <a:prstGeom prst="rect">
            <a:avLst/>
          </a:prstGeom>
        </p:spPr>
        <p:txBody>
          <a:bodyPr wrap="square">
            <a:spAutoFit/>
          </a:bodyPr>
          <a:lstStyle/>
          <a:p>
            <a:pPr marL="101494" indent="-101494">
              <a:buFont typeface="Arial" panose="020B0604020202020204" pitchFamily="34" charset="0"/>
              <a:buChar char="•"/>
            </a:pPr>
            <a:r>
              <a:rPr lang="en-AU" sz="1102"/>
              <a:t>Pre-Prod and Industry Test Go/No-Go email</a:t>
            </a:r>
          </a:p>
        </p:txBody>
      </p:sp>
      <p:cxnSp>
        <p:nvCxnSpPr>
          <p:cNvPr id="68" name="Straight Arrow Connector 67">
            <a:extLst>
              <a:ext uri="{FF2B5EF4-FFF2-40B4-BE49-F238E27FC236}">
                <a16:creationId xmlns:a16="http://schemas.microsoft.com/office/drawing/2014/main" id="{FF3741CF-ABD3-47D2-9E92-00317B6CEC20}"/>
              </a:ext>
            </a:extLst>
          </p:cNvPr>
          <p:cNvCxnSpPr>
            <a:cxnSpLocks/>
          </p:cNvCxnSpPr>
          <p:nvPr/>
        </p:nvCxnSpPr>
        <p:spPr>
          <a:xfrm flipV="1">
            <a:off x="3953229" y="3132984"/>
            <a:ext cx="0" cy="326089"/>
          </a:xfrm>
          <a:prstGeom prst="straightConnector1">
            <a:avLst/>
          </a:prstGeom>
          <a:ln>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nvGrpSpPr>
          <p:cNvPr id="72" name="Graphic 70" descr="Email">
            <a:extLst>
              <a:ext uri="{FF2B5EF4-FFF2-40B4-BE49-F238E27FC236}">
                <a16:creationId xmlns:a16="http://schemas.microsoft.com/office/drawing/2014/main" id="{09FACB26-4B69-4CF2-A61D-35AF2B1ADA5C}"/>
              </a:ext>
            </a:extLst>
          </p:cNvPr>
          <p:cNvGrpSpPr/>
          <p:nvPr/>
        </p:nvGrpSpPr>
        <p:grpSpPr>
          <a:xfrm>
            <a:off x="3724729" y="3548104"/>
            <a:ext cx="436517" cy="436517"/>
            <a:chOff x="3665863" y="3228675"/>
            <a:chExt cx="426942" cy="469636"/>
          </a:xfrm>
          <a:solidFill>
            <a:srgbClr val="F37421"/>
          </a:solidFill>
        </p:grpSpPr>
        <p:sp>
          <p:nvSpPr>
            <p:cNvPr id="73" name="Freeform: Shape 72">
              <a:extLst>
                <a:ext uri="{FF2B5EF4-FFF2-40B4-BE49-F238E27FC236}">
                  <a16:creationId xmlns:a16="http://schemas.microsoft.com/office/drawing/2014/main" id="{66852A55-E413-462D-8D00-DCB43B249E30}"/>
                </a:ext>
              </a:extLst>
            </p:cNvPr>
            <p:cNvSpPr/>
            <p:nvPr/>
          </p:nvSpPr>
          <p:spPr>
            <a:xfrm>
              <a:off x="3665863" y="3228675"/>
              <a:ext cx="426942" cy="469636"/>
            </a:xfrm>
            <a:custGeom>
              <a:avLst/>
              <a:gdLst>
                <a:gd name="connsiteX0" fmla="*/ 394922 w 426942"/>
                <a:gd name="connsiteY0" fmla="*/ 424808 h 469636"/>
                <a:gd name="connsiteX1" fmla="*/ 288186 w 426942"/>
                <a:gd name="connsiteY1" fmla="*/ 323409 h 469636"/>
                <a:gd name="connsiteX2" fmla="*/ 394922 w 426942"/>
                <a:gd name="connsiteY2" fmla="*/ 222010 h 469636"/>
                <a:gd name="connsiteX3" fmla="*/ 394922 w 426942"/>
                <a:gd name="connsiteY3" fmla="*/ 424808 h 469636"/>
                <a:gd name="connsiteX4" fmla="*/ 49098 w 426942"/>
                <a:gd name="connsiteY4" fmla="*/ 437616 h 469636"/>
                <a:gd name="connsiteX5" fmla="*/ 154767 w 426942"/>
                <a:gd name="connsiteY5" fmla="*/ 337818 h 469636"/>
                <a:gd name="connsiteX6" fmla="*/ 162238 w 426942"/>
                <a:gd name="connsiteY6" fmla="*/ 330880 h 469636"/>
                <a:gd name="connsiteX7" fmla="*/ 265238 w 426942"/>
                <a:gd name="connsiteY7" fmla="*/ 330880 h 469636"/>
                <a:gd name="connsiteX8" fmla="*/ 272710 w 426942"/>
                <a:gd name="connsiteY8" fmla="*/ 337818 h 469636"/>
                <a:gd name="connsiteX9" fmla="*/ 377844 w 426942"/>
                <a:gd name="connsiteY9" fmla="*/ 437616 h 469636"/>
                <a:gd name="connsiteX10" fmla="*/ 49098 w 426942"/>
                <a:gd name="connsiteY10" fmla="*/ 437616 h 469636"/>
                <a:gd name="connsiteX11" fmla="*/ 32021 w 426942"/>
                <a:gd name="connsiteY11" fmla="*/ 221476 h 469636"/>
                <a:gd name="connsiteX12" fmla="*/ 138756 w 426942"/>
                <a:gd name="connsiteY12" fmla="*/ 322875 h 469636"/>
                <a:gd name="connsiteX13" fmla="*/ 32021 w 426942"/>
                <a:gd name="connsiteY13" fmla="*/ 424274 h 469636"/>
                <a:gd name="connsiteX14" fmla="*/ 32021 w 426942"/>
                <a:gd name="connsiteY14" fmla="*/ 221476 h 469636"/>
                <a:gd name="connsiteX15" fmla="*/ 106736 w 426942"/>
                <a:gd name="connsiteY15" fmla="*/ 85389 h 469636"/>
                <a:gd name="connsiteX16" fmla="*/ 320207 w 426942"/>
                <a:gd name="connsiteY16" fmla="*/ 85389 h 469636"/>
                <a:gd name="connsiteX17" fmla="*/ 320207 w 426942"/>
                <a:gd name="connsiteY17" fmla="*/ 263103 h 469636"/>
                <a:gd name="connsiteX18" fmla="*/ 272176 w 426942"/>
                <a:gd name="connsiteY18" fmla="*/ 309000 h 469636"/>
                <a:gd name="connsiteX19" fmla="*/ 154767 w 426942"/>
                <a:gd name="connsiteY19" fmla="*/ 309000 h 469636"/>
                <a:gd name="connsiteX20" fmla="*/ 106736 w 426942"/>
                <a:gd name="connsiteY20" fmla="*/ 263103 h 469636"/>
                <a:gd name="connsiteX21" fmla="*/ 106736 w 426942"/>
                <a:gd name="connsiteY21" fmla="*/ 85389 h 469636"/>
                <a:gd name="connsiteX22" fmla="*/ 352228 w 426942"/>
                <a:gd name="connsiteY22" fmla="*/ 99798 h 469636"/>
                <a:gd name="connsiteX23" fmla="*/ 352228 w 426942"/>
                <a:gd name="connsiteY23" fmla="*/ 53368 h 469636"/>
                <a:gd name="connsiteX24" fmla="*/ 277513 w 426942"/>
                <a:gd name="connsiteY24" fmla="*/ 53368 h 469636"/>
                <a:gd name="connsiteX25" fmla="*/ 213471 w 426942"/>
                <a:gd name="connsiteY25" fmla="*/ 0 h 469636"/>
                <a:gd name="connsiteX26" fmla="*/ 149430 w 426942"/>
                <a:gd name="connsiteY26" fmla="*/ 53368 h 469636"/>
                <a:gd name="connsiteX27" fmla="*/ 74715 w 426942"/>
                <a:gd name="connsiteY27" fmla="*/ 53368 h 469636"/>
                <a:gd name="connsiteX28" fmla="*/ 74715 w 426942"/>
                <a:gd name="connsiteY28" fmla="*/ 100331 h 469636"/>
                <a:gd name="connsiteX29" fmla="*/ 0 w 426942"/>
                <a:gd name="connsiteY29" fmla="*/ 171311 h 469636"/>
                <a:gd name="connsiteX30" fmla="*/ 0 w 426942"/>
                <a:gd name="connsiteY30" fmla="*/ 469637 h 469636"/>
                <a:gd name="connsiteX31" fmla="*/ 426943 w 426942"/>
                <a:gd name="connsiteY31" fmla="*/ 469637 h 469636"/>
                <a:gd name="connsiteX32" fmla="*/ 426943 w 426942"/>
                <a:gd name="connsiteY32" fmla="*/ 171311 h 469636"/>
                <a:gd name="connsiteX33" fmla="*/ 352228 w 426942"/>
                <a:gd name="connsiteY33" fmla="*/ 99798 h 469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26942" h="469636">
                  <a:moveTo>
                    <a:pt x="394922" y="424808"/>
                  </a:moveTo>
                  <a:lnTo>
                    <a:pt x="288186" y="323409"/>
                  </a:lnTo>
                  <a:lnTo>
                    <a:pt x="394922" y="222010"/>
                  </a:lnTo>
                  <a:lnTo>
                    <a:pt x="394922" y="424808"/>
                  </a:lnTo>
                  <a:close/>
                  <a:moveTo>
                    <a:pt x="49098" y="437616"/>
                  </a:moveTo>
                  <a:lnTo>
                    <a:pt x="154767" y="337818"/>
                  </a:lnTo>
                  <a:lnTo>
                    <a:pt x="162238" y="330880"/>
                  </a:lnTo>
                  <a:cubicBezTo>
                    <a:pt x="191057" y="303663"/>
                    <a:pt x="236419" y="303663"/>
                    <a:pt x="265238" y="330880"/>
                  </a:cubicBezTo>
                  <a:lnTo>
                    <a:pt x="272710" y="337818"/>
                  </a:lnTo>
                  <a:lnTo>
                    <a:pt x="377844" y="437616"/>
                  </a:lnTo>
                  <a:lnTo>
                    <a:pt x="49098" y="437616"/>
                  </a:lnTo>
                  <a:close/>
                  <a:moveTo>
                    <a:pt x="32021" y="221476"/>
                  </a:moveTo>
                  <a:lnTo>
                    <a:pt x="138756" y="322875"/>
                  </a:lnTo>
                  <a:lnTo>
                    <a:pt x="32021" y="424274"/>
                  </a:lnTo>
                  <a:lnTo>
                    <a:pt x="32021" y="221476"/>
                  </a:lnTo>
                  <a:close/>
                  <a:moveTo>
                    <a:pt x="106736" y="85389"/>
                  </a:moveTo>
                  <a:lnTo>
                    <a:pt x="320207" y="85389"/>
                  </a:lnTo>
                  <a:lnTo>
                    <a:pt x="320207" y="263103"/>
                  </a:lnTo>
                  <a:lnTo>
                    <a:pt x="272176" y="309000"/>
                  </a:lnTo>
                  <a:cubicBezTo>
                    <a:pt x="237487" y="282316"/>
                    <a:pt x="189456" y="282316"/>
                    <a:pt x="154767" y="309000"/>
                  </a:cubicBezTo>
                  <a:lnTo>
                    <a:pt x="106736" y="263103"/>
                  </a:lnTo>
                  <a:lnTo>
                    <a:pt x="106736" y="85389"/>
                  </a:lnTo>
                  <a:close/>
                  <a:moveTo>
                    <a:pt x="352228" y="99798"/>
                  </a:moveTo>
                  <a:lnTo>
                    <a:pt x="352228" y="53368"/>
                  </a:lnTo>
                  <a:lnTo>
                    <a:pt x="277513" y="53368"/>
                  </a:lnTo>
                  <a:lnTo>
                    <a:pt x="213471" y="0"/>
                  </a:lnTo>
                  <a:lnTo>
                    <a:pt x="149430" y="53368"/>
                  </a:lnTo>
                  <a:lnTo>
                    <a:pt x="74715" y="53368"/>
                  </a:lnTo>
                  <a:lnTo>
                    <a:pt x="74715" y="100331"/>
                  </a:lnTo>
                  <a:lnTo>
                    <a:pt x="0" y="171311"/>
                  </a:lnTo>
                  <a:lnTo>
                    <a:pt x="0" y="469637"/>
                  </a:lnTo>
                  <a:lnTo>
                    <a:pt x="426943" y="469637"/>
                  </a:lnTo>
                  <a:lnTo>
                    <a:pt x="426943" y="171311"/>
                  </a:lnTo>
                  <a:lnTo>
                    <a:pt x="352228" y="99798"/>
                  </a:lnTo>
                  <a:close/>
                </a:path>
              </a:pathLst>
            </a:custGeom>
            <a:solidFill>
              <a:schemeClr val="accent3"/>
            </a:solidFill>
            <a:ln w="5259" cap="flat">
              <a:solidFill>
                <a:schemeClr val="bg1"/>
              </a:solidFill>
              <a:prstDash val="solid"/>
              <a:miter/>
            </a:ln>
          </p:spPr>
          <p:txBody>
            <a:bodyPr rtlCol="0" anchor="ctr"/>
            <a:lstStyle/>
            <a:p>
              <a:endParaRPr lang="en-AU" sz="1984"/>
            </a:p>
          </p:txBody>
        </p:sp>
        <p:sp>
          <p:nvSpPr>
            <p:cNvPr id="74" name="Freeform: Shape 73">
              <a:extLst>
                <a:ext uri="{FF2B5EF4-FFF2-40B4-BE49-F238E27FC236}">
                  <a16:creationId xmlns:a16="http://schemas.microsoft.com/office/drawing/2014/main" id="{59DFCA5F-37DF-4910-AE7C-424D2A473DBC}"/>
                </a:ext>
              </a:extLst>
            </p:cNvPr>
            <p:cNvSpPr/>
            <p:nvPr/>
          </p:nvSpPr>
          <p:spPr>
            <a:xfrm>
              <a:off x="3810483" y="3345016"/>
              <a:ext cx="138763" cy="139823"/>
            </a:xfrm>
            <a:custGeom>
              <a:avLst/>
              <a:gdLst>
                <a:gd name="connsiteX0" fmla="*/ 68851 w 138763"/>
                <a:gd name="connsiteY0" fmla="*/ 88057 h 139823"/>
                <a:gd name="connsiteX1" fmla="*/ 51774 w 138763"/>
                <a:gd name="connsiteY1" fmla="*/ 70979 h 139823"/>
                <a:gd name="connsiteX2" fmla="*/ 68851 w 138763"/>
                <a:gd name="connsiteY2" fmla="*/ 53902 h 139823"/>
                <a:gd name="connsiteX3" fmla="*/ 85929 w 138763"/>
                <a:gd name="connsiteY3" fmla="*/ 70979 h 139823"/>
                <a:gd name="connsiteX4" fmla="*/ 68851 w 138763"/>
                <a:gd name="connsiteY4" fmla="*/ 88057 h 139823"/>
                <a:gd name="connsiteX5" fmla="*/ 68851 w 138763"/>
                <a:gd name="connsiteY5" fmla="*/ 139824 h 139823"/>
                <a:gd name="connsiteX6" fmla="*/ 103540 w 138763"/>
                <a:gd name="connsiteY6" fmla="*/ 131285 h 139823"/>
                <a:gd name="connsiteX7" fmla="*/ 107276 w 138763"/>
                <a:gd name="connsiteY7" fmla="*/ 119010 h 139823"/>
                <a:gd name="connsiteX8" fmla="*/ 95002 w 138763"/>
                <a:gd name="connsiteY8" fmla="*/ 115274 h 139823"/>
                <a:gd name="connsiteX9" fmla="*/ 68851 w 138763"/>
                <a:gd name="connsiteY9" fmla="*/ 121679 h 139823"/>
                <a:gd name="connsiteX10" fmla="*/ 17618 w 138763"/>
                <a:gd name="connsiteY10" fmla="*/ 69912 h 139823"/>
                <a:gd name="connsiteX11" fmla="*/ 69385 w 138763"/>
                <a:gd name="connsiteY11" fmla="*/ 18145 h 139823"/>
                <a:gd name="connsiteX12" fmla="*/ 121152 w 138763"/>
                <a:gd name="connsiteY12" fmla="*/ 69912 h 139823"/>
                <a:gd name="connsiteX13" fmla="*/ 121152 w 138763"/>
                <a:gd name="connsiteY13" fmla="*/ 86990 h 139823"/>
                <a:gd name="connsiteX14" fmla="*/ 104074 w 138763"/>
                <a:gd name="connsiteY14" fmla="*/ 69912 h 139823"/>
                <a:gd name="connsiteX15" fmla="*/ 75789 w 138763"/>
                <a:gd name="connsiteY15" fmla="*/ 35223 h 139823"/>
                <a:gd name="connsiteX16" fmla="*/ 36831 w 138763"/>
                <a:gd name="connsiteY16" fmla="*/ 56570 h 139823"/>
                <a:gd name="connsiteX17" fmla="*/ 51240 w 138763"/>
                <a:gd name="connsiteY17" fmla="*/ 98730 h 139823"/>
                <a:gd name="connsiteX18" fmla="*/ 95535 w 138763"/>
                <a:gd name="connsiteY18" fmla="*/ 91793 h 139823"/>
                <a:gd name="connsiteX19" fmla="*/ 121685 w 138763"/>
                <a:gd name="connsiteY19" fmla="*/ 103534 h 139823"/>
                <a:gd name="connsiteX20" fmla="*/ 138763 w 138763"/>
                <a:gd name="connsiteY20" fmla="*/ 86456 h 139823"/>
                <a:gd name="connsiteX21" fmla="*/ 138763 w 138763"/>
                <a:gd name="connsiteY21" fmla="*/ 69378 h 139823"/>
                <a:gd name="connsiteX22" fmla="*/ 69385 w 138763"/>
                <a:gd name="connsiteY22" fmla="*/ 0 h 139823"/>
                <a:gd name="connsiteX23" fmla="*/ 7 w 138763"/>
                <a:gd name="connsiteY23" fmla="*/ 69378 h 139823"/>
                <a:gd name="connsiteX24" fmla="*/ 68851 w 138763"/>
                <a:gd name="connsiteY24" fmla="*/ 139824 h 13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38763" h="139823">
                  <a:moveTo>
                    <a:pt x="68851" y="88057"/>
                  </a:moveTo>
                  <a:cubicBezTo>
                    <a:pt x="59245" y="88057"/>
                    <a:pt x="51774" y="80052"/>
                    <a:pt x="51774" y="70979"/>
                  </a:cubicBezTo>
                  <a:cubicBezTo>
                    <a:pt x="51774" y="61373"/>
                    <a:pt x="59779" y="53902"/>
                    <a:pt x="68851" y="53902"/>
                  </a:cubicBezTo>
                  <a:cubicBezTo>
                    <a:pt x="78457" y="53902"/>
                    <a:pt x="85929" y="61373"/>
                    <a:pt x="85929" y="70979"/>
                  </a:cubicBezTo>
                  <a:cubicBezTo>
                    <a:pt x="85929" y="80585"/>
                    <a:pt x="78457" y="88057"/>
                    <a:pt x="68851" y="88057"/>
                  </a:cubicBezTo>
                  <a:close/>
                  <a:moveTo>
                    <a:pt x="68851" y="139824"/>
                  </a:moveTo>
                  <a:cubicBezTo>
                    <a:pt x="81126" y="139824"/>
                    <a:pt x="92867" y="136622"/>
                    <a:pt x="103540" y="131285"/>
                  </a:cubicBezTo>
                  <a:cubicBezTo>
                    <a:pt x="107810" y="128616"/>
                    <a:pt x="109411" y="123280"/>
                    <a:pt x="107276" y="119010"/>
                  </a:cubicBezTo>
                  <a:cubicBezTo>
                    <a:pt x="104608" y="114741"/>
                    <a:pt x="99271" y="113140"/>
                    <a:pt x="95002" y="115274"/>
                  </a:cubicBezTo>
                  <a:cubicBezTo>
                    <a:pt x="86996" y="119544"/>
                    <a:pt x="77924" y="121679"/>
                    <a:pt x="68851" y="121679"/>
                  </a:cubicBezTo>
                  <a:cubicBezTo>
                    <a:pt x="40566" y="121679"/>
                    <a:pt x="17085" y="98197"/>
                    <a:pt x="17618" y="69912"/>
                  </a:cubicBezTo>
                  <a:cubicBezTo>
                    <a:pt x="17618" y="41627"/>
                    <a:pt x="41100" y="18145"/>
                    <a:pt x="69385" y="18145"/>
                  </a:cubicBezTo>
                  <a:cubicBezTo>
                    <a:pt x="97670" y="18145"/>
                    <a:pt x="121152" y="41093"/>
                    <a:pt x="121152" y="69912"/>
                  </a:cubicBezTo>
                  <a:lnTo>
                    <a:pt x="121152" y="86990"/>
                  </a:lnTo>
                  <a:cubicBezTo>
                    <a:pt x="111546" y="86990"/>
                    <a:pt x="104074" y="79518"/>
                    <a:pt x="104074" y="69912"/>
                  </a:cubicBezTo>
                  <a:cubicBezTo>
                    <a:pt x="104074" y="52834"/>
                    <a:pt x="92333" y="38425"/>
                    <a:pt x="75789" y="35223"/>
                  </a:cubicBezTo>
                  <a:cubicBezTo>
                    <a:pt x="59245" y="32021"/>
                    <a:pt x="42701" y="41093"/>
                    <a:pt x="36831" y="56570"/>
                  </a:cubicBezTo>
                  <a:cubicBezTo>
                    <a:pt x="30960" y="72047"/>
                    <a:pt x="36831" y="90192"/>
                    <a:pt x="51240" y="98730"/>
                  </a:cubicBezTo>
                  <a:cubicBezTo>
                    <a:pt x="65649" y="107269"/>
                    <a:pt x="84328" y="104601"/>
                    <a:pt x="95535" y="91793"/>
                  </a:cubicBezTo>
                  <a:cubicBezTo>
                    <a:pt x="101939" y="99264"/>
                    <a:pt x="111546" y="103534"/>
                    <a:pt x="121685" y="103534"/>
                  </a:cubicBezTo>
                  <a:cubicBezTo>
                    <a:pt x="131292" y="103534"/>
                    <a:pt x="138763" y="96062"/>
                    <a:pt x="138763" y="86456"/>
                  </a:cubicBezTo>
                  <a:lnTo>
                    <a:pt x="138763" y="69378"/>
                  </a:lnTo>
                  <a:cubicBezTo>
                    <a:pt x="138763" y="30953"/>
                    <a:pt x="107810" y="0"/>
                    <a:pt x="69385" y="0"/>
                  </a:cubicBezTo>
                  <a:cubicBezTo>
                    <a:pt x="30960" y="0"/>
                    <a:pt x="7" y="30953"/>
                    <a:pt x="7" y="69378"/>
                  </a:cubicBezTo>
                  <a:cubicBezTo>
                    <a:pt x="-527" y="108337"/>
                    <a:pt x="30426" y="139290"/>
                    <a:pt x="68851" y="139824"/>
                  </a:cubicBezTo>
                  <a:close/>
                </a:path>
              </a:pathLst>
            </a:custGeom>
            <a:solidFill>
              <a:schemeClr val="bg1"/>
            </a:solidFill>
            <a:ln w="5259" cap="flat">
              <a:noFill/>
              <a:prstDash val="solid"/>
              <a:miter/>
            </a:ln>
          </p:spPr>
          <p:txBody>
            <a:bodyPr rtlCol="0" anchor="ctr"/>
            <a:lstStyle/>
            <a:p>
              <a:endParaRPr lang="en-AU" sz="1984"/>
            </a:p>
          </p:txBody>
        </p:sp>
      </p:grpSp>
      <p:sp>
        <p:nvSpPr>
          <p:cNvPr id="75" name="Rectangle 74">
            <a:extLst>
              <a:ext uri="{FF2B5EF4-FFF2-40B4-BE49-F238E27FC236}">
                <a16:creationId xmlns:a16="http://schemas.microsoft.com/office/drawing/2014/main" id="{A76288BE-AD3D-4F49-BF6D-760CD89CFE56}"/>
              </a:ext>
            </a:extLst>
          </p:cNvPr>
          <p:cNvSpPr/>
          <p:nvPr/>
        </p:nvSpPr>
        <p:spPr>
          <a:xfrm>
            <a:off x="4548343" y="1766444"/>
            <a:ext cx="1730149" cy="923073"/>
          </a:xfrm>
          <a:prstGeom prst="rect">
            <a:avLst/>
          </a:prstGeom>
        </p:spPr>
        <p:txBody>
          <a:bodyPr wrap="square">
            <a:spAutoFit/>
          </a:bodyPr>
          <a:lstStyle/>
          <a:p>
            <a:pPr algn="ctr">
              <a:lnSpc>
                <a:spcPct val="95000"/>
              </a:lnSpc>
              <a:spcBef>
                <a:spcPts val="331"/>
              </a:spcBef>
              <a:spcAft>
                <a:spcPts val="331"/>
              </a:spcAft>
            </a:pPr>
            <a:r>
              <a:rPr lang="en-US" sz="1213" b="1"/>
              <a:t>19-Apr</a:t>
            </a:r>
          </a:p>
          <a:p>
            <a:pPr marL="101494" indent="-101494">
              <a:lnSpc>
                <a:spcPct val="95000"/>
              </a:lnSpc>
              <a:spcBef>
                <a:spcPts val="331"/>
              </a:spcBef>
              <a:spcAft>
                <a:spcPts val="331"/>
              </a:spcAft>
              <a:buFont typeface="Arial" panose="020B0604020202020204" pitchFamily="34" charset="0"/>
              <a:buChar char="•"/>
            </a:pPr>
            <a:r>
              <a:rPr lang="en-AU" sz="1102"/>
              <a:t>Retail Industry Testing Commences</a:t>
            </a:r>
          </a:p>
          <a:p>
            <a:pPr algn="ctr">
              <a:lnSpc>
                <a:spcPct val="95000"/>
              </a:lnSpc>
              <a:spcBef>
                <a:spcPts val="331"/>
              </a:spcBef>
              <a:spcAft>
                <a:spcPts val="331"/>
              </a:spcAft>
            </a:pPr>
            <a:endParaRPr lang="en-US" sz="1213" b="1"/>
          </a:p>
        </p:txBody>
      </p:sp>
      <p:cxnSp>
        <p:nvCxnSpPr>
          <p:cNvPr id="76" name="Straight Arrow Connector 75">
            <a:extLst>
              <a:ext uri="{FF2B5EF4-FFF2-40B4-BE49-F238E27FC236}">
                <a16:creationId xmlns:a16="http://schemas.microsoft.com/office/drawing/2014/main" id="{A4CDF739-4E6E-49C6-A9EF-0518153EB2D5}"/>
              </a:ext>
            </a:extLst>
          </p:cNvPr>
          <p:cNvCxnSpPr>
            <a:cxnSpLocks/>
          </p:cNvCxnSpPr>
          <p:nvPr/>
        </p:nvCxnSpPr>
        <p:spPr>
          <a:xfrm flipH="1" flipV="1">
            <a:off x="5249343" y="2787242"/>
            <a:ext cx="7937" cy="675957"/>
          </a:xfrm>
          <a:prstGeom prst="straightConnector1">
            <a:avLst/>
          </a:prstGeom>
          <a:ln>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A5523098-630F-4014-A1C4-0B87296745AA}"/>
              </a:ext>
            </a:extLst>
          </p:cNvPr>
          <p:cNvGrpSpPr/>
          <p:nvPr/>
        </p:nvGrpSpPr>
        <p:grpSpPr>
          <a:xfrm>
            <a:off x="5014195" y="3647578"/>
            <a:ext cx="532333" cy="267275"/>
            <a:chOff x="4360769" y="3378557"/>
            <a:chExt cx="482923" cy="242467"/>
          </a:xfrm>
        </p:grpSpPr>
        <p:sp>
          <p:nvSpPr>
            <p:cNvPr id="88" name="Freeform: Shape 87">
              <a:extLst>
                <a:ext uri="{FF2B5EF4-FFF2-40B4-BE49-F238E27FC236}">
                  <a16:creationId xmlns:a16="http://schemas.microsoft.com/office/drawing/2014/main" id="{702514A0-F0B2-4CB6-AE92-CD5636263187}"/>
                </a:ext>
              </a:extLst>
            </p:cNvPr>
            <p:cNvSpPr/>
            <p:nvPr/>
          </p:nvSpPr>
          <p:spPr>
            <a:xfrm>
              <a:off x="4542028" y="3446871"/>
              <a:ext cx="141697" cy="82673"/>
            </a:xfrm>
            <a:custGeom>
              <a:avLst/>
              <a:gdLst>
                <a:gd name="connsiteX0" fmla="*/ 141697 w 141697"/>
                <a:gd name="connsiteY0" fmla="*/ 48654 h 82673"/>
                <a:gd name="connsiteX1" fmla="*/ 107677 w 141697"/>
                <a:gd name="connsiteY1" fmla="*/ 82674 h 82673"/>
                <a:gd name="connsiteX2" fmla="*/ 73605 w 141697"/>
                <a:gd name="connsiteY2" fmla="*/ 48654 h 82673"/>
                <a:gd name="connsiteX3" fmla="*/ 92610 w 141697"/>
                <a:gd name="connsiteY3" fmla="*/ 48654 h 82673"/>
                <a:gd name="connsiteX4" fmla="*/ 59220 w 141697"/>
                <a:gd name="connsiteY4" fmla="*/ 28231 h 82673"/>
                <a:gd name="connsiteX5" fmla="*/ 34598 w 141697"/>
                <a:gd name="connsiteY5" fmla="*/ 37629 h 82673"/>
                <a:gd name="connsiteX6" fmla="*/ 0 w 141697"/>
                <a:gd name="connsiteY6" fmla="*/ 37629 h 82673"/>
                <a:gd name="connsiteX7" fmla="*/ 87186 w 141697"/>
                <a:gd name="connsiteY7" fmla="*/ 6256 h 82673"/>
                <a:gd name="connsiteX8" fmla="*/ 122587 w 141697"/>
                <a:gd name="connsiteY8" fmla="*/ 48654 h 82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73">
                  <a:moveTo>
                    <a:pt x="141697" y="48654"/>
                  </a:moveTo>
                  <a:lnTo>
                    <a:pt x="107677" y="82674"/>
                  </a:lnTo>
                  <a:lnTo>
                    <a:pt x="73605" y="48654"/>
                  </a:lnTo>
                  <a:lnTo>
                    <a:pt x="92610" y="48654"/>
                  </a:lnTo>
                  <a:cubicBezTo>
                    <a:pt x="86181" y="36131"/>
                    <a:pt x="73296" y="28250"/>
                    <a:pt x="59220" y="28231"/>
                  </a:cubicBezTo>
                  <a:cubicBezTo>
                    <a:pt x="50139" y="28241"/>
                    <a:pt x="41376" y="31585"/>
                    <a:pt x="34598" y="37629"/>
                  </a:cubicBezTo>
                  <a:lnTo>
                    <a:pt x="0" y="37629"/>
                  </a:lnTo>
                  <a:cubicBezTo>
                    <a:pt x="15412" y="4889"/>
                    <a:pt x="54447" y="-9157"/>
                    <a:pt x="87186" y="6256"/>
                  </a:cubicBezTo>
                  <a:cubicBezTo>
                    <a:pt x="104658" y="14481"/>
                    <a:pt x="117612" y="29995"/>
                    <a:pt x="122587" y="48654"/>
                  </a:cubicBezTo>
                  <a:close/>
                </a:path>
              </a:pathLst>
            </a:custGeom>
            <a:solidFill>
              <a:schemeClr val="bg1"/>
            </a:solidFill>
            <a:ln w="12700" cap="flat">
              <a:noFill/>
              <a:prstDash val="solid"/>
              <a:miter/>
            </a:ln>
          </p:spPr>
          <p:txBody>
            <a:bodyPr rtlCol="0" anchor="ctr"/>
            <a:lstStyle/>
            <a:p>
              <a:endParaRPr lang="en-AU" sz="1984"/>
            </a:p>
          </p:txBody>
        </p:sp>
        <p:sp>
          <p:nvSpPr>
            <p:cNvPr id="89" name="Freeform: Shape 88">
              <a:extLst>
                <a:ext uri="{FF2B5EF4-FFF2-40B4-BE49-F238E27FC236}">
                  <a16:creationId xmlns:a16="http://schemas.microsoft.com/office/drawing/2014/main" id="{0A62632F-104E-4A6C-9013-554670074060}"/>
                </a:ext>
              </a:extLst>
            </p:cNvPr>
            <p:cNvSpPr/>
            <p:nvPr/>
          </p:nvSpPr>
          <p:spPr>
            <a:xfrm>
              <a:off x="4518980" y="3495524"/>
              <a:ext cx="141697" cy="82687"/>
            </a:xfrm>
            <a:custGeom>
              <a:avLst/>
              <a:gdLst>
                <a:gd name="connsiteX0" fmla="*/ 0 w 141697"/>
                <a:gd name="connsiteY0" fmla="*/ 34020 h 82687"/>
                <a:gd name="connsiteX1" fmla="*/ 34072 w 141697"/>
                <a:gd name="connsiteY1" fmla="*/ 0 h 82687"/>
                <a:gd name="connsiteX2" fmla="*/ 68092 w 141697"/>
                <a:gd name="connsiteY2" fmla="*/ 34020 h 82687"/>
                <a:gd name="connsiteX3" fmla="*/ 48930 w 141697"/>
                <a:gd name="connsiteY3" fmla="*/ 34020 h 82687"/>
                <a:gd name="connsiteX4" fmla="*/ 82267 w 141697"/>
                <a:gd name="connsiteY4" fmla="*/ 54443 h 82687"/>
                <a:gd name="connsiteX5" fmla="*/ 106942 w 141697"/>
                <a:gd name="connsiteY5" fmla="*/ 45045 h 82687"/>
                <a:gd name="connsiteX6" fmla="*/ 141697 w 141697"/>
                <a:gd name="connsiteY6" fmla="*/ 45045 h 82687"/>
                <a:gd name="connsiteX7" fmla="*/ 54347 w 141697"/>
                <a:gd name="connsiteY7" fmla="*/ 76400 h 82687"/>
                <a:gd name="connsiteX8" fmla="*/ 18952 w 141697"/>
                <a:gd name="connsiteY8" fmla="*/ 34020 h 8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97" h="82687">
                  <a:moveTo>
                    <a:pt x="0" y="34020"/>
                  </a:moveTo>
                  <a:lnTo>
                    <a:pt x="34072" y="0"/>
                  </a:lnTo>
                  <a:lnTo>
                    <a:pt x="68092" y="34020"/>
                  </a:lnTo>
                  <a:lnTo>
                    <a:pt x="48930" y="34020"/>
                  </a:lnTo>
                  <a:cubicBezTo>
                    <a:pt x="55341" y="46534"/>
                    <a:pt x="68207" y="54416"/>
                    <a:pt x="82267" y="54443"/>
                  </a:cubicBezTo>
                  <a:cubicBezTo>
                    <a:pt x="91366" y="54440"/>
                    <a:pt x="100147" y="51096"/>
                    <a:pt x="106942" y="45045"/>
                  </a:cubicBezTo>
                  <a:lnTo>
                    <a:pt x="141697" y="45045"/>
                  </a:lnTo>
                  <a:cubicBezTo>
                    <a:pt x="126235" y="77824"/>
                    <a:pt x="87126" y="91863"/>
                    <a:pt x="54347" y="76400"/>
                  </a:cubicBezTo>
                  <a:cubicBezTo>
                    <a:pt x="36891" y="68165"/>
                    <a:pt x="23944" y="52664"/>
                    <a:pt x="18952" y="34020"/>
                  </a:cubicBezTo>
                  <a:close/>
                </a:path>
              </a:pathLst>
            </a:custGeom>
            <a:solidFill>
              <a:schemeClr val="bg1"/>
            </a:solidFill>
            <a:ln w="12700" cap="flat">
              <a:noFill/>
              <a:prstDash val="solid"/>
              <a:miter/>
            </a:ln>
          </p:spPr>
          <p:txBody>
            <a:bodyPr rtlCol="0" anchor="ctr"/>
            <a:lstStyle/>
            <a:p>
              <a:endParaRPr lang="en-AU" sz="1984"/>
            </a:p>
          </p:txBody>
        </p:sp>
        <p:sp>
          <p:nvSpPr>
            <p:cNvPr id="90" name="Freeform: Shape 89">
              <a:extLst>
                <a:ext uri="{FF2B5EF4-FFF2-40B4-BE49-F238E27FC236}">
                  <a16:creationId xmlns:a16="http://schemas.microsoft.com/office/drawing/2014/main" id="{A48985F3-1BD1-4790-91AB-D19D2B1BF786}"/>
                </a:ext>
              </a:extLst>
            </p:cNvPr>
            <p:cNvSpPr/>
            <p:nvPr/>
          </p:nvSpPr>
          <p:spPr>
            <a:xfrm>
              <a:off x="4360769" y="3378557"/>
              <a:ext cx="482923" cy="242467"/>
            </a:xfrm>
            <a:custGeom>
              <a:avLst/>
              <a:gdLst>
                <a:gd name="connsiteX0" fmla="*/ 402756 w 482923"/>
                <a:gd name="connsiteY0" fmla="*/ 293929 h 293928"/>
                <a:gd name="connsiteX1" fmla="*/ 482900 w 482923"/>
                <a:gd name="connsiteY1" fmla="*/ 209899 h 293928"/>
                <a:gd name="connsiteX2" fmla="*/ 412731 w 482923"/>
                <a:gd name="connsiteY2" fmla="*/ 130601 h 293928"/>
                <a:gd name="connsiteX3" fmla="*/ 373461 w 482923"/>
                <a:gd name="connsiteY3" fmla="*/ 66551 h 293928"/>
                <a:gd name="connsiteX4" fmla="*/ 298543 w 482923"/>
                <a:gd name="connsiteY4" fmla="*/ 50801 h 293928"/>
                <a:gd name="connsiteX5" fmla="*/ 179158 w 482923"/>
                <a:gd name="connsiteY5" fmla="*/ 3079 h 293928"/>
                <a:gd name="connsiteX6" fmla="*/ 94423 w 482923"/>
                <a:gd name="connsiteY6" fmla="*/ 97579 h 293928"/>
                <a:gd name="connsiteX7" fmla="*/ 19033 w 482923"/>
                <a:gd name="connsiteY7" fmla="*/ 136691 h 293928"/>
                <a:gd name="connsiteX8" fmla="*/ 8953 w 482923"/>
                <a:gd name="connsiteY8" fmla="*/ 237281 h 293928"/>
                <a:gd name="connsiteX9" fmla="*/ 91588 w 482923"/>
                <a:gd name="connsiteY9" fmla="*/ 293351 h 293928"/>
                <a:gd name="connsiteX10" fmla="*/ 93006 w 482923"/>
                <a:gd name="connsiteY10" fmla="*/ 260749 h 293928"/>
                <a:gd name="connsiteX11" fmla="*/ 38038 w 482923"/>
                <a:gd name="connsiteY11" fmla="*/ 223421 h 293928"/>
                <a:gd name="connsiteX12" fmla="*/ 44706 w 482923"/>
                <a:gd name="connsiteY12" fmla="*/ 156379 h 293928"/>
                <a:gd name="connsiteX13" fmla="*/ 106446 w 482923"/>
                <a:gd name="connsiteY13" fmla="*/ 131179 h 293928"/>
                <a:gd name="connsiteX14" fmla="*/ 125083 w 482923"/>
                <a:gd name="connsiteY14" fmla="*/ 134276 h 293928"/>
                <a:gd name="connsiteX15" fmla="*/ 125083 w 482923"/>
                <a:gd name="connsiteY15" fmla="*/ 113696 h 293928"/>
                <a:gd name="connsiteX16" fmla="*/ 186561 w 482923"/>
                <a:gd name="connsiteY16" fmla="*/ 34946 h 293928"/>
                <a:gd name="connsiteX17" fmla="*/ 276651 w 482923"/>
                <a:gd name="connsiteY17" fmla="*/ 76946 h 293928"/>
                <a:gd name="connsiteX18" fmla="*/ 283003 w 482923"/>
                <a:gd name="connsiteY18" fmla="*/ 89599 h 293928"/>
                <a:gd name="connsiteX19" fmla="*/ 296181 w 482923"/>
                <a:gd name="connsiteY19" fmla="*/ 84926 h 293928"/>
                <a:gd name="connsiteX20" fmla="*/ 354823 w 482923"/>
                <a:gd name="connsiteY20" fmla="*/ 93116 h 293928"/>
                <a:gd name="connsiteX21" fmla="*/ 381861 w 482923"/>
                <a:gd name="connsiteY21" fmla="*/ 146299 h 293928"/>
                <a:gd name="connsiteX22" fmla="*/ 381861 w 482923"/>
                <a:gd name="connsiteY22" fmla="*/ 162679 h 293928"/>
                <a:gd name="connsiteX23" fmla="*/ 403281 w 482923"/>
                <a:gd name="connsiteY23" fmla="*/ 162679 h 293928"/>
                <a:gd name="connsiteX24" fmla="*/ 450694 w 482923"/>
                <a:gd name="connsiteY24" fmla="*/ 213791 h 293928"/>
                <a:gd name="connsiteX25" fmla="*/ 402756 w 482923"/>
                <a:gd name="connsiteY25" fmla="*/ 261221 h 293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2923" h="293928">
                  <a:moveTo>
                    <a:pt x="402756" y="293929"/>
                  </a:moveTo>
                  <a:cubicBezTo>
                    <a:pt x="448091" y="292856"/>
                    <a:pt x="483973" y="255234"/>
                    <a:pt x="482900" y="209899"/>
                  </a:cubicBezTo>
                  <a:cubicBezTo>
                    <a:pt x="481953" y="169901"/>
                    <a:pt x="452316" y="136408"/>
                    <a:pt x="412731" y="130601"/>
                  </a:cubicBezTo>
                  <a:cubicBezTo>
                    <a:pt x="408548" y="104927"/>
                    <a:pt x="394445" y="81925"/>
                    <a:pt x="373461" y="66551"/>
                  </a:cubicBezTo>
                  <a:cubicBezTo>
                    <a:pt x="351744" y="51161"/>
                    <a:pt x="324620" y="45458"/>
                    <a:pt x="298543" y="50801"/>
                  </a:cubicBezTo>
                  <a:cubicBezTo>
                    <a:pt x="272889" y="11193"/>
                    <a:pt x="225047" y="-7932"/>
                    <a:pt x="179158" y="3079"/>
                  </a:cubicBezTo>
                  <a:cubicBezTo>
                    <a:pt x="134434" y="14597"/>
                    <a:pt x="101014" y="51867"/>
                    <a:pt x="94423" y="97579"/>
                  </a:cubicBezTo>
                  <a:cubicBezTo>
                    <a:pt x="64629" y="98379"/>
                    <a:pt x="36845" y="112793"/>
                    <a:pt x="19033" y="136691"/>
                  </a:cubicBezTo>
                  <a:cubicBezTo>
                    <a:pt x="-2071" y="166007"/>
                    <a:pt x="-5914" y="204361"/>
                    <a:pt x="8953" y="237281"/>
                  </a:cubicBezTo>
                  <a:cubicBezTo>
                    <a:pt x="24109" y="269730"/>
                    <a:pt x="55835" y="291258"/>
                    <a:pt x="91588" y="293351"/>
                  </a:cubicBezTo>
                  <a:close/>
                  <a:moveTo>
                    <a:pt x="93006" y="260749"/>
                  </a:moveTo>
                  <a:cubicBezTo>
                    <a:pt x="69250" y="259252"/>
                    <a:pt x="48190" y="244951"/>
                    <a:pt x="38038" y="223421"/>
                  </a:cubicBezTo>
                  <a:cubicBezTo>
                    <a:pt x="28188" y="201477"/>
                    <a:pt x="30726" y="175953"/>
                    <a:pt x="44706" y="156379"/>
                  </a:cubicBezTo>
                  <a:cubicBezTo>
                    <a:pt x="58998" y="137151"/>
                    <a:pt x="82781" y="127444"/>
                    <a:pt x="106446" y="131179"/>
                  </a:cubicBezTo>
                  <a:lnTo>
                    <a:pt x="125083" y="134276"/>
                  </a:lnTo>
                  <a:lnTo>
                    <a:pt x="125083" y="113696"/>
                  </a:lnTo>
                  <a:cubicBezTo>
                    <a:pt x="125266" y="76514"/>
                    <a:pt x="150534" y="44146"/>
                    <a:pt x="186561" y="34946"/>
                  </a:cubicBezTo>
                  <a:cubicBezTo>
                    <a:pt x="222710" y="26230"/>
                    <a:pt x="260086" y="43654"/>
                    <a:pt x="276651" y="76946"/>
                  </a:cubicBezTo>
                  <a:lnTo>
                    <a:pt x="283003" y="89599"/>
                  </a:lnTo>
                  <a:lnTo>
                    <a:pt x="296181" y="84926"/>
                  </a:lnTo>
                  <a:cubicBezTo>
                    <a:pt x="315897" y="77960"/>
                    <a:pt x="337770" y="81015"/>
                    <a:pt x="354823" y="93116"/>
                  </a:cubicBezTo>
                  <a:cubicBezTo>
                    <a:pt x="371779" y="105537"/>
                    <a:pt x="381817" y="125281"/>
                    <a:pt x="381861" y="146299"/>
                  </a:cubicBezTo>
                  <a:lnTo>
                    <a:pt x="381861" y="162679"/>
                  </a:lnTo>
                  <a:lnTo>
                    <a:pt x="403281" y="162679"/>
                  </a:lnTo>
                  <a:cubicBezTo>
                    <a:pt x="430488" y="163700"/>
                    <a:pt x="451716" y="186584"/>
                    <a:pt x="450694" y="213791"/>
                  </a:cubicBezTo>
                  <a:cubicBezTo>
                    <a:pt x="449719" y="239767"/>
                    <a:pt x="428741" y="260523"/>
                    <a:pt x="402756" y="261221"/>
                  </a:cubicBezTo>
                  <a:close/>
                </a:path>
              </a:pathLst>
            </a:custGeom>
            <a:noFill/>
            <a:ln w="12700" cap="flat">
              <a:solidFill>
                <a:schemeClr val="bg1"/>
              </a:solidFill>
              <a:prstDash val="solid"/>
              <a:miter/>
            </a:ln>
          </p:spPr>
          <p:txBody>
            <a:bodyPr rtlCol="0" anchor="ctr"/>
            <a:lstStyle/>
            <a:p>
              <a:endParaRPr lang="en-AU" sz="1984"/>
            </a:p>
          </p:txBody>
        </p:sp>
      </p:grpSp>
      <p:sp>
        <p:nvSpPr>
          <p:cNvPr id="92" name="Oval 91">
            <a:extLst>
              <a:ext uri="{FF2B5EF4-FFF2-40B4-BE49-F238E27FC236}">
                <a16:creationId xmlns:a16="http://schemas.microsoft.com/office/drawing/2014/main" id="{12A43CC8-A030-4233-A448-B6F417024806}"/>
              </a:ext>
            </a:extLst>
          </p:cNvPr>
          <p:cNvSpPr>
            <a:spLocks noChangeArrowheads="1"/>
          </p:cNvSpPr>
          <p:nvPr/>
        </p:nvSpPr>
        <p:spPr bwMode="auto">
          <a:xfrm>
            <a:off x="6143226" y="3416016"/>
            <a:ext cx="793667" cy="793667"/>
          </a:xfrm>
          <a:prstGeom prst="ellipse">
            <a:avLst/>
          </a:prstGeom>
          <a:solidFill>
            <a:schemeClr val="accent5"/>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94" name="Freeform 37">
            <a:extLst>
              <a:ext uri="{FF2B5EF4-FFF2-40B4-BE49-F238E27FC236}">
                <a16:creationId xmlns:a16="http://schemas.microsoft.com/office/drawing/2014/main" id="{29F1F4BC-70D8-45BA-9A17-AC8BC905ACCA}"/>
              </a:ext>
            </a:extLst>
          </p:cNvPr>
          <p:cNvSpPr>
            <a:spLocks noEditPoints="1"/>
          </p:cNvSpPr>
          <p:nvPr/>
        </p:nvSpPr>
        <p:spPr bwMode="auto">
          <a:xfrm>
            <a:off x="973515" y="3601120"/>
            <a:ext cx="476200" cy="396833"/>
          </a:xfrm>
          <a:custGeom>
            <a:avLst/>
            <a:gdLst>
              <a:gd name="T0" fmla="*/ 212 w 214"/>
              <a:gd name="T1" fmla="*/ 51 h 179"/>
              <a:gd name="T2" fmla="*/ 162 w 214"/>
              <a:gd name="T3" fmla="*/ 38 h 179"/>
              <a:gd name="T4" fmla="*/ 163 w 214"/>
              <a:gd name="T5" fmla="*/ 30 h 179"/>
              <a:gd name="T6" fmla="*/ 133 w 214"/>
              <a:gd name="T7" fmla="*/ 0 h 179"/>
              <a:gd name="T8" fmla="*/ 103 w 214"/>
              <a:gd name="T9" fmla="*/ 30 h 179"/>
              <a:gd name="T10" fmla="*/ 105 w 214"/>
              <a:gd name="T11" fmla="*/ 42 h 179"/>
              <a:gd name="T12" fmla="*/ 72 w 214"/>
              <a:gd name="T13" fmla="*/ 51 h 179"/>
              <a:gd name="T14" fmla="*/ 3 w 214"/>
              <a:gd name="T15" fmla="*/ 33 h 179"/>
              <a:gd name="T16" fmla="*/ 1 w 214"/>
              <a:gd name="T17" fmla="*/ 33 h 179"/>
              <a:gd name="T18" fmla="*/ 0 w 214"/>
              <a:gd name="T19" fmla="*/ 35 h 179"/>
              <a:gd name="T20" fmla="*/ 0 w 214"/>
              <a:gd name="T21" fmla="*/ 159 h 179"/>
              <a:gd name="T22" fmla="*/ 2 w 214"/>
              <a:gd name="T23" fmla="*/ 161 h 179"/>
              <a:gd name="T24" fmla="*/ 72 w 214"/>
              <a:gd name="T25" fmla="*/ 179 h 179"/>
              <a:gd name="T26" fmla="*/ 72 w 214"/>
              <a:gd name="T27" fmla="*/ 179 h 179"/>
              <a:gd name="T28" fmla="*/ 72 w 214"/>
              <a:gd name="T29" fmla="*/ 179 h 179"/>
              <a:gd name="T30" fmla="*/ 72 w 214"/>
              <a:gd name="T31" fmla="*/ 179 h 179"/>
              <a:gd name="T32" fmla="*/ 73 w 214"/>
              <a:gd name="T33" fmla="*/ 179 h 179"/>
              <a:gd name="T34" fmla="*/ 142 w 214"/>
              <a:gd name="T35" fmla="*/ 161 h 179"/>
              <a:gd name="T36" fmla="*/ 211 w 214"/>
              <a:gd name="T37" fmla="*/ 179 h 179"/>
              <a:gd name="T38" fmla="*/ 212 w 214"/>
              <a:gd name="T39" fmla="*/ 179 h 179"/>
              <a:gd name="T40" fmla="*/ 213 w 214"/>
              <a:gd name="T41" fmla="*/ 178 h 179"/>
              <a:gd name="T42" fmla="*/ 214 w 214"/>
              <a:gd name="T43" fmla="*/ 176 h 179"/>
              <a:gd name="T44" fmla="*/ 214 w 214"/>
              <a:gd name="T45" fmla="*/ 53 h 179"/>
              <a:gd name="T46" fmla="*/ 212 w 214"/>
              <a:gd name="T47" fmla="*/ 51 h 179"/>
              <a:gd name="T48" fmla="*/ 133 w 214"/>
              <a:gd name="T49" fmla="*/ 5 h 179"/>
              <a:gd name="T50" fmla="*/ 159 w 214"/>
              <a:gd name="T51" fmla="*/ 30 h 179"/>
              <a:gd name="T52" fmla="*/ 157 w 214"/>
              <a:gd name="T53" fmla="*/ 39 h 179"/>
              <a:gd name="T54" fmla="*/ 157 w 214"/>
              <a:gd name="T55" fmla="*/ 39 h 179"/>
              <a:gd name="T56" fmla="*/ 157 w 214"/>
              <a:gd name="T57" fmla="*/ 39 h 179"/>
              <a:gd name="T58" fmla="*/ 133 w 214"/>
              <a:gd name="T59" fmla="*/ 75 h 179"/>
              <a:gd name="T60" fmla="*/ 108 w 214"/>
              <a:gd name="T61" fmla="*/ 30 h 179"/>
              <a:gd name="T62" fmla="*/ 133 w 214"/>
              <a:gd name="T63" fmla="*/ 5 h 179"/>
              <a:gd name="T64" fmla="*/ 5 w 214"/>
              <a:gd name="T65" fmla="*/ 38 h 179"/>
              <a:gd name="T66" fmla="*/ 70 w 214"/>
              <a:gd name="T67" fmla="*/ 55 h 179"/>
              <a:gd name="T68" fmla="*/ 70 w 214"/>
              <a:gd name="T69" fmla="*/ 173 h 179"/>
              <a:gd name="T70" fmla="*/ 5 w 214"/>
              <a:gd name="T71" fmla="*/ 157 h 179"/>
              <a:gd name="T72" fmla="*/ 5 w 214"/>
              <a:gd name="T73" fmla="*/ 38 h 179"/>
              <a:gd name="T74" fmla="*/ 75 w 214"/>
              <a:gd name="T75" fmla="*/ 55 h 179"/>
              <a:gd name="T76" fmla="*/ 107 w 214"/>
              <a:gd name="T77" fmla="*/ 47 h 179"/>
              <a:gd name="T78" fmla="*/ 133 w 214"/>
              <a:gd name="T79" fmla="*/ 79 h 179"/>
              <a:gd name="T80" fmla="*/ 140 w 214"/>
              <a:gd name="T81" fmla="*/ 77 h 179"/>
              <a:gd name="T82" fmla="*/ 140 w 214"/>
              <a:gd name="T83" fmla="*/ 157 h 179"/>
              <a:gd name="T84" fmla="*/ 75 w 214"/>
              <a:gd name="T85" fmla="*/ 173 h 179"/>
              <a:gd name="T86" fmla="*/ 75 w 214"/>
              <a:gd name="T87" fmla="*/ 55 h 179"/>
              <a:gd name="T88" fmla="*/ 209 w 214"/>
              <a:gd name="T89" fmla="*/ 173 h 179"/>
              <a:gd name="T90" fmla="*/ 144 w 214"/>
              <a:gd name="T91" fmla="*/ 157 h 179"/>
              <a:gd name="T92" fmla="*/ 144 w 214"/>
              <a:gd name="T93" fmla="*/ 73 h 179"/>
              <a:gd name="T94" fmla="*/ 161 w 214"/>
              <a:gd name="T95" fmla="*/ 43 h 179"/>
              <a:gd name="T96" fmla="*/ 209 w 214"/>
              <a:gd name="T97" fmla="*/ 55 h 179"/>
              <a:gd name="T98" fmla="*/ 209 w 214"/>
              <a:gd name="T99" fmla="*/ 17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4" h="179">
                <a:moveTo>
                  <a:pt x="212" y="51"/>
                </a:moveTo>
                <a:cubicBezTo>
                  <a:pt x="162" y="38"/>
                  <a:pt x="162" y="38"/>
                  <a:pt x="162" y="38"/>
                </a:cubicBezTo>
                <a:cubicBezTo>
                  <a:pt x="163" y="35"/>
                  <a:pt x="163" y="33"/>
                  <a:pt x="163" y="30"/>
                </a:cubicBezTo>
                <a:cubicBezTo>
                  <a:pt x="163" y="14"/>
                  <a:pt x="150" y="0"/>
                  <a:pt x="133" y="0"/>
                </a:cubicBezTo>
                <a:cubicBezTo>
                  <a:pt x="117" y="0"/>
                  <a:pt x="103" y="14"/>
                  <a:pt x="103" y="30"/>
                </a:cubicBezTo>
                <a:cubicBezTo>
                  <a:pt x="103" y="34"/>
                  <a:pt x="104" y="38"/>
                  <a:pt x="105" y="42"/>
                </a:cubicBezTo>
                <a:cubicBezTo>
                  <a:pt x="72" y="51"/>
                  <a:pt x="72" y="51"/>
                  <a:pt x="72" y="51"/>
                </a:cubicBezTo>
                <a:cubicBezTo>
                  <a:pt x="3" y="33"/>
                  <a:pt x="3" y="33"/>
                  <a:pt x="3" y="33"/>
                </a:cubicBezTo>
                <a:cubicBezTo>
                  <a:pt x="2" y="33"/>
                  <a:pt x="2" y="33"/>
                  <a:pt x="1" y="33"/>
                </a:cubicBezTo>
                <a:cubicBezTo>
                  <a:pt x="0" y="34"/>
                  <a:pt x="0" y="35"/>
                  <a:pt x="0" y="35"/>
                </a:cubicBezTo>
                <a:cubicBezTo>
                  <a:pt x="0" y="159"/>
                  <a:pt x="0" y="159"/>
                  <a:pt x="0" y="159"/>
                </a:cubicBezTo>
                <a:cubicBezTo>
                  <a:pt x="0" y="160"/>
                  <a:pt x="1" y="161"/>
                  <a:pt x="2" y="161"/>
                </a:cubicBezTo>
                <a:cubicBezTo>
                  <a:pt x="72" y="179"/>
                  <a:pt x="72" y="179"/>
                  <a:pt x="72" y="179"/>
                </a:cubicBezTo>
                <a:cubicBezTo>
                  <a:pt x="72" y="179"/>
                  <a:pt x="72" y="179"/>
                  <a:pt x="72" y="179"/>
                </a:cubicBezTo>
                <a:cubicBezTo>
                  <a:pt x="72" y="179"/>
                  <a:pt x="72" y="179"/>
                  <a:pt x="72" y="179"/>
                </a:cubicBezTo>
                <a:cubicBezTo>
                  <a:pt x="72" y="179"/>
                  <a:pt x="72" y="179"/>
                  <a:pt x="72" y="179"/>
                </a:cubicBezTo>
                <a:cubicBezTo>
                  <a:pt x="72" y="179"/>
                  <a:pt x="73" y="179"/>
                  <a:pt x="73" y="179"/>
                </a:cubicBezTo>
                <a:cubicBezTo>
                  <a:pt x="142" y="161"/>
                  <a:pt x="142" y="161"/>
                  <a:pt x="142" y="161"/>
                </a:cubicBezTo>
                <a:cubicBezTo>
                  <a:pt x="211" y="179"/>
                  <a:pt x="211" y="179"/>
                  <a:pt x="211" y="179"/>
                </a:cubicBezTo>
                <a:cubicBezTo>
                  <a:pt x="211" y="179"/>
                  <a:pt x="211" y="179"/>
                  <a:pt x="212" y="179"/>
                </a:cubicBezTo>
                <a:cubicBezTo>
                  <a:pt x="212" y="179"/>
                  <a:pt x="213" y="179"/>
                  <a:pt x="213" y="178"/>
                </a:cubicBezTo>
                <a:cubicBezTo>
                  <a:pt x="214" y="178"/>
                  <a:pt x="214" y="177"/>
                  <a:pt x="214" y="176"/>
                </a:cubicBezTo>
                <a:cubicBezTo>
                  <a:pt x="214" y="53"/>
                  <a:pt x="214" y="53"/>
                  <a:pt x="214" y="53"/>
                </a:cubicBezTo>
                <a:cubicBezTo>
                  <a:pt x="214" y="52"/>
                  <a:pt x="213" y="51"/>
                  <a:pt x="212" y="51"/>
                </a:cubicBezTo>
                <a:close/>
                <a:moveTo>
                  <a:pt x="133" y="5"/>
                </a:moveTo>
                <a:cubicBezTo>
                  <a:pt x="147" y="5"/>
                  <a:pt x="159" y="16"/>
                  <a:pt x="159" y="30"/>
                </a:cubicBezTo>
                <a:cubicBezTo>
                  <a:pt x="159" y="33"/>
                  <a:pt x="158" y="36"/>
                  <a:pt x="157" y="39"/>
                </a:cubicBezTo>
                <a:cubicBezTo>
                  <a:pt x="157" y="39"/>
                  <a:pt x="157" y="39"/>
                  <a:pt x="157" y="39"/>
                </a:cubicBezTo>
                <a:cubicBezTo>
                  <a:pt x="157" y="39"/>
                  <a:pt x="157" y="39"/>
                  <a:pt x="157" y="39"/>
                </a:cubicBezTo>
                <a:cubicBezTo>
                  <a:pt x="153" y="55"/>
                  <a:pt x="140" y="75"/>
                  <a:pt x="133" y="75"/>
                </a:cubicBezTo>
                <a:cubicBezTo>
                  <a:pt x="125" y="75"/>
                  <a:pt x="108" y="45"/>
                  <a:pt x="108" y="30"/>
                </a:cubicBezTo>
                <a:cubicBezTo>
                  <a:pt x="108" y="16"/>
                  <a:pt x="119" y="5"/>
                  <a:pt x="133" y="5"/>
                </a:cubicBezTo>
                <a:close/>
                <a:moveTo>
                  <a:pt x="5" y="38"/>
                </a:moveTo>
                <a:cubicBezTo>
                  <a:pt x="70" y="55"/>
                  <a:pt x="70" y="55"/>
                  <a:pt x="70" y="55"/>
                </a:cubicBezTo>
                <a:cubicBezTo>
                  <a:pt x="70" y="173"/>
                  <a:pt x="70" y="173"/>
                  <a:pt x="70" y="173"/>
                </a:cubicBezTo>
                <a:cubicBezTo>
                  <a:pt x="5" y="157"/>
                  <a:pt x="5" y="157"/>
                  <a:pt x="5" y="157"/>
                </a:cubicBezTo>
                <a:lnTo>
                  <a:pt x="5" y="38"/>
                </a:lnTo>
                <a:close/>
                <a:moveTo>
                  <a:pt x="75" y="55"/>
                </a:moveTo>
                <a:cubicBezTo>
                  <a:pt x="107" y="47"/>
                  <a:pt x="107" y="47"/>
                  <a:pt x="107" y="47"/>
                </a:cubicBezTo>
                <a:cubicBezTo>
                  <a:pt x="112" y="62"/>
                  <a:pt x="124" y="79"/>
                  <a:pt x="133" y="79"/>
                </a:cubicBezTo>
                <a:cubicBezTo>
                  <a:pt x="135" y="79"/>
                  <a:pt x="137" y="79"/>
                  <a:pt x="140" y="77"/>
                </a:cubicBezTo>
                <a:cubicBezTo>
                  <a:pt x="140" y="157"/>
                  <a:pt x="140" y="157"/>
                  <a:pt x="140" y="157"/>
                </a:cubicBezTo>
                <a:cubicBezTo>
                  <a:pt x="75" y="173"/>
                  <a:pt x="75" y="173"/>
                  <a:pt x="75" y="173"/>
                </a:cubicBezTo>
                <a:lnTo>
                  <a:pt x="75" y="55"/>
                </a:lnTo>
                <a:close/>
                <a:moveTo>
                  <a:pt x="209" y="173"/>
                </a:moveTo>
                <a:cubicBezTo>
                  <a:pt x="144" y="157"/>
                  <a:pt x="144" y="157"/>
                  <a:pt x="144" y="157"/>
                </a:cubicBezTo>
                <a:cubicBezTo>
                  <a:pt x="144" y="73"/>
                  <a:pt x="144" y="73"/>
                  <a:pt x="144" y="73"/>
                </a:cubicBezTo>
                <a:cubicBezTo>
                  <a:pt x="151" y="66"/>
                  <a:pt x="158" y="53"/>
                  <a:pt x="161" y="43"/>
                </a:cubicBezTo>
                <a:cubicBezTo>
                  <a:pt x="209" y="55"/>
                  <a:pt x="209" y="55"/>
                  <a:pt x="209" y="55"/>
                </a:cubicBezTo>
                <a:lnTo>
                  <a:pt x="209"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sp>
        <p:nvSpPr>
          <p:cNvPr id="95" name="Oval 94">
            <a:extLst>
              <a:ext uri="{FF2B5EF4-FFF2-40B4-BE49-F238E27FC236}">
                <a16:creationId xmlns:a16="http://schemas.microsoft.com/office/drawing/2014/main" id="{B90ECB05-EA38-4423-AE82-65846199332E}"/>
              </a:ext>
            </a:extLst>
          </p:cNvPr>
          <p:cNvSpPr>
            <a:spLocks noChangeArrowheads="1"/>
          </p:cNvSpPr>
          <p:nvPr/>
        </p:nvSpPr>
        <p:spPr bwMode="auto">
          <a:xfrm>
            <a:off x="7393155" y="3417439"/>
            <a:ext cx="793667" cy="793667"/>
          </a:xfrm>
          <a:prstGeom prst="ellipse">
            <a:avLst/>
          </a:prstGeom>
          <a:solidFill>
            <a:schemeClr val="bg2">
              <a:lumMod val="50000"/>
            </a:schemeClr>
          </a:solidFill>
          <a:ln>
            <a:noFill/>
          </a:ln>
        </p:spPr>
        <p:txBody>
          <a:bodyPr vert="horz" wrap="square" lIns="100796" tIns="50398" rIns="100796" bIns="50398" numCol="1" anchor="t" anchorCtr="0" compatLnSpc="1">
            <a:prstTxWarp prst="textNoShape">
              <a:avLst/>
            </a:prstTxWarp>
          </a:bodyPr>
          <a:lstStyle/>
          <a:p>
            <a:endParaRPr lang="en-US" sz="2646"/>
          </a:p>
        </p:txBody>
      </p:sp>
      <p:sp>
        <p:nvSpPr>
          <p:cNvPr id="103" name="Rectangle 102">
            <a:extLst>
              <a:ext uri="{FF2B5EF4-FFF2-40B4-BE49-F238E27FC236}">
                <a16:creationId xmlns:a16="http://schemas.microsoft.com/office/drawing/2014/main" id="{6E5E4EB5-18A5-416E-97D6-6BDDDD951D95}"/>
              </a:ext>
            </a:extLst>
          </p:cNvPr>
          <p:cNvSpPr/>
          <p:nvPr/>
        </p:nvSpPr>
        <p:spPr>
          <a:xfrm>
            <a:off x="6907140" y="2327903"/>
            <a:ext cx="1702853" cy="829971"/>
          </a:xfrm>
          <a:prstGeom prst="rect">
            <a:avLst/>
          </a:prstGeom>
        </p:spPr>
        <p:txBody>
          <a:bodyPr wrap="square">
            <a:spAutoFit/>
          </a:bodyPr>
          <a:lstStyle/>
          <a:p>
            <a:pPr algn="ctr">
              <a:lnSpc>
                <a:spcPct val="95000"/>
              </a:lnSpc>
              <a:spcBef>
                <a:spcPts val="331"/>
              </a:spcBef>
              <a:spcAft>
                <a:spcPts val="331"/>
              </a:spcAft>
            </a:pPr>
            <a:r>
              <a:rPr lang="en-US" sz="1213" b="1"/>
              <a:t>12-May [TBC]</a:t>
            </a:r>
          </a:p>
          <a:p>
            <a:pPr marL="101494" indent="-101494">
              <a:lnSpc>
                <a:spcPct val="95000"/>
              </a:lnSpc>
              <a:spcBef>
                <a:spcPts val="331"/>
              </a:spcBef>
              <a:spcAft>
                <a:spcPts val="331"/>
              </a:spcAft>
              <a:buFont typeface="Arial" panose="020B0604020202020204" pitchFamily="34" charset="0"/>
              <a:buChar char="•"/>
            </a:pPr>
            <a:r>
              <a:rPr lang="en-AU" sz="1102"/>
              <a:t>Retail Go/No-Go Communicated to PCF via email</a:t>
            </a:r>
            <a:endParaRPr lang="en-US" sz="1102"/>
          </a:p>
        </p:txBody>
      </p:sp>
      <p:cxnSp>
        <p:nvCxnSpPr>
          <p:cNvPr id="104" name="Straight Arrow Connector 103">
            <a:extLst>
              <a:ext uri="{FF2B5EF4-FFF2-40B4-BE49-F238E27FC236}">
                <a16:creationId xmlns:a16="http://schemas.microsoft.com/office/drawing/2014/main" id="{8D04C67D-88C9-42AF-92EE-AB50D025A444}"/>
              </a:ext>
            </a:extLst>
          </p:cNvPr>
          <p:cNvCxnSpPr>
            <a:cxnSpLocks/>
          </p:cNvCxnSpPr>
          <p:nvPr/>
        </p:nvCxnSpPr>
        <p:spPr>
          <a:xfrm flipV="1">
            <a:off x="7790815" y="3086107"/>
            <a:ext cx="0" cy="326089"/>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6" name="Graphic 105" descr="Marketing">
            <a:extLst>
              <a:ext uri="{FF2B5EF4-FFF2-40B4-BE49-F238E27FC236}">
                <a16:creationId xmlns:a16="http://schemas.microsoft.com/office/drawing/2014/main" id="{280938C6-7F29-439D-92AA-93B9C9966F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78948" y="3548104"/>
            <a:ext cx="515883" cy="515883"/>
          </a:xfrm>
          <a:prstGeom prst="rect">
            <a:avLst/>
          </a:prstGeom>
        </p:spPr>
      </p:pic>
      <p:sp>
        <p:nvSpPr>
          <p:cNvPr id="107" name="Star: 6 Points 106">
            <a:extLst>
              <a:ext uri="{FF2B5EF4-FFF2-40B4-BE49-F238E27FC236}">
                <a16:creationId xmlns:a16="http://schemas.microsoft.com/office/drawing/2014/main" id="{71A5CE6B-133A-495E-A302-C81DA29EE6DC}"/>
              </a:ext>
            </a:extLst>
          </p:cNvPr>
          <p:cNvSpPr/>
          <p:nvPr/>
        </p:nvSpPr>
        <p:spPr>
          <a:xfrm>
            <a:off x="9686793" y="3503850"/>
            <a:ext cx="515883" cy="515883"/>
          </a:xfrm>
          <a:prstGeom prst="star6">
            <a:avLst/>
          </a:prstGeom>
          <a:solidFill>
            <a:srgbClr val="00B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sp>
        <p:nvSpPr>
          <p:cNvPr id="111" name="Rectangle 110">
            <a:extLst>
              <a:ext uri="{FF2B5EF4-FFF2-40B4-BE49-F238E27FC236}">
                <a16:creationId xmlns:a16="http://schemas.microsoft.com/office/drawing/2014/main" id="{53ADB208-0B1D-4D26-8AF5-DB20F70BFA0F}"/>
              </a:ext>
            </a:extLst>
          </p:cNvPr>
          <p:cNvSpPr/>
          <p:nvPr/>
        </p:nvSpPr>
        <p:spPr>
          <a:xfrm>
            <a:off x="5686044" y="4656687"/>
            <a:ext cx="1922404" cy="967316"/>
          </a:xfrm>
          <a:prstGeom prst="rect">
            <a:avLst/>
          </a:prstGeom>
        </p:spPr>
        <p:txBody>
          <a:bodyPr wrap="square">
            <a:spAutoFit/>
          </a:bodyPr>
          <a:lstStyle/>
          <a:p>
            <a:pPr algn="ctr"/>
            <a:r>
              <a:rPr lang="en-AU" sz="1213" b="1"/>
              <a:t>23-Apr PCF</a:t>
            </a:r>
          </a:p>
          <a:p>
            <a:pPr marL="101494" indent="-101494" fontAlgn="base">
              <a:spcBef>
                <a:spcPts val="661"/>
              </a:spcBef>
              <a:buFont typeface="Arial" panose="020B0604020202020204" pitchFamily="34" charset="0"/>
              <a:buChar char="•"/>
              <a:defRPr/>
            </a:pPr>
            <a:r>
              <a:rPr lang="en-AU" sz="1102"/>
              <a:t> April Checkpoint Criteria - assessment and outcomes</a:t>
            </a:r>
          </a:p>
          <a:p>
            <a:pPr marL="101494" indent="-101494" fontAlgn="base">
              <a:spcBef>
                <a:spcPts val="661"/>
              </a:spcBef>
              <a:buFont typeface="Arial" panose="020B0604020202020204" pitchFamily="34" charset="0"/>
              <a:buChar char="•"/>
            </a:pPr>
            <a:r>
              <a:rPr lang="en-AU" sz="1102"/>
              <a:t>Go/No-Go – confirm date </a:t>
            </a:r>
          </a:p>
        </p:txBody>
      </p:sp>
      <p:cxnSp>
        <p:nvCxnSpPr>
          <p:cNvPr id="112" name="Straight Arrow Connector 111">
            <a:extLst>
              <a:ext uri="{FF2B5EF4-FFF2-40B4-BE49-F238E27FC236}">
                <a16:creationId xmlns:a16="http://schemas.microsoft.com/office/drawing/2014/main" id="{41E33DBA-BD34-4646-AF95-F415D276DC6E}"/>
              </a:ext>
            </a:extLst>
          </p:cNvPr>
          <p:cNvCxnSpPr/>
          <p:nvPr/>
        </p:nvCxnSpPr>
        <p:spPr>
          <a:xfrm>
            <a:off x="6540059" y="4214194"/>
            <a:ext cx="0" cy="299703"/>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pic>
        <p:nvPicPr>
          <p:cNvPr id="114" name="Graphic 113" descr="Checklist">
            <a:extLst>
              <a:ext uri="{FF2B5EF4-FFF2-40B4-BE49-F238E27FC236}">
                <a16:creationId xmlns:a16="http://schemas.microsoft.com/office/drawing/2014/main" id="{1579D2B8-F45B-4864-92F7-2336EA16C6A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87079" y="3536995"/>
            <a:ext cx="533329" cy="533329"/>
          </a:xfrm>
          <a:prstGeom prst="rect">
            <a:avLst/>
          </a:prstGeom>
        </p:spPr>
      </p:pic>
      <p:sp>
        <p:nvSpPr>
          <p:cNvPr id="115" name="Rectangle 114">
            <a:extLst>
              <a:ext uri="{FF2B5EF4-FFF2-40B4-BE49-F238E27FC236}">
                <a16:creationId xmlns:a16="http://schemas.microsoft.com/office/drawing/2014/main" id="{68FDC2ED-1817-4FA8-B298-C937E2A22FE0}"/>
              </a:ext>
            </a:extLst>
          </p:cNvPr>
          <p:cNvSpPr/>
          <p:nvPr/>
        </p:nvSpPr>
        <p:spPr>
          <a:xfrm>
            <a:off x="8114991" y="4654313"/>
            <a:ext cx="1822328" cy="1057084"/>
          </a:xfrm>
          <a:prstGeom prst="rect">
            <a:avLst/>
          </a:prstGeom>
        </p:spPr>
        <p:txBody>
          <a:bodyPr wrap="square">
            <a:spAutoFit/>
          </a:bodyPr>
          <a:lstStyle/>
          <a:p>
            <a:pPr algn="ctr"/>
            <a:r>
              <a:rPr lang="en-AU" sz="1213" b="1"/>
              <a:t>19-May PCF</a:t>
            </a:r>
          </a:p>
          <a:p>
            <a:pPr marL="101494" indent="-101494" fontAlgn="base">
              <a:spcBef>
                <a:spcPts val="661"/>
              </a:spcBef>
              <a:buFont typeface="Arial" panose="020B0604020202020204" pitchFamily="34" charset="0"/>
              <a:buChar char="•"/>
            </a:pPr>
            <a:r>
              <a:rPr lang="en-AU" sz="1102"/>
              <a:t>Confirming Go/No-Go</a:t>
            </a:r>
          </a:p>
          <a:p>
            <a:pPr marL="101494" indent="-101494" fontAlgn="base">
              <a:spcBef>
                <a:spcPts val="661"/>
              </a:spcBef>
              <a:buFont typeface="Arial" panose="020B0604020202020204" pitchFamily="34" charset="0"/>
              <a:buChar char="•"/>
            </a:pPr>
            <a:r>
              <a:rPr lang="en-AU" sz="1102"/>
              <a:t>Issue management</a:t>
            </a:r>
          </a:p>
          <a:p>
            <a:pPr marL="101494" indent="-101494" fontAlgn="base">
              <a:spcBef>
                <a:spcPts val="661"/>
              </a:spcBef>
              <a:buFont typeface="Arial" panose="020B0604020202020204" pitchFamily="34" charset="0"/>
              <a:buChar char="•"/>
            </a:pPr>
            <a:r>
              <a:rPr lang="en-AU" sz="1102"/>
              <a:t>Replanning (if necessary) </a:t>
            </a:r>
          </a:p>
        </p:txBody>
      </p:sp>
      <p:grpSp>
        <p:nvGrpSpPr>
          <p:cNvPr id="116" name="Group 115">
            <a:extLst>
              <a:ext uri="{FF2B5EF4-FFF2-40B4-BE49-F238E27FC236}">
                <a16:creationId xmlns:a16="http://schemas.microsoft.com/office/drawing/2014/main" id="{996E4805-20C5-4648-AE38-DDAC90C8D4B7}"/>
              </a:ext>
            </a:extLst>
          </p:cNvPr>
          <p:cNvGrpSpPr/>
          <p:nvPr/>
        </p:nvGrpSpPr>
        <p:grpSpPr>
          <a:xfrm>
            <a:off x="8724697" y="3544525"/>
            <a:ext cx="532910" cy="518706"/>
            <a:chOff x="7114931" y="5624297"/>
            <a:chExt cx="483922" cy="504965"/>
          </a:xfrm>
        </p:grpSpPr>
        <p:sp>
          <p:nvSpPr>
            <p:cNvPr id="17" name="Freeform 27">
              <a:extLst>
                <a:ext uri="{FF2B5EF4-FFF2-40B4-BE49-F238E27FC236}">
                  <a16:creationId xmlns:a16="http://schemas.microsoft.com/office/drawing/2014/main" id="{1E44C6B0-2FE2-4C77-94D2-327A1487A482}"/>
                </a:ext>
              </a:extLst>
            </p:cNvPr>
            <p:cNvSpPr>
              <a:spLocks/>
            </p:cNvSpPr>
            <p:nvPr/>
          </p:nvSpPr>
          <p:spPr bwMode="auto">
            <a:xfrm>
              <a:off x="7114931" y="5624297"/>
              <a:ext cx="483922" cy="187258"/>
            </a:xfrm>
            <a:custGeom>
              <a:avLst/>
              <a:gdLst>
                <a:gd name="T0" fmla="*/ 215 w 215"/>
                <a:gd name="T1" fmla="*/ 80 h 83"/>
                <a:gd name="T2" fmla="*/ 193 w 215"/>
                <a:gd name="T3" fmla="*/ 39 h 83"/>
                <a:gd name="T4" fmla="*/ 192 w 215"/>
                <a:gd name="T5" fmla="*/ 39 h 83"/>
                <a:gd name="T6" fmla="*/ 192 w 215"/>
                <a:gd name="T7" fmla="*/ 39 h 83"/>
                <a:gd name="T8" fmla="*/ 175 w 215"/>
                <a:gd name="T9" fmla="*/ 22 h 83"/>
                <a:gd name="T10" fmla="*/ 107 w 215"/>
                <a:gd name="T11" fmla="*/ 0 h 83"/>
                <a:gd name="T12" fmla="*/ 107 w 215"/>
                <a:gd name="T13" fmla="*/ 0 h 83"/>
                <a:gd name="T14" fmla="*/ 107 w 215"/>
                <a:gd name="T15" fmla="*/ 0 h 83"/>
                <a:gd name="T16" fmla="*/ 107 w 215"/>
                <a:gd name="T17" fmla="*/ 0 h 83"/>
                <a:gd name="T18" fmla="*/ 40 w 215"/>
                <a:gd name="T19" fmla="*/ 22 h 83"/>
                <a:gd name="T20" fmla="*/ 22 w 215"/>
                <a:gd name="T21" fmla="*/ 39 h 83"/>
                <a:gd name="T22" fmla="*/ 22 w 215"/>
                <a:gd name="T23" fmla="*/ 39 h 83"/>
                <a:gd name="T24" fmla="*/ 22 w 215"/>
                <a:gd name="T25" fmla="*/ 39 h 83"/>
                <a:gd name="T26" fmla="*/ 0 w 215"/>
                <a:gd name="T27" fmla="*/ 80 h 83"/>
                <a:gd name="T28" fmla="*/ 1 w 215"/>
                <a:gd name="T29" fmla="*/ 83 h 83"/>
                <a:gd name="T30" fmla="*/ 2 w 215"/>
                <a:gd name="T31" fmla="*/ 83 h 83"/>
                <a:gd name="T32" fmla="*/ 4 w 215"/>
                <a:gd name="T33" fmla="*/ 81 h 83"/>
                <a:gd name="T34" fmla="*/ 24 w 215"/>
                <a:gd name="T35" fmla="*/ 44 h 83"/>
                <a:gd name="T36" fmla="*/ 33 w 215"/>
                <a:gd name="T37" fmla="*/ 57 h 83"/>
                <a:gd name="T38" fmla="*/ 35 w 215"/>
                <a:gd name="T39" fmla="*/ 58 h 83"/>
                <a:gd name="T40" fmla="*/ 37 w 215"/>
                <a:gd name="T41" fmla="*/ 57 h 83"/>
                <a:gd name="T42" fmla="*/ 37 w 215"/>
                <a:gd name="T43" fmla="*/ 54 h 83"/>
                <a:gd name="T44" fmla="*/ 27 w 215"/>
                <a:gd name="T45" fmla="*/ 41 h 83"/>
                <a:gd name="T46" fmla="*/ 43 w 215"/>
                <a:gd name="T47" fmla="*/ 26 h 83"/>
                <a:gd name="T48" fmla="*/ 105 w 215"/>
                <a:gd name="T49" fmla="*/ 4 h 83"/>
                <a:gd name="T50" fmla="*/ 105 w 215"/>
                <a:gd name="T51" fmla="*/ 25 h 83"/>
                <a:gd name="T52" fmla="*/ 107 w 215"/>
                <a:gd name="T53" fmla="*/ 27 h 83"/>
                <a:gd name="T54" fmla="*/ 110 w 215"/>
                <a:gd name="T55" fmla="*/ 25 h 83"/>
                <a:gd name="T56" fmla="*/ 110 w 215"/>
                <a:gd name="T57" fmla="*/ 4 h 83"/>
                <a:gd name="T58" fmla="*/ 172 w 215"/>
                <a:gd name="T59" fmla="*/ 26 h 83"/>
                <a:gd name="T60" fmla="*/ 188 w 215"/>
                <a:gd name="T61" fmla="*/ 41 h 83"/>
                <a:gd name="T62" fmla="*/ 178 w 215"/>
                <a:gd name="T63" fmla="*/ 54 h 83"/>
                <a:gd name="T64" fmla="*/ 178 w 215"/>
                <a:gd name="T65" fmla="*/ 57 h 83"/>
                <a:gd name="T66" fmla="*/ 180 w 215"/>
                <a:gd name="T67" fmla="*/ 58 h 83"/>
                <a:gd name="T68" fmla="*/ 181 w 215"/>
                <a:gd name="T69" fmla="*/ 57 h 83"/>
                <a:gd name="T70" fmla="*/ 191 w 215"/>
                <a:gd name="T71" fmla="*/ 44 h 83"/>
                <a:gd name="T72" fmla="*/ 210 w 215"/>
                <a:gd name="T73" fmla="*/ 81 h 83"/>
                <a:gd name="T74" fmla="*/ 213 w 215"/>
                <a:gd name="T75" fmla="*/ 83 h 83"/>
                <a:gd name="T76" fmla="*/ 215 w 215"/>
                <a:gd name="T77"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5" h="83">
                  <a:moveTo>
                    <a:pt x="215" y="80"/>
                  </a:moveTo>
                  <a:cubicBezTo>
                    <a:pt x="211" y="65"/>
                    <a:pt x="203" y="51"/>
                    <a:pt x="193" y="39"/>
                  </a:cubicBezTo>
                  <a:cubicBezTo>
                    <a:pt x="193" y="39"/>
                    <a:pt x="193" y="39"/>
                    <a:pt x="192" y="39"/>
                  </a:cubicBezTo>
                  <a:cubicBezTo>
                    <a:pt x="192" y="39"/>
                    <a:pt x="192" y="39"/>
                    <a:pt x="192" y="39"/>
                  </a:cubicBezTo>
                  <a:cubicBezTo>
                    <a:pt x="187" y="33"/>
                    <a:pt x="181" y="27"/>
                    <a:pt x="175" y="22"/>
                  </a:cubicBezTo>
                  <a:cubicBezTo>
                    <a:pt x="155" y="7"/>
                    <a:pt x="132" y="0"/>
                    <a:pt x="107" y="0"/>
                  </a:cubicBezTo>
                  <a:cubicBezTo>
                    <a:pt x="107" y="0"/>
                    <a:pt x="107" y="0"/>
                    <a:pt x="107" y="0"/>
                  </a:cubicBezTo>
                  <a:cubicBezTo>
                    <a:pt x="107" y="0"/>
                    <a:pt x="107" y="0"/>
                    <a:pt x="107" y="0"/>
                  </a:cubicBezTo>
                  <a:cubicBezTo>
                    <a:pt x="107" y="0"/>
                    <a:pt x="107" y="0"/>
                    <a:pt x="107" y="0"/>
                  </a:cubicBezTo>
                  <a:cubicBezTo>
                    <a:pt x="83" y="0"/>
                    <a:pt x="59" y="7"/>
                    <a:pt x="40" y="22"/>
                  </a:cubicBezTo>
                  <a:cubicBezTo>
                    <a:pt x="33" y="27"/>
                    <a:pt x="28" y="33"/>
                    <a:pt x="22" y="39"/>
                  </a:cubicBezTo>
                  <a:cubicBezTo>
                    <a:pt x="22" y="39"/>
                    <a:pt x="22" y="39"/>
                    <a:pt x="22" y="39"/>
                  </a:cubicBezTo>
                  <a:cubicBezTo>
                    <a:pt x="22" y="39"/>
                    <a:pt x="22" y="39"/>
                    <a:pt x="22" y="39"/>
                  </a:cubicBezTo>
                  <a:cubicBezTo>
                    <a:pt x="12" y="51"/>
                    <a:pt x="4" y="65"/>
                    <a:pt x="0" y="80"/>
                  </a:cubicBezTo>
                  <a:cubicBezTo>
                    <a:pt x="0" y="81"/>
                    <a:pt x="0" y="82"/>
                    <a:pt x="1" y="83"/>
                  </a:cubicBezTo>
                  <a:cubicBezTo>
                    <a:pt x="2" y="83"/>
                    <a:pt x="2" y="83"/>
                    <a:pt x="2" y="83"/>
                  </a:cubicBezTo>
                  <a:cubicBezTo>
                    <a:pt x="3" y="83"/>
                    <a:pt x="4" y="82"/>
                    <a:pt x="4" y="81"/>
                  </a:cubicBezTo>
                  <a:cubicBezTo>
                    <a:pt x="8" y="68"/>
                    <a:pt x="15" y="55"/>
                    <a:pt x="24" y="44"/>
                  </a:cubicBezTo>
                  <a:cubicBezTo>
                    <a:pt x="33" y="57"/>
                    <a:pt x="33" y="57"/>
                    <a:pt x="33" y="57"/>
                  </a:cubicBezTo>
                  <a:cubicBezTo>
                    <a:pt x="34" y="57"/>
                    <a:pt x="34" y="58"/>
                    <a:pt x="35" y="58"/>
                  </a:cubicBezTo>
                  <a:cubicBezTo>
                    <a:pt x="36" y="58"/>
                    <a:pt x="36" y="57"/>
                    <a:pt x="37" y="57"/>
                  </a:cubicBezTo>
                  <a:cubicBezTo>
                    <a:pt x="38" y="56"/>
                    <a:pt x="38" y="55"/>
                    <a:pt x="37" y="54"/>
                  </a:cubicBezTo>
                  <a:cubicBezTo>
                    <a:pt x="27" y="41"/>
                    <a:pt x="27" y="41"/>
                    <a:pt x="27" y="41"/>
                  </a:cubicBezTo>
                  <a:cubicBezTo>
                    <a:pt x="32" y="35"/>
                    <a:pt x="37" y="30"/>
                    <a:pt x="43" y="26"/>
                  </a:cubicBezTo>
                  <a:cubicBezTo>
                    <a:pt x="61" y="12"/>
                    <a:pt x="82" y="5"/>
                    <a:pt x="105" y="4"/>
                  </a:cubicBezTo>
                  <a:cubicBezTo>
                    <a:pt x="105" y="25"/>
                    <a:pt x="105" y="25"/>
                    <a:pt x="105" y="25"/>
                  </a:cubicBezTo>
                  <a:cubicBezTo>
                    <a:pt x="105" y="26"/>
                    <a:pt x="106" y="27"/>
                    <a:pt x="107" y="27"/>
                  </a:cubicBezTo>
                  <a:cubicBezTo>
                    <a:pt x="109" y="27"/>
                    <a:pt x="110" y="26"/>
                    <a:pt x="110" y="25"/>
                  </a:cubicBezTo>
                  <a:cubicBezTo>
                    <a:pt x="110" y="4"/>
                    <a:pt x="110" y="4"/>
                    <a:pt x="110" y="4"/>
                  </a:cubicBezTo>
                  <a:cubicBezTo>
                    <a:pt x="132" y="5"/>
                    <a:pt x="154" y="12"/>
                    <a:pt x="172" y="26"/>
                  </a:cubicBezTo>
                  <a:cubicBezTo>
                    <a:pt x="178" y="30"/>
                    <a:pt x="183" y="35"/>
                    <a:pt x="188" y="41"/>
                  </a:cubicBezTo>
                  <a:cubicBezTo>
                    <a:pt x="178" y="54"/>
                    <a:pt x="178" y="54"/>
                    <a:pt x="178" y="54"/>
                  </a:cubicBezTo>
                  <a:cubicBezTo>
                    <a:pt x="177" y="55"/>
                    <a:pt x="177" y="56"/>
                    <a:pt x="178" y="57"/>
                  </a:cubicBezTo>
                  <a:cubicBezTo>
                    <a:pt x="179" y="57"/>
                    <a:pt x="179" y="58"/>
                    <a:pt x="180" y="58"/>
                  </a:cubicBezTo>
                  <a:cubicBezTo>
                    <a:pt x="180" y="58"/>
                    <a:pt x="181" y="57"/>
                    <a:pt x="181" y="57"/>
                  </a:cubicBezTo>
                  <a:cubicBezTo>
                    <a:pt x="191" y="44"/>
                    <a:pt x="191" y="44"/>
                    <a:pt x="191" y="44"/>
                  </a:cubicBezTo>
                  <a:cubicBezTo>
                    <a:pt x="200" y="55"/>
                    <a:pt x="206" y="68"/>
                    <a:pt x="210" y="81"/>
                  </a:cubicBezTo>
                  <a:cubicBezTo>
                    <a:pt x="211" y="82"/>
                    <a:pt x="212" y="83"/>
                    <a:pt x="213" y="83"/>
                  </a:cubicBezTo>
                  <a:cubicBezTo>
                    <a:pt x="215" y="82"/>
                    <a:pt x="215" y="81"/>
                    <a:pt x="215" y="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sp>
          <p:nvSpPr>
            <p:cNvPr id="18" name="Freeform 28">
              <a:extLst>
                <a:ext uri="{FF2B5EF4-FFF2-40B4-BE49-F238E27FC236}">
                  <a16:creationId xmlns:a16="http://schemas.microsoft.com/office/drawing/2014/main" id="{98E888FA-C263-4AC2-BCAC-961D2F949E75}"/>
                </a:ext>
              </a:extLst>
            </p:cNvPr>
            <p:cNvSpPr>
              <a:spLocks/>
            </p:cNvSpPr>
            <p:nvPr/>
          </p:nvSpPr>
          <p:spPr bwMode="auto">
            <a:xfrm>
              <a:off x="7142284" y="6000916"/>
              <a:ext cx="429218" cy="128346"/>
            </a:xfrm>
            <a:custGeom>
              <a:avLst/>
              <a:gdLst>
                <a:gd name="T0" fmla="*/ 190 w 191"/>
                <a:gd name="T1" fmla="*/ 1 h 57"/>
                <a:gd name="T2" fmla="*/ 187 w 191"/>
                <a:gd name="T3" fmla="*/ 2 h 57"/>
                <a:gd name="T4" fmla="*/ 95 w 191"/>
                <a:gd name="T5" fmla="*/ 52 h 57"/>
                <a:gd name="T6" fmla="*/ 4 w 191"/>
                <a:gd name="T7" fmla="*/ 2 h 57"/>
                <a:gd name="T8" fmla="*/ 1 w 191"/>
                <a:gd name="T9" fmla="*/ 1 h 57"/>
                <a:gd name="T10" fmla="*/ 0 w 191"/>
                <a:gd name="T11" fmla="*/ 4 h 57"/>
                <a:gd name="T12" fmla="*/ 95 w 191"/>
                <a:gd name="T13" fmla="*/ 57 h 57"/>
                <a:gd name="T14" fmla="*/ 190 w 191"/>
                <a:gd name="T15" fmla="*/ 4 h 57"/>
                <a:gd name="T16" fmla="*/ 190 w 191"/>
                <a:gd name="T1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57">
                  <a:moveTo>
                    <a:pt x="190" y="1"/>
                  </a:moveTo>
                  <a:cubicBezTo>
                    <a:pt x="189" y="0"/>
                    <a:pt x="187" y="1"/>
                    <a:pt x="187" y="2"/>
                  </a:cubicBezTo>
                  <a:cubicBezTo>
                    <a:pt x="167" y="33"/>
                    <a:pt x="133" y="52"/>
                    <a:pt x="95" y="52"/>
                  </a:cubicBezTo>
                  <a:cubicBezTo>
                    <a:pt x="58" y="52"/>
                    <a:pt x="24" y="33"/>
                    <a:pt x="4" y="2"/>
                  </a:cubicBezTo>
                  <a:cubicBezTo>
                    <a:pt x="4" y="1"/>
                    <a:pt x="2" y="0"/>
                    <a:pt x="1" y="1"/>
                  </a:cubicBezTo>
                  <a:cubicBezTo>
                    <a:pt x="0" y="2"/>
                    <a:pt x="0" y="3"/>
                    <a:pt x="0" y="4"/>
                  </a:cubicBezTo>
                  <a:cubicBezTo>
                    <a:pt x="21" y="37"/>
                    <a:pt x="57" y="57"/>
                    <a:pt x="95" y="57"/>
                  </a:cubicBezTo>
                  <a:cubicBezTo>
                    <a:pt x="134" y="57"/>
                    <a:pt x="170" y="37"/>
                    <a:pt x="190" y="4"/>
                  </a:cubicBezTo>
                  <a:cubicBezTo>
                    <a:pt x="191" y="3"/>
                    <a:pt x="191" y="2"/>
                    <a:pt x="19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sp>
          <p:nvSpPr>
            <p:cNvPr id="19" name="Freeform 29">
              <a:extLst>
                <a:ext uri="{FF2B5EF4-FFF2-40B4-BE49-F238E27FC236}">
                  <a16:creationId xmlns:a16="http://schemas.microsoft.com/office/drawing/2014/main" id="{C101913D-3809-4266-AFF7-A46624F2BA44}"/>
                </a:ext>
              </a:extLst>
            </p:cNvPr>
            <p:cNvSpPr>
              <a:spLocks noEditPoints="1"/>
            </p:cNvSpPr>
            <p:nvPr/>
          </p:nvSpPr>
          <p:spPr bwMode="auto">
            <a:xfrm>
              <a:off x="7264316" y="5824179"/>
              <a:ext cx="265105" cy="187258"/>
            </a:xfrm>
            <a:custGeom>
              <a:avLst/>
              <a:gdLst>
                <a:gd name="T0" fmla="*/ 118 w 118"/>
                <a:gd name="T1" fmla="*/ 1 h 83"/>
                <a:gd name="T2" fmla="*/ 114 w 118"/>
                <a:gd name="T3" fmla="*/ 1 h 83"/>
                <a:gd name="T4" fmla="*/ 64 w 118"/>
                <a:gd name="T5" fmla="*/ 54 h 83"/>
                <a:gd name="T6" fmla="*/ 41 w 118"/>
                <a:gd name="T7" fmla="*/ 48 h 83"/>
                <a:gd name="T8" fmla="*/ 0 w 118"/>
                <a:gd name="T9" fmla="*/ 80 h 83"/>
                <a:gd name="T10" fmla="*/ 1 w 118"/>
                <a:gd name="T11" fmla="*/ 82 h 83"/>
                <a:gd name="T12" fmla="*/ 2 w 118"/>
                <a:gd name="T13" fmla="*/ 83 h 83"/>
                <a:gd name="T14" fmla="*/ 80 w 118"/>
                <a:gd name="T15" fmla="*/ 83 h 83"/>
                <a:gd name="T16" fmla="*/ 82 w 118"/>
                <a:gd name="T17" fmla="*/ 82 h 83"/>
                <a:gd name="T18" fmla="*/ 83 w 118"/>
                <a:gd name="T19" fmla="*/ 80 h 83"/>
                <a:gd name="T20" fmla="*/ 68 w 118"/>
                <a:gd name="T21" fmla="*/ 57 h 83"/>
                <a:gd name="T22" fmla="*/ 118 w 118"/>
                <a:gd name="T23" fmla="*/ 5 h 83"/>
                <a:gd name="T24" fmla="*/ 118 w 118"/>
                <a:gd name="T25" fmla="*/ 1 h 83"/>
                <a:gd name="T26" fmla="*/ 77 w 118"/>
                <a:gd name="T27" fmla="*/ 79 h 83"/>
                <a:gd name="T28" fmla="*/ 5 w 118"/>
                <a:gd name="T29" fmla="*/ 79 h 83"/>
                <a:gd name="T30" fmla="*/ 41 w 118"/>
                <a:gd name="T31" fmla="*/ 52 h 83"/>
                <a:gd name="T32" fmla="*/ 63 w 118"/>
                <a:gd name="T33" fmla="*/ 59 h 83"/>
                <a:gd name="T34" fmla="*/ 63 w 118"/>
                <a:gd name="T35" fmla="*/ 59 h 83"/>
                <a:gd name="T36" fmla="*/ 63 w 118"/>
                <a:gd name="T37" fmla="*/ 59 h 83"/>
                <a:gd name="T38" fmla="*/ 77 w 118"/>
                <a:gd name="T39" fmla="*/ 79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8" h="83">
                  <a:moveTo>
                    <a:pt x="118" y="1"/>
                  </a:moveTo>
                  <a:cubicBezTo>
                    <a:pt x="117" y="0"/>
                    <a:pt x="115" y="0"/>
                    <a:pt x="114" y="1"/>
                  </a:cubicBezTo>
                  <a:cubicBezTo>
                    <a:pt x="64" y="54"/>
                    <a:pt x="64" y="54"/>
                    <a:pt x="64" y="54"/>
                  </a:cubicBezTo>
                  <a:cubicBezTo>
                    <a:pt x="57" y="50"/>
                    <a:pt x="50" y="48"/>
                    <a:pt x="41" y="48"/>
                  </a:cubicBezTo>
                  <a:cubicBezTo>
                    <a:pt x="22" y="48"/>
                    <a:pt x="5" y="61"/>
                    <a:pt x="0" y="80"/>
                  </a:cubicBezTo>
                  <a:cubicBezTo>
                    <a:pt x="0" y="81"/>
                    <a:pt x="0" y="82"/>
                    <a:pt x="1" y="82"/>
                  </a:cubicBezTo>
                  <a:cubicBezTo>
                    <a:pt x="1" y="83"/>
                    <a:pt x="2" y="83"/>
                    <a:pt x="2" y="83"/>
                  </a:cubicBezTo>
                  <a:cubicBezTo>
                    <a:pt x="80" y="83"/>
                    <a:pt x="80" y="83"/>
                    <a:pt x="80" y="83"/>
                  </a:cubicBezTo>
                  <a:cubicBezTo>
                    <a:pt x="81" y="83"/>
                    <a:pt x="82" y="83"/>
                    <a:pt x="82" y="82"/>
                  </a:cubicBezTo>
                  <a:cubicBezTo>
                    <a:pt x="83" y="82"/>
                    <a:pt x="83" y="81"/>
                    <a:pt x="83" y="80"/>
                  </a:cubicBezTo>
                  <a:cubicBezTo>
                    <a:pt x="80" y="71"/>
                    <a:pt x="75" y="62"/>
                    <a:pt x="68" y="57"/>
                  </a:cubicBezTo>
                  <a:cubicBezTo>
                    <a:pt x="118" y="5"/>
                    <a:pt x="118" y="5"/>
                    <a:pt x="118" y="5"/>
                  </a:cubicBezTo>
                  <a:cubicBezTo>
                    <a:pt x="118" y="4"/>
                    <a:pt x="118" y="2"/>
                    <a:pt x="118" y="1"/>
                  </a:cubicBezTo>
                  <a:close/>
                  <a:moveTo>
                    <a:pt x="77" y="79"/>
                  </a:moveTo>
                  <a:cubicBezTo>
                    <a:pt x="5" y="79"/>
                    <a:pt x="5" y="79"/>
                    <a:pt x="5" y="79"/>
                  </a:cubicBezTo>
                  <a:cubicBezTo>
                    <a:pt x="10" y="63"/>
                    <a:pt x="25" y="52"/>
                    <a:pt x="41" y="52"/>
                  </a:cubicBezTo>
                  <a:cubicBezTo>
                    <a:pt x="49" y="52"/>
                    <a:pt x="57" y="55"/>
                    <a:pt x="63" y="59"/>
                  </a:cubicBezTo>
                  <a:cubicBezTo>
                    <a:pt x="63" y="59"/>
                    <a:pt x="63" y="59"/>
                    <a:pt x="63" y="59"/>
                  </a:cubicBezTo>
                  <a:cubicBezTo>
                    <a:pt x="63" y="59"/>
                    <a:pt x="63" y="59"/>
                    <a:pt x="63" y="59"/>
                  </a:cubicBezTo>
                  <a:cubicBezTo>
                    <a:pt x="70" y="64"/>
                    <a:pt x="75" y="71"/>
                    <a:pt x="77" y="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796" tIns="50398" rIns="100796" bIns="50398" numCol="1" anchor="t" anchorCtr="0" compatLnSpc="1">
              <a:prstTxWarp prst="textNoShape">
                <a:avLst/>
              </a:prstTxWarp>
            </a:bodyPr>
            <a:lstStyle/>
            <a:p>
              <a:endParaRPr lang="en-US" sz="2646"/>
            </a:p>
          </p:txBody>
        </p:sp>
      </p:grpSp>
      <p:cxnSp>
        <p:nvCxnSpPr>
          <p:cNvPr id="118" name="Straight Arrow Connector 117">
            <a:extLst>
              <a:ext uri="{FF2B5EF4-FFF2-40B4-BE49-F238E27FC236}">
                <a16:creationId xmlns:a16="http://schemas.microsoft.com/office/drawing/2014/main" id="{DC919EBE-A6C0-4DD4-AABD-EC16ECE5FD85}"/>
              </a:ext>
            </a:extLst>
          </p:cNvPr>
          <p:cNvCxnSpPr>
            <a:cxnSpLocks/>
          </p:cNvCxnSpPr>
          <p:nvPr/>
        </p:nvCxnSpPr>
        <p:spPr>
          <a:xfrm>
            <a:off x="9026154" y="4226021"/>
            <a:ext cx="0" cy="299703"/>
          </a:xfrm>
          <a:prstGeom prst="straightConnector1">
            <a:avLst/>
          </a:prstGeom>
          <a:ln>
            <a:solidFill>
              <a:schemeClr val="accent6">
                <a:lumMod val="9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C3EFC6E5-C221-4301-96B1-5EB663C4BC36}"/>
              </a:ext>
            </a:extLst>
          </p:cNvPr>
          <p:cNvSpPr/>
          <p:nvPr/>
        </p:nvSpPr>
        <p:spPr>
          <a:xfrm>
            <a:off x="8996744" y="1827510"/>
            <a:ext cx="1307447" cy="1080873"/>
          </a:xfrm>
          <a:prstGeom prst="rect">
            <a:avLst/>
          </a:prstGeom>
        </p:spPr>
        <p:txBody>
          <a:bodyPr wrap="square" lIns="39683" rIns="39683">
            <a:spAutoFit/>
          </a:bodyPr>
          <a:lstStyle/>
          <a:p>
            <a:pPr algn="ctr">
              <a:lnSpc>
                <a:spcPct val="95000"/>
              </a:lnSpc>
              <a:spcBef>
                <a:spcPts val="331"/>
              </a:spcBef>
            </a:pPr>
            <a:r>
              <a:rPr lang="en-AU" sz="1213" b="1"/>
              <a:t>31-May</a:t>
            </a:r>
          </a:p>
          <a:p>
            <a:pPr marL="201239" indent="-99745" fontAlgn="base">
              <a:lnSpc>
                <a:spcPct val="95000"/>
              </a:lnSpc>
              <a:spcBef>
                <a:spcPts val="661"/>
              </a:spcBef>
              <a:spcAft>
                <a:spcPts val="331"/>
              </a:spcAft>
              <a:buFont typeface="Arial" panose="020B0604020202020204" pitchFamily="34" charset="0"/>
              <a:buChar char="•"/>
              <a:defRPr/>
            </a:pPr>
            <a:r>
              <a:rPr lang="en-AU" sz="1102"/>
              <a:t>5MS Retail/ Metering</a:t>
            </a:r>
            <a:br>
              <a:rPr lang="en-AU" sz="1102"/>
            </a:br>
            <a:r>
              <a:rPr lang="en-AU" sz="1102"/>
              <a:t>Solution Go-Live</a:t>
            </a:r>
          </a:p>
          <a:p>
            <a:pPr algn="ctr">
              <a:lnSpc>
                <a:spcPct val="95000"/>
              </a:lnSpc>
              <a:spcBef>
                <a:spcPts val="331"/>
              </a:spcBef>
              <a:spcAft>
                <a:spcPts val="331"/>
              </a:spcAft>
            </a:pPr>
            <a:endParaRPr lang="en-US" sz="1102"/>
          </a:p>
        </p:txBody>
      </p:sp>
      <p:cxnSp>
        <p:nvCxnSpPr>
          <p:cNvPr id="123" name="Straight Arrow Connector 122">
            <a:extLst>
              <a:ext uri="{FF2B5EF4-FFF2-40B4-BE49-F238E27FC236}">
                <a16:creationId xmlns:a16="http://schemas.microsoft.com/office/drawing/2014/main" id="{CD4C5F86-E4D3-4059-AED7-C3BD9D373308}"/>
              </a:ext>
            </a:extLst>
          </p:cNvPr>
          <p:cNvCxnSpPr>
            <a:cxnSpLocks/>
          </p:cNvCxnSpPr>
          <p:nvPr/>
        </p:nvCxnSpPr>
        <p:spPr>
          <a:xfrm flipV="1">
            <a:off x="9944735" y="2908599"/>
            <a:ext cx="0" cy="59525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C8500067-AD77-4B09-BB85-19154EE3055B}"/>
              </a:ext>
            </a:extLst>
          </p:cNvPr>
          <p:cNvSpPr txBox="1"/>
          <p:nvPr/>
        </p:nvSpPr>
        <p:spPr>
          <a:xfrm>
            <a:off x="329736" y="2649623"/>
            <a:ext cx="1231377" cy="245003"/>
          </a:xfrm>
          <a:prstGeom prst="rect">
            <a:avLst/>
          </a:prstGeom>
          <a:noFill/>
        </p:spPr>
        <p:txBody>
          <a:bodyPr wrap="square" rtlCol="0">
            <a:spAutoFit/>
          </a:bodyPr>
          <a:lstStyle/>
          <a:p>
            <a:r>
              <a:rPr lang="en-AU" sz="992" b="1">
                <a:solidFill>
                  <a:schemeClr val="bg1"/>
                </a:solidFill>
              </a:rPr>
              <a:t>Key milestones</a:t>
            </a:r>
          </a:p>
        </p:txBody>
      </p:sp>
      <p:sp>
        <p:nvSpPr>
          <p:cNvPr id="56" name="Arrow: Right 55">
            <a:extLst>
              <a:ext uri="{FF2B5EF4-FFF2-40B4-BE49-F238E27FC236}">
                <a16:creationId xmlns:a16="http://schemas.microsoft.com/office/drawing/2014/main" id="{0C7EDEBC-4094-49AA-8C02-838DFE5E1D1A}"/>
              </a:ext>
            </a:extLst>
          </p:cNvPr>
          <p:cNvSpPr/>
          <p:nvPr/>
        </p:nvSpPr>
        <p:spPr>
          <a:xfrm>
            <a:off x="386760" y="6367340"/>
            <a:ext cx="1576309" cy="441047"/>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solidFill>
                <a:schemeClr val="bg1"/>
              </a:solidFill>
            </a:endParaRPr>
          </a:p>
        </p:txBody>
      </p:sp>
      <p:sp>
        <p:nvSpPr>
          <p:cNvPr id="57" name="TextBox 56">
            <a:extLst>
              <a:ext uri="{FF2B5EF4-FFF2-40B4-BE49-F238E27FC236}">
                <a16:creationId xmlns:a16="http://schemas.microsoft.com/office/drawing/2014/main" id="{B18D2FE4-82E6-487D-B54E-5AEC1F690ADC}"/>
              </a:ext>
            </a:extLst>
          </p:cNvPr>
          <p:cNvSpPr txBox="1"/>
          <p:nvPr/>
        </p:nvSpPr>
        <p:spPr>
          <a:xfrm>
            <a:off x="326536" y="6460640"/>
            <a:ext cx="1636532" cy="245003"/>
          </a:xfrm>
          <a:prstGeom prst="rect">
            <a:avLst/>
          </a:prstGeom>
          <a:noFill/>
        </p:spPr>
        <p:txBody>
          <a:bodyPr wrap="square" rtlCol="0">
            <a:spAutoFit/>
          </a:bodyPr>
          <a:lstStyle/>
          <a:p>
            <a:r>
              <a:rPr lang="en-AU" sz="992" b="1">
                <a:solidFill>
                  <a:schemeClr val="bg1"/>
                </a:solidFill>
              </a:rPr>
              <a:t>Communication timeline</a:t>
            </a:r>
          </a:p>
        </p:txBody>
      </p:sp>
      <p:sp>
        <p:nvSpPr>
          <p:cNvPr id="3" name="Oval 2">
            <a:extLst>
              <a:ext uri="{FF2B5EF4-FFF2-40B4-BE49-F238E27FC236}">
                <a16:creationId xmlns:a16="http://schemas.microsoft.com/office/drawing/2014/main" id="{FB302F85-8719-42F0-9AC7-B23A352BF196}"/>
              </a:ext>
            </a:extLst>
          </p:cNvPr>
          <p:cNvSpPr/>
          <p:nvPr/>
        </p:nvSpPr>
        <p:spPr>
          <a:xfrm>
            <a:off x="3397662" y="3254588"/>
            <a:ext cx="1111133" cy="1111133"/>
          </a:xfrm>
          <a:prstGeom prst="ellipse">
            <a:avLst/>
          </a:prstGeom>
          <a:noFill/>
          <a:ln w="444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984"/>
          </a:p>
        </p:txBody>
      </p:sp>
    </p:spTree>
    <p:extLst>
      <p:ext uri="{BB962C8B-B14F-4D97-AF65-F5344CB8AC3E}">
        <p14:creationId xmlns:p14="http://schemas.microsoft.com/office/powerpoint/2010/main" val="4112116412"/>
      </p:ext>
    </p:extLst>
  </p:cSld>
  <p:clrMapOvr>
    <a:masterClrMapping/>
  </p:clrMapOvr>
</p:sld>
</file>

<file path=ppt/theme/theme1.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10.xml><?xml version="1.0" encoding="utf-8"?>
<a:theme xmlns:a="http://schemas.openxmlformats.org/drawingml/2006/main" name="AEMO 2018 A4 landscape">
  <a:themeElements>
    <a:clrScheme name="AEMO PPT 2018">
      <a:dk1>
        <a:srgbClr val="222324"/>
      </a:dk1>
      <a:lt1>
        <a:srgbClr val="FFFFFF"/>
      </a:lt1>
      <a:dk2>
        <a:srgbClr val="000000"/>
      </a:dk2>
      <a:lt2>
        <a:srgbClr val="E0E8EA"/>
      </a:lt2>
      <a:accent1>
        <a:srgbClr val="C41230"/>
      </a:accent1>
      <a:accent2>
        <a:srgbClr val="360F3C"/>
      </a:accent2>
      <a:accent3>
        <a:srgbClr val="F37421"/>
      </a:accent3>
      <a:accent4>
        <a:srgbClr val="FFC222"/>
      </a:accent4>
      <a:accent5>
        <a:srgbClr val="82859C"/>
      </a:accent5>
      <a:accent6>
        <a:srgbClr val="B3E0EE"/>
      </a:accent6>
      <a:hlink>
        <a:srgbClr val="C41230"/>
      </a:hlink>
      <a:folHlink>
        <a:srgbClr val="C41230"/>
      </a:folHlink>
    </a:clrScheme>
    <a:fontScheme name="AEMO TW Segoe">
      <a:majorFont>
        <a:latin typeface="Century Gothic"/>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chor="ctr">
        <a:spAutoFit/>
      </a:bodyPr>
      <a:lstStyle>
        <a:defPPr algn="ctr">
          <a:defRPr sz="3600" b="1" dirty="0" smtClean="0"/>
        </a:defPPr>
      </a:lstStyle>
    </a:txDef>
  </a:objectDefaults>
  <a:extraClrSchemeLst/>
  <a:extLst>
    <a:ext uri="{05A4C25C-085E-4340-85A3-A5531E510DB2}">
      <thm15:themeFamily xmlns:thm15="http://schemas.microsoft.com/office/thememl/2012/main" name="AEMO 2018 A4 landscape" id="{22A54129-71AA-4D41-B9F4-2AC7F2F42010}" vid="{06A90869-5A30-4725-8A1A-F8FF7B8EB73D}"/>
    </a:ext>
  </a:extLst>
</a:theme>
</file>

<file path=ppt/theme/theme2.xml><?xml version="1.0" encoding="utf-8"?>
<a:theme xmlns:a="http://schemas.openxmlformats.org/drawingml/2006/main" name="AEMC Primary Presentation Template 16x9">
  <a:themeElements>
    <a:clrScheme name="AEMC3">
      <a:dk1>
        <a:srgbClr val="FFFFFF"/>
      </a:dk1>
      <a:lt1>
        <a:srgbClr val="58595B"/>
      </a:lt1>
      <a:dk2>
        <a:srgbClr val="FFFFFF"/>
      </a:dk2>
      <a:lt2>
        <a:srgbClr val="E6E6E6"/>
      </a:lt2>
      <a:accent1>
        <a:srgbClr val="7E4182"/>
      </a:accent1>
      <a:accent2>
        <a:srgbClr val="005983"/>
      </a:accent2>
      <a:accent3>
        <a:srgbClr val="00A8E5"/>
      </a:accent3>
      <a:accent4>
        <a:srgbClr val="96D2F0"/>
      </a:accent4>
      <a:accent5>
        <a:srgbClr val="BDCC2A"/>
      </a:accent5>
      <a:accent6>
        <a:srgbClr val="E58E1A"/>
      </a:accent6>
      <a:hlink>
        <a:srgbClr val="58595B"/>
      </a:hlink>
      <a:folHlink>
        <a:srgbClr val="58595B"/>
      </a:folHlink>
    </a:clrScheme>
    <a:fontScheme name="AEMC">
      <a:majorFont>
        <a:latin typeface="Tahoma"/>
        <a:ea typeface=""/>
        <a:cs typeface=""/>
      </a:majorFont>
      <a:minorFont>
        <a:latin typeface="Tahoma"/>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EMC Primary Presentation Template 16x9" id="{788AD36A-9F0C-FE4D-84C9-6EA20F40E2E6}" vid="{A2364C76-5967-9C42-8051-0107DA99B6F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ate xmlns="99eba8f5-7fec-4c00-afe1-f2f2944c28a7" xsi:nil="true"/>
    <Comment xmlns="99eba8f5-7fec-4c00-afe1-f2f2944c28a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0E2964DDED0EC4A8D459028649F1056" ma:contentTypeVersion="14" ma:contentTypeDescription="Create a new document." ma:contentTypeScope="" ma:versionID="e69100847e6549220f3374bec3110ff6">
  <xsd:schema xmlns:xsd="http://www.w3.org/2001/XMLSchema" xmlns:xs="http://www.w3.org/2001/XMLSchema" xmlns:p="http://schemas.microsoft.com/office/2006/metadata/properties" xmlns:ns2="99eba8f5-7fec-4c00-afe1-f2f2944c28a7" xmlns:ns3="ff08f022-2cdc-49e5-914c-f7e666dadb4c" targetNamespace="http://schemas.microsoft.com/office/2006/metadata/properties" ma:root="true" ma:fieldsID="548aab25d8444a675ce2ffc2b062e7fb" ns2:_="" ns3:_="">
    <xsd:import namespace="99eba8f5-7fec-4c00-afe1-f2f2944c28a7"/>
    <xsd:import namespace="ff08f022-2cdc-49e5-914c-f7e666dadb4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Date" minOccurs="0"/>
                <xsd:element ref="ns2:Comme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eba8f5-7fec-4c00-afe1-f2f2944c28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Date" ma:index="20" nillable="true" ma:displayName="Date" ma:format="DateOnly" ma:internalName="Date">
      <xsd:simpleType>
        <xsd:restriction base="dms:DateTime"/>
      </xsd:simpleType>
    </xsd:element>
    <xsd:element name="Comment" ma:index="21" nillable="true" ma:displayName="Comment" ma:description="Additional info about the doc" ma:format="Dropdown" ma:internalName="Com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f08f022-2cdc-49e5-914c-f7e666dadb4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D0C81A-F611-4628-808C-6A66C58DFD01}">
  <ds:schemaRefs>
    <ds:schemaRef ds:uri="http://schemas.microsoft.com/sharepoint/v3/contenttype/forms"/>
  </ds:schemaRefs>
</ds:datastoreItem>
</file>

<file path=customXml/itemProps2.xml><?xml version="1.0" encoding="utf-8"?>
<ds:datastoreItem xmlns:ds="http://schemas.openxmlformats.org/officeDocument/2006/customXml" ds:itemID="{7A4CC2EC-CAC8-4A26-A8D1-80B9BB2C7078}">
  <ds:schemaRefs>
    <ds:schemaRef ds:uri="http://schemas.openxmlformats.org/package/2006/metadata/core-properties"/>
    <ds:schemaRef ds:uri="99eba8f5-7fec-4c00-afe1-f2f2944c28a7"/>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ff08f022-2cdc-49e5-914c-f7e666dadb4c"/>
    <ds:schemaRef ds:uri="http://www.w3.org/XML/1998/namespace"/>
    <ds:schemaRef ds:uri="http://purl.org/dc/terms/"/>
  </ds:schemaRefs>
</ds:datastoreItem>
</file>

<file path=customXml/itemProps3.xml><?xml version="1.0" encoding="utf-8"?>
<ds:datastoreItem xmlns:ds="http://schemas.openxmlformats.org/officeDocument/2006/customXml" ds:itemID="{F7C2ACFC-250F-47D9-890A-A0F30186B720}">
  <ds:schemaRefs>
    <ds:schemaRef ds:uri="99eba8f5-7fec-4c00-afe1-f2f2944c28a7"/>
    <ds:schemaRef ds:uri="ff08f022-2cdc-49e5-914c-f7e666dadb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10</TotalTime>
  <Words>9911</Words>
  <Application>Microsoft Office PowerPoint</Application>
  <PresentationFormat>Custom</PresentationFormat>
  <Paragraphs>1811</Paragraphs>
  <Slides>71</Slides>
  <Notes>19</Notes>
  <HiddenSlides>0</HiddenSlides>
  <MMClips>0</MMClips>
  <ScaleCrop>false</ScaleCrop>
  <HeadingPairs>
    <vt:vector size="4" baseType="variant">
      <vt:variant>
        <vt:lpstr>Theme</vt:lpstr>
      </vt:variant>
      <vt:variant>
        <vt:i4>2</vt:i4>
      </vt:variant>
      <vt:variant>
        <vt:lpstr>Slide Titles</vt:lpstr>
      </vt:variant>
      <vt:variant>
        <vt:i4>71</vt:i4>
      </vt:variant>
    </vt:vector>
  </HeadingPairs>
  <TitlesOfParts>
    <vt:vector size="73" baseType="lpstr">
      <vt:lpstr>AEMO 2018 A4 landscape</vt:lpstr>
      <vt:lpstr>AEMC Primary Presentation Template 16x9</vt:lpstr>
      <vt:lpstr>5MS &amp; GS Readiness Working Group #22 (incl. Systems Working Group)</vt:lpstr>
      <vt:lpstr>AEMO Competition Law  Meeting Protocol</vt:lpstr>
      <vt:lpstr>Agenda</vt:lpstr>
      <vt:lpstr>Agenda **Please disconnect from your workplace VPN for the WebEx call**</vt:lpstr>
      <vt:lpstr>Minutes &amp; Actions</vt:lpstr>
      <vt:lpstr>RWG Actions</vt:lpstr>
      <vt:lpstr>5MS Program Update</vt:lpstr>
      <vt:lpstr>Program Update and Timeline</vt:lpstr>
      <vt:lpstr>Approach to Retail Status Updates</vt:lpstr>
      <vt:lpstr>April Retail Checkpoint Criteria</vt:lpstr>
      <vt:lpstr>Industry Readiness</vt:lpstr>
      <vt:lpstr>5MS Rule Commencement – Round 6</vt:lpstr>
      <vt:lpstr>Part A 5MS Essential Capability </vt:lpstr>
      <vt:lpstr>Part B – Other Industry Capabilities  </vt:lpstr>
      <vt:lpstr>Readiness report summary</vt:lpstr>
      <vt:lpstr>Readiness Reporting Actions and Follow ups – Summary / progress update</vt:lpstr>
      <vt:lpstr>Readiness reporting – 2021 schedule</vt:lpstr>
      <vt:lpstr>Industry Testing Update  </vt:lpstr>
      <vt:lpstr>ITWG Update</vt:lpstr>
      <vt:lpstr>5MS Staging Environment – 26 March  2021</vt:lpstr>
      <vt:lpstr>5MS Pre Production – 26 March  2021</vt:lpstr>
      <vt:lpstr>TFG/MTP Update</vt:lpstr>
      <vt:lpstr>TFG/MTP Update</vt:lpstr>
      <vt:lpstr>Roll-out plans overview</vt:lpstr>
      <vt:lpstr>Provided Plans’ Summary</vt:lpstr>
      <vt:lpstr>MC/MP Metering rollout plans Tranche 1 meters</vt:lpstr>
      <vt:lpstr>MDP 5min Metering Data Delivery rollout plans Tranche 2 meters</vt:lpstr>
      <vt:lpstr>MDP Net to Register Datastream Conversion plans Tranche 1 and 2 meters</vt:lpstr>
      <vt:lpstr>LNSP NCONUML and Cross Boundary  NMI Creation Plans</vt:lpstr>
      <vt:lpstr>Upcoming v1.7 MTP Activities</vt:lpstr>
      <vt:lpstr>Upcoming v1.7 MTP Activities</vt:lpstr>
      <vt:lpstr>MSDR Data Transition WG Update</vt:lpstr>
      <vt:lpstr>Risks and Issues </vt:lpstr>
      <vt:lpstr>Purpose of the session </vt:lpstr>
      <vt:lpstr>Retail Risks (1/3)</vt:lpstr>
      <vt:lpstr>Retail Risks (2/3)</vt:lpstr>
      <vt:lpstr>Retail Risks (3/3)</vt:lpstr>
      <vt:lpstr>Industry &amp; AEMO Readiness</vt:lpstr>
      <vt:lpstr>PowerPoint Presentation</vt:lpstr>
      <vt:lpstr>Origin’s proposed changes to GS Market Trial</vt:lpstr>
      <vt:lpstr>Origin proposal - GS Market Trials</vt:lpstr>
      <vt:lpstr>Industry Discussion points</vt:lpstr>
      <vt:lpstr>Retail/ Metering Readiness</vt:lpstr>
      <vt:lpstr>Retail Metering Staging, Pre-production &amp; Production timelines</vt:lpstr>
      <vt:lpstr>Systems Workstream – Metering </vt:lpstr>
      <vt:lpstr>Pre-prod cutover</vt:lpstr>
      <vt:lpstr>Production cutover update</vt:lpstr>
      <vt:lpstr>Dispatch / Bidding Update</vt:lpstr>
      <vt:lpstr>Bidding / Dispatch Staging, Pre-production &amp; Production timelines</vt:lpstr>
      <vt:lpstr>Systems Workstream – Dispatch &amp; Operations</vt:lpstr>
      <vt:lpstr>5MS Bidding Service Go-Live –  01 April 2021</vt:lpstr>
      <vt:lpstr>Settlements Update  </vt:lpstr>
      <vt:lpstr>Settlements Staging, Pre-production &amp; Production timelines</vt:lpstr>
      <vt:lpstr>Systems Workstream – Settlements</vt:lpstr>
      <vt:lpstr>Settlements Implementation Plan</vt:lpstr>
      <vt:lpstr>Debrief on Pre-prod Release</vt:lpstr>
      <vt:lpstr>Forward Plan and Other Business</vt:lpstr>
      <vt:lpstr>Document tracker updates For March</vt:lpstr>
      <vt:lpstr>RWG 2021 Proposed Topics </vt:lpstr>
      <vt:lpstr>ITWG 2021 Proposed Topics</vt:lpstr>
      <vt:lpstr>Upcoming meetings  </vt:lpstr>
      <vt:lpstr>Questions</vt:lpstr>
      <vt:lpstr>Procedure update </vt:lpstr>
      <vt:lpstr>5MS/GS-related procedure change log</vt:lpstr>
      <vt:lpstr>5MS/GS-related procedure change log – no change</vt:lpstr>
      <vt:lpstr>5MS/GS-related procedure change log – no change</vt:lpstr>
      <vt:lpstr>Appendix</vt:lpstr>
      <vt:lpstr>Readiness Reporting Actions and Follow ups – Round 6</vt:lpstr>
      <vt:lpstr>Readiness Reporting Actions and Follow ups – Round 6</vt:lpstr>
      <vt:lpstr>Readiness Reporting Actions and Follow ups – Round 6</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5MS &amp; GS Readiness Working Group #18 (incl. Systems Working Group)</dc:title>
  <dc:creator>Carol Bosnjak</dc:creator>
  <cp:lastModifiedBy>Anne-Marie McCague</cp:lastModifiedBy>
  <cp:revision>9</cp:revision>
  <dcterms:created xsi:type="dcterms:W3CDTF">2020-12-07T05:18:22Z</dcterms:created>
  <dcterms:modified xsi:type="dcterms:W3CDTF">2021-04-09T05:07:41Z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0x010100A0E2964DDED0EC4A8D459028649F1056</vt:lpwstr>
  </property>
</Properties>
</file>