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9"/>
  </p:notesMasterIdLst>
  <p:sldIdLst>
    <p:sldId id="256" r:id="rId6"/>
    <p:sldId id="258" r:id="rId7"/>
    <p:sldId id="1386" r:id="rId8"/>
    <p:sldId id="1509" r:id="rId9"/>
    <p:sldId id="1394" r:id="rId10"/>
    <p:sldId id="1411" r:id="rId11"/>
    <p:sldId id="2146846953" r:id="rId12"/>
    <p:sldId id="2146846954" r:id="rId13"/>
    <p:sldId id="1493" r:id="rId14"/>
    <p:sldId id="1092" r:id="rId15"/>
    <p:sldId id="2146846933" r:id="rId16"/>
    <p:sldId id="2146846960" r:id="rId17"/>
    <p:sldId id="2146846934" r:id="rId18"/>
    <p:sldId id="2146846938" r:id="rId19"/>
    <p:sldId id="2146846939" r:id="rId20"/>
    <p:sldId id="1519" r:id="rId21"/>
    <p:sldId id="2146846940" r:id="rId22"/>
    <p:sldId id="2146846971" r:id="rId23"/>
    <p:sldId id="2146846967" r:id="rId24"/>
    <p:sldId id="2146846973" r:id="rId25"/>
    <p:sldId id="260" r:id="rId26"/>
    <p:sldId id="2146846972" r:id="rId27"/>
    <p:sldId id="2146846969" r:id="rId28"/>
    <p:sldId id="3830" r:id="rId29"/>
    <p:sldId id="2146846942" r:id="rId30"/>
    <p:sldId id="2146846943" r:id="rId31"/>
    <p:sldId id="1516" r:id="rId32"/>
    <p:sldId id="3780" r:id="rId33"/>
    <p:sldId id="2146846949" r:id="rId34"/>
    <p:sldId id="2146846950" r:id="rId35"/>
    <p:sldId id="2146846952" r:id="rId36"/>
    <p:sldId id="3697" r:id="rId37"/>
    <p:sldId id="3793" r:id="rId38"/>
    <p:sldId id="2146846963" r:id="rId39"/>
    <p:sldId id="3792" r:id="rId40"/>
    <p:sldId id="2146846921" r:id="rId41"/>
    <p:sldId id="3648" r:id="rId42"/>
    <p:sldId id="3649" r:id="rId43"/>
    <p:sldId id="1512" r:id="rId44"/>
    <p:sldId id="1513" r:id="rId45"/>
    <p:sldId id="1514" r:id="rId46"/>
    <p:sldId id="3603" r:id="rId47"/>
    <p:sldId id="3614" r:id="rId48"/>
    <p:sldId id="3783" r:id="rId49"/>
    <p:sldId id="3827" r:id="rId50"/>
    <p:sldId id="3829" r:id="rId51"/>
    <p:sldId id="2146846945" r:id="rId52"/>
    <p:sldId id="2146846946" r:id="rId53"/>
    <p:sldId id="3831" r:id="rId54"/>
    <p:sldId id="3821" r:id="rId55"/>
    <p:sldId id="1391" r:id="rId56"/>
    <p:sldId id="3637" r:id="rId57"/>
    <p:sldId id="3638" r:id="rId58"/>
    <p:sldId id="3639" r:id="rId59"/>
    <p:sldId id="1426" r:id="rId60"/>
    <p:sldId id="2146846962" r:id="rId61"/>
    <p:sldId id="2146846961" r:id="rId62"/>
    <p:sldId id="813" r:id="rId63"/>
    <p:sldId id="1500" r:id="rId64"/>
    <p:sldId id="2146846956" r:id="rId65"/>
    <p:sldId id="2146846965" r:id="rId66"/>
    <p:sldId id="2146846964" r:id="rId67"/>
    <p:sldId id="3809" r:id="rId68"/>
    <p:sldId id="3606" r:id="rId69"/>
    <p:sldId id="1499" r:id="rId70"/>
    <p:sldId id="2146846944" r:id="rId71"/>
    <p:sldId id="3560" r:id="rId72"/>
    <p:sldId id="3832" r:id="rId73"/>
    <p:sldId id="2146846966" r:id="rId74"/>
    <p:sldId id="2146846958" r:id="rId75"/>
    <p:sldId id="3795" r:id="rId76"/>
    <p:sldId id="3796" r:id="rId77"/>
    <p:sldId id="1090" r:id="rId78"/>
    <p:sldId id="2146846936" r:id="rId79"/>
    <p:sldId id="2146846920" r:id="rId80"/>
    <p:sldId id="2146846937" r:id="rId81"/>
    <p:sldId id="2146846959" r:id="rId82"/>
    <p:sldId id="1504" r:id="rId83"/>
    <p:sldId id="3823" r:id="rId84"/>
    <p:sldId id="3626" r:id="rId85"/>
    <p:sldId id="1173" r:id="rId86"/>
    <p:sldId id="1410" r:id="rId87"/>
    <p:sldId id="1502" r:id="rId88"/>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rodie" initials="EB" lastIdx="34" clrIdx="0">
    <p:extLst>
      <p:ext uri="{19B8F6BF-5375-455C-9EA6-DF929625EA0E}">
        <p15:presenceInfo xmlns:p15="http://schemas.microsoft.com/office/powerpoint/2012/main" userId="S-1-5-21-256186967-1468483519-2110688028-50135"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6" name="Austin Tan" initials="AT [2]" lastIdx="77" clrIdx="5">
    <p:extLst>
      <p:ext uri="{19B8F6BF-5375-455C-9EA6-DF929625EA0E}">
        <p15:presenceInfo xmlns:p15="http://schemas.microsoft.com/office/powerpoint/2012/main" userId="S::Austin.Tan@aemo.com.au::acfdf952-a0d3-46a7-9f50-60445baee262" providerId="AD"/>
      </p:ext>
    </p:extLst>
  </p:cmAuthor>
  <p:cmAuthor id="7" name="Monica Morona" initials="MM" lastIdx="4" clrIdx="6">
    <p:extLst>
      <p:ext uri="{19B8F6BF-5375-455C-9EA6-DF929625EA0E}">
        <p15:presenceInfo xmlns:p15="http://schemas.microsoft.com/office/powerpoint/2012/main" userId="S-1-5-21-256186967-1468483519-2110688028-65896"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9" name="Greg Minney" initials="GM [2]" lastIdx="28" clrIdx="8">
    <p:extLst>
      <p:ext uri="{19B8F6BF-5375-455C-9EA6-DF929625EA0E}">
        <p15:presenceInfo xmlns:p15="http://schemas.microsoft.com/office/powerpoint/2012/main" userId="S::Greg.Minney@aemo.com.au::e657595f-f519-43ef-a5ac-dcb6c666504e"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13" name="Pierre Fromager" initials="PF" lastIdx="1" clrIdx="12">
    <p:extLst>
      <p:ext uri="{19B8F6BF-5375-455C-9EA6-DF929625EA0E}">
        <p15:presenceInfo xmlns:p15="http://schemas.microsoft.com/office/powerpoint/2012/main" userId="S::pierre.fromager@aemo.com.au::fc3f266a-6e83-4cab-b9e8-25888680b1c5" providerId="AD"/>
      </p:ext>
    </p:extLst>
  </p:cmAuthor>
  <p:cmAuthor id="14" name="Libby Leonard" initials="LL" lastIdx="1" clrIdx="13">
    <p:extLst>
      <p:ext uri="{19B8F6BF-5375-455C-9EA6-DF929625EA0E}">
        <p15:presenceInfo xmlns:p15="http://schemas.microsoft.com/office/powerpoint/2012/main" userId="S::Libby.Leonard@aemo.com.au::2afd9328-21fa-4def-b5ff-41e9af020d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FFF99"/>
    <a:srgbClr val="D8D9DE"/>
    <a:srgbClr val="F2F2F2"/>
    <a:srgbClr val="EDEDEF"/>
    <a:srgbClr val="D3F6C0"/>
    <a:srgbClr val="FCE4D6"/>
    <a:srgbClr val="00B050"/>
    <a:srgbClr val="99FF33"/>
    <a:srgbClr val="CECC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796C1-70AD-086F-F6AE-F213357A71AC}" v="76" dt="2021-05-11T23:48:45.845"/>
    <p1510:client id="{FCCFDF86-C19B-42DD-9C86-304E2095360E}" v="1" dt="2021-05-10T09:55:16.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110" y="114"/>
      </p:cViewPr>
      <p:guideLst>
        <p:guide orient="horz" pos="111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62FF1-F3A2-4AD5-A153-09CC751EBA67}" type="doc">
      <dgm:prSet loTypeId="urn:microsoft.com/office/officeart/2005/8/layout/chevron1" loCatId="process" qsTypeId="urn:microsoft.com/office/officeart/2005/8/quickstyle/simple1" qsCatId="simple" csTypeId="urn:microsoft.com/office/officeart/2005/8/colors/accent2_3" csCatId="accent2" phldr="1"/>
      <dgm:spPr/>
    </dgm:pt>
    <dgm:pt modelId="{07C0E1F5-84D7-4E6D-805A-297D4F3FBED9}">
      <dgm:prSet phldrT="[Text]"/>
      <dgm:spPr/>
      <dgm:t>
        <a:bodyPr/>
        <a:lstStyle/>
        <a:p>
          <a:r>
            <a:rPr lang="en-AU" b="1"/>
            <a:t>Billing week 40: 26-Sep-21 to 02-Oct-21</a:t>
          </a:r>
        </a:p>
      </dgm:t>
    </dgm:pt>
    <dgm:pt modelId="{2D909C19-875F-4982-8484-6F4CBD9934FD}" type="parTrans" cxnId="{E1F60506-7698-4182-89AD-27A701D0218F}">
      <dgm:prSet/>
      <dgm:spPr/>
      <dgm:t>
        <a:bodyPr/>
        <a:lstStyle/>
        <a:p>
          <a:endParaRPr lang="en-AU" b="1"/>
        </a:p>
      </dgm:t>
    </dgm:pt>
    <dgm:pt modelId="{65A0AE99-6A55-4FEE-B985-3D1C77736F6E}" type="sibTrans" cxnId="{E1F60506-7698-4182-89AD-27A701D0218F}">
      <dgm:prSet/>
      <dgm:spPr/>
      <dgm:t>
        <a:bodyPr/>
        <a:lstStyle/>
        <a:p>
          <a:endParaRPr lang="en-AU" b="1"/>
        </a:p>
      </dgm:t>
    </dgm:pt>
    <dgm:pt modelId="{C1D9DADC-884C-48AE-B49B-BAE189ACBB9A}">
      <dgm:prSet phldrT="[Text]"/>
      <dgm:spPr/>
      <dgm:t>
        <a:bodyPr/>
        <a:lstStyle/>
        <a:p>
          <a:r>
            <a:rPr lang="en-AU" b="1"/>
            <a:t>Payment Due 29-Oct-21 (4wks)</a:t>
          </a:r>
        </a:p>
      </dgm:t>
    </dgm:pt>
    <dgm:pt modelId="{A8714276-76A1-4461-A7CC-A9478B9FB2E9}" type="parTrans" cxnId="{A328AD15-478F-4808-9F1B-B0B92B3206D7}">
      <dgm:prSet/>
      <dgm:spPr/>
      <dgm:t>
        <a:bodyPr/>
        <a:lstStyle/>
        <a:p>
          <a:endParaRPr lang="en-AU" b="1"/>
        </a:p>
      </dgm:t>
    </dgm:pt>
    <dgm:pt modelId="{60663ECF-C022-4950-BA0E-F5033D3F5317}" type="sibTrans" cxnId="{A328AD15-478F-4808-9F1B-B0B92B3206D7}">
      <dgm:prSet/>
      <dgm:spPr/>
      <dgm:t>
        <a:bodyPr/>
        <a:lstStyle/>
        <a:p>
          <a:endParaRPr lang="en-AU" b="1"/>
        </a:p>
      </dgm:t>
    </dgm:pt>
    <dgm:pt modelId="{BA04440B-29D2-4B74-B48E-D727F1736561}">
      <dgm:prSet phldrT="[Text]"/>
      <dgm:spPr/>
      <dgm:t>
        <a:bodyPr/>
        <a:lstStyle/>
        <a:p>
          <a:r>
            <a:rPr lang="en-AU" b="1"/>
            <a:t>20-wk Revised Statement </a:t>
          </a:r>
        </a:p>
        <a:p>
          <a:r>
            <a:rPr lang="en-AU" b="1"/>
            <a:t>15-Feb-22</a:t>
          </a:r>
        </a:p>
      </dgm:t>
    </dgm:pt>
    <dgm:pt modelId="{24931A68-780D-4E03-900B-2D4E05087D68}" type="parTrans" cxnId="{B9CE6067-1CC6-46C2-BC72-EC17B826ED52}">
      <dgm:prSet/>
      <dgm:spPr/>
      <dgm:t>
        <a:bodyPr/>
        <a:lstStyle/>
        <a:p>
          <a:endParaRPr lang="en-AU" b="1"/>
        </a:p>
      </dgm:t>
    </dgm:pt>
    <dgm:pt modelId="{57C0ED52-8511-4211-A6B0-631907803D5A}" type="sibTrans" cxnId="{B9CE6067-1CC6-46C2-BC72-EC17B826ED52}">
      <dgm:prSet/>
      <dgm:spPr/>
      <dgm:t>
        <a:bodyPr/>
        <a:lstStyle/>
        <a:p>
          <a:endParaRPr lang="en-AU" b="1"/>
        </a:p>
      </dgm:t>
    </dgm:pt>
    <dgm:pt modelId="{07373BB2-F54C-49F5-ACD3-E38404ED8DDB}">
      <dgm:prSet phldrT="[Text]"/>
      <dgm:spPr/>
      <dgm:t>
        <a:bodyPr/>
        <a:lstStyle/>
        <a:p>
          <a:r>
            <a:rPr lang="en-AU" b="1"/>
            <a:t>Preliminary Statement </a:t>
          </a:r>
        </a:p>
        <a:p>
          <a:r>
            <a:rPr lang="en-AU" b="1"/>
            <a:t>08-Oct-21 (1 </a:t>
          </a:r>
          <a:r>
            <a:rPr lang="en-AU" b="1" err="1"/>
            <a:t>wk</a:t>
          </a:r>
          <a:r>
            <a:rPr lang="en-AU" b="1"/>
            <a:t>)</a:t>
          </a:r>
        </a:p>
      </dgm:t>
    </dgm:pt>
    <dgm:pt modelId="{25473C3F-6EBB-4C87-8DEB-88529ECADC6E}" type="parTrans" cxnId="{2A9CC2FA-2110-4A03-9E5F-46E7F902C444}">
      <dgm:prSet/>
      <dgm:spPr/>
      <dgm:t>
        <a:bodyPr/>
        <a:lstStyle/>
        <a:p>
          <a:endParaRPr lang="en-AU" b="1"/>
        </a:p>
      </dgm:t>
    </dgm:pt>
    <dgm:pt modelId="{DC390DB5-0BCF-4B94-A2E2-4188F43A43C1}" type="sibTrans" cxnId="{2A9CC2FA-2110-4A03-9E5F-46E7F902C444}">
      <dgm:prSet/>
      <dgm:spPr/>
      <dgm:t>
        <a:bodyPr/>
        <a:lstStyle/>
        <a:p>
          <a:endParaRPr lang="en-AU" b="1"/>
        </a:p>
      </dgm:t>
    </dgm:pt>
    <dgm:pt modelId="{5D9F3AEE-0778-498E-99E4-161E16E6829C}">
      <dgm:prSet phldrT="[Text]"/>
      <dgm:spPr/>
      <dgm:t>
        <a:bodyPr/>
        <a:lstStyle/>
        <a:p>
          <a:r>
            <a:rPr lang="en-AU" b="1"/>
            <a:t>Final Statement 27-Oct (3.5 </a:t>
          </a:r>
          <a:r>
            <a:rPr lang="en-AU" b="1" err="1"/>
            <a:t>wks</a:t>
          </a:r>
          <a:r>
            <a:rPr lang="en-AU" b="1"/>
            <a:t>)</a:t>
          </a:r>
        </a:p>
      </dgm:t>
    </dgm:pt>
    <dgm:pt modelId="{D1F0FD93-44BE-4BDF-A076-4E3F7693AA13}" type="parTrans" cxnId="{3F34FDD4-2C94-45A1-A8D8-4430ED3D0169}">
      <dgm:prSet/>
      <dgm:spPr/>
      <dgm:t>
        <a:bodyPr/>
        <a:lstStyle/>
        <a:p>
          <a:endParaRPr lang="en-AU" b="1"/>
        </a:p>
      </dgm:t>
    </dgm:pt>
    <dgm:pt modelId="{732EAA04-7877-46B0-B91A-5CC56D81379B}" type="sibTrans" cxnId="{3F34FDD4-2C94-45A1-A8D8-4430ED3D0169}">
      <dgm:prSet/>
      <dgm:spPr/>
      <dgm:t>
        <a:bodyPr/>
        <a:lstStyle/>
        <a:p>
          <a:endParaRPr lang="en-AU" b="1"/>
        </a:p>
      </dgm:t>
    </dgm:pt>
    <dgm:pt modelId="{B9679488-8502-4057-949D-2F64F8AD61BA}">
      <dgm:prSet phldrT="[Text]"/>
      <dgm:spPr/>
      <dgm:t>
        <a:bodyPr/>
        <a:lstStyle/>
        <a:p>
          <a:r>
            <a:rPr lang="en-AU" b="1"/>
            <a:t>30-wk Revised Statement </a:t>
          </a:r>
        </a:p>
        <a:p>
          <a:r>
            <a:rPr lang="en-AU" b="1"/>
            <a:t>28-Apr-22</a:t>
          </a:r>
        </a:p>
      </dgm:t>
    </dgm:pt>
    <dgm:pt modelId="{3DE51419-9A61-4BF2-B74D-142974212609}" type="parTrans" cxnId="{5C2D12DD-2308-4EBC-A27A-E795B1BCF4EF}">
      <dgm:prSet/>
      <dgm:spPr/>
      <dgm:t>
        <a:bodyPr/>
        <a:lstStyle/>
        <a:p>
          <a:endParaRPr lang="en-AU" b="1"/>
        </a:p>
      </dgm:t>
    </dgm:pt>
    <dgm:pt modelId="{4132DE13-4158-4F10-B0D6-96DDA0E5ABD1}" type="sibTrans" cxnId="{5C2D12DD-2308-4EBC-A27A-E795B1BCF4EF}">
      <dgm:prSet/>
      <dgm:spPr/>
      <dgm:t>
        <a:bodyPr/>
        <a:lstStyle/>
        <a:p>
          <a:endParaRPr lang="en-AU" b="1"/>
        </a:p>
      </dgm:t>
    </dgm:pt>
    <dgm:pt modelId="{6DF8744E-3533-441F-A64E-B64D955D7923}" type="pres">
      <dgm:prSet presAssocID="{06562FF1-F3A2-4AD5-A153-09CC751EBA67}" presName="Name0" presStyleCnt="0">
        <dgm:presLayoutVars>
          <dgm:dir/>
          <dgm:animLvl val="lvl"/>
          <dgm:resizeHandles val="exact"/>
        </dgm:presLayoutVars>
      </dgm:prSet>
      <dgm:spPr/>
    </dgm:pt>
    <dgm:pt modelId="{8C04626F-D9F6-440F-A607-EB283B81B164}" type="pres">
      <dgm:prSet presAssocID="{07C0E1F5-84D7-4E6D-805A-297D4F3FBED9}" presName="parTxOnly" presStyleLbl="node1" presStyleIdx="0" presStyleCnt="6">
        <dgm:presLayoutVars>
          <dgm:chMax val="0"/>
          <dgm:chPref val="0"/>
          <dgm:bulletEnabled val="1"/>
        </dgm:presLayoutVars>
      </dgm:prSet>
      <dgm:spPr/>
    </dgm:pt>
    <dgm:pt modelId="{D5D427C6-7AB1-4AB1-87B2-DDB23AD75390}" type="pres">
      <dgm:prSet presAssocID="{65A0AE99-6A55-4FEE-B985-3D1C77736F6E}" presName="parTxOnlySpace" presStyleCnt="0"/>
      <dgm:spPr/>
    </dgm:pt>
    <dgm:pt modelId="{4A542F05-ABE7-42E7-8370-E8F081445E74}" type="pres">
      <dgm:prSet presAssocID="{07373BB2-F54C-49F5-ACD3-E38404ED8DDB}" presName="parTxOnly" presStyleLbl="node1" presStyleIdx="1" presStyleCnt="6">
        <dgm:presLayoutVars>
          <dgm:chMax val="0"/>
          <dgm:chPref val="0"/>
          <dgm:bulletEnabled val="1"/>
        </dgm:presLayoutVars>
      </dgm:prSet>
      <dgm:spPr/>
    </dgm:pt>
    <dgm:pt modelId="{D2B8C733-D23A-44E9-91BE-7B6DB8086DA3}" type="pres">
      <dgm:prSet presAssocID="{DC390DB5-0BCF-4B94-A2E2-4188F43A43C1}" presName="parTxOnlySpace" presStyleCnt="0"/>
      <dgm:spPr/>
    </dgm:pt>
    <dgm:pt modelId="{92158E76-E802-4F5F-A710-BDFDC8096679}" type="pres">
      <dgm:prSet presAssocID="{5D9F3AEE-0778-498E-99E4-161E16E6829C}" presName="parTxOnly" presStyleLbl="node1" presStyleIdx="2" presStyleCnt="6">
        <dgm:presLayoutVars>
          <dgm:chMax val="0"/>
          <dgm:chPref val="0"/>
          <dgm:bulletEnabled val="1"/>
        </dgm:presLayoutVars>
      </dgm:prSet>
      <dgm:spPr/>
    </dgm:pt>
    <dgm:pt modelId="{B51E62AF-6078-4B13-A9B0-4BBCF90942EB}" type="pres">
      <dgm:prSet presAssocID="{732EAA04-7877-46B0-B91A-5CC56D81379B}" presName="parTxOnlySpace" presStyleCnt="0"/>
      <dgm:spPr/>
    </dgm:pt>
    <dgm:pt modelId="{AA5BAEE0-E49B-469F-BB8D-A63C254B54A7}" type="pres">
      <dgm:prSet presAssocID="{C1D9DADC-884C-48AE-B49B-BAE189ACBB9A}" presName="parTxOnly" presStyleLbl="node1" presStyleIdx="3" presStyleCnt="6">
        <dgm:presLayoutVars>
          <dgm:chMax val="0"/>
          <dgm:chPref val="0"/>
          <dgm:bulletEnabled val="1"/>
        </dgm:presLayoutVars>
      </dgm:prSet>
      <dgm:spPr/>
    </dgm:pt>
    <dgm:pt modelId="{694D202C-18BB-4960-B883-2A8F7A5467D9}" type="pres">
      <dgm:prSet presAssocID="{60663ECF-C022-4950-BA0E-F5033D3F5317}" presName="parTxOnlySpace" presStyleCnt="0"/>
      <dgm:spPr/>
    </dgm:pt>
    <dgm:pt modelId="{C53B6691-C01B-41F3-9280-0C81AF9EE10D}" type="pres">
      <dgm:prSet presAssocID="{BA04440B-29D2-4B74-B48E-D727F1736561}" presName="parTxOnly" presStyleLbl="node1" presStyleIdx="4" presStyleCnt="6">
        <dgm:presLayoutVars>
          <dgm:chMax val="0"/>
          <dgm:chPref val="0"/>
          <dgm:bulletEnabled val="1"/>
        </dgm:presLayoutVars>
      </dgm:prSet>
      <dgm:spPr/>
    </dgm:pt>
    <dgm:pt modelId="{FFA509DE-CC33-4929-B16F-957D1CCCB451}" type="pres">
      <dgm:prSet presAssocID="{57C0ED52-8511-4211-A6B0-631907803D5A}" presName="parTxOnlySpace" presStyleCnt="0"/>
      <dgm:spPr/>
    </dgm:pt>
    <dgm:pt modelId="{1EA1C651-FFB2-423B-9327-B6C69AB889C6}" type="pres">
      <dgm:prSet presAssocID="{B9679488-8502-4057-949D-2F64F8AD61BA}" presName="parTxOnly" presStyleLbl="node1" presStyleIdx="5" presStyleCnt="6">
        <dgm:presLayoutVars>
          <dgm:chMax val="0"/>
          <dgm:chPref val="0"/>
          <dgm:bulletEnabled val="1"/>
        </dgm:presLayoutVars>
      </dgm:prSet>
      <dgm:spPr/>
    </dgm:pt>
  </dgm:ptLst>
  <dgm:cxnLst>
    <dgm:cxn modelId="{E1F60506-7698-4182-89AD-27A701D0218F}" srcId="{06562FF1-F3A2-4AD5-A153-09CC751EBA67}" destId="{07C0E1F5-84D7-4E6D-805A-297D4F3FBED9}" srcOrd="0" destOrd="0" parTransId="{2D909C19-875F-4982-8484-6F4CBD9934FD}" sibTransId="{65A0AE99-6A55-4FEE-B985-3D1C77736F6E}"/>
    <dgm:cxn modelId="{A328AD15-478F-4808-9F1B-B0B92B3206D7}" srcId="{06562FF1-F3A2-4AD5-A153-09CC751EBA67}" destId="{C1D9DADC-884C-48AE-B49B-BAE189ACBB9A}" srcOrd="3" destOrd="0" parTransId="{A8714276-76A1-4461-A7CC-A9478B9FB2E9}" sibTransId="{60663ECF-C022-4950-BA0E-F5033D3F5317}"/>
    <dgm:cxn modelId="{B9DC2E3F-CFA3-4E62-85A8-FAA0E76ACB93}" type="presOf" srcId="{B9679488-8502-4057-949D-2F64F8AD61BA}" destId="{1EA1C651-FFB2-423B-9327-B6C69AB889C6}" srcOrd="0" destOrd="0" presId="urn:microsoft.com/office/officeart/2005/8/layout/chevron1"/>
    <dgm:cxn modelId="{B9CE6067-1CC6-46C2-BC72-EC17B826ED52}" srcId="{06562FF1-F3A2-4AD5-A153-09CC751EBA67}" destId="{BA04440B-29D2-4B74-B48E-D727F1736561}" srcOrd="4" destOrd="0" parTransId="{24931A68-780D-4E03-900B-2D4E05087D68}" sibTransId="{57C0ED52-8511-4211-A6B0-631907803D5A}"/>
    <dgm:cxn modelId="{77FC3A6C-DC39-4310-8ED2-E547C6AEE3A6}" type="presOf" srcId="{07373BB2-F54C-49F5-ACD3-E38404ED8DDB}" destId="{4A542F05-ABE7-42E7-8370-E8F081445E74}" srcOrd="0" destOrd="0" presId="urn:microsoft.com/office/officeart/2005/8/layout/chevron1"/>
    <dgm:cxn modelId="{0E6E7871-43CE-4F85-9314-D6E7D1D6A3EF}" type="presOf" srcId="{5D9F3AEE-0778-498E-99E4-161E16E6829C}" destId="{92158E76-E802-4F5F-A710-BDFDC8096679}" srcOrd="0" destOrd="0" presId="urn:microsoft.com/office/officeart/2005/8/layout/chevron1"/>
    <dgm:cxn modelId="{83321A8D-1D60-4FF3-BEB9-D54AEE12A8EA}" type="presOf" srcId="{BA04440B-29D2-4B74-B48E-D727F1736561}" destId="{C53B6691-C01B-41F3-9280-0C81AF9EE10D}" srcOrd="0" destOrd="0" presId="urn:microsoft.com/office/officeart/2005/8/layout/chevron1"/>
    <dgm:cxn modelId="{EC3F9F8F-17AA-4370-B747-5AEDB9B37E7E}" type="presOf" srcId="{C1D9DADC-884C-48AE-B49B-BAE189ACBB9A}" destId="{AA5BAEE0-E49B-469F-BB8D-A63C254B54A7}" srcOrd="0" destOrd="0" presId="urn:microsoft.com/office/officeart/2005/8/layout/chevron1"/>
    <dgm:cxn modelId="{5C29329C-B63B-403D-B414-BF31F107D828}" type="presOf" srcId="{07C0E1F5-84D7-4E6D-805A-297D4F3FBED9}" destId="{8C04626F-D9F6-440F-A607-EB283B81B164}" srcOrd="0" destOrd="0" presId="urn:microsoft.com/office/officeart/2005/8/layout/chevron1"/>
    <dgm:cxn modelId="{9D8174AE-17CF-4970-84EB-8FE885D3C2B1}" type="presOf" srcId="{06562FF1-F3A2-4AD5-A153-09CC751EBA67}" destId="{6DF8744E-3533-441F-A64E-B64D955D7923}" srcOrd="0" destOrd="0" presId="urn:microsoft.com/office/officeart/2005/8/layout/chevron1"/>
    <dgm:cxn modelId="{3F34FDD4-2C94-45A1-A8D8-4430ED3D0169}" srcId="{06562FF1-F3A2-4AD5-A153-09CC751EBA67}" destId="{5D9F3AEE-0778-498E-99E4-161E16E6829C}" srcOrd="2" destOrd="0" parTransId="{D1F0FD93-44BE-4BDF-A076-4E3F7693AA13}" sibTransId="{732EAA04-7877-46B0-B91A-5CC56D81379B}"/>
    <dgm:cxn modelId="{5C2D12DD-2308-4EBC-A27A-E795B1BCF4EF}" srcId="{06562FF1-F3A2-4AD5-A153-09CC751EBA67}" destId="{B9679488-8502-4057-949D-2F64F8AD61BA}" srcOrd="5" destOrd="0" parTransId="{3DE51419-9A61-4BF2-B74D-142974212609}" sibTransId="{4132DE13-4158-4F10-B0D6-96DDA0E5ABD1}"/>
    <dgm:cxn modelId="{2A9CC2FA-2110-4A03-9E5F-46E7F902C444}" srcId="{06562FF1-F3A2-4AD5-A153-09CC751EBA67}" destId="{07373BB2-F54C-49F5-ACD3-E38404ED8DDB}" srcOrd="1" destOrd="0" parTransId="{25473C3F-6EBB-4C87-8DEB-88529ECADC6E}" sibTransId="{DC390DB5-0BCF-4B94-A2E2-4188F43A43C1}"/>
    <dgm:cxn modelId="{2B22C9D4-5C64-4F27-AD69-BFB02D196C9E}" type="presParOf" srcId="{6DF8744E-3533-441F-A64E-B64D955D7923}" destId="{8C04626F-D9F6-440F-A607-EB283B81B164}" srcOrd="0" destOrd="0" presId="urn:microsoft.com/office/officeart/2005/8/layout/chevron1"/>
    <dgm:cxn modelId="{12F1720D-75B2-4ADE-992C-561E0FBADB03}" type="presParOf" srcId="{6DF8744E-3533-441F-A64E-B64D955D7923}" destId="{D5D427C6-7AB1-4AB1-87B2-DDB23AD75390}" srcOrd="1" destOrd="0" presId="urn:microsoft.com/office/officeart/2005/8/layout/chevron1"/>
    <dgm:cxn modelId="{6AFBD2CC-53A0-4D75-BFA0-4CE791E6E34C}" type="presParOf" srcId="{6DF8744E-3533-441F-A64E-B64D955D7923}" destId="{4A542F05-ABE7-42E7-8370-E8F081445E74}" srcOrd="2" destOrd="0" presId="urn:microsoft.com/office/officeart/2005/8/layout/chevron1"/>
    <dgm:cxn modelId="{794122B4-9B97-4434-97D9-7FFD0CE5214D}" type="presParOf" srcId="{6DF8744E-3533-441F-A64E-B64D955D7923}" destId="{D2B8C733-D23A-44E9-91BE-7B6DB8086DA3}" srcOrd="3" destOrd="0" presId="urn:microsoft.com/office/officeart/2005/8/layout/chevron1"/>
    <dgm:cxn modelId="{A4ACF3A8-AB55-4E52-A2FD-24DD3C849359}" type="presParOf" srcId="{6DF8744E-3533-441F-A64E-B64D955D7923}" destId="{92158E76-E802-4F5F-A710-BDFDC8096679}" srcOrd="4" destOrd="0" presId="urn:microsoft.com/office/officeart/2005/8/layout/chevron1"/>
    <dgm:cxn modelId="{67170911-8120-4BDA-ACBA-1E88AB7EF255}" type="presParOf" srcId="{6DF8744E-3533-441F-A64E-B64D955D7923}" destId="{B51E62AF-6078-4B13-A9B0-4BBCF90942EB}" srcOrd="5" destOrd="0" presId="urn:microsoft.com/office/officeart/2005/8/layout/chevron1"/>
    <dgm:cxn modelId="{A212516B-C981-41BB-910A-C0A0E537204D}" type="presParOf" srcId="{6DF8744E-3533-441F-A64E-B64D955D7923}" destId="{AA5BAEE0-E49B-469F-BB8D-A63C254B54A7}" srcOrd="6" destOrd="0" presId="urn:microsoft.com/office/officeart/2005/8/layout/chevron1"/>
    <dgm:cxn modelId="{4F87C224-30F8-497B-ABCC-453A31AD1AE5}" type="presParOf" srcId="{6DF8744E-3533-441F-A64E-B64D955D7923}" destId="{694D202C-18BB-4960-B883-2A8F7A5467D9}" srcOrd="7" destOrd="0" presId="urn:microsoft.com/office/officeart/2005/8/layout/chevron1"/>
    <dgm:cxn modelId="{B40325DB-ABA6-437B-8A15-213A1008933F}" type="presParOf" srcId="{6DF8744E-3533-441F-A64E-B64D955D7923}" destId="{C53B6691-C01B-41F3-9280-0C81AF9EE10D}" srcOrd="8" destOrd="0" presId="urn:microsoft.com/office/officeart/2005/8/layout/chevron1"/>
    <dgm:cxn modelId="{C405CC45-AC71-4A3A-882F-6516FAB44ADA}" type="presParOf" srcId="{6DF8744E-3533-441F-A64E-B64D955D7923}" destId="{FFA509DE-CC33-4929-B16F-957D1CCCB451}" srcOrd="9" destOrd="0" presId="urn:microsoft.com/office/officeart/2005/8/layout/chevron1"/>
    <dgm:cxn modelId="{C6D6A5D8-2319-4488-8D04-1E695371E659}" type="presParOf" srcId="{6DF8744E-3533-441F-A64E-B64D955D7923}" destId="{1EA1C651-FFB2-423B-9327-B6C69AB889C6}"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4626F-D9F6-440F-A607-EB283B81B164}">
      <dsp:nvSpPr>
        <dsp:cNvPr id="0" name=""/>
        <dsp:cNvSpPr/>
      </dsp:nvSpPr>
      <dsp:spPr>
        <a:xfrm>
          <a:off x="5179" y="121312"/>
          <a:ext cx="1926669" cy="770667"/>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a:t>Billing week 40: 26-Sep-21 to 02-Oct-21</a:t>
          </a:r>
        </a:p>
      </dsp:txBody>
      <dsp:txXfrm>
        <a:off x="390513" y="121312"/>
        <a:ext cx="1156002" cy="770667"/>
      </dsp:txXfrm>
    </dsp:sp>
    <dsp:sp modelId="{4A542F05-ABE7-42E7-8370-E8F081445E74}">
      <dsp:nvSpPr>
        <dsp:cNvPr id="0" name=""/>
        <dsp:cNvSpPr/>
      </dsp:nvSpPr>
      <dsp:spPr>
        <a:xfrm>
          <a:off x="1739181" y="121312"/>
          <a:ext cx="1926669" cy="770667"/>
        </a:xfrm>
        <a:prstGeom prst="chevron">
          <a:avLst/>
        </a:prstGeom>
        <a:solidFill>
          <a:schemeClr val="accent2">
            <a:shade val="80000"/>
            <a:hueOff val="-48883"/>
            <a:satOff val="-11851"/>
            <a:lumOff val="9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a:t>Preliminary Statement </a:t>
          </a:r>
        </a:p>
        <a:p>
          <a:pPr marL="0" lvl="0" indent="0" algn="ctr" defTabSz="533400">
            <a:lnSpc>
              <a:spcPct val="90000"/>
            </a:lnSpc>
            <a:spcBef>
              <a:spcPct val="0"/>
            </a:spcBef>
            <a:spcAft>
              <a:spcPct val="35000"/>
            </a:spcAft>
            <a:buNone/>
          </a:pPr>
          <a:r>
            <a:rPr lang="en-AU" sz="1200" b="1" kern="1200"/>
            <a:t>08-Oct-21 (1 </a:t>
          </a:r>
          <a:r>
            <a:rPr lang="en-AU" sz="1200" b="1" kern="1200" err="1"/>
            <a:t>wk</a:t>
          </a:r>
          <a:r>
            <a:rPr lang="en-AU" sz="1200" b="1" kern="1200"/>
            <a:t>)</a:t>
          </a:r>
        </a:p>
      </dsp:txBody>
      <dsp:txXfrm>
        <a:off x="2124515" y="121312"/>
        <a:ext cx="1156002" cy="770667"/>
      </dsp:txXfrm>
    </dsp:sp>
    <dsp:sp modelId="{92158E76-E802-4F5F-A710-BDFDC8096679}">
      <dsp:nvSpPr>
        <dsp:cNvPr id="0" name=""/>
        <dsp:cNvSpPr/>
      </dsp:nvSpPr>
      <dsp:spPr>
        <a:xfrm>
          <a:off x="3473184" y="121312"/>
          <a:ext cx="1926669" cy="770667"/>
        </a:xfrm>
        <a:prstGeom prst="chevron">
          <a:avLst/>
        </a:prstGeom>
        <a:solidFill>
          <a:schemeClr val="accent2">
            <a:shade val="80000"/>
            <a:hueOff val="-97765"/>
            <a:satOff val="-23702"/>
            <a:lumOff val="18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a:t>Final Statement 27-Oct (3.5 </a:t>
          </a:r>
          <a:r>
            <a:rPr lang="en-AU" sz="1200" b="1" kern="1200" err="1"/>
            <a:t>wks</a:t>
          </a:r>
          <a:r>
            <a:rPr lang="en-AU" sz="1200" b="1" kern="1200"/>
            <a:t>)</a:t>
          </a:r>
        </a:p>
      </dsp:txBody>
      <dsp:txXfrm>
        <a:off x="3858518" y="121312"/>
        <a:ext cx="1156002" cy="770667"/>
      </dsp:txXfrm>
    </dsp:sp>
    <dsp:sp modelId="{AA5BAEE0-E49B-469F-BB8D-A63C254B54A7}">
      <dsp:nvSpPr>
        <dsp:cNvPr id="0" name=""/>
        <dsp:cNvSpPr/>
      </dsp:nvSpPr>
      <dsp:spPr>
        <a:xfrm>
          <a:off x="5207186" y="121312"/>
          <a:ext cx="1926669" cy="770667"/>
        </a:xfrm>
        <a:prstGeom prst="chevron">
          <a:avLst/>
        </a:prstGeom>
        <a:solidFill>
          <a:schemeClr val="accent2">
            <a:shade val="80000"/>
            <a:hueOff val="-146648"/>
            <a:satOff val="-35552"/>
            <a:lumOff val="28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a:t>Payment Due 29-Oct-21 (4wks)</a:t>
          </a:r>
        </a:p>
      </dsp:txBody>
      <dsp:txXfrm>
        <a:off x="5592520" y="121312"/>
        <a:ext cx="1156002" cy="770667"/>
      </dsp:txXfrm>
    </dsp:sp>
    <dsp:sp modelId="{C53B6691-C01B-41F3-9280-0C81AF9EE10D}">
      <dsp:nvSpPr>
        <dsp:cNvPr id="0" name=""/>
        <dsp:cNvSpPr/>
      </dsp:nvSpPr>
      <dsp:spPr>
        <a:xfrm>
          <a:off x="6941188" y="121312"/>
          <a:ext cx="1926669" cy="770667"/>
        </a:xfrm>
        <a:prstGeom prst="chevron">
          <a:avLst/>
        </a:prstGeom>
        <a:solidFill>
          <a:schemeClr val="accent2">
            <a:shade val="80000"/>
            <a:hueOff val="-195530"/>
            <a:satOff val="-47403"/>
            <a:lumOff val="37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a:t>20-wk Revised Statement </a:t>
          </a:r>
        </a:p>
        <a:p>
          <a:pPr marL="0" lvl="0" indent="0" algn="ctr" defTabSz="533400">
            <a:lnSpc>
              <a:spcPct val="90000"/>
            </a:lnSpc>
            <a:spcBef>
              <a:spcPct val="0"/>
            </a:spcBef>
            <a:spcAft>
              <a:spcPct val="35000"/>
            </a:spcAft>
            <a:buNone/>
          </a:pPr>
          <a:r>
            <a:rPr lang="en-AU" sz="1200" b="1" kern="1200"/>
            <a:t>15-Feb-22</a:t>
          </a:r>
        </a:p>
      </dsp:txBody>
      <dsp:txXfrm>
        <a:off x="7326522" y="121312"/>
        <a:ext cx="1156002" cy="770667"/>
      </dsp:txXfrm>
    </dsp:sp>
    <dsp:sp modelId="{1EA1C651-FFB2-423B-9327-B6C69AB889C6}">
      <dsp:nvSpPr>
        <dsp:cNvPr id="0" name=""/>
        <dsp:cNvSpPr/>
      </dsp:nvSpPr>
      <dsp:spPr>
        <a:xfrm>
          <a:off x="8675191" y="121312"/>
          <a:ext cx="1926669" cy="770667"/>
        </a:xfrm>
        <a:prstGeom prst="chevron">
          <a:avLst/>
        </a:prstGeom>
        <a:solidFill>
          <a:schemeClr val="accent2">
            <a:shade val="80000"/>
            <a:hueOff val="-244413"/>
            <a:satOff val="-59254"/>
            <a:lumOff val="46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a:t>30-wk Revised Statement </a:t>
          </a:r>
        </a:p>
        <a:p>
          <a:pPr marL="0" lvl="0" indent="0" algn="ctr" defTabSz="533400">
            <a:lnSpc>
              <a:spcPct val="90000"/>
            </a:lnSpc>
            <a:spcBef>
              <a:spcPct val="0"/>
            </a:spcBef>
            <a:spcAft>
              <a:spcPct val="35000"/>
            </a:spcAft>
            <a:buNone/>
          </a:pPr>
          <a:r>
            <a:rPr lang="en-AU" sz="1200" b="1" kern="1200"/>
            <a:t>28-Apr-22</a:t>
          </a:r>
        </a:p>
      </dsp:txBody>
      <dsp:txXfrm>
        <a:off x="9060525" y="121312"/>
        <a:ext cx="1156002" cy="77066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4"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11/05/2021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EF49620-6741-4FED-BCB0-A1A8263B3F52}" type="slidenum">
              <a:rPr lang="en-AU" smtClean="0"/>
              <a:t>24</a:t>
            </a:fld>
            <a:endParaRPr lang="en-AU"/>
          </a:p>
        </p:txBody>
      </p:sp>
    </p:spTree>
    <p:extLst>
      <p:ext uri="{BB962C8B-B14F-4D97-AF65-F5344CB8AC3E}">
        <p14:creationId xmlns:p14="http://schemas.microsoft.com/office/powerpoint/2010/main" val="80629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59</a:t>
            </a:fld>
            <a:endParaRPr lang="en-AU"/>
          </a:p>
        </p:txBody>
      </p:sp>
    </p:spTree>
    <p:extLst>
      <p:ext uri="{BB962C8B-B14F-4D97-AF65-F5344CB8AC3E}">
        <p14:creationId xmlns:p14="http://schemas.microsoft.com/office/powerpoint/2010/main" val="64451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65</a:t>
            </a:fld>
            <a:endParaRPr lang="en-AU"/>
          </a:p>
        </p:txBody>
      </p:sp>
    </p:spTree>
    <p:extLst>
      <p:ext uri="{BB962C8B-B14F-4D97-AF65-F5344CB8AC3E}">
        <p14:creationId xmlns:p14="http://schemas.microsoft.com/office/powerpoint/2010/main" val="243258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66</a:t>
            </a:fld>
            <a:endParaRPr lang="en-AU"/>
          </a:p>
        </p:txBody>
      </p:sp>
    </p:spTree>
    <p:extLst>
      <p:ext uri="{BB962C8B-B14F-4D97-AF65-F5344CB8AC3E}">
        <p14:creationId xmlns:p14="http://schemas.microsoft.com/office/powerpoint/2010/main" val="193208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72</a:t>
            </a:fld>
            <a:endParaRPr lang="en-AU"/>
          </a:p>
        </p:txBody>
      </p:sp>
    </p:spTree>
    <p:extLst>
      <p:ext uri="{BB962C8B-B14F-4D97-AF65-F5344CB8AC3E}">
        <p14:creationId xmlns:p14="http://schemas.microsoft.com/office/powerpoint/2010/main" val="4170314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73</a:t>
            </a:fld>
            <a:endParaRPr lang="en-AU"/>
          </a:p>
        </p:txBody>
      </p:sp>
    </p:spTree>
    <p:extLst>
      <p:ext uri="{BB962C8B-B14F-4D97-AF65-F5344CB8AC3E}">
        <p14:creationId xmlns:p14="http://schemas.microsoft.com/office/powerpoint/2010/main" val="17537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76C8D64-63ED-8640-947F-B1075B78C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05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81</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2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3067347-FF0A-464F-9143-9D86E059E3F8}" type="slidenum">
              <a:rPr lang="en-AU" smtClean="0"/>
              <a:t>34</a:t>
            </a:fld>
            <a:endParaRPr lang="en-AU"/>
          </a:p>
        </p:txBody>
      </p:sp>
    </p:spTree>
    <p:extLst>
      <p:ext uri="{BB962C8B-B14F-4D97-AF65-F5344CB8AC3E}">
        <p14:creationId xmlns:p14="http://schemas.microsoft.com/office/powerpoint/2010/main" val="192432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39</a:t>
            </a:fld>
            <a:endParaRPr lang="en-AU"/>
          </a:p>
        </p:txBody>
      </p:sp>
    </p:spTree>
    <p:extLst>
      <p:ext uri="{BB962C8B-B14F-4D97-AF65-F5344CB8AC3E}">
        <p14:creationId xmlns:p14="http://schemas.microsoft.com/office/powerpoint/2010/main" val="48132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40</a:t>
            </a:fld>
            <a:endParaRPr lang="en-AU"/>
          </a:p>
        </p:txBody>
      </p:sp>
    </p:spTree>
    <p:extLst>
      <p:ext uri="{BB962C8B-B14F-4D97-AF65-F5344CB8AC3E}">
        <p14:creationId xmlns:p14="http://schemas.microsoft.com/office/powerpoint/2010/main" val="187721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41</a:t>
            </a:fld>
            <a:endParaRPr lang="en-AU"/>
          </a:p>
        </p:txBody>
      </p:sp>
    </p:spTree>
    <p:extLst>
      <p:ext uri="{BB962C8B-B14F-4D97-AF65-F5344CB8AC3E}">
        <p14:creationId xmlns:p14="http://schemas.microsoft.com/office/powerpoint/2010/main" val="8608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52</a:t>
            </a:fld>
            <a:endParaRPr lang="en-AU"/>
          </a:p>
        </p:txBody>
      </p:sp>
    </p:spTree>
    <p:extLst>
      <p:ext uri="{BB962C8B-B14F-4D97-AF65-F5344CB8AC3E}">
        <p14:creationId xmlns:p14="http://schemas.microsoft.com/office/powerpoint/2010/main" val="165925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53</a:t>
            </a:fld>
            <a:endParaRPr lang="en-AU"/>
          </a:p>
        </p:txBody>
      </p:sp>
    </p:spTree>
    <p:extLst>
      <p:ext uri="{BB962C8B-B14F-4D97-AF65-F5344CB8AC3E}">
        <p14:creationId xmlns:p14="http://schemas.microsoft.com/office/powerpoint/2010/main" val="358197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54</a:t>
            </a:fld>
            <a:endParaRPr lang="en-AU"/>
          </a:p>
        </p:txBody>
      </p:sp>
    </p:spTree>
    <p:extLst>
      <p:ext uri="{BB962C8B-B14F-4D97-AF65-F5344CB8AC3E}">
        <p14:creationId xmlns:p14="http://schemas.microsoft.com/office/powerpoint/2010/main" val="2787024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11/05/2021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11/05/2021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a:xfrm>
            <a:off x="569539" y="549488"/>
            <a:ext cx="9619601" cy="815624"/>
          </a:xfrm>
        </p:spPr>
        <p:txBody>
          <a:bodyPr/>
          <a:lstStyle/>
          <a:p>
            <a:r>
              <a:rPr lang="en-US"/>
              <a:t>Click to edit Master title style</a:t>
            </a:r>
          </a:p>
        </p:txBody>
      </p:sp>
      <p:sp>
        <p:nvSpPr>
          <p:cNvPr id="4" name="TextBox 3"/>
          <p:cNvSpPr txBox="1"/>
          <p:nvPr userDrawn="1"/>
        </p:nvSpPr>
        <p:spPr>
          <a:xfrm>
            <a:off x="565875" y="6885986"/>
            <a:ext cx="4792685" cy="373194"/>
          </a:xfrm>
          <a:prstGeom prst="rect">
            <a:avLst/>
          </a:prstGeom>
          <a:noFill/>
        </p:spPr>
        <p:txBody>
          <a:bodyPr wrap="square" lIns="0" tIns="0" rIns="0" bIns="0" rtlCol="0" anchor="b" anchorCtr="0">
            <a:noAutofit/>
          </a:bodyPr>
          <a:lstStyle/>
          <a:p>
            <a:pPr marL="0" indent="0">
              <a:tabLst>
                <a:tab pos="462200" algn="l"/>
                <a:tab pos="1451567" algn="l"/>
              </a:tabLst>
            </a:pPr>
            <a:fld id="{F2F7D87C-7DB2-174A-B896-A654E6A2D983}" type="slidenum">
              <a:rPr lang="en-US" sz="702" b="1" smtClean="0">
                <a:solidFill>
                  <a:schemeClr val="accent1"/>
                </a:solidFill>
              </a:rPr>
              <a:pPr marL="0" indent="0">
                <a:tabLst>
                  <a:tab pos="462200" algn="l"/>
                  <a:tab pos="1451567" algn="l"/>
                </a:tabLst>
              </a:pPr>
              <a:t>‹#›</a:t>
            </a:fld>
            <a:r>
              <a:rPr lang="en-US" sz="702">
                <a:solidFill>
                  <a:schemeClr val="tx2"/>
                </a:solidFill>
              </a:rPr>
              <a:t>  	</a:t>
            </a:r>
            <a:fld id="{A5DA238E-6C0E-644A-95A4-E478C343EC04}" type="datetime4">
              <a:rPr lang="en-AU" sz="702" smtClean="0">
                <a:solidFill>
                  <a:schemeClr val="tx2"/>
                </a:solidFill>
              </a:rPr>
              <a:pPr marL="0" indent="0">
                <a:tabLst>
                  <a:tab pos="462200" algn="l"/>
                  <a:tab pos="1451567" algn="l"/>
                </a:tabLst>
              </a:pPr>
              <a:t>11 May 2021</a:t>
            </a:fld>
            <a:r>
              <a:rPr lang="en-US" sz="702">
                <a:solidFill>
                  <a:schemeClr val="tx2"/>
                </a:solidFill>
              </a:rPr>
              <a:t>        </a:t>
            </a:r>
            <a:r>
              <a:rPr lang="en-US" sz="2806" baseline="-16000">
                <a:ln w="12700">
                  <a:solidFill>
                    <a:schemeClr val="accent1"/>
                  </a:solidFill>
                </a:ln>
                <a:noFill/>
              </a:rPr>
              <a:t>•</a:t>
            </a:r>
            <a:r>
              <a:rPr lang="en-US" sz="702" baseline="0">
                <a:ln w="12700">
                  <a:solidFill>
                    <a:schemeClr val="bg1"/>
                  </a:solidFill>
                </a:ln>
                <a:solidFill>
                  <a:schemeClr val="tx2"/>
                </a:solidFill>
              </a:rPr>
              <a:t>  </a:t>
            </a:r>
            <a:r>
              <a:rPr lang="it-IT" sz="702">
                <a:solidFill>
                  <a:schemeClr val="tx2"/>
                </a:solidFill>
              </a:rPr>
              <a:t>      </a:t>
            </a:r>
            <a:r>
              <a:rPr lang="en-US" sz="702">
                <a:solidFill>
                  <a:schemeClr val="tx2"/>
                </a:solidFill>
              </a:rPr>
              <a:t>R&amp;M Deployment Strategy</a:t>
            </a:r>
          </a:p>
        </p:txBody>
      </p:sp>
    </p:spTree>
    <p:extLst>
      <p:ext uri="{BB962C8B-B14F-4D97-AF65-F5344CB8AC3E}">
        <p14:creationId xmlns:p14="http://schemas.microsoft.com/office/powerpoint/2010/main" val="549871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11/05/2021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11/05/2021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11/05/2021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11/05/2021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11/05/2021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11/05/2021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11/05/2021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11/05/2021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11/05/2021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705" r:id="rId12"/>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63" r:id="rId3"/>
    <p:sldLayoutId id="2147483697" r:id="rId4"/>
    <p:sldLayoutId id="2147483665" r:id="rId5"/>
    <p:sldLayoutId id="2147483699" r:id="rId6"/>
    <p:sldLayoutId id="2147483667" r:id="rId7"/>
    <p:sldLayoutId id="2147483701" r:id="rId8"/>
    <p:sldLayoutId id="2147483702" r:id="rId9"/>
    <p:sldLayoutId id="2147483703" r:id="rId10"/>
    <p:sldLayoutId id="2147483704" r:id="rId11"/>
    <p:sldLayoutId id="2147483672" r:id="rId12"/>
    <p:sldLayoutId id="2147483700" r:id="rId13"/>
    <p:sldLayoutId id="2147483698"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 id="2147483693"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mailto:5MS@aemo.com.au"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aemo.com.au/consultations/current-and-closed-consultations/5ms-gs-customer-switching-b2m-consultation"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aemo.com.au/consultations/current-and-closed-consultations/retail-procedures-wholesale-demand-respons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aemo.com.au/energy-systems/electricity/national-electricity-market-nem/data-nem/nemweb-help"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aemo.com.au/-/media/files/electricity/nem/it-systems-and-change/2020/guide-to-settlements-direct.pdf?la=en&amp;hash=BD4DCFE71898189F3C999C4EFB97490A" TargetMode="External"/><Relationship Id="rId2" Type="http://schemas.openxmlformats.org/officeDocument/2006/relationships/hyperlink" Target="https://www.aemo.com.au/-/media/files/electricity/nem/it-systems-and-change/2020/guide-to-nem-prudential-dashboard.pdf?la=en&amp;hash=02440D07771A0E9780D6F192670189BE" TargetMode="External"/><Relationship Id="rId1" Type="http://schemas.openxmlformats.org/officeDocument/2006/relationships/slideLayout" Target="../slideLayouts/slideLayout3.xml"/><Relationship Id="rId4" Type="http://schemas.openxmlformats.org/officeDocument/2006/relationships/hyperlink" Target="https://aemo.com.au/Electricity/National-Electricity-Market-NEM/Five-Minute-Settlement/Readiness-Workstream/Key-Readiness-Document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hyperlink" Target="https://www.aemo.com.au/-/media/files/electricity/nem/5ms/readiness-workstream/2021/cross-boundary-supply-guideline.pdf?la=en&amp;hash=71EEF7864B3CF411D8CFF416E1F80786" TargetMode="External"/><Relationship Id="rId3" Type="http://schemas.openxmlformats.org/officeDocument/2006/relationships/image" Target="../media/image51.svg"/><Relationship Id="rId7" Type="http://schemas.openxmlformats.org/officeDocument/2006/relationships/hyperlink" Target="https://aemo.com.au/-/media/files/market-it-systems/emms/2020/emms-release-faq-oct-2020-data-model-v5.pdf?la=en&amp;hash=C93F0A3C61B50C8D5D3FCC3B0B2650B6" TargetMode="External"/><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hyperlink" Target="https://aemo.com.au/-/media/files/electricity/nem/5ms/systems-workstream/2021/5ms-settlements-industry-go-live-plan.pdf?la=en&amp;hash=F525E8390CF5C9F2A40243C6B219B874" TargetMode="External"/><Relationship Id="rId5" Type="http://schemas.openxmlformats.org/officeDocument/2006/relationships/hyperlink" Target="https://aemo.com.au/initiatives/major-programs/nem-five-minute-settlement-program-and-global-settlement/participant-toolbox" TargetMode="Externa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notesSlide" Target="../notesSlides/notesSlide16.xml"/><Relationship Id="rId7" Type="http://schemas.openxmlformats.org/officeDocument/2006/relationships/package" Target="../embeddings/Microsoft_Excel_Worksheet1.xlsx"/><Relationship Id="rId12"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55.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59775" cy="3091530"/>
          </a:xfrm>
        </p:spPr>
        <p:txBody>
          <a:bodyPr>
            <a:normAutofit/>
          </a:bodyPr>
          <a:lstStyle/>
          <a:p>
            <a:r>
              <a:rPr lang="en-AU" sz="4400">
                <a:cs typeface="Arial"/>
              </a:rPr>
              <a:t>5MS &amp; GS Readiness Working Group #23 (incl. Systems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4228877"/>
            <a:ext cx="9641536" cy="2639478"/>
          </a:xfrm>
        </p:spPr>
        <p:txBody>
          <a:bodyPr vert="horz" lIns="91440" tIns="45720" rIns="91440" bIns="45720" rtlCol="0" anchor="t">
            <a:normAutofit/>
          </a:bodyPr>
          <a:lstStyle/>
          <a:p>
            <a:r>
              <a:rPr lang="en-AU" sz="2450">
                <a:latin typeface="+mj-lt"/>
                <a:cs typeface="Arial"/>
              </a:rPr>
              <a:t>Tuesday 4 May 2021</a:t>
            </a:r>
          </a:p>
          <a:p>
            <a:endParaRPr lang="en-AU">
              <a:latin typeface="+mj-lt"/>
              <a:cs typeface="Arial" panose="020B0604020202020204" pitchFamily="34" charset="0"/>
            </a:endParaRPr>
          </a:p>
          <a:p>
            <a:r>
              <a:rPr lang="en-AU" sz="1800" b="1">
                <a:latin typeface="+mj-lt"/>
                <a:cs typeface="Arial"/>
              </a:rPr>
              <a:t>WebEx only: </a:t>
            </a:r>
            <a:r>
              <a:rPr lang="en-AU" sz="18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0C49-CAEA-4B0D-93FE-4B2FD4ECDA66}"/>
              </a:ext>
            </a:extLst>
          </p:cNvPr>
          <p:cNvSpPr>
            <a:spLocks noGrp="1"/>
          </p:cNvSpPr>
          <p:nvPr>
            <p:ph type="title"/>
          </p:nvPr>
        </p:nvSpPr>
        <p:spPr>
          <a:xfrm>
            <a:off x="112098" y="341714"/>
            <a:ext cx="7894137" cy="1042731"/>
          </a:xfrm>
        </p:spPr>
        <p:txBody>
          <a:bodyPr>
            <a:normAutofit fontScale="90000"/>
          </a:bodyPr>
          <a:lstStyle/>
          <a:p>
            <a:r>
              <a:rPr lang="en-US" sz="4210">
                <a:latin typeface="Tw Cen MT"/>
              </a:rPr>
              <a:t>5MS Program Timeline</a:t>
            </a:r>
            <a:br>
              <a:rPr lang="en-US">
                <a:latin typeface="Tw Cen MT"/>
              </a:rPr>
            </a:br>
            <a:r>
              <a:rPr lang="en-US" sz="3157">
                <a:latin typeface="Tw Cen MT"/>
              </a:rPr>
              <a:t>Readiness and Go-Live</a:t>
            </a:r>
            <a:endParaRPr lang="en-AU"/>
          </a:p>
        </p:txBody>
      </p:sp>
      <p:sp>
        <p:nvSpPr>
          <p:cNvPr id="4" name="Slide Number Placeholder 3">
            <a:extLst>
              <a:ext uri="{FF2B5EF4-FFF2-40B4-BE49-F238E27FC236}">
                <a16:creationId xmlns:a16="http://schemas.microsoft.com/office/drawing/2014/main" id="{75732DEF-2477-4A63-A757-A8F053F4B512}"/>
              </a:ext>
            </a:extLst>
          </p:cNvPr>
          <p:cNvSpPr>
            <a:spLocks noGrp="1"/>
          </p:cNvSpPr>
          <p:nvPr>
            <p:ph type="sldNum" sz="quarter" idx="12"/>
          </p:nvPr>
        </p:nvSpPr>
        <p:spPr/>
        <p:txBody>
          <a:bodyPr/>
          <a:lstStyle/>
          <a:p>
            <a:fld id="{4EC81F68-4976-451A-B2E9-79BCBD2F70CC}" type="slidenum">
              <a:rPr lang="en-AU">
                <a:solidFill>
                  <a:srgbClr val="222324">
                    <a:tint val="75000"/>
                  </a:srgbClr>
                </a:solidFill>
                <a:latin typeface="Segoe UI Semilight"/>
              </a:rPr>
              <a:pPr/>
              <a:t>10</a:t>
            </a:fld>
            <a:endParaRPr lang="en-AU">
              <a:solidFill>
                <a:srgbClr val="222324">
                  <a:tint val="75000"/>
                </a:srgbClr>
              </a:solidFill>
              <a:latin typeface="Segoe UI Semilight"/>
            </a:endParaRPr>
          </a:p>
        </p:txBody>
      </p:sp>
      <p:pic>
        <p:nvPicPr>
          <p:cNvPr id="3" name="Picture 2">
            <a:extLst>
              <a:ext uri="{FF2B5EF4-FFF2-40B4-BE49-F238E27FC236}">
                <a16:creationId xmlns:a16="http://schemas.microsoft.com/office/drawing/2014/main" id="{B991178B-4271-461C-9E96-D9DE8345F9D5}"/>
              </a:ext>
            </a:extLst>
          </p:cNvPr>
          <p:cNvPicPr>
            <a:picLocks noChangeAspect="1"/>
          </p:cNvPicPr>
          <p:nvPr/>
        </p:nvPicPr>
        <p:blipFill>
          <a:blip r:embed="rId2"/>
          <a:stretch>
            <a:fillRect/>
          </a:stretch>
        </p:blipFill>
        <p:spPr>
          <a:xfrm>
            <a:off x="0" y="1627586"/>
            <a:ext cx="7565829" cy="5491046"/>
          </a:xfrm>
          <a:prstGeom prst="rect">
            <a:avLst/>
          </a:prstGeom>
        </p:spPr>
      </p:pic>
      <p:sp>
        <p:nvSpPr>
          <p:cNvPr id="6" name="Rectangle 5">
            <a:extLst>
              <a:ext uri="{FF2B5EF4-FFF2-40B4-BE49-F238E27FC236}">
                <a16:creationId xmlns:a16="http://schemas.microsoft.com/office/drawing/2014/main" id="{8C0122C1-E559-4E5C-9D68-946B50AE576F}"/>
              </a:ext>
            </a:extLst>
          </p:cNvPr>
          <p:cNvSpPr/>
          <p:nvPr/>
        </p:nvSpPr>
        <p:spPr>
          <a:xfrm>
            <a:off x="7607636" y="6260591"/>
            <a:ext cx="3084177" cy="45084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28"/>
              <a:t>5-min Bidding Phased Go-Live achieved on 01-Apr-21</a:t>
            </a:r>
          </a:p>
        </p:txBody>
      </p:sp>
      <p:cxnSp>
        <p:nvCxnSpPr>
          <p:cNvPr id="9" name="Straight Arrow Connector 8">
            <a:extLst>
              <a:ext uri="{FF2B5EF4-FFF2-40B4-BE49-F238E27FC236}">
                <a16:creationId xmlns:a16="http://schemas.microsoft.com/office/drawing/2014/main" id="{3DF950D5-904F-4F06-9610-13EC4FB7110D}"/>
              </a:ext>
            </a:extLst>
          </p:cNvPr>
          <p:cNvCxnSpPr>
            <a:stCxn id="6" idx="1"/>
          </p:cNvCxnSpPr>
          <p:nvPr/>
        </p:nvCxnSpPr>
        <p:spPr>
          <a:xfrm flipH="1">
            <a:off x="2063829" y="6486015"/>
            <a:ext cx="5543807" cy="9477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1" name="Rectangle 10">
            <a:extLst>
              <a:ext uri="{FF2B5EF4-FFF2-40B4-BE49-F238E27FC236}">
                <a16:creationId xmlns:a16="http://schemas.microsoft.com/office/drawing/2014/main" id="{0A419F53-1367-4E0D-ABBC-85C312CF3A65}"/>
              </a:ext>
            </a:extLst>
          </p:cNvPr>
          <p:cNvSpPr/>
          <p:nvPr/>
        </p:nvSpPr>
        <p:spPr>
          <a:xfrm>
            <a:off x="7607636" y="5667320"/>
            <a:ext cx="3084177" cy="45084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28"/>
              <a:t>Retail solution available for participant testing from 16-Apr-21</a:t>
            </a:r>
          </a:p>
        </p:txBody>
      </p:sp>
      <p:cxnSp>
        <p:nvCxnSpPr>
          <p:cNvPr id="12" name="Straight Arrow Connector 11">
            <a:extLst>
              <a:ext uri="{FF2B5EF4-FFF2-40B4-BE49-F238E27FC236}">
                <a16:creationId xmlns:a16="http://schemas.microsoft.com/office/drawing/2014/main" id="{7E907C6B-E3BB-4C42-8FDB-630473829393}"/>
              </a:ext>
            </a:extLst>
          </p:cNvPr>
          <p:cNvCxnSpPr>
            <a:cxnSpLocks/>
          </p:cNvCxnSpPr>
          <p:nvPr/>
        </p:nvCxnSpPr>
        <p:spPr>
          <a:xfrm flipH="1">
            <a:off x="1727140" y="5857041"/>
            <a:ext cx="6136700" cy="7504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3" name="Rectangle 12">
            <a:extLst>
              <a:ext uri="{FF2B5EF4-FFF2-40B4-BE49-F238E27FC236}">
                <a16:creationId xmlns:a16="http://schemas.microsoft.com/office/drawing/2014/main" id="{F214F338-3410-4CD3-BAE9-8B70E282B978}"/>
              </a:ext>
            </a:extLst>
          </p:cNvPr>
          <p:cNvSpPr/>
          <p:nvPr/>
        </p:nvSpPr>
        <p:spPr>
          <a:xfrm>
            <a:off x="7607636" y="5038673"/>
            <a:ext cx="3084177" cy="45084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28"/>
              <a:t>Settlements Industry Test Period ongoing</a:t>
            </a:r>
          </a:p>
        </p:txBody>
      </p:sp>
      <p:cxnSp>
        <p:nvCxnSpPr>
          <p:cNvPr id="14" name="Straight Arrow Connector 13">
            <a:extLst>
              <a:ext uri="{FF2B5EF4-FFF2-40B4-BE49-F238E27FC236}">
                <a16:creationId xmlns:a16="http://schemas.microsoft.com/office/drawing/2014/main" id="{87288E07-741E-4D6C-A4AA-0DA2C6B195E8}"/>
              </a:ext>
            </a:extLst>
          </p:cNvPr>
          <p:cNvCxnSpPr>
            <a:cxnSpLocks/>
            <a:stCxn id="13" idx="1"/>
          </p:cNvCxnSpPr>
          <p:nvPr/>
        </p:nvCxnSpPr>
        <p:spPr>
          <a:xfrm flipH="1" flipV="1">
            <a:off x="1619194" y="5090527"/>
            <a:ext cx="5988442" cy="17357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ectangle 15">
            <a:extLst>
              <a:ext uri="{FF2B5EF4-FFF2-40B4-BE49-F238E27FC236}">
                <a16:creationId xmlns:a16="http://schemas.microsoft.com/office/drawing/2014/main" id="{C71C744E-79E1-424F-9126-3066FBC82F50}"/>
              </a:ext>
            </a:extLst>
          </p:cNvPr>
          <p:cNvSpPr/>
          <p:nvPr/>
        </p:nvSpPr>
        <p:spPr>
          <a:xfrm>
            <a:off x="7607636" y="2119282"/>
            <a:ext cx="3084177" cy="59368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80189" tIns="40094" rIns="80189" bIns="40094" rtlCol="0" anchor="ctr"/>
          <a:lstStyle/>
          <a:p>
            <a:pPr algn="ctr"/>
            <a:r>
              <a:rPr lang="en-AU" sz="1228"/>
              <a:t>User Acceptance Testing is in progress for both Retail and Settlements</a:t>
            </a:r>
          </a:p>
        </p:txBody>
      </p:sp>
      <p:cxnSp>
        <p:nvCxnSpPr>
          <p:cNvPr id="17" name="Straight Arrow Connector 16">
            <a:extLst>
              <a:ext uri="{FF2B5EF4-FFF2-40B4-BE49-F238E27FC236}">
                <a16:creationId xmlns:a16="http://schemas.microsoft.com/office/drawing/2014/main" id="{752BF574-61DB-4867-A47F-4333947E1B08}"/>
              </a:ext>
            </a:extLst>
          </p:cNvPr>
          <p:cNvCxnSpPr>
            <a:cxnSpLocks/>
            <a:stCxn id="16" idx="1"/>
          </p:cNvCxnSpPr>
          <p:nvPr/>
        </p:nvCxnSpPr>
        <p:spPr>
          <a:xfrm flipH="1">
            <a:off x="2305422" y="2416124"/>
            <a:ext cx="5302214" cy="24085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E07BD833-571E-4538-8AB4-0A8BDCE1A219}"/>
              </a:ext>
            </a:extLst>
          </p:cNvPr>
          <p:cNvSpPr/>
          <p:nvPr/>
        </p:nvSpPr>
        <p:spPr>
          <a:xfrm>
            <a:off x="7607635" y="2962356"/>
            <a:ext cx="3084177" cy="64718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80189" tIns="40094" rIns="80189" bIns="40094" rtlCol="0" anchor="ctr"/>
          <a:lstStyle/>
          <a:p>
            <a:pPr algn="ctr" fontAlgn="base"/>
            <a:r>
              <a:rPr lang="en-AU" sz="1228"/>
              <a:t>Performance Testing is complete for Settlements and in-progress with Day in the Life testing for Retail</a:t>
            </a:r>
          </a:p>
        </p:txBody>
      </p:sp>
      <p:cxnSp>
        <p:nvCxnSpPr>
          <p:cNvPr id="20" name="Straight Arrow Connector 19">
            <a:extLst>
              <a:ext uri="{FF2B5EF4-FFF2-40B4-BE49-F238E27FC236}">
                <a16:creationId xmlns:a16="http://schemas.microsoft.com/office/drawing/2014/main" id="{9A74CFB4-9CE2-435C-B4BD-C715294659DB}"/>
              </a:ext>
            </a:extLst>
          </p:cNvPr>
          <p:cNvCxnSpPr>
            <a:cxnSpLocks/>
            <a:stCxn id="19" idx="1"/>
          </p:cNvCxnSpPr>
          <p:nvPr/>
        </p:nvCxnSpPr>
        <p:spPr>
          <a:xfrm flipH="1" flipV="1">
            <a:off x="2305423" y="2756308"/>
            <a:ext cx="5302212" cy="52964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4856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878B-E8A2-448D-AFFC-5BCBEE9BA189}"/>
              </a:ext>
            </a:extLst>
          </p:cNvPr>
          <p:cNvSpPr>
            <a:spLocks noGrp="1"/>
          </p:cNvSpPr>
          <p:nvPr>
            <p:ph type="title"/>
          </p:nvPr>
        </p:nvSpPr>
        <p:spPr>
          <a:xfrm>
            <a:off x="105679" y="209096"/>
            <a:ext cx="8635841" cy="1042731"/>
          </a:xfrm>
        </p:spPr>
        <p:txBody>
          <a:bodyPr/>
          <a:lstStyle/>
          <a:p>
            <a:r>
              <a:rPr lang="en-AU"/>
              <a:t>Approach to Retail Status Updates</a:t>
            </a:r>
          </a:p>
        </p:txBody>
      </p:sp>
      <p:sp>
        <p:nvSpPr>
          <p:cNvPr id="5" name="Slide Number Placeholder 4">
            <a:extLst>
              <a:ext uri="{FF2B5EF4-FFF2-40B4-BE49-F238E27FC236}">
                <a16:creationId xmlns:a16="http://schemas.microsoft.com/office/drawing/2014/main" id="{F0527B2C-8571-4528-B5F2-DA3E3C16870D}"/>
              </a:ext>
            </a:extLst>
          </p:cNvPr>
          <p:cNvSpPr>
            <a:spLocks noGrp="1"/>
          </p:cNvSpPr>
          <p:nvPr>
            <p:ph type="sldNum" sz="quarter" idx="12"/>
          </p:nvPr>
        </p:nvSpPr>
        <p:spPr>
          <a:xfrm>
            <a:off x="10168817" y="6371789"/>
            <a:ext cx="378915" cy="320198"/>
          </a:xfrm>
        </p:spPr>
        <p:txBody>
          <a:bodyPr/>
          <a:lstStyle/>
          <a:p>
            <a:fld id="{4EC81F68-4976-451A-B2E9-79BCBD2F70CC}" type="slidenum">
              <a:rPr lang="en-AU" smtClean="0"/>
              <a:t>11</a:t>
            </a:fld>
            <a:endParaRPr lang="en-AU"/>
          </a:p>
        </p:txBody>
      </p:sp>
      <p:sp>
        <p:nvSpPr>
          <p:cNvPr id="54" name="Rectangle 53">
            <a:extLst>
              <a:ext uri="{FF2B5EF4-FFF2-40B4-BE49-F238E27FC236}">
                <a16:creationId xmlns:a16="http://schemas.microsoft.com/office/drawing/2014/main" id="{EB0DBE7F-5A11-49BE-8EA1-F61283AC9D67}"/>
              </a:ext>
            </a:extLst>
          </p:cNvPr>
          <p:cNvSpPr/>
          <p:nvPr/>
        </p:nvSpPr>
        <p:spPr>
          <a:xfrm>
            <a:off x="396489" y="4533389"/>
            <a:ext cx="1148947" cy="1272357"/>
          </a:xfrm>
          <a:prstGeom prst="rect">
            <a:avLst/>
          </a:prstGeom>
          <a:ln w="6350">
            <a:noFill/>
          </a:ln>
        </p:spPr>
        <p:txBody>
          <a:bodyPr wrap="square" lIns="31570" tIns="31570" rIns="31570" bIns="31570">
            <a:spAutoFit/>
          </a:bodyPr>
          <a:lstStyle/>
          <a:p>
            <a:pPr algn="ctr">
              <a:lnSpc>
                <a:spcPct val="95000"/>
              </a:lnSpc>
              <a:spcBef>
                <a:spcPts val="263"/>
              </a:spcBef>
              <a:spcAft>
                <a:spcPts val="263"/>
              </a:spcAft>
            </a:pPr>
            <a:r>
              <a:rPr lang="en-US" sz="965" b="1"/>
              <a:t>18-Feb PCF</a:t>
            </a:r>
          </a:p>
          <a:p>
            <a:pPr marL="80750" indent="-80750">
              <a:spcBef>
                <a:spcPts val="526"/>
              </a:spcBef>
              <a:buFont typeface="Arial" panose="020B0604020202020204" pitchFamily="34" charset="0"/>
              <a:buChar char="•"/>
            </a:pPr>
            <a:r>
              <a:rPr lang="en-AU" sz="921"/>
              <a:t>Forward Planning for Retail </a:t>
            </a:r>
          </a:p>
          <a:p>
            <a:pPr marL="80750" indent="-80750">
              <a:spcBef>
                <a:spcPts val="526"/>
              </a:spcBef>
              <a:buFont typeface="Arial" panose="020B0604020202020204" pitchFamily="34" charset="0"/>
              <a:buChar char="•"/>
            </a:pPr>
            <a:r>
              <a:rPr lang="en-AU" sz="921"/>
              <a:t>Update on Interim Checkpoint Criteria Status</a:t>
            </a:r>
          </a:p>
          <a:p>
            <a:pPr algn="ctr">
              <a:lnSpc>
                <a:spcPct val="95000"/>
              </a:lnSpc>
              <a:spcBef>
                <a:spcPts val="263"/>
              </a:spcBef>
              <a:spcAft>
                <a:spcPts val="263"/>
              </a:spcAft>
            </a:pPr>
            <a:endParaRPr lang="en-US" sz="1052" b="1"/>
          </a:p>
        </p:txBody>
      </p:sp>
      <p:sp>
        <p:nvSpPr>
          <p:cNvPr id="63" name="Rectangle 62">
            <a:extLst>
              <a:ext uri="{FF2B5EF4-FFF2-40B4-BE49-F238E27FC236}">
                <a16:creationId xmlns:a16="http://schemas.microsoft.com/office/drawing/2014/main" id="{27DC3188-CBF3-4B88-B97D-273F94EB5B2A}"/>
              </a:ext>
            </a:extLst>
          </p:cNvPr>
          <p:cNvSpPr/>
          <p:nvPr/>
        </p:nvSpPr>
        <p:spPr>
          <a:xfrm>
            <a:off x="1597519" y="4889457"/>
            <a:ext cx="1586423" cy="1581416"/>
          </a:xfrm>
          <a:prstGeom prst="rect">
            <a:avLst/>
          </a:prstGeom>
          <a:ln w="6350">
            <a:noFill/>
          </a:ln>
        </p:spPr>
        <p:txBody>
          <a:bodyPr wrap="square" lIns="31570" tIns="31570" rIns="31570" bIns="31570">
            <a:spAutoFit/>
          </a:bodyPr>
          <a:lstStyle/>
          <a:p>
            <a:pPr algn="ctr">
              <a:lnSpc>
                <a:spcPct val="95000"/>
              </a:lnSpc>
              <a:spcBef>
                <a:spcPts val="263"/>
              </a:spcBef>
            </a:pPr>
            <a:r>
              <a:rPr lang="en-US" sz="965" b="1"/>
              <a:t>18-Mar PCF</a:t>
            </a:r>
          </a:p>
          <a:p>
            <a:pPr marL="80750" indent="-80750" fontAlgn="base">
              <a:spcBef>
                <a:spcPts val="526"/>
              </a:spcBef>
              <a:buFont typeface="Arial" panose="020B0604020202020204" pitchFamily="34" charset="0"/>
              <a:buChar char="•"/>
            </a:pPr>
            <a:r>
              <a:rPr lang="en-AU" sz="921"/>
              <a:t>March Checkpoint Criteria – assessment and outcomes</a:t>
            </a:r>
          </a:p>
          <a:p>
            <a:pPr marL="80750" indent="-80750" fontAlgn="base">
              <a:spcBef>
                <a:spcPts val="526"/>
              </a:spcBef>
              <a:buFont typeface="Arial" panose="020B0604020202020204" pitchFamily="34" charset="0"/>
              <a:buChar char="•"/>
            </a:pPr>
            <a:r>
              <a:rPr lang="en-AU" sz="921"/>
              <a:t>Pre-prod – status and go/no-go date</a:t>
            </a:r>
          </a:p>
          <a:p>
            <a:pPr marL="80750" indent="-80750" fontAlgn="base">
              <a:spcBef>
                <a:spcPts val="526"/>
              </a:spcBef>
              <a:buFont typeface="Arial" panose="020B0604020202020204" pitchFamily="34" charset="0"/>
              <a:buChar char="•"/>
            </a:pPr>
            <a:r>
              <a:rPr lang="en-AU" sz="921"/>
              <a:t>Production go-live – checkpoint date and criteria, go/no-go date</a:t>
            </a:r>
          </a:p>
          <a:p>
            <a:pPr algn="ctr">
              <a:lnSpc>
                <a:spcPct val="95000"/>
              </a:lnSpc>
              <a:spcBef>
                <a:spcPts val="263"/>
              </a:spcBef>
              <a:spcAft>
                <a:spcPts val="263"/>
              </a:spcAft>
            </a:pPr>
            <a:endParaRPr lang="en-US" sz="1052" b="1"/>
          </a:p>
        </p:txBody>
      </p:sp>
      <p:grpSp>
        <p:nvGrpSpPr>
          <p:cNvPr id="6" name="Group 5">
            <a:extLst>
              <a:ext uri="{FF2B5EF4-FFF2-40B4-BE49-F238E27FC236}">
                <a16:creationId xmlns:a16="http://schemas.microsoft.com/office/drawing/2014/main" id="{5E24738C-1AC0-4E0C-81B5-73019AE10058}"/>
              </a:ext>
            </a:extLst>
          </p:cNvPr>
          <p:cNvGrpSpPr/>
          <p:nvPr/>
        </p:nvGrpSpPr>
        <p:grpSpPr>
          <a:xfrm>
            <a:off x="3058520" y="2810965"/>
            <a:ext cx="1495737" cy="763286"/>
            <a:chOff x="3984434" y="2267625"/>
            <a:chExt cx="1705606" cy="870384"/>
          </a:xfrm>
        </p:grpSpPr>
        <p:sp>
          <p:nvSpPr>
            <p:cNvPr id="55" name="Rectangle 54">
              <a:extLst>
                <a:ext uri="{FF2B5EF4-FFF2-40B4-BE49-F238E27FC236}">
                  <a16:creationId xmlns:a16="http://schemas.microsoft.com/office/drawing/2014/main" id="{D306306B-F4B7-4C9B-96ED-835326FEC5B4}"/>
                </a:ext>
              </a:extLst>
            </p:cNvPr>
            <p:cNvSpPr/>
            <p:nvPr/>
          </p:nvSpPr>
          <p:spPr>
            <a:xfrm>
              <a:off x="4095186" y="2267625"/>
              <a:ext cx="1569560" cy="266145"/>
            </a:xfrm>
            <a:prstGeom prst="rect">
              <a:avLst/>
            </a:prstGeom>
          </p:spPr>
          <p:txBody>
            <a:bodyPr wrap="square">
              <a:spAutoFit/>
            </a:bodyPr>
            <a:lstStyle/>
            <a:p>
              <a:pPr algn="ctr">
                <a:lnSpc>
                  <a:spcPct val="95000"/>
                </a:lnSpc>
                <a:spcBef>
                  <a:spcPts val="263"/>
                </a:spcBef>
                <a:spcAft>
                  <a:spcPts val="263"/>
                </a:spcAft>
              </a:pPr>
              <a:r>
                <a:rPr lang="en-US" sz="965" b="1"/>
                <a:t>08-Apr</a:t>
              </a:r>
            </a:p>
          </p:txBody>
        </p:sp>
        <p:sp>
          <p:nvSpPr>
            <p:cNvPr id="67" name="Rectangle 66">
              <a:extLst>
                <a:ext uri="{FF2B5EF4-FFF2-40B4-BE49-F238E27FC236}">
                  <a16:creationId xmlns:a16="http://schemas.microsoft.com/office/drawing/2014/main" id="{1F26AF34-AD27-4C74-B478-576D50C6C923}"/>
                </a:ext>
              </a:extLst>
            </p:cNvPr>
            <p:cNvSpPr/>
            <p:nvPr/>
          </p:nvSpPr>
          <p:spPr>
            <a:xfrm>
              <a:off x="3984434" y="2490488"/>
              <a:ext cx="1705606" cy="428465"/>
            </a:xfrm>
            <a:prstGeom prst="rect">
              <a:avLst/>
            </a:prstGeom>
          </p:spPr>
          <p:txBody>
            <a:bodyPr wrap="square">
              <a:spAutoFit/>
            </a:bodyPr>
            <a:lstStyle/>
            <a:p>
              <a:pPr marL="80750" indent="-80750">
                <a:buFont typeface="Arial" panose="020B0604020202020204" pitchFamily="34" charset="0"/>
                <a:buChar char="•"/>
              </a:pPr>
              <a:r>
                <a:rPr lang="en-AU" sz="921"/>
                <a:t>Pre-Prod Go/No-Go email</a:t>
              </a:r>
            </a:p>
          </p:txBody>
        </p:sp>
        <p:cxnSp>
          <p:nvCxnSpPr>
            <p:cNvPr id="68" name="Straight Arrow Connector 67">
              <a:extLst>
                <a:ext uri="{FF2B5EF4-FFF2-40B4-BE49-F238E27FC236}">
                  <a16:creationId xmlns:a16="http://schemas.microsoft.com/office/drawing/2014/main" id="{FF3741CF-ABD3-47D2-9E92-00317B6CEC20}"/>
                </a:ext>
              </a:extLst>
            </p:cNvPr>
            <p:cNvCxnSpPr>
              <a:cxnSpLocks/>
            </p:cNvCxnSpPr>
            <p:nvPr/>
          </p:nvCxnSpPr>
          <p:spPr>
            <a:xfrm flipV="1">
              <a:off x="4832589" y="2842187"/>
              <a:ext cx="0" cy="2958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FDDD16B-1904-44F3-B52F-DF29656FF889}"/>
              </a:ext>
            </a:extLst>
          </p:cNvPr>
          <p:cNvGrpSpPr/>
          <p:nvPr/>
        </p:nvGrpSpPr>
        <p:grpSpPr>
          <a:xfrm>
            <a:off x="4497062" y="2263554"/>
            <a:ext cx="1376431" cy="1377372"/>
            <a:chOff x="5372465" y="1602486"/>
            <a:chExt cx="1569560" cy="1570634"/>
          </a:xfrm>
        </p:grpSpPr>
        <p:sp>
          <p:nvSpPr>
            <p:cNvPr id="75" name="Rectangle 74">
              <a:extLst>
                <a:ext uri="{FF2B5EF4-FFF2-40B4-BE49-F238E27FC236}">
                  <a16:creationId xmlns:a16="http://schemas.microsoft.com/office/drawing/2014/main" id="{A76288BE-AD3D-4F49-BF6D-760CD89CFE56}"/>
                </a:ext>
              </a:extLst>
            </p:cNvPr>
            <p:cNvSpPr/>
            <p:nvPr/>
          </p:nvSpPr>
          <p:spPr>
            <a:xfrm>
              <a:off x="5372465" y="1602486"/>
              <a:ext cx="1569560" cy="909575"/>
            </a:xfrm>
            <a:prstGeom prst="rect">
              <a:avLst/>
            </a:prstGeom>
          </p:spPr>
          <p:txBody>
            <a:bodyPr wrap="square">
              <a:spAutoFit/>
            </a:bodyPr>
            <a:lstStyle/>
            <a:p>
              <a:pPr algn="ctr">
                <a:lnSpc>
                  <a:spcPct val="95000"/>
                </a:lnSpc>
                <a:spcBef>
                  <a:spcPts val="263"/>
                </a:spcBef>
                <a:spcAft>
                  <a:spcPts val="263"/>
                </a:spcAft>
              </a:pPr>
              <a:r>
                <a:rPr lang="en-US" sz="965" b="1"/>
                <a:t>19-Apr</a:t>
              </a:r>
            </a:p>
            <a:p>
              <a:pPr marL="80750" indent="-80750">
                <a:lnSpc>
                  <a:spcPct val="95000"/>
                </a:lnSpc>
                <a:spcBef>
                  <a:spcPts val="263"/>
                </a:spcBef>
                <a:spcAft>
                  <a:spcPts val="263"/>
                </a:spcAft>
                <a:buFont typeface="Arial" panose="020B0604020202020204" pitchFamily="34" charset="0"/>
                <a:buChar char="•"/>
              </a:pPr>
              <a:r>
                <a:rPr lang="en-AU" sz="921"/>
                <a:t>Retail Industry Testing Commences</a:t>
              </a:r>
            </a:p>
            <a:p>
              <a:pPr algn="ctr">
                <a:lnSpc>
                  <a:spcPct val="95000"/>
                </a:lnSpc>
                <a:spcBef>
                  <a:spcPts val="263"/>
                </a:spcBef>
                <a:spcAft>
                  <a:spcPts val="263"/>
                </a:spcAft>
              </a:pPr>
              <a:endParaRPr lang="en-US" sz="965" b="1"/>
            </a:p>
          </p:txBody>
        </p:sp>
        <p:cxnSp>
          <p:nvCxnSpPr>
            <p:cNvPr id="76" name="Straight Arrow Connector 75">
              <a:extLst>
                <a:ext uri="{FF2B5EF4-FFF2-40B4-BE49-F238E27FC236}">
                  <a16:creationId xmlns:a16="http://schemas.microsoft.com/office/drawing/2014/main" id="{A4CDF739-4E6E-49C6-A9EF-0518153EB2D5}"/>
                </a:ext>
              </a:extLst>
            </p:cNvPr>
            <p:cNvCxnSpPr>
              <a:cxnSpLocks/>
            </p:cNvCxnSpPr>
            <p:nvPr/>
          </p:nvCxnSpPr>
          <p:spPr>
            <a:xfrm flipH="1" flipV="1">
              <a:off x="6008400" y="2453120"/>
              <a:ext cx="7200" cy="72000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9584CC1-F257-4B22-B4A7-AEEA9E2AACE7}"/>
              </a:ext>
            </a:extLst>
          </p:cNvPr>
          <p:cNvGrpSpPr/>
          <p:nvPr/>
        </p:nvGrpSpPr>
        <p:grpSpPr>
          <a:xfrm>
            <a:off x="6751489" y="2406798"/>
            <a:ext cx="1354715" cy="1154109"/>
            <a:chOff x="7284851" y="1789792"/>
            <a:chExt cx="1544797" cy="1316044"/>
          </a:xfrm>
        </p:grpSpPr>
        <p:sp>
          <p:nvSpPr>
            <p:cNvPr id="103" name="Rectangle 102">
              <a:extLst>
                <a:ext uri="{FF2B5EF4-FFF2-40B4-BE49-F238E27FC236}">
                  <a16:creationId xmlns:a16="http://schemas.microsoft.com/office/drawing/2014/main" id="{6E5E4EB5-18A5-416E-97D6-6BDDDD951D95}"/>
                </a:ext>
              </a:extLst>
            </p:cNvPr>
            <p:cNvSpPr/>
            <p:nvPr/>
          </p:nvSpPr>
          <p:spPr>
            <a:xfrm>
              <a:off x="7284851" y="1789792"/>
              <a:ext cx="1544797" cy="814522"/>
            </a:xfrm>
            <a:prstGeom prst="rect">
              <a:avLst/>
            </a:prstGeom>
          </p:spPr>
          <p:txBody>
            <a:bodyPr wrap="square">
              <a:spAutoFit/>
            </a:bodyPr>
            <a:lstStyle/>
            <a:p>
              <a:pPr algn="ctr">
                <a:lnSpc>
                  <a:spcPct val="95000"/>
                </a:lnSpc>
                <a:spcBef>
                  <a:spcPts val="263"/>
                </a:spcBef>
                <a:spcAft>
                  <a:spcPts val="263"/>
                </a:spcAft>
              </a:pPr>
              <a:r>
                <a:rPr lang="en-US" sz="965" b="1"/>
                <a:t>14-May</a:t>
              </a:r>
            </a:p>
            <a:p>
              <a:pPr marL="80750" indent="-80750">
                <a:lnSpc>
                  <a:spcPct val="95000"/>
                </a:lnSpc>
                <a:spcBef>
                  <a:spcPts val="263"/>
                </a:spcBef>
                <a:spcAft>
                  <a:spcPts val="263"/>
                </a:spcAft>
                <a:buFont typeface="Arial" panose="020B0604020202020204" pitchFamily="34" charset="0"/>
                <a:buChar char="•"/>
              </a:pPr>
              <a:r>
                <a:rPr lang="en-AU" sz="921"/>
                <a:t>Retail Go/No-Go Communicated to PCF via email</a:t>
              </a:r>
              <a:endParaRPr lang="en-US" sz="921"/>
            </a:p>
          </p:txBody>
        </p:sp>
        <p:cxnSp>
          <p:nvCxnSpPr>
            <p:cNvPr id="104" name="Straight Arrow Connector 103">
              <a:extLst>
                <a:ext uri="{FF2B5EF4-FFF2-40B4-BE49-F238E27FC236}">
                  <a16:creationId xmlns:a16="http://schemas.microsoft.com/office/drawing/2014/main" id="{8D04C67D-88C9-42AF-92EE-AB50D025A444}"/>
                </a:ext>
              </a:extLst>
            </p:cNvPr>
            <p:cNvCxnSpPr>
              <a:cxnSpLocks/>
            </p:cNvCxnSpPr>
            <p:nvPr/>
          </p:nvCxnSpPr>
          <p:spPr>
            <a:xfrm flipV="1">
              <a:off x="8056785" y="2736709"/>
              <a:ext cx="0" cy="36912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Rectangle 110">
            <a:extLst>
              <a:ext uri="{FF2B5EF4-FFF2-40B4-BE49-F238E27FC236}">
                <a16:creationId xmlns:a16="http://schemas.microsoft.com/office/drawing/2014/main" id="{53ADB208-0B1D-4D26-8AF5-DB20F70BFA0F}"/>
              </a:ext>
            </a:extLst>
          </p:cNvPr>
          <p:cNvSpPr/>
          <p:nvPr/>
        </p:nvSpPr>
        <p:spPr>
          <a:xfrm>
            <a:off x="5268885" y="4614067"/>
            <a:ext cx="1529380" cy="1077603"/>
          </a:xfrm>
          <a:prstGeom prst="rect">
            <a:avLst/>
          </a:prstGeom>
        </p:spPr>
        <p:txBody>
          <a:bodyPr wrap="square">
            <a:spAutoFit/>
          </a:bodyPr>
          <a:lstStyle/>
          <a:p>
            <a:pPr algn="ctr"/>
            <a:r>
              <a:rPr lang="en-AU" sz="965" b="1"/>
              <a:t>23-Apr PCF</a:t>
            </a:r>
          </a:p>
          <a:p>
            <a:pPr marL="80750" indent="-80750" fontAlgn="base">
              <a:spcBef>
                <a:spcPts val="526"/>
              </a:spcBef>
              <a:buFont typeface="Arial" panose="020B0604020202020204" pitchFamily="34" charset="0"/>
              <a:buChar char="•"/>
              <a:defRPr/>
            </a:pPr>
            <a:r>
              <a:rPr lang="en-AU" sz="921"/>
              <a:t>April Checkpoint Criteria - assessment and outcomes</a:t>
            </a:r>
          </a:p>
          <a:p>
            <a:pPr marL="80750" indent="-80750" fontAlgn="base">
              <a:spcBef>
                <a:spcPts val="526"/>
              </a:spcBef>
              <a:buFont typeface="Arial" panose="020B0604020202020204" pitchFamily="34" charset="0"/>
              <a:buChar char="•"/>
            </a:pPr>
            <a:r>
              <a:rPr lang="en-AU" sz="921"/>
              <a:t>Go/No-Go – confirm date </a:t>
            </a:r>
          </a:p>
        </p:txBody>
      </p:sp>
      <p:sp>
        <p:nvSpPr>
          <p:cNvPr id="115" name="Rectangle 114">
            <a:extLst>
              <a:ext uri="{FF2B5EF4-FFF2-40B4-BE49-F238E27FC236}">
                <a16:creationId xmlns:a16="http://schemas.microsoft.com/office/drawing/2014/main" id="{68FDC2ED-1817-4FA8-B298-C937E2A22FE0}"/>
              </a:ext>
            </a:extLst>
          </p:cNvPr>
          <p:cNvSpPr/>
          <p:nvPr/>
        </p:nvSpPr>
        <p:spPr>
          <a:xfrm>
            <a:off x="8237710" y="4504357"/>
            <a:ext cx="1449764" cy="1000017"/>
          </a:xfrm>
          <a:prstGeom prst="rect">
            <a:avLst/>
          </a:prstGeom>
        </p:spPr>
        <p:txBody>
          <a:bodyPr wrap="square">
            <a:spAutoFit/>
          </a:bodyPr>
          <a:lstStyle/>
          <a:p>
            <a:pPr algn="ctr"/>
            <a:r>
              <a:rPr lang="en-AU" sz="965" b="1"/>
              <a:t>19-May PCF</a:t>
            </a:r>
          </a:p>
          <a:p>
            <a:pPr marL="80750" indent="-80750" fontAlgn="base">
              <a:spcBef>
                <a:spcPts val="526"/>
              </a:spcBef>
              <a:buFont typeface="Arial" panose="020B0604020202020204" pitchFamily="34" charset="0"/>
              <a:buChar char="•"/>
            </a:pPr>
            <a:r>
              <a:rPr lang="en-AU" sz="921"/>
              <a:t>Confirming Go/No-Go</a:t>
            </a:r>
          </a:p>
          <a:p>
            <a:pPr marL="80750" indent="-80750" fontAlgn="base">
              <a:spcBef>
                <a:spcPts val="526"/>
              </a:spcBef>
              <a:buFont typeface="Arial" panose="020B0604020202020204" pitchFamily="34" charset="0"/>
              <a:buChar char="•"/>
            </a:pPr>
            <a:r>
              <a:rPr lang="en-AU" sz="921"/>
              <a:t>Issue management</a:t>
            </a:r>
          </a:p>
          <a:p>
            <a:pPr marL="80750" indent="-80750" fontAlgn="base">
              <a:spcBef>
                <a:spcPts val="526"/>
              </a:spcBef>
              <a:buFont typeface="Arial" panose="020B0604020202020204" pitchFamily="34" charset="0"/>
              <a:buChar char="•"/>
            </a:pPr>
            <a:r>
              <a:rPr lang="en-AU" sz="921"/>
              <a:t>Replanning (if necessary) </a:t>
            </a:r>
          </a:p>
        </p:txBody>
      </p:sp>
      <p:sp>
        <p:nvSpPr>
          <p:cNvPr id="120" name="Rectangle 119">
            <a:extLst>
              <a:ext uri="{FF2B5EF4-FFF2-40B4-BE49-F238E27FC236}">
                <a16:creationId xmlns:a16="http://schemas.microsoft.com/office/drawing/2014/main" id="{C3EFC6E5-C221-4301-96B1-5EB663C4BC36}"/>
              </a:ext>
            </a:extLst>
          </p:cNvPr>
          <p:cNvSpPr/>
          <p:nvPr/>
        </p:nvSpPr>
        <p:spPr>
          <a:xfrm>
            <a:off x="9385115" y="2599484"/>
            <a:ext cx="1248272" cy="906658"/>
          </a:xfrm>
          <a:prstGeom prst="rect">
            <a:avLst/>
          </a:prstGeom>
        </p:spPr>
        <p:txBody>
          <a:bodyPr wrap="square" lIns="31570" rIns="31570">
            <a:spAutoFit/>
          </a:bodyPr>
          <a:lstStyle/>
          <a:p>
            <a:pPr algn="ctr">
              <a:lnSpc>
                <a:spcPct val="95000"/>
              </a:lnSpc>
              <a:spcBef>
                <a:spcPts val="263"/>
              </a:spcBef>
            </a:pPr>
            <a:r>
              <a:rPr lang="en-AU" sz="965" b="1"/>
              <a:t>31-May</a:t>
            </a:r>
          </a:p>
          <a:p>
            <a:pPr marL="160108" indent="-79358" fontAlgn="base">
              <a:lnSpc>
                <a:spcPct val="95000"/>
              </a:lnSpc>
              <a:spcBef>
                <a:spcPts val="526"/>
              </a:spcBef>
              <a:spcAft>
                <a:spcPts val="263"/>
              </a:spcAft>
              <a:buFont typeface="Arial" panose="020B0604020202020204" pitchFamily="34" charset="0"/>
              <a:buChar char="•"/>
              <a:defRPr/>
            </a:pPr>
            <a:r>
              <a:rPr lang="en-AU" sz="921"/>
              <a:t>5MS Retail/ Metering</a:t>
            </a:r>
            <a:br>
              <a:rPr lang="en-AU" sz="921"/>
            </a:br>
            <a:r>
              <a:rPr lang="en-AU" sz="921"/>
              <a:t>Solution Go-Live</a:t>
            </a:r>
          </a:p>
          <a:p>
            <a:pPr algn="ctr">
              <a:lnSpc>
                <a:spcPct val="95000"/>
              </a:lnSpc>
              <a:spcBef>
                <a:spcPts val="263"/>
              </a:spcBef>
              <a:spcAft>
                <a:spcPts val="263"/>
              </a:spcAft>
            </a:pPr>
            <a:endParaRPr lang="en-US" sz="877"/>
          </a:p>
        </p:txBody>
      </p:sp>
      <p:cxnSp>
        <p:nvCxnSpPr>
          <p:cNvPr id="123" name="Straight Arrow Connector 122">
            <a:extLst>
              <a:ext uri="{FF2B5EF4-FFF2-40B4-BE49-F238E27FC236}">
                <a16:creationId xmlns:a16="http://schemas.microsoft.com/office/drawing/2014/main" id="{CD4C5F86-E4D3-4059-AED7-C3BD9D373308}"/>
              </a:ext>
            </a:extLst>
          </p:cNvPr>
          <p:cNvCxnSpPr>
            <a:cxnSpLocks/>
          </p:cNvCxnSpPr>
          <p:nvPr/>
        </p:nvCxnSpPr>
        <p:spPr>
          <a:xfrm flipV="1">
            <a:off x="10079524" y="3250979"/>
            <a:ext cx="0" cy="47355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DADB89D-AD59-4C87-8918-FD381D0EFE60}"/>
              </a:ext>
            </a:extLst>
          </p:cNvPr>
          <p:cNvGrpSpPr/>
          <p:nvPr/>
        </p:nvGrpSpPr>
        <p:grpSpPr>
          <a:xfrm>
            <a:off x="222362" y="2841730"/>
            <a:ext cx="979629" cy="350878"/>
            <a:chOff x="1545422" y="2325576"/>
            <a:chExt cx="1117083" cy="400110"/>
          </a:xfrm>
        </p:grpSpPr>
        <p:sp>
          <p:nvSpPr>
            <p:cNvPr id="132" name="Arrow: Right 131">
              <a:extLst>
                <a:ext uri="{FF2B5EF4-FFF2-40B4-BE49-F238E27FC236}">
                  <a16:creationId xmlns:a16="http://schemas.microsoft.com/office/drawing/2014/main" id="{68829911-ED91-4B83-AD9A-1EB00B64B465}"/>
                </a:ext>
              </a:extLst>
            </p:cNvPr>
            <p:cNvSpPr/>
            <p:nvPr/>
          </p:nvSpPr>
          <p:spPr>
            <a:xfrm>
              <a:off x="1597153" y="2325576"/>
              <a:ext cx="993581"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solidFill>
                  <a:schemeClr val="bg1"/>
                </a:solidFill>
              </a:endParaRPr>
            </a:p>
          </p:txBody>
        </p:sp>
        <p:sp>
          <p:nvSpPr>
            <p:cNvPr id="126" name="TextBox 125">
              <a:extLst>
                <a:ext uri="{FF2B5EF4-FFF2-40B4-BE49-F238E27FC236}">
                  <a16:creationId xmlns:a16="http://schemas.microsoft.com/office/drawing/2014/main" id="{C8500067-AD77-4B09-BB85-19154EE3055B}"/>
                </a:ext>
              </a:extLst>
            </p:cNvPr>
            <p:cNvSpPr txBox="1"/>
            <p:nvPr/>
          </p:nvSpPr>
          <p:spPr>
            <a:xfrm>
              <a:off x="1545422" y="2403690"/>
              <a:ext cx="1117083" cy="243771"/>
            </a:xfrm>
            <a:prstGeom prst="rect">
              <a:avLst/>
            </a:prstGeom>
            <a:noFill/>
          </p:spPr>
          <p:txBody>
            <a:bodyPr wrap="square" rtlCol="0">
              <a:spAutoFit/>
            </a:bodyPr>
            <a:lstStyle/>
            <a:p>
              <a:r>
                <a:rPr lang="en-AU" sz="789" b="1">
                  <a:solidFill>
                    <a:schemeClr val="bg1"/>
                  </a:solidFill>
                </a:rPr>
                <a:t>Key milestones</a:t>
              </a:r>
            </a:p>
          </p:txBody>
        </p:sp>
      </p:grpSp>
      <p:grpSp>
        <p:nvGrpSpPr>
          <p:cNvPr id="10" name="Group 9">
            <a:extLst>
              <a:ext uri="{FF2B5EF4-FFF2-40B4-BE49-F238E27FC236}">
                <a16:creationId xmlns:a16="http://schemas.microsoft.com/office/drawing/2014/main" id="{55EDC27C-5FCE-40EA-87F6-2EDE4DC66B7B}"/>
              </a:ext>
            </a:extLst>
          </p:cNvPr>
          <p:cNvGrpSpPr/>
          <p:nvPr/>
        </p:nvGrpSpPr>
        <p:grpSpPr>
          <a:xfrm>
            <a:off x="184162" y="5864176"/>
            <a:ext cx="1301954" cy="350878"/>
            <a:chOff x="1542519" y="5776336"/>
            <a:chExt cx="1484633" cy="400110"/>
          </a:xfrm>
        </p:grpSpPr>
        <p:sp>
          <p:nvSpPr>
            <p:cNvPr id="56" name="Arrow: Right 55">
              <a:extLst>
                <a:ext uri="{FF2B5EF4-FFF2-40B4-BE49-F238E27FC236}">
                  <a16:creationId xmlns:a16="http://schemas.microsoft.com/office/drawing/2014/main" id="{0C7EDEBC-4094-49AA-8C02-838DFE5E1D1A}"/>
                </a:ext>
              </a:extLst>
            </p:cNvPr>
            <p:cNvSpPr/>
            <p:nvPr/>
          </p:nvSpPr>
          <p:spPr>
            <a:xfrm>
              <a:off x="1597153" y="5776336"/>
              <a:ext cx="1429999"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solidFill>
                  <a:schemeClr val="bg1"/>
                </a:solidFill>
              </a:endParaRPr>
            </a:p>
          </p:txBody>
        </p:sp>
        <p:sp>
          <p:nvSpPr>
            <p:cNvPr id="57" name="TextBox 56">
              <a:extLst>
                <a:ext uri="{FF2B5EF4-FFF2-40B4-BE49-F238E27FC236}">
                  <a16:creationId xmlns:a16="http://schemas.microsoft.com/office/drawing/2014/main" id="{B18D2FE4-82E6-487D-B54E-5AEC1F690ADC}"/>
                </a:ext>
              </a:extLst>
            </p:cNvPr>
            <p:cNvSpPr txBox="1"/>
            <p:nvPr/>
          </p:nvSpPr>
          <p:spPr>
            <a:xfrm>
              <a:off x="1542519" y="5860974"/>
              <a:ext cx="1484632" cy="243771"/>
            </a:xfrm>
            <a:prstGeom prst="rect">
              <a:avLst/>
            </a:prstGeom>
            <a:noFill/>
          </p:spPr>
          <p:txBody>
            <a:bodyPr wrap="square" rtlCol="0">
              <a:spAutoFit/>
            </a:bodyPr>
            <a:lstStyle/>
            <a:p>
              <a:r>
                <a:rPr lang="en-AU" sz="789" b="1">
                  <a:solidFill>
                    <a:schemeClr val="bg1"/>
                  </a:solidFill>
                </a:rPr>
                <a:t>Communication timeline</a:t>
              </a:r>
            </a:p>
          </p:txBody>
        </p:sp>
      </p:grpSp>
      <p:cxnSp>
        <p:nvCxnSpPr>
          <p:cNvPr id="96" name="Straight Connector 95">
            <a:extLst>
              <a:ext uri="{FF2B5EF4-FFF2-40B4-BE49-F238E27FC236}">
                <a16:creationId xmlns:a16="http://schemas.microsoft.com/office/drawing/2014/main" id="{513F7C89-D7E0-48BE-8692-2897973F57E1}"/>
              </a:ext>
            </a:extLst>
          </p:cNvPr>
          <p:cNvCxnSpPr>
            <a:cxnSpLocks/>
            <a:stCxn id="125" idx="6"/>
          </p:cNvCxnSpPr>
          <p:nvPr/>
        </p:nvCxnSpPr>
        <p:spPr>
          <a:xfrm flipV="1">
            <a:off x="9238444" y="3886609"/>
            <a:ext cx="764463" cy="241"/>
          </a:xfrm>
          <a:prstGeom prst="line">
            <a:avLst/>
          </a:prstGeom>
          <a:ln w="22225">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FC929AC7-EE49-49A1-AE99-D9C49D8BBB98}"/>
              </a:ext>
            </a:extLst>
          </p:cNvPr>
          <p:cNvSpPr>
            <a:spLocks noChangeArrowheads="1"/>
          </p:cNvSpPr>
          <p:nvPr/>
        </p:nvSpPr>
        <p:spPr bwMode="auto">
          <a:xfrm>
            <a:off x="8492236" y="3515746"/>
            <a:ext cx="746208" cy="742207"/>
          </a:xfrm>
          <a:prstGeom prst="ellipse">
            <a:avLst/>
          </a:prstGeom>
          <a:solidFill>
            <a:schemeClr val="accent6">
              <a:lumMod val="90000"/>
            </a:schemeClr>
          </a:solidFill>
          <a:ln>
            <a:noFill/>
          </a:ln>
        </p:spPr>
        <p:txBody>
          <a:bodyPr vert="horz" wrap="square" lIns="80189" tIns="40094" rIns="80189" bIns="40094" numCol="1" anchor="t" anchorCtr="0" compatLnSpc="1">
            <a:prstTxWarp prst="textNoShape">
              <a:avLst/>
            </a:prstTxWarp>
          </a:bodyPr>
          <a:lstStyle/>
          <a:p>
            <a:endParaRPr lang="en-US" sz="2105"/>
          </a:p>
        </p:txBody>
      </p:sp>
      <p:sp>
        <p:nvSpPr>
          <p:cNvPr id="102" name="Oval 101">
            <a:extLst>
              <a:ext uri="{FF2B5EF4-FFF2-40B4-BE49-F238E27FC236}">
                <a16:creationId xmlns:a16="http://schemas.microsoft.com/office/drawing/2014/main" id="{3A040174-E595-4F1F-A618-C5E818F887CB}"/>
              </a:ext>
            </a:extLst>
          </p:cNvPr>
          <p:cNvSpPr>
            <a:spLocks noChangeArrowheads="1"/>
          </p:cNvSpPr>
          <p:nvPr/>
        </p:nvSpPr>
        <p:spPr bwMode="auto">
          <a:xfrm>
            <a:off x="4423600" y="3513564"/>
            <a:ext cx="746208" cy="742207"/>
          </a:xfrm>
          <a:prstGeom prst="ellipse">
            <a:avLst/>
          </a:prstGeom>
          <a:solidFill>
            <a:schemeClr val="accent4"/>
          </a:solidFill>
          <a:ln>
            <a:noFill/>
          </a:ln>
        </p:spPr>
        <p:txBody>
          <a:bodyPr vert="horz" wrap="square" lIns="80189" tIns="40094" rIns="80189" bIns="40094" numCol="1" anchor="t" anchorCtr="0" compatLnSpc="1">
            <a:prstTxWarp prst="textNoShape">
              <a:avLst/>
            </a:prstTxWarp>
          </a:bodyPr>
          <a:lstStyle/>
          <a:p>
            <a:endParaRPr lang="en-US" sz="2105"/>
          </a:p>
        </p:txBody>
      </p:sp>
      <p:sp>
        <p:nvSpPr>
          <p:cNvPr id="8" name="Oval 7">
            <a:extLst>
              <a:ext uri="{FF2B5EF4-FFF2-40B4-BE49-F238E27FC236}">
                <a16:creationId xmlns:a16="http://schemas.microsoft.com/office/drawing/2014/main" id="{B255FDEC-2C55-4055-A21A-5E588F07BD69}"/>
              </a:ext>
            </a:extLst>
          </p:cNvPr>
          <p:cNvSpPr>
            <a:spLocks noChangeArrowheads="1"/>
          </p:cNvSpPr>
          <p:nvPr/>
        </p:nvSpPr>
        <p:spPr bwMode="auto">
          <a:xfrm>
            <a:off x="3183942" y="3511223"/>
            <a:ext cx="746208" cy="742207"/>
          </a:xfrm>
          <a:prstGeom prst="ellipse">
            <a:avLst/>
          </a:prstGeom>
          <a:solidFill>
            <a:schemeClr val="accent3"/>
          </a:solidFill>
          <a:ln>
            <a:noFill/>
          </a:ln>
        </p:spPr>
        <p:txBody>
          <a:bodyPr vert="horz" wrap="square" lIns="80189" tIns="40094" rIns="80189" bIns="40094" numCol="1" anchor="t" anchorCtr="0" compatLnSpc="1">
            <a:prstTxWarp prst="textNoShape">
              <a:avLst/>
            </a:prstTxWarp>
          </a:bodyPr>
          <a:lstStyle/>
          <a:p>
            <a:endParaRPr lang="en-US" sz="2105"/>
          </a:p>
        </p:txBody>
      </p:sp>
      <p:sp>
        <p:nvSpPr>
          <p:cNvPr id="21" name="Oval 20">
            <a:extLst>
              <a:ext uri="{FF2B5EF4-FFF2-40B4-BE49-F238E27FC236}">
                <a16:creationId xmlns:a16="http://schemas.microsoft.com/office/drawing/2014/main" id="{A0590C17-BC97-44DE-AC73-FAA4FE86FB6A}"/>
              </a:ext>
            </a:extLst>
          </p:cNvPr>
          <p:cNvSpPr>
            <a:spLocks noChangeArrowheads="1"/>
          </p:cNvSpPr>
          <p:nvPr/>
        </p:nvSpPr>
        <p:spPr bwMode="auto">
          <a:xfrm>
            <a:off x="1973879" y="3518634"/>
            <a:ext cx="746208" cy="742207"/>
          </a:xfrm>
          <a:prstGeom prst="ellipse">
            <a:avLst/>
          </a:prstGeom>
          <a:solidFill>
            <a:schemeClr val="accent2">
              <a:lumMod val="90000"/>
              <a:lumOff val="10000"/>
            </a:schemeClr>
          </a:solidFill>
          <a:ln>
            <a:noFill/>
          </a:ln>
        </p:spPr>
        <p:txBody>
          <a:bodyPr vert="horz" wrap="square" lIns="80189" tIns="40094" rIns="80189" bIns="40094" numCol="1" anchor="t" anchorCtr="0" compatLnSpc="1">
            <a:prstTxWarp prst="textNoShape">
              <a:avLst/>
            </a:prstTxWarp>
          </a:bodyPr>
          <a:lstStyle/>
          <a:p>
            <a:endParaRPr lang="en-US" sz="2105"/>
          </a:p>
        </p:txBody>
      </p:sp>
      <p:sp>
        <p:nvSpPr>
          <p:cNvPr id="33" name="Oval 32">
            <a:extLst>
              <a:ext uri="{FF2B5EF4-FFF2-40B4-BE49-F238E27FC236}">
                <a16:creationId xmlns:a16="http://schemas.microsoft.com/office/drawing/2014/main" id="{4B8799B6-113F-4BFE-8F6C-7BEE530ACCC2}"/>
              </a:ext>
            </a:extLst>
          </p:cNvPr>
          <p:cNvSpPr>
            <a:spLocks noChangeArrowheads="1"/>
          </p:cNvSpPr>
          <p:nvPr/>
        </p:nvSpPr>
        <p:spPr bwMode="auto">
          <a:xfrm>
            <a:off x="626947" y="3510844"/>
            <a:ext cx="746208" cy="742207"/>
          </a:xfrm>
          <a:prstGeom prst="ellipse">
            <a:avLst/>
          </a:prstGeom>
          <a:solidFill>
            <a:schemeClr val="accent1"/>
          </a:solidFill>
          <a:ln>
            <a:noFill/>
          </a:ln>
        </p:spPr>
        <p:txBody>
          <a:bodyPr vert="horz" wrap="square" lIns="80189" tIns="40094" rIns="80189" bIns="40094" numCol="1" anchor="t" anchorCtr="0" compatLnSpc="1">
            <a:prstTxWarp prst="textNoShape">
              <a:avLst/>
            </a:prstTxWarp>
          </a:bodyPr>
          <a:lstStyle/>
          <a:p>
            <a:endParaRPr lang="en-US" sz="2105"/>
          </a:p>
        </p:txBody>
      </p:sp>
      <p:cxnSp>
        <p:nvCxnSpPr>
          <p:cNvPr id="48" name="Straight Connector 47">
            <a:extLst>
              <a:ext uri="{FF2B5EF4-FFF2-40B4-BE49-F238E27FC236}">
                <a16:creationId xmlns:a16="http://schemas.microsoft.com/office/drawing/2014/main" id="{A7C53C41-69E9-4DBD-81AA-BE16D7347D55}"/>
              </a:ext>
            </a:extLst>
          </p:cNvPr>
          <p:cNvCxnSpPr/>
          <p:nvPr/>
        </p:nvCxnSpPr>
        <p:spPr>
          <a:xfrm>
            <a:off x="1360532" y="3933980"/>
            <a:ext cx="617706"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C63F4D-62FA-4F59-BFF4-07900374269B}"/>
              </a:ext>
            </a:extLst>
          </p:cNvPr>
          <p:cNvCxnSpPr/>
          <p:nvPr/>
        </p:nvCxnSpPr>
        <p:spPr>
          <a:xfrm>
            <a:off x="2688786" y="3933980"/>
            <a:ext cx="485035"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2DE4A7-5321-4176-A3B3-D1DA09AD8C55}"/>
              </a:ext>
            </a:extLst>
          </p:cNvPr>
          <p:cNvCxnSpPr>
            <a:cxnSpLocks/>
          </p:cNvCxnSpPr>
          <p:nvPr/>
        </p:nvCxnSpPr>
        <p:spPr>
          <a:xfrm>
            <a:off x="3922269" y="3933980"/>
            <a:ext cx="522346"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5E7A08-E52F-4881-9D77-31641ED915FE}"/>
              </a:ext>
            </a:extLst>
          </p:cNvPr>
          <p:cNvCxnSpPr/>
          <p:nvPr/>
        </p:nvCxnSpPr>
        <p:spPr>
          <a:xfrm>
            <a:off x="5175303" y="3923223"/>
            <a:ext cx="559656"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32DDB9-27F6-4EEC-9341-773BC46F8438}"/>
              </a:ext>
            </a:extLst>
          </p:cNvPr>
          <p:cNvCxnSpPr/>
          <p:nvPr/>
        </p:nvCxnSpPr>
        <p:spPr>
          <a:xfrm>
            <a:off x="6523471" y="3922492"/>
            <a:ext cx="559656"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5317F4-A3B1-4F52-B425-63F41CA67F20}"/>
              </a:ext>
            </a:extLst>
          </p:cNvPr>
          <p:cNvCxnSpPr>
            <a:cxnSpLocks/>
            <a:stCxn id="95" idx="6"/>
            <a:endCxn id="125" idx="2"/>
          </p:cNvCxnSpPr>
          <p:nvPr/>
        </p:nvCxnSpPr>
        <p:spPr>
          <a:xfrm>
            <a:off x="7798396" y="3886850"/>
            <a:ext cx="693840" cy="0"/>
          </a:xfrm>
          <a:prstGeom prst="line">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95AB34D-CE6B-4BF0-AB25-2EC8E3572219}"/>
              </a:ext>
            </a:extLst>
          </p:cNvPr>
          <p:cNvCxnSpPr/>
          <p:nvPr/>
        </p:nvCxnSpPr>
        <p:spPr>
          <a:xfrm>
            <a:off x="971563" y="4271903"/>
            <a:ext cx="0" cy="280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540286C-4D81-46DF-B8D8-86687B8D16C3}"/>
              </a:ext>
            </a:extLst>
          </p:cNvPr>
          <p:cNvCxnSpPr>
            <a:cxnSpLocks/>
          </p:cNvCxnSpPr>
          <p:nvPr/>
        </p:nvCxnSpPr>
        <p:spPr>
          <a:xfrm flipH="1">
            <a:off x="2337507" y="4243452"/>
            <a:ext cx="5040" cy="59376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Map compass">
            <a:extLst>
              <a:ext uri="{FF2B5EF4-FFF2-40B4-BE49-F238E27FC236}">
                <a16:creationId xmlns:a16="http://schemas.microsoft.com/office/drawing/2014/main" id="{DE7F31D7-7007-44EB-B61F-0D1C0DE27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5677" y="3611483"/>
            <a:ext cx="582857" cy="579732"/>
          </a:xfrm>
          <a:prstGeom prst="rect">
            <a:avLst/>
          </a:prstGeom>
        </p:spPr>
      </p:pic>
      <p:grpSp>
        <p:nvGrpSpPr>
          <p:cNvPr id="72" name="Graphic 70" descr="Email">
            <a:extLst>
              <a:ext uri="{FF2B5EF4-FFF2-40B4-BE49-F238E27FC236}">
                <a16:creationId xmlns:a16="http://schemas.microsoft.com/office/drawing/2014/main" id="{09FACB26-4B69-4CF2-A61D-35AF2B1ADA5C}"/>
              </a:ext>
            </a:extLst>
          </p:cNvPr>
          <p:cNvGrpSpPr/>
          <p:nvPr/>
        </p:nvGrpSpPr>
        <p:grpSpPr>
          <a:xfrm>
            <a:off x="3353780" y="3637939"/>
            <a:ext cx="410414" cy="408214"/>
            <a:chOff x="3665863" y="3228675"/>
            <a:chExt cx="426942" cy="469636"/>
          </a:xfrm>
          <a:solidFill>
            <a:srgbClr val="F37421"/>
          </a:solidFill>
        </p:grpSpPr>
        <p:sp>
          <p:nvSpPr>
            <p:cNvPr id="73" name="Freeform: Shape 72">
              <a:extLst>
                <a:ext uri="{FF2B5EF4-FFF2-40B4-BE49-F238E27FC236}">
                  <a16:creationId xmlns:a16="http://schemas.microsoft.com/office/drawing/2014/main" id="{66852A55-E413-462D-8D00-DCB43B249E30}"/>
                </a:ext>
              </a:extLst>
            </p:cNvPr>
            <p:cNvSpPr/>
            <p:nvPr/>
          </p:nvSpPr>
          <p:spPr>
            <a:xfrm>
              <a:off x="3665863" y="3228675"/>
              <a:ext cx="426942" cy="469636"/>
            </a:xfrm>
            <a:custGeom>
              <a:avLst/>
              <a:gdLst>
                <a:gd name="connsiteX0" fmla="*/ 394922 w 426942"/>
                <a:gd name="connsiteY0" fmla="*/ 424808 h 469636"/>
                <a:gd name="connsiteX1" fmla="*/ 288186 w 426942"/>
                <a:gd name="connsiteY1" fmla="*/ 323409 h 469636"/>
                <a:gd name="connsiteX2" fmla="*/ 394922 w 426942"/>
                <a:gd name="connsiteY2" fmla="*/ 222010 h 469636"/>
                <a:gd name="connsiteX3" fmla="*/ 394922 w 426942"/>
                <a:gd name="connsiteY3" fmla="*/ 424808 h 469636"/>
                <a:gd name="connsiteX4" fmla="*/ 49098 w 426942"/>
                <a:gd name="connsiteY4" fmla="*/ 437616 h 469636"/>
                <a:gd name="connsiteX5" fmla="*/ 154767 w 426942"/>
                <a:gd name="connsiteY5" fmla="*/ 337818 h 469636"/>
                <a:gd name="connsiteX6" fmla="*/ 162238 w 426942"/>
                <a:gd name="connsiteY6" fmla="*/ 330880 h 469636"/>
                <a:gd name="connsiteX7" fmla="*/ 265238 w 426942"/>
                <a:gd name="connsiteY7" fmla="*/ 330880 h 469636"/>
                <a:gd name="connsiteX8" fmla="*/ 272710 w 426942"/>
                <a:gd name="connsiteY8" fmla="*/ 337818 h 469636"/>
                <a:gd name="connsiteX9" fmla="*/ 377844 w 426942"/>
                <a:gd name="connsiteY9" fmla="*/ 437616 h 469636"/>
                <a:gd name="connsiteX10" fmla="*/ 49098 w 426942"/>
                <a:gd name="connsiteY10" fmla="*/ 437616 h 469636"/>
                <a:gd name="connsiteX11" fmla="*/ 32021 w 426942"/>
                <a:gd name="connsiteY11" fmla="*/ 221476 h 469636"/>
                <a:gd name="connsiteX12" fmla="*/ 138756 w 426942"/>
                <a:gd name="connsiteY12" fmla="*/ 322875 h 469636"/>
                <a:gd name="connsiteX13" fmla="*/ 32021 w 426942"/>
                <a:gd name="connsiteY13" fmla="*/ 424274 h 469636"/>
                <a:gd name="connsiteX14" fmla="*/ 32021 w 426942"/>
                <a:gd name="connsiteY14" fmla="*/ 221476 h 469636"/>
                <a:gd name="connsiteX15" fmla="*/ 106736 w 426942"/>
                <a:gd name="connsiteY15" fmla="*/ 85389 h 469636"/>
                <a:gd name="connsiteX16" fmla="*/ 320207 w 426942"/>
                <a:gd name="connsiteY16" fmla="*/ 85389 h 469636"/>
                <a:gd name="connsiteX17" fmla="*/ 320207 w 426942"/>
                <a:gd name="connsiteY17" fmla="*/ 263103 h 469636"/>
                <a:gd name="connsiteX18" fmla="*/ 272176 w 426942"/>
                <a:gd name="connsiteY18" fmla="*/ 309000 h 469636"/>
                <a:gd name="connsiteX19" fmla="*/ 154767 w 426942"/>
                <a:gd name="connsiteY19" fmla="*/ 309000 h 469636"/>
                <a:gd name="connsiteX20" fmla="*/ 106736 w 426942"/>
                <a:gd name="connsiteY20" fmla="*/ 263103 h 469636"/>
                <a:gd name="connsiteX21" fmla="*/ 106736 w 426942"/>
                <a:gd name="connsiteY21" fmla="*/ 85389 h 469636"/>
                <a:gd name="connsiteX22" fmla="*/ 352228 w 426942"/>
                <a:gd name="connsiteY22" fmla="*/ 99798 h 469636"/>
                <a:gd name="connsiteX23" fmla="*/ 352228 w 426942"/>
                <a:gd name="connsiteY23" fmla="*/ 53368 h 469636"/>
                <a:gd name="connsiteX24" fmla="*/ 277513 w 426942"/>
                <a:gd name="connsiteY24" fmla="*/ 53368 h 469636"/>
                <a:gd name="connsiteX25" fmla="*/ 213471 w 426942"/>
                <a:gd name="connsiteY25" fmla="*/ 0 h 469636"/>
                <a:gd name="connsiteX26" fmla="*/ 149430 w 426942"/>
                <a:gd name="connsiteY26" fmla="*/ 53368 h 469636"/>
                <a:gd name="connsiteX27" fmla="*/ 74715 w 426942"/>
                <a:gd name="connsiteY27" fmla="*/ 53368 h 469636"/>
                <a:gd name="connsiteX28" fmla="*/ 74715 w 426942"/>
                <a:gd name="connsiteY28" fmla="*/ 100331 h 469636"/>
                <a:gd name="connsiteX29" fmla="*/ 0 w 426942"/>
                <a:gd name="connsiteY29" fmla="*/ 171311 h 469636"/>
                <a:gd name="connsiteX30" fmla="*/ 0 w 426942"/>
                <a:gd name="connsiteY30" fmla="*/ 469637 h 469636"/>
                <a:gd name="connsiteX31" fmla="*/ 426943 w 426942"/>
                <a:gd name="connsiteY31" fmla="*/ 469637 h 469636"/>
                <a:gd name="connsiteX32" fmla="*/ 426943 w 426942"/>
                <a:gd name="connsiteY32" fmla="*/ 171311 h 469636"/>
                <a:gd name="connsiteX33" fmla="*/ 352228 w 426942"/>
                <a:gd name="connsiteY33" fmla="*/ 99798 h 4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942" h="469636">
                  <a:moveTo>
                    <a:pt x="394922" y="424808"/>
                  </a:moveTo>
                  <a:lnTo>
                    <a:pt x="288186" y="323409"/>
                  </a:lnTo>
                  <a:lnTo>
                    <a:pt x="394922" y="222010"/>
                  </a:lnTo>
                  <a:lnTo>
                    <a:pt x="394922" y="424808"/>
                  </a:lnTo>
                  <a:close/>
                  <a:moveTo>
                    <a:pt x="49098" y="437616"/>
                  </a:moveTo>
                  <a:lnTo>
                    <a:pt x="154767" y="337818"/>
                  </a:lnTo>
                  <a:lnTo>
                    <a:pt x="162238" y="330880"/>
                  </a:lnTo>
                  <a:cubicBezTo>
                    <a:pt x="191057" y="303663"/>
                    <a:pt x="236419" y="303663"/>
                    <a:pt x="265238" y="330880"/>
                  </a:cubicBezTo>
                  <a:lnTo>
                    <a:pt x="272710" y="337818"/>
                  </a:lnTo>
                  <a:lnTo>
                    <a:pt x="377844" y="437616"/>
                  </a:lnTo>
                  <a:lnTo>
                    <a:pt x="49098" y="437616"/>
                  </a:lnTo>
                  <a:close/>
                  <a:moveTo>
                    <a:pt x="32021" y="221476"/>
                  </a:moveTo>
                  <a:lnTo>
                    <a:pt x="138756" y="322875"/>
                  </a:lnTo>
                  <a:lnTo>
                    <a:pt x="32021" y="424274"/>
                  </a:lnTo>
                  <a:lnTo>
                    <a:pt x="32021" y="221476"/>
                  </a:lnTo>
                  <a:close/>
                  <a:moveTo>
                    <a:pt x="106736" y="85389"/>
                  </a:moveTo>
                  <a:lnTo>
                    <a:pt x="320207" y="85389"/>
                  </a:lnTo>
                  <a:lnTo>
                    <a:pt x="320207" y="263103"/>
                  </a:lnTo>
                  <a:lnTo>
                    <a:pt x="272176" y="309000"/>
                  </a:lnTo>
                  <a:cubicBezTo>
                    <a:pt x="237487" y="282316"/>
                    <a:pt x="189456" y="282316"/>
                    <a:pt x="154767" y="309000"/>
                  </a:cubicBezTo>
                  <a:lnTo>
                    <a:pt x="106736" y="263103"/>
                  </a:lnTo>
                  <a:lnTo>
                    <a:pt x="106736" y="85389"/>
                  </a:lnTo>
                  <a:close/>
                  <a:moveTo>
                    <a:pt x="352228" y="99798"/>
                  </a:moveTo>
                  <a:lnTo>
                    <a:pt x="352228" y="53368"/>
                  </a:lnTo>
                  <a:lnTo>
                    <a:pt x="277513" y="53368"/>
                  </a:lnTo>
                  <a:lnTo>
                    <a:pt x="213471" y="0"/>
                  </a:lnTo>
                  <a:lnTo>
                    <a:pt x="149430" y="53368"/>
                  </a:lnTo>
                  <a:lnTo>
                    <a:pt x="74715" y="53368"/>
                  </a:lnTo>
                  <a:lnTo>
                    <a:pt x="74715" y="100331"/>
                  </a:lnTo>
                  <a:lnTo>
                    <a:pt x="0" y="171311"/>
                  </a:lnTo>
                  <a:lnTo>
                    <a:pt x="0" y="469637"/>
                  </a:lnTo>
                  <a:lnTo>
                    <a:pt x="426943" y="469637"/>
                  </a:lnTo>
                  <a:lnTo>
                    <a:pt x="426943" y="171311"/>
                  </a:lnTo>
                  <a:lnTo>
                    <a:pt x="352228" y="99798"/>
                  </a:lnTo>
                  <a:close/>
                </a:path>
              </a:pathLst>
            </a:custGeom>
            <a:solidFill>
              <a:schemeClr val="accent3"/>
            </a:solidFill>
            <a:ln w="5259" cap="flat">
              <a:solidFill>
                <a:schemeClr val="bg1"/>
              </a:solidFill>
              <a:prstDash val="solid"/>
              <a:miter/>
            </a:ln>
          </p:spPr>
          <p:txBody>
            <a:bodyPr rtlCol="0" anchor="ctr"/>
            <a:lstStyle/>
            <a:p>
              <a:endParaRPr lang="en-AU" sz="1579"/>
            </a:p>
          </p:txBody>
        </p:sp>
        <p:sp>
          <p:nvSpPr>
            <p:cNvPr id="74" name="Freeform: Shape 73">
              <a:extLst>
                <a:ext uri="{FF2B5EF4-FFF2-40B4-BE49-F238E27FC236}">
                  <a16:creationId xmlns:a16="http://schemas.microsoft.com/office/drawing/2014/main" id="{59DFCA5F-37DF-4910-AE7C-424D2A473DBC}"/>
                </a:ext>
              </a:extLst>
            </p:cNvPr>
            <p:cNvSpPr/>
            <p:nvPr/>
          </p:nvSpPr>
          <p:spPr>
            <a:xfrm>
              <a:off x="3810483" y="3345016"/>
              <a:ext cx="138763" cy="139823"/>
            </a:xfrm>
            <a:custGeom>
              <a:avLst/>
              <a:gdLst>
                <a:gd name="connsiteX0" fmla="*/ 68851 w 138763"/>
                <a:gd name="connsiteY0" fmla="*/ 88057 h 139823"/>
                <a:gd name="connsiteX1" fmla="*/ 51774 w 138763"/>
                <a:gd name="connsiteY1" fmla="*/ 70979 h 139823"/>
                <a:gd name="connsiteX2" fmla="*/ 68851 w 138763"/>
                <a:gd name="connsiteY2" fmla="*/ 53902 h 139823"/>
                <a:gd name="connsiteX3" fmla="*/ 85929 w 138763"/>
                <a:gd name="connsiteY3" fmla="*/ 70979 h 139823"/>
                <a:gd name="connsiteX4" fmla="*/ 68851 w 138763"/>
                <a:gd name="connsiteY4" fmla="*/ 88057 h 139823"/>
                <a:gd name="connsiteX5" fmla="*/ 68851 w 138763"/>
                <a:gd name="connsiteY5" fmla="*/ 139824 h 139823"/>
                <a:gd name="connsiteX6" fmla="*/ 103540 w 138763"/>
                <a:gd name="connsiteY6" fmla="*/ 131285 h 139823"/>
                <a:gd name="connsiteX7" fmla="*/ 107276 w 138763"/>
                <a:gd name="connsiteY7" fmla="*/ 119010 h 139823"/>
                <a:gd name="connsiteX8" fmla="*/ 95002 w 138763"/>
                <a:gd name="connsiteY8" fmla="*/ 115274 h 139823"/>
                <a:gd name="connsiteX9" fmla="*/ 68851 w 138763"/>
                <a:gd name="connsiteY9" fmla="*/ 121679 h 139823"/>
                <a:gd name="connsiteX10" fmla="*/ 17618 w 138763"/>
                <a:gd name="connsiteY10" fmla="*/ 69912 h 139823"/>
                <a:gd name="connsiteX11" fmla="*/ 69385 w 138763"/>
                <a:gd name="connsiteY11" fmla="*/ 18145 h 139823"/>
                <a:gd name="connsiteX12" fmla="*/ 121152 w 138763"/>
                <a:gd name="connsiteY12" fmla="*/ 69912 h 139823"/>
                <a:gd name="connsiteX13" fmla="*/ 121152 w 138763"/>
                <a:gd name="connsiteY13" fmla="*/ 86990 h 139823"/>
                <a:gd name="connsiteX14" fmla="*/ 104074 w 138763"/>
                <a:gd name="connsiteY14" fmla="*/ 69912 h 139823"/>
                <a:gd name="connsiteX15" fmla="*/ 75789 w 138763"/>
                <a:gd name="connsiteY15" fmla="*/ 35223 h 139823"/>
                <a:gd name="connsiteX16" fmla="*/ 36831 w 138763"/>
                <a:gd name="connsiteY16" fmla="*/ 56570 h 139823"/>
                <a:gd name="connsiteX17" fmla="*/ 51240 w 138763"/>
                <a:gd name="connsiteY17" fmla="*/ 98730 h 139823"/>
                <a:gd name="connsiteX18" fmla="*/ 95535 w 138763"/>
                <a:gd name="connsiteY18" fmla="*/ 91793 h 139823"/>
                <a:gd name="connsiteX19" fmla="*/ 121685 w 138763"/>
                <a:gd name="connsiteY19" fmla="*/ 103534 h 139823"/>
                <a:gd name="connsiteX20" fmla="*/ 138763 w 138763"/>
                <a:gd name="connsiteY20" fmla="*/ 86456 h 139823"/>
                <a:gd name="connsiteX21" fmla="*/ 138763 w 138763"/>
                <a:gd name="connsiteY21" fmla="*/ 69378 h 139823"/>
                <a:gd name="connsiteX22" fmla="*/ 69385 w 138763"/>
                <a:gd name="connsiteY22" fmla="*/ 0 h 139823"/>
                <a:gd name="connsiteX23" fmla="*/ 7 w 138763"/>
                <a:gd name="connsiteY23" fmla="*/ 69378 h 139823"/>
                <a:gd name="connsiteX24" fmla="*/ 68851 w 138763"/>
                <a:gd name="connsiteY24" fmla="*/ 139824 h 1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763" h="139823">
                  <a:moveTo>
                    <a:pt x="68851" y="88057"/>
                  </a:moveTo>
                  <a:cubicBezTo>
                    <a:pt x="59245" y="88057"/>
                    <a:pt x="51774" y="80052"/>
                    <a:pt x="51774" y="70979"/>
                  </a:cubicBezTo>
                  <a:cubicBezTo>
                    <a:pt x="51774" y="61373"/>
                    <a:pt x="59779" y="53902"/>
                    <a:pt x="68851" y="53902"/>
                  </a:cubicBezTo>
                  <a:cubicBezTo>
                    <a:pt x="78457" y="53902"/>
                    <a:pt x="85929" y="61373"/>
                    <a:pt x="85929" y="70979"/>
                  </a:cubicBezTo>
                  <a:cubicBezTo>
                    <a:pt x="85929" y="80585"/>
                    <a:pt x="78457" y="88057"/>
                    <a:pt x="68851" y="88057"/>
                  </a:cubicBezTo>
                  <a:close/>
                  <a:moveTo>
                    <a:pt x="68851" y="139824"/>
                  </a:moveTo>
                  <a:cubicBezTo>
                    <a:pt x="81126" y="139824"/>
                    <a:pt x="92867" y="136622"/>
                    <a:pt x="103540" y="131285"/>
                  </a:cubicBezTo>
                  <a:cubicBezTo>
                    <a:pt x="107810" y="128616"/>
                    <a:pt x="109411" y="123280"/>
                    <a:pt x="107276" y="119010"/>
                  </a:cubicBezTo>
                  <a:cubicBezTo>
                    <a:pt x="104608" y="114741"/>
                    <a:pt x="99271" y="113140"/>
                    <a:pt x="95002" y="115274"/>
                  </a:cubicBezTo>
                  <a:cubicBezTo>
                    <a:pt x="86996" y="119544"/>
                    <a:pt x="77924" y="121679"/>
                    <a:pt x="68851" y="121679"/>
                  </a:cubicBezTo>
                  <a:cubicBezTo>
                    <a:pt x="40566" y="121679"/>
                    <a:pt x="17085" y="98197"/>
                    <a:pt x="17618" y="69912"/>
                  </a:cubicBezTo>
                  <a:cubicBezTo>
                    <a:pt x="17618" y="41627"/>
                    <a:pt x="41100" y="18145"/>
                    <a:pt x="69385" y="18145"/>
                  </a:cubicBezTo>
                  <a:cubicBezTo>
                    <a:pt x="97670" y="18145"/>
                    <a:pt x="121152" y="41093"/>
                    <a:pt x="121152" y="69912"/>
                  </a:cubicBezTo>
                  <a:lnTo>
                    <a:pt x="121152" y="86990"/>
                  </a:lnTo>
                  <a:cubicBezTo>
                    <a:pt x="111546" y="86990"/>
                    <a:pt x="104074" y="79518"/>
                    <a:pt x="104074" y="69912"/>
                  </a:cubicBezTo>
                  <a:cubicBezTo>
                    <a:pt x="104074" y="52834"/>
                    <a:pt x="92333" y="38425"/>
                    <a:pt x="75789" y="35223"/>
                  </a:cubicBezTo>
                  <a:cubicBezTo>
                    <a:pt x="59245" y="32021"/>
                    <a:pt x="42701" y="41093"/>
                    <a:pt x="36831" y="56570"/>
                  </a:cubicBezTo>
                  <a:cubicBezTo>
                    <a:pt x="30960" y="72047"/>
                    <a:pt x="36831" y="90192"/>
                    <a:pt x="51240" y="98730"/>
                  </a:cubicBezTo>
                  <a:cubicBezTo>
                    <a:pt x="65649" y="107269"/>
                    <a:pt x="84328" y="104601"/>
                    <a:pt x="95535" y="91793"/>
                  </a:cubicBezTo>
                  <a:cubicBezTo>
                    <a:pt x="101939" y="99264"/>
                    <a:pt x="111546" y="103534"/>
                    <a:pt x="121685" y="103534"/>
                  </a:cubicBezTo>
                  <a:cubicBezTo>
                    <a:pt x="131292" y="103534"/>
                    <a:pt x="138763" y="96062"/>
                    <a:pt x="138763" y="86456"/>
                  </a:cubicBezTo>
                  <a:lnTo>
                    <a:pt x="138763" y="69378"/>
                  </a:lnTo>
                  <a:cubicBezTo>
                    <a:pt x="138763" y="30953"/>
                    <a:pt x="107810" y="0"/>
                    <a:pt x="69385" y="0"/>
                  </a:cubicBezTo>
                  <a:cubicBezTo>
                    <a:pt x="30960" y="0"/>
                    <a:pt x="7" y="30953"/>
                    <a:pt x="7" y="69378"/>
                  </a:cubicBezTo>
                  <a:cubicBezTo>
                    <a:pt x="-527" y="108337"/>
                    <a:pt x="30426" y="139290"/>
                    <a:pt x="68851" y="139824"/>
                  </a:cubicBezTo>
                  <a:close/>
                </a:path>
              </a:pathLst>
            </a:custGeom>
            <a:solidFill>
              <a:schemeClr val="bg1"/>
            </a:solidFill>
            <a:ln w="5259" cap="flat">
              <a:noFill/>
              <a:prstDash val="solid"/>
              <a:miter/>
            </a:ln>
          </p:spPr>
          <p:txBody>
            <a:bodyPr rtlCol="0" anchor="ctr"/>
            <a:lstStyle/>
            <a:p>
              <a:endParaRPr lang="en-AU" sz="1579"/>
            </a:p>
          </p:txBody>
        </p:sp>
      </p:grpSp>
      <p:grpSp>
        <p:nvGrpSpPr>
          <p:cNvPr id="101" name="Group 100">
            <a:extLst>
              <a:ext uri="{FF2B5EF4-FFF2-40B4-BE49-F238E27FC236}">
                <a16:creationId xmlns:a16="http://schemas.microsoft.com/office/drawing/2014/main" id="{A5523098-630F-4014-A1C4-0B87296745AA}"/>
              </a:ext>
            </a:extLst>
          </p:cNvPr>
          <p:cNvGrpSpPr/>
          <p:nvPr/>
        </p:nvGrpSpPr>
        <p:grpSpPr>
          <a:xfrm>
            <a:off x="4566140" y="3730964"/>
            <a:ext cx="500502" cy="249946"/>
            <a:chOff x="4360769" y="3378557"/>
            <a:chExt cx="482923" cy="242467"/>
          </a:xfrm>
        </p:grpSpPr>
        <p:sp>
          <p:nvSpPr>
            <p:cNvPr id="88" name="Freeform: Shape 87">
              <a:extLst>
                <a:ext uri="{FF2B5EF4-FFF2-40B4-BE49-F238E27FC236}">
                  <a16:creationId xmlns:a16="http://schemas.microsoft.com/office/drawing/2014/main" id="{702514A0-F0B2-4CB6-AE92-CD5636263187}"/>
                </a:ext>
              </a:extLst>
            </p:cNvPr>
            <p:cNvSpPr/>
            <p:nvPr/>
          </p:nvSpPr>
          <p:spPr>
            <a:xfrm>
              <a:off x="4542028" y="3446871"/>
              <a:ext cx="141697" cy="82673"/>
            </a:xfrm>
            <a:custGeom>
              <a:avLst/>
              <a:gdLst>
                <a:gd name="connsiteX0" fmla="*/ 141697 w 141697"/>
                <a:gd name="connsiteY0" fmla="*/ 48654 h 82673"/>
                <a:gd name="connsiteX1" fmla="*/ 107677 w 141697"/>
                <a:gd name="connsiteY1" fmla="*/ 82674 h 82673"/>
                <a:gd name="connsiteX2" fmla="*/ 73605 w 141697"/>
                <a:gd name="connsiteY2" fmla="*/ 48654 h 82673"/>
                <a:gd name="connsiteX3" fmla="*/ 92610 w 141697"/>
                <a:gd name="connsiteY3" fmla="*/ 48654 h 82673"/>
                <a:gd name="connsiteX4" fmla="*/ 59220 w 141697"/>
                <a:gd name="connsiteY4" fmla="*/ 28231 h 82673"/>
                <a:gd name="connsiteX5" fmla="*/ 34598 w 141697"/>
                <a:gd name="connsiteY5" fmla="*/ 37629 h 82673"/>
                <a:gd name="connsiteX6" fmla="*/ 0 w 141697"/>
                <a:gd name="connsiteY6" fmla="*/ 37629 h 82673"/>
                <a:gd name="connsiteX7" fmla="*/ 87186 w 141697"/>
                <a:gd name="connsiteY7" fmla="*/ 6256 h 82673"/>
                <a:gd name="connsiteX8" fmla="*/ 122587 w 141697"/>
                <a:gd name="connsiteY8" fmla="*/ 48654 h 8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73">
                  <a:moveTo>
                    <a:pt x="141697" y="48654"/>
                  </a:moveTo>
                  <a:lnTo>
                    <a:pt x="107677" y="82674"/>
                  </a:lnTo>
                  <a:lnTo>
                    <a:pt x="73605" y="48654"/>
                  </a:lnTo>
                  <a:lnTo>
                    <a:pt x="92610" y="48654"/>
                  </a:lnTo>
                  <a:cubicBezTo>
                    <a:pt x="86181" y="36131"/>
                    <a:pt x="73296" y="28250"/>
                    <a:pt x="59220" y="28231"/>
                  </a:cubicBezTo>
                  <a:cubicBezTo>
                    <a:pt x="50139" y="28241"/>
                    <a:pt x="41376" y="31585"/>
                    <a:pt x="34598" y="37629"/>
                  </a:cubicBezTo>
                  <a:lnTo>
                    <a:pt x="0" y="37629"/>
                  </a:lnTo>
                  <a:cubicBezTo>
                    <a:pt x="15412" y="4889"/>
                    <a:pt x="54447" y="-9157"/>
                    <a:pt x="87186" y="6256"/>
                  </a:cubicBezTo>
                  <a:cubicBezTo>
                    <a:pt x="104658" y="14481"/>
                    <a:pt x="117612" y="29995"/>
                    <a:pt x="122587" y="48654"/>
                  </a:cubicBezTo>
                  <a:close/>
                </a:path>
              </a:pathLst>
            </a:custGeom>
            <a:solidFill>
              <a:schemeClr val="bg1"/>
            </a:solidFill>
            <a:ln w="12700" cap="flat">
              <a:noFill/>
              <a:prstDash val="solid"/>
              <a:miter/>
            </a:ln>
          </p:spPr>
          <p:txBody>
            <a:bodyPr rtlCol="0" anchor="ctr"/>
            <a:lstStyle/>
            <a:p>
              <a:endParaRPr lang="en-AU" sz="1579"/>
            </a:p>
          </p:txBody>
        </p:sp>
        <p:sp>
          <p:nvSpPr>
            <p:cNvPr id="89" name="Freeform: Shape 88">
              <a:extLst>
                <a:ext uri="{FF2B5EF4-FFF2-40B4-BE49-F238E27FC236}">
                  <a16:creationId xmlns:a16="http://schemas.microsoft.com/office/drawing/2014/main" id="{0A62632F-104E-4A6C-9013-554670074060}"/>
                </a:ext>
              </a:extLst>
            </p:cNvPr>
            <p:cNvSpPr/>
            <p:nvPr/>
          </p:nvSpPr>
          <p:spPr>
            <a:xfrm>
              <a:off x="4518980" y="3495524"/>
              <a:ext cx="141697" cy="82687"/>
            </a:xfrm>
            <a:custGeom>
              <a:avLst/>
              <a:gdLst>
                <a:gd name="connsiteX0" fmla="*/ 0 w 141697"/>
                <a:gd name="connsiteY0" fmla="*/ 34020 h 82687"/>
                <a:gd name="connsiteX1" fmla="*/ 34072 w 141697"/>
                <a:gd name="connsiteY1" fmla="*/ 0 h 82687"/>
                <a:gd name="connsiteX2" fmla="*/ 68092 w 141697"/>
                <a:gd name="connsiteY2" fmla="*/ 34020 h 82687"/>
                <a:gd name="connsiteX3" fmla="*/ 48930 w 141697"/>
                <a:gd name="connsiteY3" fmla="*/ 34020 h 82687"/>
                <a:gd name="connsiteX4" fmla="*/ 82267 w 141697"/>
                <a:gd name="connsiteY4" fmla="*/ 54443 h 82687"/>
                <a:gd name="connsiteX5" fmla="*/ 106942 w 141697"/>
                <a:gd name="connsiteY5" fmla="*/ 45045 h 82687"/>
                <a:gd name="connsiteX6" fmla="*/ 141697 w 141697"/>
                <a:gd name="connsiteY6" fmla="*/ 45045 h 82687"/>
                <a:gd name="connsiteX7" fmla="*/ 54347 w 141697"/>
                <a:gd name="connsiteY7" fmla="*/ 76400 h 82687"/>
                <a:gd name="connsiteX8" fmla="*/ 18952 w 141697"/>
                <a:gd name="connsiteY8" fmla="*/ 34020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87">
                  <a:moveTo>
                    <a:pt x="0" y="34020"/>
                  </a:moveTo>
                  <a:lnTo>
                    <a:pt x="34072" y="0"/>
                  </a:lnTo>
                  <a:lnTo>
                    <a:pt x="68092" y="34020"/>
                  </a:lnTo>
                  <a:lnTo>
                    <a:pt x="48930" y="34020"/>
                  </a:lnTo>
                  <a:cubicBezTo>
                    <a:pt x="55341" y="46534"/>
                    <a:pt x="68207" y="54416"/>
                    <a:pt x="82267" y="54443"/>
                  </a:cubicBezTo>
                  <a:cubicBezTo>
                    <a:pt x="91366" y="54440"/>
                    <a:pt x="100147" y="51096"/>
                    <a:pt x="106942" y="45045"/>
                  </a:cubicBezTo>
                  <a:lnTo>
                    <a:pt x="141697" y="45045"/>
                  </a:lnTo>
                  <a:cubicBezTo>
                    <a:pt x="126235" y="77824"/>
                    <a:pt x="87126" y="91863"/>
                    <a:pt x="54347" y="76400"/>
                  </a:cubicBezTo>
                  <a:cubicBezTo>
                    <a:pt x="36891" y="68165"/>
                    <a:pt x="23944" y="52664"/>
                    <a:pt x="18952" y="34020"/>
                  </a:cubicBezTo>
                  <a:close/>
                </a:path>
              </a:pathLst>
            </a:custGeom>
            <a:solidFill>
              <a:schemeClr val="bg1"/>
            </a:solidFill>
            <a:ln w="12700" cap="flat">
              <a:noFill/>
              <a:prstDash val="solid"/>
              <a:miter/>
            </a:ln>
          </p:spPr>
          <p:txBody>
            <a:bodyPr rtlCol="0" anchor="ctr"/>
            <a:lstStyle/>
            <a:p>
              <a:endParaRPr lang="en-AU" sz="1579"/>
            </a:p>
          </p:txBody>
        </p:sp>
        <p:sp>
          <p:nvSpPr>
            <p:cNvPr id="90" name="Freeform: Shape 89">
              <a:extLst>
                <a:ext uri="{FF2B5EF4-FFF2-40B4-BE49-F238E27FC236}">
                  <a16:creationId xmlns:a16="http://schemas.microsoft.com/office/drawing/2014/main" id="{A48985F3-1BD1-4790-91AB-D19D2B1BF786}"/>
                </a:ext>
              </a:extLst>
            </p:cNvPr>
            <p:cNvSpPr/>
            <p:nvPr/>
          </p:nvSpPr>
          <p:spPr>
            <a:xfrm>
              <a:off x="4360769" y="3378557"/>
              <a:ext cx="482923" cy="242467"/>
            </a:xfrm>
            <a:custGeom>
              <a:avLst/>
              <a:gdLst>
                <a:gd name="connsiteX0" fmla="*/ 402756 w 482923"/>
                <a:gd name="connsiteY0" fmla="*/ 293929 h 293928"/>
                <a:gd name="connsiteX1" fmla="*/ 482900 w 482923"/>
                <a:gd name="connsiteY1" fmla="*/ 209899 h 293928"/>
                <a:gd name="connsiteX2" fmla="*/ 412731 w 482923"/>
                <a:gd name="connsiteY2" fmla="*/ 130601 h 293928"/>
                <a:gd name="connsiteX3" fmla="*/ 373461 w 482923"/>
                <a:gd name="connsiteY3" fmla="*/ 66551 h 293928"/>
                <a:gd name="connsiteX4" fmla="*/ 298543 w 482923"/>
                <a:gd name="connsiteY4" fmla="*/ 50801 h 293928"/>
                <a:gd name="connsiteX5" fmla="*/ 179158 w 482923"/>
                <a:gd name="connsiteY5" fmla="*/ 3079 h 293928"/>
                <a:gd name="connsiteX6" fmla="*/ 94423 w 482923"/>
                <a:gd name="connsiteY6" fmla="*/ 97579 h 293928"/>
                <a:gd name="connsiteX7" fmla="*/ 19033 w 482923"/>
                <a:gd name="connsiteY7" fmla="*/ 136691 h 293928"/>
                <a:gd name="connsiteX8" fmla="*/ 8953 w 482923"/>
                <a:gd name="connsiteY8" fmla="*/ 237281 h 293928"/>
                <a:gd name="connsiteX9" fmla="*/ 91588 w 482923"/>
                <a:gd name="connsiteY9" fmla="*/ 293351 h 293928"/>
                <a:gd name="connsiteX10" fmla="*/ 93006 w 482923"/>
                <a:gd name="connsiteY10" fmla="*/ 260749 h 293928"/>
                <a:gd name="connsiteX11" fmla="*/ 38038 w 482923"/>
                <a:gd name="connsiteY11" fmla="*/ 223421 h 293928"/>
                <a:gd name="connsiteX12" fmla="*/ 44706 w 482923"/>
                <a:gd name="connsiteY12" fmla="*/ 156379 h 293928"/>
                <a:gd name="connsiteX13" fmla="*/ 106446 w 482923"/>
                <a:gd name="connsiteY13" fmla="*/ 131179 h 293928"/>
                <a:gd name="connsiteX14" fmla="*/ 125083 w 482923"/>
                <a:gd name="connsiteY14" fmla="*/ 134276 h 293928"/>
                <a:gd name="connsiteX15" fmla="*/ 125083 w 482923"/>
                <a:gd name="connsiteY15" fmla="*/ 113696 h 293928"/>
                <a:gd name="connsiteX16" fmla="*/ 186561 w 482923"/>
                <a:gd name="connsiteY16" fmla="*/ 34946 h 293928"/>
                <a:gd name="connsiteX17" fmla="*/ 276651 w 482923"/>
                <a:gd name="connsiteY17" fmla="*/ 76946 h 293928"/>
                <a:gd name="connsiteX18" fmla="*/ 283003 w 482923"/>
                <a:gd name="connsiteY18" fmla="*/ 89599 h 293928"/>
                <a:gd name="connsiteX19" fmla="*/ 296181 w 482923"/>
                <a:gd name="connsiteY19" fmla="*/ 84926 h 293928"/>
                <a:gd name="connsiteX20" fmla="*/ 354823 w 482923"/>
                <a:gd name="connsiteY20" fmla="*/ 93116 h 293928"/>
                <a:gd name="connsiteX21" fmla="*/ 381861 w 482923"/>
                <a:gd name="connsiteY21" fmla="*/ 146299 h 293928"/>
                <a:gd name="connsiteX22" fmla="*/ 381861 w 482923"/>
                <a:gd name="connsiteY22" fmla="*/ 162679 h 293928"/>
                <a:gd name="connsiteX23" fmla="*/ 403281 w 482923"/>
                <a:gd name="connsiteY23" fmla="*/ 162679 h 293928"/>
                <a:gd name="connsiteX24" fmla="*/ 450694 w 482923"/>
                <a:gd name="connsiteY24" fmla="*/ 213791 h 293928"/>
                <a:gd name="connsiteX25" fmla="*/ 402756 w 482923"/>
                <a:gd name="connsiteY25" fmla="*/ 261221 h 29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2923" h="293928">
                  <a:moveTo>
                    <a:pt x="402756" y="293929"/>
                  </a:moveTo>
                  <a:cubicBezTo>
                    <a:pt x="448091" y="292856"/>
                    <a:pt x="483973" y="255234"/>
                    <a:pt x="482900" y="209899"/>
                  </a:cubicBezTo>
                  <a:cubicBezTo>
                    <a:pt x="481953" y="169901"/>
                    <a:pt x="452316" y="136408"/>
                    <a:pt x="412731" y="130601"/>
                  </a:cubicBezTo>
                  <a:cubicBezTo>
                    <a:pt x="408548" y="104927"/>
                    <a:pt x="394445" y="81925"/>
                    <a:pt x="373461" y="66551"/>
                  </a:cubicBezTo>
                  <a:cubicBezTo>
                    <a:pt x="351744" y="51161"/>
                    <a:pt x="324620" y="45458"/>
                    <a:pt x="298543" y="50801"/>
                  </a:cubicBezTo>
                  <a:cubicBezTo>
                    <a:pt x="272889" y="11193"/>
                    <a:pt x="225047" y="-7932"/>
                    <a:pt x="179158" y="3079"/>
                  </a:cubicBezTo>
                  <a:cubicBezTo>
                    <a:pt x="134434" y="14597"/>
                    <a:pt x="101014" y="51867"/>
                    <a:pt x="94423" y="97579"/>
                  </a:cubicBezTo>
                  <a:cubicBezTo>
                    <a:pt x="64629" y="98379"/>
                    <a:pt x="36845" y="112793"/>
                    <a:pt x="19033" y="136691"/>
                  </a:cubicBezTo>
                  <a:cubicBezTo>
                    <a:pt x="-2071" y="166007"/>
                    <a:pt x="-5914" y="204361"/>
                    <a:pt x="8953" y="237281"/>
                  </a:cubicBezTo>
                  <a:cubicBezTo>
                    <a:pt x="24109" y="269730"/>
                    <a:pt x="55835" y="291258"/>
                    <a:pt x="91588" y="293351"/>
                  </a:cubicBezTo>
                  <a:close/>
                  <a:moveTo>
                    <a:pt x="93006" y="260749"/>
                  </a:moveTo>
                  <a:cubicBezTo>
                    <a:pt x="69250" y="259252"/>
                    <a:pt x="48190" y="244951"/>
                    <a:pt x="38038" y="223421"/>
                  </a:cubicBezTo>
                  <a:cubicBezTo>
                    <a:pt x="28188" y="201477"/>
                    <a:pt x="30726" y="175953"/>
                    <a:pt x="44706" y="156379"/>
                  </a:cubicBezTo>
                  <a:cubicBezTo>
                    <a:pt x="58998" y="137151"/>
                    <a:pt x="82781" y="127444"/>
                    <a:pt x="106446" y="131179"/>
                  </a:cubicBezTo>
                  <a:lnTo>
                    <a:pt x="125083" y="134276"/>
                  </a:lnTo>
                  <a:lnTo>
                    <a:pt x="125083" y="113696"/>
                  </a:lnTo>
                  <a:cubicBezTo>
                    <a:pt x="125266" y="76514"/>
                    <a:pt x="150534" y="44146"/>
                    <a:pt x="186561" y="34946"/>
                  </a:cubicBezTo>
                  <a:cubicBezTo>
                    <a:pt x="222710" y="26230"/>
                    <a:pt x="260086" y="43654"/>
                    <a:pt x="276651" y="76946"/>
                  </a:cubicBezTo>
                  <a:lnTo>
                    <a:pt x="283003" y="89599"/>
                  </a:lnTo>
                  <a:lnTo>
                    <a:pt x="296181" y="84926"/>
                  </a:lnTo>
                  <a:cubicBezTo>
                    <a:pt x="315897" y="77960"/>
                    <a:pt x="337770" y="81015"/>
                    <a:pt x="354823" y="93116"/>
                  </a:cubicBezTo>
                  <a:cubicBezTo>
                    <a:pt x="371779" y="105537"/>
                    <a:pt x="381817" y="125281"/>
                    <a:pt x="381861" y="146299"/>
                  </a:cubicBezTo>
                  <a:lnTo>
                    <a:pt x="381861" y="162679"/>
                  </a:lnTo>
                  <a:lnTo>
                    <a:pt x="403281" y="162679"/>
                  </a:lnTo>
                  <a:cubicBezTo>
                    <a:pt x="430488" y="163700"/>
                    <a:pt x="451716" y="186584"/>
                    <a:pt x="450694" y="213791"/>
                  </a:cubicBezTo>
                  <a:cubicBezTo>
                    <a:pt x="449719" y="239767"/>
                    <a:pt x="428741" y="260523"/>
                    <a:pt x="402756" y="261221"/>
                  </a:cubicBezTo>
                  <a:close/>
                </a:path>
              </a:pathLst>
            </a:custGeom>
            <a:noFill/>
            <a:ln w="12700" cap="flat">
              <a:solidFill>
                <a:schemeClr val="bg1"/>
              </a:solidFill>
              <a:prstDash val="solid"/>
              <a:miter/>
            </a:ln>
          </p:spPr>
          <p:txBody>
            <a:bodyPr rtlCol="0" anchor="ctr"/>
            <a:lstStyle/>
            <a:p>
              <a:endParaRPr lang="en-AU" sz="1579"/>
            </a:p>
          </p:txBody>
        </p:sp>
      </p:grpSp>
      <p:sp>
        <p:nvSpPr>
          <p:cNvPr id="92" name="Oval 91">
            <a:extLst>
              <a:ext uri="{FF2B5EF4-FFF2-40B4-BE49-F238E27FC236}">
                <a16:creationId xmlns:a16="http://schemas.microsoft.com/office/drawing/2014/main" id="{12A43CC8-A030-4233-A448-B6F417024806}"/>
              </a:ext>
            </a:extLst>
          </p:cNvPr>
          <p:cNvSpPr>
            <a:spLocks noChangeArrowheads="1"/>
          </p:cNvSpPr>
          <p:nvPr/>
        </p:nvSpPr>
        <p:spPr bwMode="auto">
          <a:xfrm>
            <a:off x="5627658" y="3514416"/>
            <a:ext cx="746208" cy="742207"/>
          </a:xfrm>
          <a:prstGeom prst="ellipse">
            <a:avLst/>
          </a:prstGeom>
          <a:solidFill>
            <a:schemeClr val="accent5"/>
          </a:solidFill>
          <a:ln>
            <a:noFill/>
          </a:ln>
        </p:spPr>
        <p:txBody>
          <a:bodyPr vert="horz" wrap="square" lIns="80189" tIns="40094" rIns="80189" bIns="40094" numCol="1" anchor="t" anchorCtr="0" compatLnSpc="1">
            <a:prstTxWarp prst="textNoShape">
              <a:avLst/>
            </a:prstTxWarp>
          </a:bodyPr>
          <a:lstStyle/>
          <a:p>
            <a:endParaRPr lang="en-US" sz="2105"/>
          </a:p>
        </p:txBody>
      </p:sp>
      <p:sp>
        <p:nvSpPr>
          <p:cNvPr id="94" name="Freeform 37">
            <a:extLst>
              <a:ext uri="{FF2B5EF4-FFF2-40B4-BE49-F238E27FC236}">
                <a16:creationId xmlns:a16="http://schemas.microsoft.com/office/drawing/2014/main" id="{29F1F4BC-70D8-45BA-9A17-AC8BC905ACCA}"/>
              </a:ext>
            </a:extLst>
          </p:cNvPr>
          <p:cNvSpPr>
            <a:spLocks noEditPoints="1"/>
          </p:cNvSpPr>
          <p:nvPr/>
        </p:nvSpPr>
        <p:spPr bwMode="auto">
          <a:xfrm>
            <a:off x="767079" y="3687517"/>
            <a:ext cx="447725" cy="371104"/>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en-US" sz="2105"/>
          </a:p>
        </p:txBody>
      </p:sp>
      <p:sp>
        <p:nvSpPr>
          <p:cNvPr id="95" name="Oval 94">
            <a:extLst>
              <a:ext uri="{FF2B5EF4-FFF2-40B4-BE49-F238E27FC236}">
                <a16:creationId xmlns:a16="http://schemas.microsoft.com/office/drawing/2014/main" id="{B90ECB05-EA38-4423-AE82-65846199332E}"/>
              </a:ext>
            </a:extLst>
          </p:cNvPr>
          <p:cNvSpPr>
            <a:spLocks noChangeArrowheads="1"/>
          </p:cNvSpPr>
          <p:nvPr/>
        </p:nvSpPr>
        <p:spPr bwMode="auto">
          <a:xfrm>
            <a:off x="7052188" y="3515746"/>
            <a:ext cx="746208" cy="742207"/>
          </a:xfrm>
          <a:prstGeom prst="ellipse">
            <a:avLst/>
          </a:prstGeom>
          <a:solidFill>
            <a:schemeClr val="bg2">
              <a:lumMod val="50000"/>
            </a:schemeClr>
          </a:solidFill>
          <a:ln>
            <a:noFill/>
          </a:ln>
        </p:spPr>
        <p:txBody>
          <a:bodyPr vert="horz" wrap="square" lIns="80189" tIns="40094" rIns="80189" bIns="40094" numCol="1" anchor="t" anchorCtr="0" compatLnSpc="1">
            <a:prstTxWarp prst="textNoShape">
              <a:avLst/>
            </a:prstTxWarp>
          </a:bodyPr>
          <a:lstStyle/>
          <a:p>
            <a:endParaRPr lang="en-US" sz="2105"/>
          </a:p>
        </p:txBody>
      </p:sp>
      <p:pic>
        <p:nvPicPr>
          <p:cNvPr id="106" name="Graphic 105" descr="Marketing">
            <a:extLst>
              <a:ext uri="{FF2B5EF4-FFF2-40B4-BE49-F238E27FC236}">
                <a16:creationId xmlns:a16="http://schemas.microsoft.com/office/drawing/2014/main" id="{280938C6-7F29-439D-92AA-93B9C9966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6872" y="3637939"/>
            <a:ext cx="485035" cy="482435"/>
          </a:xfrm>
          <a:prstGeom prst="rect">
            <a:avLst/>
          </a:prstGeom>
        </p:spPr>
      </p:pic>
      <p:sp>
        <p:nvSpPr>
          <p:cNvPr id="107" name="Star: 6 Points 106">
            <a:extLst>
              <a:ext uri="{FF2B5EF4-FFF2-40B4-BE49-F238E27FC236}">
                <a16:creationId xmlns:a16="http://schemas.microsoft.com/office/drawing/2014/main" id="{71A5CE6B-133A-495E-A302-C81DA29EE6DC}"/>
              </a:ext>
            </a:extLst>
          </p:cNvPr>
          <p:cNvSpPr/>
          <p:nvPr/>
        </p:nvSpPr>
        <p:spPr>
          <a:xfrm>
            <a:off x="9836550" y="3629919"/>
            <a:ext cx="485035" cy="482435"/>
          </a:xfrm>
          <a:prstGeom prst="star6">
            <a:avLst/>
          </a:prstGeom>
          <a:solidFill>
            <a:srgbClr val="00B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cxnSp>
        <p:nvCxnSpPr>
          <p:cNvPr id="112" name="Straight Arrow Connector 111">
            <a:extLst>
              <a:ext uri="{FF2B5EF4-FFF2-40B4-BE49-F238E27FC236}">
                <a16:creationId xmlns:a16="http://schemas.microsoft.com/office/drawing/2014/main" id="{41E33DBA-BD34-4646-AF95-F415D276DC6E}"/>
              </a:ext>
            </a:extLst>
          </p:cNvPr>
          <p:cNvCxnSpPr>
            <a:cxnSpLocks/>
          </p:cNvCxnSpPr>
          <p:nvPr/>
        </p:nvCxnSpPr>
        <p:spPr>
          <a:xfrm>
            <a:off x="6000762" y="4256623"/>
            <a:ext cx="2892" cy="407312"/>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4" name="Graphic 113" descr="Checklist">
            <a:extLst>
              <a:ext uri="{FF2B5EF4-FFF2-40B4-BE49-F238E27FC236}">
                <a16:creationId xmlns:a16="http://schemas.microsoft.com/office/drawing/2014/main" id="{1579D2B8-F45B-4864-92F7-2336EA16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62910" y="3627551"/>
            <a:ext cx="501437" cy="498749"/>
          </a:xfrm>
          <a:prstGeom prst="rect">
            <a:avLst/>
          </a:prstGeom>
        </p:spPr>
      </p:pic>
      <p:grpSp>
        <p:nvGrpSpPr>
          <p:cNvPr id="116" name="Group 115">
            <a:extLst>
              <a:ext uri="{FF2B5EF4-FFF2-40B4-BE49-F238E27FC236}">
                <a16:creationId xmlns:a16="http://schemas.microsoft.com/office/drawing/2014/main" id="{996E4805-20C5-4648-AE38-DDAC90C8D4B7}"/>
              </a:ext>
            </a:extLst>
          </p:cNvPr>
          <p:cNvGrpSpPr/>
          <p:nvPr/>
        </p:nvGrpSpPr>
        <p:grpSpPr>
          <a:xfrm>
            <a:off x="8623266" y="3634584"/>
            <a:ext cx="501044" cy="485073"/>
            <a:chOff x="7114931" y="5624297"/>
            <a:chExt cx="483922" cy="504965"/>
          </a:xfrm>
        </p:grpSpPr>
        <p:sp>
          <p:nvSpPr>
            <p:cNvPr id="17" name="Freeform 27">
              <a:extLst>
                <a:ext uri="{FF2B5EF4-FFF2-40B4-BE49-F238E27FC236}">
                  <a16:creationId xmlns:a16="http://schemas.microsoft.com/office/drawing/2014/main" id="{1E44C6B0-2FE2-4C77-94D2-327A1487A482}"/>
                </a:ext>
              </a:extLst>
            </p:cNvPr>
            <p:cNvSpPr>
              <a:spLocks/>
            </p:cNvSpPr>
            <p:nvPr/>
          </p:nvSpPr>
          <p:spPr bwMode="auto">
            <a:xfrm>
              <a:off x="7114931" y="5624297"/>
              <a:ext cx="483922" cy="187258"/>
            </a:xfrm>
            <a:custGeom>
              <a:avLst/>
              <a:gdLst>
                <a:gd name="T0" fmla="*/ 215 w 215"/>
                <a:gd name="T1" fmla="*/ 80 h 83"/>
                <a:gd name="T2" fmla="*/ 193 w 215"/>
                <a:gd name="T3" fmla="*/ 39 h 83"/>
                <a:gd name="T4" fmla="*/ 192 w 215"/>
                <a:gd name="T5" fmla="*/ 39 h 83"/>
                <a:gd name="T6" fmla="*/ 192 w 215"/>
                <a:gd name="T7" fmla="*/ 39 h 83"/>
                <a:gd name="T8" fmla="*/ 175 w 215"/>
                <a:gd name="T9" fmla="*/ 22 h 83"/>
                <a:gd name="T10" fmla="*/ 107 w 215"/>
                <a:gd name="T11" fmla="*/ 0 h 83"/>
                <a:gd name="T12" fmla="*/ 107 w 215"/>
                <a:gd name="T13" fmla="*/ 0 h 83"/>
                <a:gd name="T14" fmla="*/ 107 w 215"/>
                <a:gd name="T15" fmla="*/ 0 h 83"/>
                <a:gd name="T16" fmla="*/ 107 w 215"/>
                <a:gd name="T17" fmla="*/ 0 h 83"/>
                <a:gd name="T18" fmla="*/ 40 w 215"/>
                <a:gd name="T19" fmla="*/ 22 h 83"/>
                <a:gd name="T20" fmla="*/ 22 w 215"/>
                <a:gd name="T21" fmla="*/ 39 h 83"/>
                <a:gd name="T22" fmla="*/ 22 w 215"/>
                <a:gd name="T23" fmla="*/ 39 h 83"/>
                <a:gd name="T24" fmla="*/ 22 w 215"/>
                <a:gd name="T25" fmla="*/ 39 h 83"/>
                <a:gd name="T26" fmla="*/ 0 w 215"/>
                <a:gd name="T27" fmla="*/ 80 h 83"/>
                <a:gd name="T28" fmla="*/ 1 w 215"/>
                <a:gd name="T29" fmla="*/ 83 h 83"/>
                <a:gd name="T30" fmla="*/ 2 w 215"/>
                <a:gd name="T31" fmla="*/ 83 h 83"/>
                <a:gd name="T32" fmla="*/ 4 w 215"/>
                <a:gd name="T33" fmla="*/ 81 h 83"/>
                <a:gd name="T34" fmla="*/ 24 w 215"/>
                <a:gd name="T35" fmla="*/ 44 h 83"/>
                <a:gd name="T36" fmla="*/ 33 w 215"/>
                <a:gd name="T37" fmla="*/ 57 h 83"/>
                <a:gd name="T38" fmla="*/ 35 w 215"/>
                <a:gd name="T39" fmla="*/ 58 h 83"/>
                <a:gd name="T40" fmla="*/ 37 w 215"/>
                <a:gd name="T41" fmla="*/ 57 h 83"/>
                <a:gd name="T42" fmla="*/ 37 w 215"/>
                <a:gd name="T43" fmla="*/ 54 h 83"/>
                <a:gd name="T44" fmla="*/ 27 w 215"/>
                <a:gd name="T45" fmla="*/ 41 h 83"/>
                <a:gd name="T46" fmla="*/ 43 w 215"/>
                <a:gd name="T47" fmla="*/ 26 h 83"/>
                <a:gd name="T48" fmla="*/ 105 w 215"/>
                <a:gd name="T49" fmla="*/ 4 h 83"/>
                <a:gd name="T50" fmla="*/ 105 w 215"/>
                <a:gd name="T51" fmla="*/ 25 h 83"/>
                <a:gd name="T52" fmla="*/ 107 w 215"/>
                <a:gd name="T53" fmla="*/ 27 h 83"/>
                <a:gd name="T54" fmla="*/ 110 w 215"/>
                <a:gd name="T55" fmla="*/ 25 h 83"/>
                <a:gd name="T56" fmla="*/ 110 w 215"/>
                <a:gd name="T57" fmla="*/ 4 h 83"/>
                <a:gd name="T58" fmla="*/ 172 w 215"/>
                <a:gd name="T59" fmla="*/ 26 h 83"/>
                <a:gd name="T60" fmla="*/ 188 w 215"/>
                <a:gd name="T61" fmla="*/ 41 h 83"/>
                <a:gd name="T62" fmla="*/ 178 w 215"/>
                <a:gd name="T63" fmla="*/ 54 h 83"/>
                <a:gd name="T64" fmla="*/ 178 w 215"/>
                <a:gd name="T65" fmla="*/ 57 h 83"/>
                <a:gd name="T66" fmla="*/ 180 w 215"/>
                <a:gd name="T67" fmla="*/ 58 h 83"/>
                <a:gd name="T68" fmla="*/ 181 w 215"/>
                <a:gd name="T69" fmla="*/ 57 h 83"/>
                <a:gd name="T70" fmla="*/ 191 w 215"/>
                <a:gd name="T71" fmla="*/ 44 h 83"/>
                <a:gd name="T72" fmla="*/ 210 w 215"/>
                <a:gd name="T73" fmla="*/ 81 h 83"/>
                <a:gd name="T74" fmla="*/ 213 w 215"/>
                <a:gd name="T75" fmla="*/ 83 h 83"/>
                <a:gd name="T76" fmla="*/ 215 w 215"/>
                <a:gd name="T7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83">
                  <a:moveTo>
                    <a:pt x="215" y="80"/>
                  </a:moveTo>
                  <a:cubicBezTo>
                    <a:pt x="211" y="65"/>
                    <a:pt x="203" y="51"/>
                    <a:pt x="193" y="39"/>
                  </a:cubicBezTo>
                  <a:cubicBezTo>
                    <a:pt x="193" y="39"/>
                    <a:pt x="193" y="39"/>
                    <a:pt x="192" y="39"/>
                  </a:cubicBezTo>
                  <a:cubicBezTo>
                    <a:pt x="192" y="39"/>
                    <a:pt x="192" y="39"/>
                    <a:pt x="192" y="39"/>
                  </a:cubicBezTo>
                  <a:cubicBezTo>
                    <a:pt x="187" y="33"/>
                    <a:pt x="181" y="27"/>
                    <a:pt x="175" y="22"/>
                  </a:cubicBezTo>
                  <a:cubicBezTo>
                    <a:pt x="155" y="7"/>
                    <a:pt x="132" y="0"/>
                    <a:pt x="107" y="0"/>
                  </a:cubicBezTo>
                  <a:cubicBezTo>
                    <a:pt x="107" y="0"/>
                    <a:pt x="107" y="0"/>
                    <a:pt x="107" y="0"/>
                  </a:cubicBezTo>
                  <a:cubicBezTo>
                    <a:pt x="107" y="0"/>
                    <a:pt x="107" y="0"/>
                    <a:pt x="107" y="0"/>
                  </a:cubicBezTo>
                  <a:cubicBezTo>
                    <a:pt x="107" y="0"/>
                    <a:pt x="107" y="0"/>
                    <a:pt x="107" y="0"/>
                  </a:cubicBezTo>
                  <a:cubicBezTo>
                    <a:pt x="83" y="0"/>
                    <a:pt x="59" y="7"/>
                    <a:pt x="40" y="22"/>
                  </a:cubicBezTo>
                  <a:cubicBezTo>
                    <a:pt x="33" y="27"/>
                    <a:pt x="28" y="33"/>
                    <a:pt x="22" y="39"/>
                  </a:cubicBezTo>
                  <a:cubicBezTo>
                    <a:pt x="22" y="39"/>
                    <a:pt x="22" y="39"/>
                    <a:pt x="22" y="39"/>
                  </a:cubicBezTo>
                  <a:cubicBezTo>
                    <a:pt x="22" y="39"/>
                    <a:pt x="22" y="39"/>
                    <a:pt x="22" y="39"/>
                  </a:cubicBezTo>
                  <a:cubicBezTo>
                    <a:pt x="12" y="51"/>
                    <a:pt x="4" y="65"/>
                    <a:pt x="0" y="80"/>
                  </a:cubicBezTo>
                  <a:cubicBezTo>
                    <a:pt x="0" y="81"/>
                    <a:pt x="0" y="82"/>
                    <a:pt x="1" y="83"/>
                  </a:cubicBezTo>
                  <a:cubicBezTo>
                    <a:pt x="2" y="83"/>
                    <a:pt x="2" y="83"/>
                    <a:pt x="2" y="83"/>
                  </a:cubicBezTo>
                  <a:cubicBezTo>
                    <a:pt x="3" y="83"/>
                    <a:pt x="4" y="82"/>
                    <a:pt x="4" y="81"/>
                  </a:cubicBezTo>
                  <a:cubicBezTo>
                    <a:pt x="8" y="68"/>
                    <a:pt x="15" y="55"/>
                    <a:pt x="24" y="44"/>
                  </a:cubicBezTo>
                  <a:cubicBezTo>
                    <a:pt x="33" y="57"/>
                    <a:pt x="33" y="57"/>
                    <a:pt x="33" y="57"/>
                  </a:cubicBezTo>
                  <a:cubicBezTo>
                    <a:pt x="34" y="57"/>
                    <a:pt x="34" y="58"/>
                    <a:pt x="35" y="58"/>
                  </a:cubicBezTo>
                  <a:cubicBezTo>
                    <a:pt x="36" y="58"/>
                    <a:pt x="36" y="57"/>
                    <a:pt x="37" y="57"/>
                  </a:cubicBezTo>
                  <a:cubicBezTo>
                    <a:pt x="38" y="56"/>
                    <a:pt x="38" y="55"/>
                    <a:pt x="37" y="54"/>
                  </a:cubicBezTo>
                  <a:cubicBezTo>
                    <a:pt x="27" y="41"/>
                    <a:pt x="27" y="41"/>
                    <a:pt x="27" y="41"/>
                  </a:cubicBezTo>
                  <a:cubicBezTo>
                    <a:pt x="32" y="35"/>
                    <a:pt x="37" y="30"/>
                    <a:pt x="43" y="26"/>
                  </a:cubicBezTo>
                  <a:cubicBezTo>
                    <a:pt x="61" y="12"/>
                    <a:pt x="82" y="5"/>
                    <a:pt x="105" y="4"/>
                  </a:cubicBezTo>
                  <a:cubicBezTo>
                    <a:pt x="105" y="25"/>
                    <a:pt x="105" y="25"/>
                    <a:pt x="105" y="25"/>
                  </a:cubicBezTo>
                  <a:cubicBezTo>
                    <a:pt x="105" y="26"/>
                    <a:pt x="106" y="27"/>
                    <a:pt x="107" y="27"/>
                  </a:cubicBezTo>
                  <a:cubicBezTo>
                    <a:pt x="109" y="27"/>
                    <a:pt x="110" y="26"/>
                    <a:pt x="110" y="25"/>
                  </a:cubicBezTo>
                  <a:cubicBezTo>
                    <a:pt x="110" y="4"/>
                    <a:pt x="110" y="4"/>
                    <a:pt x="110" y="4"/>
                  </a:cubicBezTo>
                  <a:cubicBezTo>
                    <a:pt x="132" y="5"/>
                    <a:pt x="154" y="12"/>
                    <a:pt x="172" y="26"/>
                  </a:cubicBezTo>
                  <a:cubicBezTo>
                    <a:pt x="178" y="30"/>
                    <a:pt x="183" y="35"/>
                    <a:pt x="188" y="41"/>
                  </a:cubicBezTo>
                  <a:cubicBezTo>
                    <a:pt x="178" y="54"/>
                    <a:pt x="178" y="54"/>
                    <a:pt x="178" y="54"/>
                  </a:cubicBezTo>
                  <a:cubicBezTo>
                    <a:pt x="177" y="55"/>
                    <a:pt x="177" y="56"/>
                    <a:pt x="178" y="57"/>
                  </a:cubicBezTo>
                  <a:cubicBezTo>
                    <a:pt x="179" y="57"/>
                    <a:pt x="179" y="58"/>
                    <a:pt x="180" y="58"/>
                  </a:cubicBezTo>
                  <a:cubicBezTo>
                    <a:pt x="180" y="58"/>
                    <a:pt x="181" y="57"/>
                    <a:pt x="181" y="57"/>
                  </a:cubicBezTo>
                  <a:cubicBezTo>
                    <a:pt x="191" y="44"/>
                    <a:pt x="191" y="44"/>
                    <a:pt x="191" y="44"/>
                  </a:cubicBezTo>
                  <a:cubicBezTo>
                    <a:pt x="200" y="55"/>
                    <a:pt x="206" y="68"/>
                    <a:pt x="210" y="81"/>
                  </a:cubicBezTo>
                  <a:cubicBezTo>
                    <a:pt x="211" y="82"/>
                    <a:pt x="212" y="83"/>
                    <a:pt x="213" y="83"/>
                  </a:cubicBezTo>
                  <a:cubicBezTo>
                    <a:pt x="215" y="82"/>
                    <a:pt x="215" y="81"/>
                    <a:pt x="215"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en-US" sz="2105"/>
            </a:p>
          </p:txBody>
        </p:sp>
        <p:sp>
          <p:nvSpPr>
            <p:cNvPr id="18" name="Freeform 28">
              <a:extLst>
                <a:ext uri="{FF2B5EF4-FFF2-40B4-BE49-F238E27FC236}">
                  <a16:creationId xmlns:a16="http://schemas.microsoft.com/office/drawing/2014/main" id="{98E888FA-C263-4AC2-BCAC-961D2F949E75}"/>
                </a:ext>
              </a:extLst>
            </p:cNvPr>
            <p:cNvSpPr>
              <a:spLocks/>
            </p:cNvSpPr>
            <p:nvPr/>
          </p:nvSpPr>
          <p:spPr bwMode="auto">
            <a:xfrm>
              <a:off x="7142284" y="6000916"/>
              <a:ext cx="429218" cy="128346"/>
            </a:xfrm>
            <a:custGeom>
              <a:avLst/>
              <a:gdLst>
                <a:gd name="T0" fmla="*/ 190 w 191"/>
                <a:gd name="T1" fmla="*/ 1 h 57"/>
                <a:gd name="T2" fmla="*/ 187 w 191"/>
                <a:gd name="T3" fmla="*/ 2 h 57"/>
                <a:gd name="T4" fmla="*/ 95 w 191"/>
                <a:gd name="T5" fmla="*/ 52 h 57"/>
                <a:gd name="T6" fmla="*/ 4 w 191"/>
                <a:gd name="T7" fmla="*/ 2 h 57"/>
                <a:gd name="T8" fmla="*/ 1 w 191"/>
                <a:gd name="T9" fmla="*/ 1 h 57"/>
                <a:gd name="T10" fmla="*/ 0 w 191"/>
                <a:gd name="T11" fmla="*/ 4 h 57"/>
                <a:gd name="T12" fmla="*/ 95 w 191"/>
                <a:gd name="T13" fmla="*/ 57 h 57"/>
                <a:gd name="T14" fmla="*/ 190 w 191"/>
                <a:gd name="T15" fmla="*/ 4 h 57"/>
                <a:gd name="T16" fmla="*/ 190 w 191"/>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57">
                  <a:moveTo>
                    <a:pt x="190" y="1"/>
                  </a:moveTo>
                  <a:cubicBezTo>
                    <a:pt x="189" y="0"/>
                    <a:pt x="187" y="1"/>
                    <a:pt x="187" y="2"/>
                  </a:cubicBezTo>
                  <a:cubicBezTo>
                    <a:pt x="167" y="33"/>
                    <a:pt x="133" y="52"/>
                    <a:pt x="95" y="52"/>
                  </a:cubicBezTo>
                  <a:cubicBezTo>
                    <a:pt x="58" y="52"/>
                    <a:pt x="24" y="33"/>
                    <a:pt x="4" y="2"/>
                  </a:cubicBezTo>
                  <a:cubicBezTo>
                    <a:pt x="4" y="1"/>
                    <a:pt x="2" y="0"/>
                    <a:pt x="1" y="1"/>
                  </a:cubicBezTo>
                  <a:cubicBezTo>
                    <a:pt x="0" y="2"/>
                    <a:pt x="0" y="3"/>
                    <a:pt x="0" y="4"/>
                  </a:cubicBezTo>
                  <a:cubicBezTo>
                    <a:pt x="21" y="37"/>
                    <a:pt x="57" y="57"/>
                    <a:pt x="95" y="57"/>
                  </a:cubicBezTo>
                  <a:cubicBezTo>
                    <a:pt x="134" y="57"/>
                    <a:pt x="170" y="37"/>
                    <a:pt x="190" y="4"/>
                  </a:cubicBezTo>
                  <a:cubicBezTo>
                    <a:pt x="191" y="3"/>
                    <a:pt x="191" y="2"/>
                    <a:pt x="1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en-US" sz="2105"/>
            </a:p>
          </p:txBody>
        </p:sp>
        <p:sp>
          <p:nvSpPr>
            <p:cNvPr id="19" name="Freeform 29">
              <a:extLst>
                <a:ext uri="{FF2B5EF4-FFF2-40B4-BE49-F238E27FC236}">
                  <a16:creationId xmlns:a16="http://schemas.microsoft.com/office/drawing/2014/main" id="{C101913D-3809-4266-AFF7-A46624F2BA44}"/>
                </a:ext>
              </a:extLst>
            </p:cNvPr>
            <p:cNvSpPr>
              <a:spLocks noEditPoints="1"/>
            </p:cNvSpPr>
            <p:nvPr/>
          </p:nvSpPr>
          <p:spPr bwMode="auto">
            <a:xfrm>
              <a:off x="7264316" y="5824179"/>
              <a:ext cx="265105" cy="187258"/>
            </a:xfrm>
            <a:custGeom>
              <a:avLst/>
              <a:gdLst>
                <a:gd name="T0" fmla="*/ 118 w 118"/>
                <a:gd name="T1" fmla="*/ 1 h 83"/>
                <a:gd name="T2" fmla="*/ 114 w 118"/>
                <a:gd name="T3" fmla="*/ 1 h 83"/>
                <a:gd name="T4" fmla="*/ 64 w 118"/>
                <a:gd name="T5" fmla="*/ 54 h 83"/>
                <a:gd name="T6" fmla="*/ 41 w 118"/>
                <a:gd name="T7" fmla="*/ 48 h 83"/>
                <a:gd name="T8" fmla="*/ 0 w 118"/>
                <a:gd name="T9" fmla="*/ 80 h 83"/>
                <a:gd name="T10" fmla="*/ 1 w 118"/>
                <a:gd name="T11" fmla="*/ 82 h 83"/>
                <a:gd name="T12" fmla="*/ 2 w 118"/>
                <a:gd name="T13" fmla="*/ 83 h 83"/>
                <a:gd name="T14" fmla="*/ 80 w 118"/>
                <a:gd name="T15" fmla="*/ 83 h 83"/>
                <a:gd name="T16" fmla="*/ 82 w 118"/>
                <a:gd name="T17" fmla="*/ 82 h 83"/>
                <a:gd name="T18" fmla="*/ 83 w 118"/>
                <a:gd name="T19" fmla="*/ 80 h 83"/>
                <a:gd name="T20" fmla="*/ 68 w 118"/>
                <a:gd name="T21" fmla="*/ 57 h 83"/>
                <a:gd name="T22" fmla="*/ 118 w 118"/>
                <a:gd name="T23" fmla="*/ 5 h 83"/>
                <a:gd name="T24" fmla="*/ 118 w 118"/>
                <a:gd name="T25" fmla="*/ 1 h 83"/>
                <a:gd name="T26" fmla="*/ 77 w 118"/>
                <a:gd name="T27" fmla="*/ 79 h 83"/>
                <a:gd name="T28" fmla="*/ 5 w 118"/>
                <a:gd name="T29" fmla="*/ 79 h 83"/>
                <a:gd name="T30" fmla="*/ 41 w 118"/>
                <a:gd name="T31" fmla="*/ 52 h 83"/>
                <a:gd name="T32" fmla="*/ 63 w 118"/>
                <a:gd name="T33" fmla="*/ 59 h 83"/>
                <a:gd name="T34" fmla="*/ 63 w 118"/>
                <a:gd name="T35" fmla="*/ 59 h 83"/>
                <a:gd name="T36" fmla="*/ 63 w 118"/>
                <a:gd name="T37" fmla="*/ 59 h 83"/>
                <a:gd name="T38" fmla="*/ 77 w 118"/>
                <a:gd name="T3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83">
                  <a:moveTo>
                    <a:pt x="118" y="1"/>
                  </a:moveTo>
                  <a:cubicBezTo>
                    <a:pt x="117" y="0"/>
                    <a:pt x="115" y="0"/>
                    <a:pt x="114" y="1"/>
                  </a:cubicBezTo>
                  <a:cubicBezTo>
                    <a:pt x="64" y="54"/>
                    <a:pt x="64" y="54"/>
                    <a:pt x="64" y="54"/>
                  </a:cubicBezTo>
                  <a:cubicBezTo>
                    <a:pt x="57" y="50"/>
                    <a:pt x="50" y="48"/>
                    <a:pt x="41" y="48"/>
                  </a:cubicBezTo>
                  <a:cubicBezTo>
                    <a:pt x="22" y="48"/>
                    <a:pt x="5" y="61"/>
                    <a:pt x="0" y="80"/>
                  </a:cubicBezTo>
                  <a:cubicBezTo>
                    <a:pt x="0" y="81"/>
                    <a:pt x="0" y="82"/>
                    <a:pt x="1" y="82"/>
                  </a:cubicBezTo>
                  <a:cubicBezTo>
                    <a:pt x="1" y="83"/>
                    <a:pt x="2" y="83"/>
                    <a:pt x="2" y="83"/>
                  </a:cubicBezTo>
                  <a:cubicBezTo>
                    <a:pt x="80" y="83"/>
                    <a:pt x="80" y="83"/>
                    <a:pt x="80" y="83"/>
                  </a:cubicBezTo>
                  <a:cubicBezTo>
                    <a:pt x="81" y="83"/>
                    <a:pt x="82" y="83"/>
                    <a:pt x="82" y="82"/>
                  </a:cubicBezTo>
                  <a:cubicBezTo>
                    <a:pt x="83" y="82"/>
                    <a:pt x="83" y="81"/>
                    <a:pt x="83" y="80"/>
                  </a:cubicBezTo>
                  <a:cubicBezTo>
                    <a:pt x="80" y="71"/>
                    <a:pt x="75" y="62"/>
                    <a:pt x="68" y="57"/>
                  </a:cubicBezTo>
                  <a:cubicBezTo>
                    <a:pt x="118" y="5"/>
                    <a:pt x="118" y="5"/>
                    <a:pt x="118" y="5"/>
                  </a:cubicBezTo>
                  <a:cubicBezTo>
                    <a:pt x="118" y="4"/>
                    <a:pt x="118" y="2"/>
                    <a:pt x="118" y="1"/>
                  </a:cubicBezTo>
                  <a:close/>
                  <a:moveTo>
                    <a:pt x="77" y="79"/>
                  </a:moveTo>
                  <a:cubicBezTo>
                    <a:pt x="5" y="79"/>
                    <a:pt x="5" y="79"/>
                    <a:pt x="5" y="79"/>
                  </a:cubicBezTo>
                  <a:cubicBezTo>
                    <a:pt x="10" y="63"/>
                    <a:pt x="25" y="52"/>
                    <a:pt x="41" y="52"/>
                  </a:cubicBezTo>
                  <a:cubicBezTo>
                    <a:pt x="49" y="52"/>
                    <a:pt x="57" y="55"/>
                    <a:pt x="63" y="59"/>
                  </a:cubicBezTo>
                  <a:cubicBezTo>
                    <a:pt x="63" y="59"/>
                    <a:pt x="63" y="59"/>
                    <a:pt x="63" y="59"/>
                  </a:cubicBezTo>
                  <a:cubicBezTo>
                    <a:pt x="63" y="59"/>
                    <a:pt x="63" y="59"/>
                    <a:pt x="63" y="59"/>
                  </a:cubicBezTo>
                  <a:cubicBezTo>
                    <a:pt x="70" y="64"/>
                    <a:pt x="75" y="71"/>
                    <a:pt x="7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en-US" sz="2105"/>
            </a:p>
          </p:txBody>
        </p:sp>
      </p:grpSp>
      <p:cxnSp>
        <p:nvCxnSpPr>
          <p:cNvPr id="118" name="Straight Arrow Connector 117">
            <a:extLst>
              <a:ext uri="{FF2B5EF4-FFF2-40B4-BE49-F238E27FC236}">
                <a16:creationId xmlns:a16="http://schemas.microsoft.com/office/drawing/2014/main" id="{DC919EBE-A6C0-4DD4-AABD-EC16ECE5FD85}"/>
              </a:ext>
            </a:extLst>
          </p:cNvPr>
          <p:cNvCxnSpPr>
            <a:cxnSpLocks/>
          </p:cNvCxnSpPr>
          <p:nvPr/>
        </p:nvCxnSpPr>
        <p:spPr>
          <a:xfrm>
            <a:off x="8889203" y="4241982"/>
            <a:ext cx="0" cy="280271"/>
          </a:xfrm>
          <a:prstGeom prst="straightConnector1">
            <a:avLst/>
          </a:prstGeom>
          <a:ln>
            <a:solidFill>
              <a:schemeClr val="accent6">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B302F85-8719-42F0-9AC7-B23A352BF196}"/>
              </a:ext>
            </a:extLst>
          </p:cNvPr>
          <p:cNvSpPr/>
          <p:nvPr/>
        </p:nvSpPr>
        <p:spPr>
          <a:xfrm>
            <a:off x="5478295" y="3353525"/>
            <a:ext cx="1044691" cy="1039089"/>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cxnSp>
        <p:nvCxnSpPr>
          <p:cNvPr id="65" name="Straight Arrow Connector 64">
            <a:extLst>
              <a:ext uri="{FF2B5EF4-FFF2-40B4-BE49-F238E27FC236}">
                <a16:creationId xmlns:a16="http://schemas.microsoft.com/office/drawing/2014/main" id="{90737125-C22D-4372-AB3A-29AB7E9A3D62}"/>
              </a:ext>
            </a:extLst>
          </p:cNvPr>
          <p:cNvCxnSpPr>
            <a:cxnSpLocks/>
          </p:cNvCxnSpPr>
          <p:nvPr/>
        </p:nvCxnSpPr>
        <p:spPr>
          <a:xfrm>
            <a:off x="7425292" y="4248438"/>
            <a:ext cx="0" cy="113522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D0C51A0E-1542-41C6-9D02-C9DDD7328342}"/>
              </a:ext>
            </a:extLst>
          </p:cNvPr>
          <p:cNvSpPr/>
          <p:nvPr/>
        </p:nvSpPr>
        <p:spPr>
          <a:xfrm>
            <a:off x="6788442" y="5445989"/>
            <a:ext cx="1354715" cy="444994"/>
          </a:xfrm>
          <a:prstGeom prst="rect">
            <a:avLst/>
          </a:prstGeom>
        </p:spPr>
        <p:txBody>
          <a:bodyPr wrap="square">
            <a:spAutoFit/>
          </a:bodyPr>
          <a:lstStyle/>
          <a:p>
            <a:pPr algn="ctr">
              <a:lnSpc>
                <a:spcPct val="95000"/>
              </a:lnSpc>
              <a:spcBef>
                <a:spcPts val="263"/>
              </a:spcBef>
              <a:spcAft>
                <a:spcPts val="263"/>
              </a:spcAft>
            </a:pPr>
            <a:r>
              <a:rPr lang="en-US" sz="965" b="1"/>
              <a:t>07-May</a:t>
            </a:r>
          </a:p>
          <a:p>
            <a:pPr marL="80750" indent="-80750">
              <a:lnSpc>
                <a:spcPct val="95000"/>
              </a:lnSpc>
              <a:spcBef>
                <a:spcPts val="263"/>
              </a:spcBef>
              <a:spcAft>
                <a:spcPts val="263"/>
              </a:spcAft>
              <a:buFont typeface="Arial" panose="020B0604020202020204" pitchFamily="34" charset="0"/>
              <a:buChar char="•"/>
            </a:pPr>
            <a:r>
              <a:rPr lang="en-AU" sz="921"/>
              <a:t>PCF Update Session</a:t>
            </a:r>
            <a:endParaRPr lang="en-US" sz="921"/>
          </a:p>
        </p:txBody>
      </p:sp>
    </p:spTree>
    <p:extLst>
      <p:ext uri="{BB962C8B-B14F-4D97-AF65-F5344CB8AC3E}">
        <p14:creationId xmlns:p14="http://schemas.microsoft.com/office/powerpoint/2010/main" val="423787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E67D-1905-4808-B9E4-218649F8BDF2}"/>
              </a:ext>
            </a:extLst>
          </p:cNvPr>
          <p:cNvSpPr>
            <a:spLocks noGrp="1"/>
          </p:cNvSpPr>
          <p:nvPr>
            <p:ph type="title"/>
          </p:nvPr>
        </p:nvSpPr>
        <p:spPr>
          <a:xfrm>
            <a:off x="131078" y="332382"/>
            <a:ext cx="10560735" cy="1042731"/>
          </a:xfrm>
        </p:spPr>
        <p:txBody>
          <a:bodyPr>
            <a:normAutofit fontScale="90000"/>
          </a:bodyPr>
          <a:lstStyle/>
          <a:p>
            <a:r>
              <a:rPr lang="en-AU"/>
              <a:t>April Retail Checkpoint Criteria as at 16-Apr – Verbal update to be provided on 4-May</a:t>
            </a:r>
          </a:p>
        </p:txBody>
      </p:sp>
      <p:sp>
        <p:nvSpPr>
          <p:cNvPr id="5" name="Slide Number Placeholder 4">
            <a:extLst>
              <a:ext uri="{FF2B5EF4-FFF2-40B4-BE49-F238E27FC236}">
                <a16:creationId xmlns:a16="http://schemas.microsoft.com/office/drawing/2014/main" id="{65E9F879-3FCA-4413-99FD-8FFE5B1AB8AF}"/>
              </a:ext>
            </a:extLst>
          </p:cNvPr>
          <p:cNvSpPr>
            <a:spLocks noGrp="1"/>
          </p:cNvSpPr>
          <p:nvPr>
            <p:ph type="sldNum" sz="quarter" idx="12"/>
          </p:nvPr>
        </p:nvSpPr>
        <p:spPr/>
        <p:txBody>
          <a:bodyPr/>
          <a:lstStyle/>
          <a:p>
            <a:fld id="{4EC81F68-4976-451A-B2E9-79BCBD2F70CC}" type="slidenum">
              <a:rPr lang="en-AU" smtClean="0"/>
              <a:t>12</a:t>
            </a:fld>
            <a:endParaRPr lang="en-AU"/>
          </a:p>
        </p:txBody>
      </p:sp>
      <p:sp>
        <p:nvSpPr>
          <p:cNvPr id="8" name="Rectangle 1">
            <a:extLst>
              <a:ext uri="{FF2B5EF4-FFF2-40B4-BE49-F238E27FC236}">
                <a16:creationId xmlns:a16="http://schemas.microsoft.com/office/drawing/2014/main" id="{6BDE4FB2-AC71-44B9-93F2-9595361A422D}"/>
              </a:ext>
            </a:extLst>
          </p:cNvPr>
          <p:cNvSpPr>
            <a:spLocks noChangeArrowheads="1"/>
          </p:cNvSpPr>
          <p:nvPr/>
        </p:nvSpPr>
        <p:spPr bwMode="auto">
          <a:xfrm>
            <a:off x="3364859" y="2581869"/>
            <a:ext cx="8018859" cy="48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89" tIns="40094" rIns="80189" bIns="4009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52">
                <a:solidFill>
                  <a:srgbClr val="000000"/>
                </a:solidFill>
                <a:latin typeface="Times New Roman" panose="02020603050405020304" pitchFamily="18" charset="0"/>
                <a:cs typeface="Times New Roman" panose="02020603050405020304" pitchFamily="18" charset="0"/>
              </a:rPr>
              <a:t> </a:t>
            </a:r>
            <a:endParaRPr lang="en-US" altLang="en-US" sz="526"/>
          </a:p>
          <a:p>
            <a:endParaRPr lang="en-US" altLang="en-US" sz="1579"/>
          </a:p>
        </p:txBody>
      </p:sp>
      <p:sp>
        <p:nvSpPr>
          <p:cNvPr id="10" name="Rectangle 2">
            <a:extLst>
              <a:ext uri="{FF2B5EF4-FFF2-40B4-BE49-F238E27FC236}">
                <a16:creationId xmlns:a16="http://schemas.microsoft.com/office/drawing/2014/main" id="{344FF79C-BD1C-4D5F-9B04-A00CFCE5C4BA}"/>
              </a:ext>
            </a:extLst>
          </p:cNvPr>
          <p:cNvSpPr>
            <a:spLocks noChangeArrowheads="1"/>
          </p:cNvSpPr>
          <p:nvPr/>
        </p:nvSpPr>
        <p:spPr bwMode="auto">
          <a:xfrm>
            <a:off x="3364859" y="2581869"/>
            <a:ext cx="8018859" cy="48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89" tIns="40094" rIns="80189" bIns="4009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52">
                <a:solidFill>
                  <a:srgbClr val="000000"/>
                </a:solidFill>
                <a:latin typeface="Times New Roman" panose="02020603050405020304" pitchFamily="18" charset="0"/>
                <a:cs typeface="Times New Roman" panose="02020603050405020304" pitchFamily="18" charset="0"/>
              </a:rPr>
              <a:t> </a:t>
            </a:r>
            <a:endParaRPr lang="en-US" altLang="en-US" sz="526"/>
          </a:p>
          <a:p>
            <a:endParaRPr lang="en-US" altLang="en-US" sz="1579"/>
          </a:p>
        </p:txBody>
      </p:sp>
      <p:graphicFrame>
        <p:nvGraphicFramePr>
          <p:cNvPr id="7" name="Table 8">
            <a:extLst>
              <a:ext uri="{FF2B5EF4-FFF2-40B4-BE49-F238E27FC236}">
                <a16:creationId xmlns:a16="http://schemas.microsoft.com/office/drawing/2014/main" id="{C7AB734C-2693-4DA9-AF13-A10733EED62D}"/>
              </a:ext>
            </a:extLst>
          </p:cNvPr>
          <p:cNvGraphicFramePr>
            <a:graphicFrameLocks noGrp="1"/>
          </p:cNvGraphicFramePr>
          <p:nvPr>
            <p:extLst>
              <p:ext uri="{D42A27DB-BD31-4B8C-83A1-F6EECF244321}">
                <p14:modId xmlns:p14="http://schemas.microsoft.com/office/powerpoint/2010/main" val="1218472251"/>
              </p:ext>
            </p:extLst>
          </p:nvPr>
        </p:nvGraphicFramePr>
        <p:xfrm>
          <a:off x="131078" y="1626670"/>
          <a:ext cx="10231757" cy="5427882"/>
        </p:xfrm>
        <a:graphic>
          <a:graphicData uri="http://schemas.openxmlformats.org/drawingml/2006/table">
            <a:tbl>
              <a:tblPr firstRow="1" bandRow="1">
                <a:tableStyleId>{7DF18680-E054-41AD-8BC1-D1AEF772440D}</a:tableStyleId>
              </a:tblPr>
              <a:tblGrid>
                <a:gridCol w="1040909">
                  <a:extLst>
                    <a:ext uri="{9D8B030D-6E8A-4147-A177-3AD203B41FA5}">
                      <a16:colId xmlns:a16="http://schemas.microsoft.com/office/drawing/2014/main" val="1715578587"/>
                    </a:ext>
                  </a:extLst>
                </a:gridCol>
                <a:gridCol w="3670170">
                  <a:extLst>
                    <a:ext uri="{9D8B030D-6E8A-4147-A177-3AD203B41FA5}">
                      <a16:colId xmlns:a16="http://schemas.microsoft.com/office/drawing/2014/main" val="2465471930"/>
                    </a:ext>
                  </a:extLst>
                </a:gridCol>
                <a:gridCol w="809597">
                  <a:extLst>
                    <a:ext uri="{9D8B030D-6E8A-4147-A177-3AD203B41FA5}">
                      <a16:colId xmlns:a16="http://schemas.microsoft.com/office/drawing/2014/main" val="494449307"/>
                    </a:ext>
                  </a:extLst>
                </a:gridCol>
                <a:gridCol w="4711081">
                  <a:extLst>
                    <a:ext uri="{9D8B030D-6E8A-4147-A177-3AD203B41FA5}">
                      <a16:colId xmlns:a16="http://schemas.microsoft.com/office/drawing/2014/main" val="292056898"/>
                    </a:ext>
                  </a:extLst>
                </a:gridCol>
              </a:tblGrid>
              <a:tr h="3164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effectLst/>
                        </a:rPr>
                        <a:t>Criteria​</a:t>
                      </a:r>
                      <a:endParaRPr lang="en-AU" sz="1200"/>
                    </a:p>
                  </a:txBody>
                  <a:tcPr marL="80189" marR="80189" marT="40094" marB="40094">
                    <a:solidFill>
                      <a:schemeClr val="accent2"/>
                    </a:solidFill>
                  </a:tcPr>
                </a:tc>
                <a:tc>
                  <a:txBody>
                    <a:bodyPr/>
                    <a:lstStyle/>
                    <a:p>
                      <a:r>
                        <a:rPr lang="en-AU" sz="1200"/>
                        <a:t>Description</a:t>
                      </a:r>
                    </a:p>
                  </a:txBody>
                  <a:tcPr marL="80189" marR="80189" marT="40094" marB="40094">
                    <a:solidFill>
                      <a:schemeClr val="accent2"/>
                    </a:solidFill>
                  </a:tcPr>
                </a:tc>
                <a:tc>
                  <a:txBody>
                    <a:bodyPr/>
                    <a:lstStyle/>
                    <a:p>
                      <a:r>
                        <a:rPr lang="en-AU" sz="1200"/>
                        <a:t>Status</a:t>
                      </a:r>
                    </a:p>
                  </a:txBody>
                  <a:tcPr marL="80189" marR="80189" marT="40094" marB="40094">
                    <a:solidFill>
                      <a:schemeClr val="accent2"/>
                    </a:solidFill>
                  </a:tcPr>
                </a:tc>
                <a:tc>
                  <a:txBody>
                    <a:bodyPr/>
                    <a:lstStyle/>
                    <a:p>
                      <a:r>
                        <a:rPr lang="en-AU" sz="1200"/>
                        <a:t>Commentary</a:t>
                      </a:r>
                    </a:p>
                  </a:txBody>
                  <a:tcPr marL="80189" marR="80189" marT="40094" marB="40094">
                    <a:solidFill>
                      <a:schemeClr val="accent2"/>
                    </a:solidFill>
                  </a:tcPr>
                </a:tc>
                <a:extLst>
                  <a:ext uri="{0D108BD9-81ED-4DB2-BD59-A6C34878D82A}">
                    <a16:rowId xmlns:a16="http://schemas.microsoft.com/office/drawing/2014/main" val="508218256"/>
                  </a:ext>
                </a:extLst>
              </a:tr>
              <a:tr h="826632">
                <a:tc>
                  <a:txBody>
                    <a:bodyPr/>
                    <a:lstStyle/>
                    <a:p>
                      <a:r>
                        <a:rPr lang="en-AU" sz="1100" b="1">
                          <a:effectLst/>
                        </a:rPr>
                        <a:t>Testing</a:t>
                      </a:r>
                      <a:endParaRPr lang="en-AU" sz="1100" b="1"/>
                    </a:p>
                  </a:txBody>
                  <a:tcPr marL="80189" marR="80189"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effectLst/>
                        </a:rPr>
                        <a:t>All UAT test cases executed </a:t>
                      </a:r>
                      <a:r>
                        <a:rPr lang="en-AU" sz="1100"/>
                        <a:t>with no critical defects that cannot be remedied for 31 May go-live.</a:t>
                      </a:r>
                    </a:p>
                  </a:txBody>
                  <a:tcPr marL="80189" marR="80189" marT="40094" marB="4009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In Progress</a:t>
                      </a:r>
                    </a:p>
                  </a:txBody>
                  <a:tcPr marL="80189" marR="80189"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Data-related defects have caused the UAT target completion date to push out to 30-Apr. There will be defect resolutions that will need to go into </a:t>
                      </a:r>
                      <a:r>
                        <a:rPr lang="en-AU" sz="1100">
                          <a:solidFill>
                            <a:schemeClr val="tx1"/>
                          </a:solidFill>
                        </a:rPr>
                        <a:t>May. The program needs to see UAT complete before it can commit that all critical defects can be remedied in time for 31 May go-live. </a:t>
                      </a:r>
                      <a:endParaRPr lang="en-AU" sz="1100" strike="sngStrike">
                        <a:solidFill>
                          <a:schemeClr val="tx1"/>
                        </a:solidFill>
                      </a:endParaRPr>
                    </a:p>
                  </a:txBody>
                  <a:tcPr marL="80189" marR="80189" marT="40094" marB="40094" anchor="ctr"/>
                </a:tc>
                <a:extLst>
                  <a:ext uri="{0D108BD9-81ED-4DB2-BD59-A6C34878D82A}">
                    <a16:rowId xmlns:a16="http://schemas.microsoft.com/office/drawing/2014/main" val="271369402"/>
                  </a:ext>
                </a:extLst>
              </a:tr>
              <a:tr h="696829">
                <a:tc>
                  <a:txBody>
                    <a:bodyPr/>
                    <a:lstStyle/>
                    <a:p>
                      <a:r>
                        <a:rPr lang="en-AU" sz="1100" b="1">
                          <a:effectLst/>
                        </a:rPr>
                        <a:t>Solution Stability</a:t>
                      </a:r>
                      <a:endParaRPr lang="en-AU" sz="1100" b="1"/>
                    </a:p>
                  </a:txBody>
                  <a:tcPr marL="80189" marR="80189" marT="40094" marB="40094" anchor="ctr"/>
                </a:tc>
                <a:tc>
                  <a:txBody>
                    <a:bodyPr/>
                    <a:lstStyle/>
                    <a:p>
                      <a:r>
                        <a:rPr lang="en-AU" sz="1100">
                          <a:effectLst/>
                        </a:rPr>
                        <a:t>End-to-end solution operating stably in Test with no process blockers or unexplainable pauses/interruptions to processing.</a:t>
                      </a:r>
                      <a:endParaRPr lang="en-AU" sz="1100"/>
                    </a:p>
                  </a:txBody>
                  <a:tcPr marL="80189" marR="80189" marT="40094" marB="4009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a:sym typeface="Wingdings" panose="05000000000000000000" pitchFamily="2" charset="2"/>
                        </a:rPr>
                        <a:t></a:t>
                      </a:r>
                      <a:endParaRPr lang="en-AU" sz="1100"/>
                    </a:p>
                  </a:txBody>
                  <a:tcPr marL="80189" marR="80189" marT="40094" marB="40094" anchor="ctr"/>
                </a:tc>
                <a:tc>
                  <a:txBody>
                    <a:bodyPr/>
                    <a:lstStyle/>
                    <a:p>
                      <a:r>
                        <a:rPr lang="en-AU" sz="1100"/>
                        <a:t>Stability has improved, and enabled testing execution to progress. Improvements (i.e. defensive programming) introduced have been successful.  </a:t>
                      </a:r>
                      <a:endParaRPr lang="en-AU" sz="1100">
                        <a:solidFill>
                          <a:srgbClr val="FF0000"/>
                        </a:solidFill>
                      </a:endParaRPr>
                    </a:p>
                  </a:txBody>
                  <a:tcPr marL="80189" marR="80189" marT="40094" marB="40094" anchor="ctr"/>
                </a:tc>
                <a:extLst>
                  <a:ext uri="{0D108BD9-81ED-4DB2-BD59-A6C34878D82A}">
                    <a16:rowId xmlns:a16="http://schemas.microsoft.com/office/drawing/2014/main" val="2793707006"/>
                  </a:ext>
                </a:extLst>
              </a:tr>
              <a:tr h="826632">
                <a:tc>
                  <a:txBody>
                    <a:bodyPr/>
                    <a:lstStyle/>
                    <a:p>
                      <a:r>
                        <a:rPr lang="en-AU" sz="1100" b="1">
                          <a:effectLst/>
                        </a:rPr>
                        <a:t>Remediation</a:t>
                      </a:r>
                      <a:endParaRPr lang="en-AU" sz="1100" b="1"/>
                    </a:p>
                  </a:txBody>
                  <a:tcPr marL="80189" marR="80189" marT="40094" marB="40094" anchor="ctr"/>
                </a:tc>
                <a:tc>
                  <a:txBody>
                    <a:bodyPr/>
                    <a:lstStyle/>
                    <a:p>
                      <a:r>
                        <a:rPr lang="en-AU" sz="1100">
                          <a:effectLst/>
                        </a:rPr>
                        <a:t>Known remediation work (internal reports performance, business activity monitoring) completed and remediation for any new defects scheduled.</a:t>
                      </a:r>
                      <a:endParaRPr lang="en-AU" sz="1100"/>
                    </a:p>
                  </a:txBody>
                  <a:tcPr marL="80189" marR="80189" marT="40094" marB="4009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a:t>In Progress</a:t>
                      </a:r>
                    </a:p>
                  </a:txBody>
                  <a:tcPr marL="80189" marR="80189" marT="40094" marB="40094" anchor="ctr"/>
                </a:tc>
                <a:tc>
                  <a:txBody>
                    <a:bodyPr/>
                    <a:lstStyle/>
                    <a:p>
                      <a:r>
                        <a:rPr lang="en-US" sz="1100"/>
                        <a:t>Internal work on Operational Reporting and Business Activity Monitoring has progressed well. However there remains work to do to ensure key Operational Reports are ready for go live as per AEMO business team expectations.</a:t>
                      </a:r>
                      <a:endParaRPr lang="en-AU" sz="1100"/>
                    </a:p>
                  </a:txBody>
                  <a:tcPr marL="80189" marR="80189" marT="40094" marB="40094" anchor="ctr"/>
                </a:tc>
                <a:extLst>
                  <a:ext uri="{0D108BD9-81ED-4DB2-BD59-A6C34878D82A}">
                    <a16:rowId xmlns:a16="http://schemas.microsoft.com/office/drawing/2014/main" val="1625519646"/>
                  </a:ext>
                </a:extLst>
              </a:tr>
              <a:tr h="642047">
                <a:tc>
                  <a:txBody>
                    <a:bodyPr/>
                    <a:lstStyle/>
                    <a:p>
                      <a:r>
                        <a:rPr lang="en-AU" sz="1100" b="1">
                          <a:effectLst/>
                        </a:rPr>
                        <a:t>Performance</a:t>
                      </a:r>
                      <a:endParaRPr lang="en-AU" sz="1100" b="1"/>
                    </a:p>
                  </a:txBody>
                  <a:tcPr marL="80189" marR="80189"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effectLst/>
                        </a:rPr>
                        <a:t>“Day in the Life Testing” completed with no performance issues identified that cannot be remedied for 31 May go-live.</a:t>
                      </a:r>
                      <a:endParaRPr lang="en-AU" sz="1100"/>
                    </a:p>
                  </a:txBody>
                  <a:tcPr marL="80189" marR="80189" marT="40094" marB="4009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In Progress</a:t>
                      </a:r>
                    </a:p>
                  </a:txBody>
                  <a:tcPr marL="80189" marR="80189" marT="40094" marB="40094"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a:t>Some delays starting, now in progress and initial results from 2 / 5 runs are positive.</a:t>
                      </a:r>
                      <a:endParaRPr lang="en-AU" sz="1100"/>
                    </a:p>
                  </a:txBody>
                  <a:tcPr marL="80189" marR="80189" marT="40094" marB="40094" anchor="ctr"/>
                </a:tc>
                <a:extLst>
                  <a:ext uri="{0D108BD9-81ED-4DB2-BD59-A6C34878D82A}">
                    <a16:rowId xmlns:a16="http://schemas.microsoft.com/office/drawing/2014/main" val="1501581093"/>
                  </a:ext>
                </a:extLst>
              </a:tr>
              <a:tr h="594285">
                <a:tc>
                  <a:txBody>
                    <a:bodyPr/>
                    <a:lstStyle/>
                    <a:p>
                      <a:r>
                        <a:rPr lang="en-AU" sz="1100" b="1">
                          <a:effectLst/>
                        </a:rPr>
                        <a:t>Pre-Production</a:t>
                      </a:r>
                      <a:endParaRPr lang="en-AU" sz="1100" b="1"/>
                    </a:p>
                  </a:txBody>
                  <a:tcPr marL="80189" marR="80189" marT="40094" marB="40094" anchor="ctr"/>
                </a:tc>
                <a:tc>
                  <a:txBody>
                    <a:bodyPr/>
                    <a:lstStyle/>
                    <a:p>
                      <a:r>
                        <a:rPr lang="en-AU" sz="1100">
                          <a:effectLst/>
                        </a:rPr>
                        <a:t>Data migration on track and no blockers to meeting criteria/schedule for pre-production deployment.</a:t>
                      </a:r>
                      <a:endParaRPr lang="en-AU" sz="1100"/>
                    </a:p>
                  </a:txBody>
                  <a:tcPr marL="80189" marR="80189" marT="40094" marB="4009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a:sym typeface="Wingdings" panose="05000000000000000000" pitchFamily="2" charset="2"/>
                        </a:rPr>
                        <a:t></a:t>
                      </a:r>
                      <a:endParaRPr lang="en-AU" sz="1100"/>
                    </a:p>
                  </a:txBody>
                  <a:tcPr marL="80189" marR="80189" marT="40094" marB="40094" anchor="ctr"/>
                </a:tc>
                <a:tc>
                  <a:txBody>
                    <a:bodyPr/>
                    <a:lstStyle/>
                    <a:p>
                      <a:r>
                        <a:rPr lang="en-AU" sz="1100"/>
                        <a:t>Pre-production deployment complete. Reviewing timeline for go-live cutover from lessons learnt.</a:t>
                      </a:r>
                    </a:p>
                  </a:txBody>
                  <a:tcPr marL="80189" marR="80189" marT="40094" marB="40094" anchor="ctr"/>
                </a:tc>
                <a:extLst>
                  <a:ext uri="{0D108BD9-81ED-4DB2-BD59-A6C34878D82A}">
                    <a16:rowId xmlns:a16="http://schemas.microsoft.com/office/drawing/2014/main" val="80521530"/>
                  </a:ext>
                </a:extLst>
              </a:tr>
              <a:tr h="513823">
                <a:tc>
                  <a:txBody>
                    <a:bodyPr/>
                    <a:lstStyle/>
                    <a:p>
                      <a:r>
                        <a:rPr lang="en-AU" sz="1100" b="1">
                          <a:effectLst/>
                        </a:rPr>
                        <a:t>Industry Test</a:t>
                      </a:r>
                      <a:endParaRPr lang="en-AU" sz="1100" b="1"/>
                    </a:p>
                  </a:txBody>
                  <a:tcPr marL="80189" marR="80189" marT="40094" marB="40094" anchor="ctr"/>
                </a:tc>
                <a:tc>
                  <a:txBody>
                    <a:bodyPr/>
                    <a:lstStyle/>
                    <a:p>
                      <a:r>
                        <a:rPr lang="en-AU" sz="1100">
                          <a:effectLst/>
                        </a:rPr>
                        <a:t>On track to commence Retail Industry Test on 19 April.</a:t>
                      </a:r>
                      <a:endParaRPr lang="en-AU" sz="1100"/>
                    </a:p>
                  </a:txBody>
                  <a:tcPr marL="80189" marR="80189" marT="40094" marB="40094" anchor="ctr"/>
                </a:tc>
                <a:tc>
                  <a:txBody>
                    <a:bodyPr/>
                    <a:lstStyle/>
                    <a:p>
                      <a:pPr algn="ctr"/>
                      <a:r>
                        <a:rPr lang="en-AU" sz="1100">
                          <a:sym typeface="Wingdings" panose="05000000000000000000" pitchFamily="2" charset="2"/>
                        </a:rPr>
                        <a:t></a:t>
                      </a:r>
                      <a:endParaRPr lang="en-AU" sz="1100"/>
                    </a:p>
                  </a:txBody>
                  <a:tcPr marL="80189" marR="80189" marT="40094" marB="40094" anchor="ctr"/>
                </a:tc>
                <a:tc>
                  <a:txBody>
                    <a:bodyPr/>
                    <a:lstStyle/>
                    <a:p>
                      <a:r>
                        <a:rPr lang="en-AU" sz="1100"/>
                        <a:t>Industry testing available from 15-Apr</a:t>
                      </a:r>
                    </a:p>
                    <a:p>
                      <a:r>
                        <a:rPr lang="en-AU" sz="1100"/>
                        <a:t>Retail industry invitation testing to commence on 19-Apr as scheduled.</a:t>
                      </a:r>
                    </a:p>
                  </a:txBody>
                  <a:tcPr marL="80189" marR="80189" marT="40094" marB="40094" anchor="ctr"/>
                </a:tc>
                <a:extLst>
                  <a:ext uri="{0D108BD9-81ED-4DB2-BD59-A6C34878D82A}">
                    <a16:rowId xmlns:a16="http://schemas.microsoft.com/office/drawing/2014/main" val="1630536127"/>
                  </a:ext>
                </a:extLst>
              </a:tr>
              <a:tr h="1011216">
                <a:tc>
                  <a:txBody>
                    <a:bodyPr/>
                    <a:lstStyle/>
                    <a:p>
                      <a:r>
                        <a:rPr lang="en-AU" sz="1100" b="1"/>
                        <a:t>Overall</a:t>
                      </a:r>
                    </a:p>
                  </a:txBody>
                  <a:tcPr marL="80189" marR="80189" marT="40094" marB="40094" anchor="ctr"/>
                </a:tc>
                <a:tc>
                  <a:txBody>
                    <a:bodyPr/>
                    <a:lstStyle/>
                    <a:p>
                      <a:endParaRPr lang="en-AU" sz="1100"/>
                    </a:p>
                  </a:txBody>
                  <a:tcPr marL="80189" marR="80189" marT="40094" marB="40094" anchor="ctr"/>
                </a:tc>
                <a:tc>
                  <a:txBody>
                    <a:bodyPr/>
                    <a:lstStyle/>
                    <a:p>
                      <a:endParaRPr lang="en-AU" sz="1100"/>
                    </a:p>
                  </a:txBody>
                  <a:tcPr marL="80189" marR="80189" marT="40094" marB="40094" anchor="ctr"/>
                </a:tc>
                <a:tc>
                  <a:txBody>
                    <a:bodyPr/>
                    <a:lstStyle/>
                    <a:p>
                      <a:r>
                        <a:rPr lang="en-US" sz="1100" strike="noStrike">
                          <a:solidFill>
                            <a:schemeClr val="tx1"/>
                          </a:solidFill>
                        </a:rPr>
                        <a:t>Overall, the Retail workstream remains amber for 31 May go-live. There are currently no blockers to achieving 31 May go-live, and the project remains committed to meeting this date. However, as per the above, there are still a number of outstanding items that is putting pressure on meeting the timeframe. </a:t>
                      </a:r>
                      <a:endParaRPr lang="en-AU" sz="1100" strike="noStrike">
                        <a:solidFill>
                          <a:schemeClr val="tx1"/>
                        </a:solidFill>
                      </a:endParaRPr>
                    </a:p>
                  </a:txBody>
                  <a:tcPr marL="80189" marR="80189" marT="40094" marB="40094" anchor="ctr"/>
                </a:tc>
                <a:extLst>
                  <a:ext uri="{0D108BD9-81ED-4DB2-BD59-A6C34878D82A}">
                    <a16:rowId xmlns:a16="http://schemas.microsoft.com/office/drawing/2014/main" val="3696285219"/>
                  </a:ext>
                </a:extLst>
              </a:tr>
            </a:tbl>
          </a:graphicData>
        </a:graphic>
      </p:graphicFrame>
      <p:grpSp>
        <p:nvGrpSpPr>
          <p:cNvPr id="9" name="Group 8">
            <a:extLst>
              <a:ext uri="{FF2B5EF4-FFF2-40B4-BE49-F238E27FC236}">
                <a16:creationId xmlns:a16="http://schemas.microsoft.com/office/drawing/2014/main" id="{4918FC3B-3918-4027-9097-8DF6BEEBEE6F}"/>
              </a:ext>
            </a:extLst>
          </p:cNvPr>
          <p:cNvGrpSpPr/>
          <p:nvPr/>
        </p:nvGrpSpPr>
        <p:grpSpPr>
          <a:xfrm>
            <a:off x="5076088" y="6207889"/>
            <a:ext cx="387999" cy="342328"/>
            <a:chOff x="181654" y="2696976"/>
            <a:chExt cx="432000" cy="432000"/>
          </a:xfrm>
        </p:grpSpPr>
        <p:sp>
          <p:nvSpPr>
            <p:cNvPr id="12" name="Rectangle: Rounded Corners 11">
              <a:extLst>
                <a:ext uri="{FF2B5EF4-FFF2-40B4-BE49-F238E27FC236}">
                  <a16:creationId xmlns:a16="http://schemas.microsoft.com/office/drawing/2014/main" id="{761AFCC7-8CCC-4442-B077-8D11F189A62F}"/>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1447"/>
              <a:endParaRPr lang="en-AU" sz="1184">
                <a:solidFill>
                  <a:srgbClr val="FFFFFF"/>
                </a:solidFill>
                <a:latin typeface="Tw Cen MT" panose="020B0602020104020603"/>
              </a:endParaRPr>
            </a:p>
          </p:txBody>
        </p:sp>
        <p:sp>
          <p:nvSpPr>
            <p:cNvPr id="13" name="Oval 12">
              <a:extLst>
                <a:ext uri="{FF2B5EF4-FFF2-40B4-BE49-F238E27FC236}">
                  <a16:creationId xmlns:a16="http://schemas.microsoft.com/office/drawing/2014/main" id="{B1685EC3-AF05-4C7B-AFBF-6F37FFE68FDD}"/>
                </a:ext>
              </a:extLst>
            </p:cNvPr>
            <p:cNvSpPr/>
            <p:nvPr/>
          </p:nvSpPr>
          <p:spPr>
            <a:xfrm>
              <a:off x="292202" y="2793455"/>
              <a:ext cx="210903" cy="2390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1447"/>
              <a:endParaRPr lang="en-AU" sz="759">
                <a:solidFill>
                  <a:srgbClr val="FFFFFF"/>
                </a:solidFill>
                <a:latin typeface="Tw Cen MT" panose="020B0602020104020603"/>
              </a:endParaRPr>
            </a:p>
          </p:txBody>
        </p:sp>
      </p:grpSp>
    </p:spTree>
    <p:extLst>
      <p:ext uri="{BB962C8B-B14F-4D97-AF65-F5344CB8AC3E}">
        <p14:creationId xmlns:p14="http://schemas.microsoft.com/office/powerpoint/2010/main" val="369396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E199-7B6D-4646-A3A5-B83A69031041}"/>
              </a:ext>
            </a:extLst>
          </p:cNvPr>
          <p:cNvSpPr>
            <a:spLocks noGrp="1"/>
          </p:cNvSpPr>
          <p:nvPr>
            <p:ph type="title"/>
          </p:nvPr>
        </p:nvSpPr>
        <p:spPr/>
        <p:txBody>
          <a:bodyPr/>
          <a:lstStyle/>
          <a:p>
            <a:r>
              <a:rPr lang="en-AU"/>
              <a:t>Contingency Planning</a:t>
            </a:r>
          </a:p>
        </p:txBody>
      </p:sp>
      <p:sp>
        <p:nvSpPr>
          <p:cNvPr id="3" name="Text Placeholder 2">
            <a:extLst>
              <a:ext uri="{FF2B5EF4-FFF2-40B4-BE49-F238E27FC236}">
                <a16:creationId xmlns:a16="http://schemas.microsoft.com/office/drawing/2014/main" id="{3BDAF4B6-9C15-42D4-91AA-BB1D18F8DE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9E57F9F-2045-42F3-A0B2-3EEFA1AA91E1}"/>
              </a:ext>
            </a:extLst>
          </p:cNvPr>
          <p:cNvSpPr>
            <a:spLocks noGrp="1"/>
          </p:cNvSpPr>
          <p:nvPr>
            <p:ph type="sldNum" sz="quarter" idx="12"/>
          </p:nvPr>
        </p:nvSpPr>
        <p:spPr/>
        <p:txBody>
          <a:bodyPr/>
          <a:lstStyle/>
          <a:p>
            <a:fld id="{4EC81F68-4976-451A-B2E9-79BCBD2F70CC}" type="slidenum">
              <a:rPr lang="en-AU" smtClean="0"/>
              <a:pPr/>
              <a:t>13</a:t>
            </a:fld>
            <a:endParaRPr lang="en-AU"/>
          </a:p>
        </p:txBody>
      </p:sp>
    </p:spTree>
    <p:extLst>
      <p:ext uri="{BB962C8B-B14F-4D97-AF65-F5344CB8AC3E}">
        <p14:creationId xmlns:p14="http://schemas.microsoft.com/office/powerpoint/2010/main" val="118730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3298-F6A8-4DAA-876A-8803236A3177}"/>
              </a:ext>
            </a:extLst>
          </p:cNvPr>
          <p:cNvSpPr>
            <a:spLocks noGrp="1"/>
          </p:cNvSpPr>
          <p:nvPr>
            <p:ph type="title"/>
          </p:nvPr>
        </p:nvSpPr>
        <p:spPr/>
        <p:txBody>
          <a:bodyPr/>
          <a:lstStyle/>
          <a:p>
            <a:r>
              <a:rPr lang="en-AU"/>
              <a:t>Purpose of this section</a:t>
            </a:r>
          </a:p>
        </p:txBody>
      </p:sp>
      <p:sp>
        <p:nvSpPr>
          <p:cNvPr id="3" name="Content Placeholder 2">
            <a:extLst>
              <a:ext uri="{FF2B5EF4-FFF2-40B4-BE49-F238E27FC236}">
                <a16:creationId xmlns:a16="http://schemas.microsoft.com/office/drawing/2014/main" id="{89491BAE-8553-48FF-A6E1-04057BD1E9D9}"/>
              </a:ext>
            </a:extLst>
          </p:cNvPr>
          <p:cNvSpPr>
            <a:spLocks noGrp="1"/>
          </p:cNvSpPr>
          <p:nvPr>
            <p:ph idx="1"/>
          </p:nvPr>
        </p:nvSpPr>
        <p:spPr/>
        <p:txBody>
          <a:bodyPr>
            <a:normAutofit/>
          </a:bodyPr>
          <a:lstStyle/>
          <a:p>
            <a:pPr>
              <a:lnSpc>
                <a:spcPct val="100000"/>
              </a:lnSpc>
              <a:spcBef>
                <a:spcPts val="1052"/>
              </a:spcBef>
            </a:pPr>
            <a:r>
              <a:rPr lang="en-AU" sz="1754"/>
              <a:t>Provide an overview of 5MS Contingency Planning</a:t>
            </a:r>
          </a:p>
          <a:p>
            <a:pPr>
              <a:lnSpc>
                <a:spcPct val="100000"/>
              </a:lnSpc>
              <a:spcBef>
                <a:spcPts val="1052"/>
              </a:spcBef>
            </a:pPr>
            <a:r>
              <a:rPr lang="en-AU" sz="1754"/>
              <a:t>Discuss the addition of the Retail delay risk to the 5MS Contingency Plan and the approach to developing the contingency</a:t>
            </a:r>
          </a:p>
          <a:p>
            <a:pPr>
              <a:lnSpc>
                <a:spcPct val="100000"/>
              </a:lnSpc>
              <a:spcBef>
                <a:spcPts val="1052"/>
              </a:spcBef>
            </a:pPr>
            <a:r>
              <a:rPr lang="en-AU" sz="1754"/>
              <a:t>Review the risk and proposed contingency options</a:t>
            </a:r>
          </a:p>
          <a:p>
            <a:pPr>
              <a:lnSpc>
                <a:spcPct val="100000"/>
              </a:lnSpc>
              <a:spcBef>
                <a:spcPts val="1052"/>
              </a:spcBef>
            </a:pPr>
            <a:r>
              <a:rPr lang="en-AU" sz="1754"/>
              <a:t>Review the Regulatory tools that may be used to achieve the contingency response</a:t>
            </a:r>
          </a:p>
          <a:p>
            <a:pPr>
              <a:lnSpc>
                <a:spcPct val="100000"/>
              </a:lnSpc>
              <a:spcBef>
                <a:spcPts val="1052"/>
              </a:spcBef>
            </a:pPr>
            <a:r>
              <a:rPr lang="en-AU" sz="1754"/>
              <a:t>Discuss initial thoughts from RWG</a:t>
            </a:r>
          </a:p>
        </p:txBody>
      </p:sp>
      <p:sp>
        <p:nvSpPr>
          <p:cNvPr id="4" name="Slide Number Placeholder 3">
            <a:extLst>
              <a:ext uri="{FF2B5EF4-FFF2-40B4-BE49-F238E27FC236}">
                <a16:creationId xmlns:a16="http://schemas.microsoft.com/office/drawing/2014/main" id="{1BA59264-578A-412B-88CC-E573E8774106}"/>
              </a:ext>
            </a:extLst>
          </p:cNvPr>
          <p:cNvSpPr>
            <a:spLocks noGrp="1"/>
          </p:cNvSpPr>
          <p:nvPr>
            <p:ph type="sldNum" sz="quarter" idx="12"/>
          </p:nvPr>
        </p:nvSpPr>
        <p:spPr/>
        <p:txBody>
          <a:bodyPr/>
          <a:lstStyle/>
          <a:p>
            <a:fld id="{4EC81F68-4976-451A-B2E9-79BCBD2F70CC}" type="slidenum">
              <a:rPr lang="en-AU" smtClean="0"/>
              <a:t>14</a:t>
            </a:fld>
            <a:endParaRPr lang="en-AU"/>
          </a:p>
        </p:txBody>
      </p:sp>
    </p:spTree>
    <p:extLst>
      <p:ext uri="{BB962C8B-B14F-4D97-AF65-F5344CB8AC3E}">
        <p14:creationId xmlns:p14="http://schemas.microsoft.com/office/powerpoint/2010/main" val="3655723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F794-75E7-45E1-BCFA-F81CC24F3023}"/>
              </a:ext>
            </a:extLst>
          </p:cNvPr>
          <p:cNvSpPr>
            <a:spLocks noGrp="1"/>
          </p:cNvSpPr>
          <p:nvPr>
            <p:ph type="title"/>
          </p:nvPr>
        </p:nvSpPr>
        <p:spPr/>
        <p:txBody>
          <a:bodyPr>
            <a:normAutofit/>
          </a:bodyPr>
          <a:lstStyle/>
          <a:p>
            <a:r>
              <a:rPr lang="en-AU"/>
              <a:t>Overview of Industry Contingency Planning to date</a:t>
            </a:r>
          </a:p>
        </p:txBody>
      </p:sp>
      <p:sp>
        <p:nvSpPr>
          <p:cNvPr id="3" name="Content Placeholder 2">
            <a:extLst>
              <a:ext uri="{FF2B5EF4-FFF2-40B4-BE49-F238E27FC236}">
                <a16:creationId xmlns:a16="http://schemas.microsoft.com/office/drawing/2014/main" id="{A792D871-C06D-4C91-B131-2A13DDBF1433}"/>
              </a:ext>
            </a:extLst>
          </p:cNvPr>
          <p:cNvSpPr>
            <a:spLocks noGrp="1"/>
          </p:cNvSpPr>
          <p:nvPr>
            <p:ph idx="1"/>
          </p:nvPr>
        </p:nvSpPr>
        <p:spPr>
          <a:xfrm>
            <a:off x="206545" y="1703673"/>
            <a:ext cx="10255425" cy="4803412"/>
          </a:xfrm>
        </p:spPr>
        <p:txBody>
          <a:bodyPr vert="horz" lIns="80189" tIns="40094" rIns="80189" bIns="40094" rtlCol="0" anchor="t">
            <a:normAutofit/>
          </a:bodyPr>
          <a:lstStyle/>
          <a:p>
            <a:pPr>
              <a:lnSpc>
                <a:spcPct val="100000"/>
              </a:lnSpc>
            </a:pPr>
            <a:r>
              <a:rPr lang="en-AU" sz="1600"/>
              <a:t>Industry Contingency plan developed by RWG in April 2020 </a:t>
            </a:r>
          </a:p>
          <a:p>
            <a:pPr>
              <a:lnSpc>
                <a:spcPct val="100000"/>
              </a:lnSpc>
            </a:pPr>
            <a:r>
              <a:rPr lang="en-AU" sz="1600"/>
              <a:t>26 contingency scenarios identified, with associated monitoring , responses and trigger points</a:t>
            </a:r>
          </a:p>
          <a:p>
            <a:pPr>
              <a:lnSpc>
                <a:spcPct val="100000"/>
              </a:lnSpc>
            </a:pPr>
            <a:r>
              <a:rPr lang="en-AU" sz="1600"/>
              <a:t>Scenarios coverage includes:</a:t>
            </a:r>
          </a:p>
          <a:p>
            <a:pPr marL="388435" lvl="1" indent="-157323">
              <a:lnSpc>
                <a:spcPct val="100000"/>
              </a:lnSpc>
              <a:spcBef>
                <a:spcPts val="526"/>
              </a:spcBef>
              <a:buFontTx/>
              <a:buChar char="–"/>
            </a:pPr>
            <a:r>
              <a:rPr lang="en-AU" sz="1400"/>
              <a:t>AEMO “Not Ready” to operate for 5MS Rule commencement</a:t>
            </a:r>
          </a:p>
          <a:p>
            <a:pPr marL="388435" lvl="1" indent="-157323">
              <a:lnSpc>
                <a:spcPct val="100000"/>
              </a:lnSpc>
              <a:spcBef>
                <a:spcPts val="526"/>
              </a:spcBef>
              <a:buFontTx/>
              <a:buChar char="–"/>
            </a:pPr>
            <a:r>
              <a:rPr lang="en-AU" sz="1400"/>
              <a:t>Minimum / Essential criteria not met for 5MS Rule Commencement</a:t>
            </a:r>
          </a:p>
          <a:p>
            <a:pPr marL="388435" lvl="1" indent="-157323">
              <a:lnSpc>
                <a:spcPct val="100000"/>
              </a:lnSpc>
              <a:spcBef>
                <a:spcPts val="526"/>
              </a:spcBef>
              <a:buFontTx/>
              <a:buChar char="–"/>
            </a:pPr>
            <a:r>
              <a:rPr lang="en-AU" sz="1400"/>
              <a:t>Essential Meters not fully compliant at 5MS rule Commencement</a:t>
            </a:r>
          </a:p>
          <a:p>
            <a:pPr marL="388435" lvl="1" indent="-157323">
              <a:lnSpc>
                <a:spcPct val="100000"/>
              </a:lnSpc>
              <a:spcBef>
                <a:spcPts val="526"/>
              </a:spcBef>
              <a:buFontTx/>
              <a:buChar char="–"/>
            </a:pPr>
            <a:r>
              <a:rPr lang="en-AU" sz="1400"/>
              <a:t>Essential Meter(s) metering data delivery issues</a:t>
            </a:r>
          </a:p>
          <a:p>
            <a:pPr marL="388435" lvl="1" indent="-157323">
              <a:lnSpc>
                <a:spcPct val="100000"/>
              </a:lnSpc>
              <a:spcBef>
                <a:spcPts val="526"/>
              </a:spcBef>
              <a:buFontTx/>
              <a:buChar char="–"/>
            </a:pPr>
            <a:r>
              <a:rPr lang="en-AU" sz="1400"/>
              <a:t>Delays to platform deployments</a:t>
            </a:r>
          </a:p>
          <a:p>
            <a:pPr marL="388435" lvl="1" indent="-157323">
              <a:lnSpc>
                <a:spcPct val="100000"/>
              </a:lnSpc>
              <a:spcBef>
                <a:spcPts val="526"/>
              </a:spcBef>
              <a:buFontTx/>
              <a:buChar char="–"/>
            </a:pPr>
            <a:r>
              <a:rPr lang="en-AU" sz="1400"/>
              <a:t>Platform Deployment failures</a:t>
            </a:r>
          </a:p>
          <a:p>
            <a:pPr marL="388435" lvl="1" indent="-157323">
              <a:lnSpc>
                <a:spcPct val="100000"/>
              </a:lnSpc>
              <a:spcBef>
                <a:spcPts val="526"/>
              </a:spcBef>
              <a:buFontTx/>
              <a:buChar char="–"/>
            </a:pPr>
            <a:r>
              <a:rPr lang="en-AU" sz="1400"/>
              <a:t>Post go-live inaccuracies and issues</a:t>
            </a:r>
          </a:p>
          <a:p>
            <a:pPr>
              <a:lnSpc>
                <a:spcPct val="100000"/>
              </a:lnSpc>
            </a:pPr>
            <a:r>
              <a:rPr lang="en-AU" sz="1600"/>
              <a:t>Where applicable contingency responses utilise existing NEM operating processes</a:t>
            </a:r>
          </a:p>
          <a:p>
            <a:pPr>
              <a:lnSpc>
                <a:spcPct val="100000"/>
              </a:lnSpc>
            </a:pPr>
            <a:r>
              <a:rPr lang="en-AU" sz="1600"/>
              <a:t>Monitoring Mechanism a number of scenarios include monitoring of participant and AEMO progress via readiness reporting and completion of planned milestones</a:t>
            </a:r>
          </a:p>
          <a:p>
            <a:pPr>
              <a:lnSpc>
                <a:spcPct val="100000"/>
              </a:lnSpc>
            </a:pPr>
            <a:r>
              <a:rPr lang="en-AU" sz="1600"/>
              <a:t>As component of RWG readiness reporting assessment will be made against identified contingency scenarios for contingency implementation</a:t>
            </a:r>
            <a:endParaRPr lang="en-AU" sz="1400"/>
          </a:p>
          <a:p>
            <a:pPr lvl="1"/>
            <a:endParaRPr lang="en-AU" sz="900"/>
          </a:p>
        </p:txBody>
      </p:sp>
      <p:sp>
        <p:nvSpPr>
          <p:cNvPr id="4" name="Slide Number Placeholder 3">
            <a:extLst>
              <a:ext uri="{FF2B5EF4-FFF2-40B4-BE49-F238E27FC236}">
                <a16:creationId xmlns:a16="http://schemas.microsoft.com/office/drawing/2014/main" id="{2D03ABAD-9C6A-4BF0-8B3C-0E79EF5FD232}"/>
              </a:ext>
            </a:extLst>
          </p:cNvPr>
          <p:cNvSpPr>
            <a:spLocks noGrp="1"/>
          </p:cNvSpPr>
          <p:nvPr>
            <p:ph type="sldNum" sz="quarter" idx="12"/>
          </p:nvPr>
        </p:nvSpPr>
        <p:spPr/>
        <p:txBody>
          <a:bodyPr/>
          <a:lstStyle/>
          <a:p>
            <a:fld id="{4EC81F68-4976-451A-B2E9-79BCBD2F70CC}" type="slidenum">
              <a:rPr lang="en-AU" smtClean="0"/>
              <a:t>15</a:t>
            </a:fld>
            <a:endParaRPr lang="en-AU"/>
          </a:p>
        </p:txBody>
      </p:sp>
    </p:spTree>
    <p:extLst>
      <p:ext uri="{BB962C8B-B14F-4D97-AF65-F5344CB8AC3E}">
        <p14:creationId xmlns:p14="http://schemas.microsoft.com/office/powerpoint/2010/main" val="4216980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A848-20CD-4498-800D-3A74D1AC421C}"/>
              </a:ext>
            </a:extLst>
          </p:cNvPr>
          <p:cNvSpPr>
            <a:spLocks noGrp="1"/>
          </p:cNvSpPr>
          <p:nvPr>
            <p:ph type="title"/>
          </p:nvPr>
        </p:nvSpPr>
        <p:spPr/>
        <p:txBody>
          <a:bodyPr/>
          <a:lstStyle/>
          <a:p>
            <a:r>
              <a:rPr lang="en-AU"/>
              <a:t>Contingency Plan Extract</a:t>
            </a:r>
          </a:p>
        </p:txBody>
      </p:sp>
      <p:sp>
        <p:nvSpPr>
          <p:cNvPr id="4" name="Slide Number Placeholder 3">
            <a:extLst>
              <a:ext uri="{FF2B5EF4-FFF2-40B4-BE49-F238E27FC236}">
                <a16:creationId xmlns:a16="http://schemas.microsoft.com/office/drawing/2014/main" id="{1E55D6CA-AB04-4BEE-96EE-FA3907101418}"/>
              </a:ext>
            </a:extLst>
          </p:cNvPr>
          <p:cNvSpPr>
            <a:spLocks noGrp="1"/>
          </p:cNvSpPr>
          <p:nvPr>
            <p:ph type="sldNum" sz="quarter" idx="12"/>
          </p:nvPr>
        </p:nvSpPr>
        <p:spPr/>
        <p:txBody>
          <a:bodyPr/>
          <a:lstStyle/>
          <a:p>
            <a:fld id="{4EC81F68-4976-451A-B2E9-79BCBD2F70CC}" type="slidenum">
              <a:rPr lang="en-AU" smtClean="0"/>
              <a:t>16</a:t>
            </a:fld>
            <a:endParaRPr lang="en-AU"/>
          </a:p>
        </p:txBody>
      </p:sp>
      <p:graphicFrame>
        <p:nvGraphicFramePr>
          <p:cNvPr id="7" name="Table 6">
            <a:extLst>
              <a:ext uri="{FF2B5EF4-FFF2-40B4-BE49-F238E27FC236}">
                <a16:creationId xmlns:a16="http://schemas.microsoft.com/office/drawing/2014/main" id="{62F6D89B-05D9-466E-A5C4-3C8C19766C7A}"/>
              </a:ext>
            </a:extLst>
          </p:cNvPr>
          <p:cNvGraphicFramePr>
            <a:graphicFrameLocks noGrp="1"/>
          </p:cNvGraphicFramePr>
          <p:nvPr/>
        </p:nvGraphicFramePr>
        <p:xfrm>
          <a:off x="206547" y="2302190"/>
          <a:ext cx="10317173" cy="3906672"/>
        </p:xfrm>
        <a:graphic>
          <a:graphicData uri="http://schemas.openxmlformats.org/drawingml/2006/table">
            <a:tbl>
              <a:tblPr/>
              <a:tblGrid>
                <a:gridCol w="618733">
                  <a:extLst>
                    <a:ext uri="{9D8B030D-6E8A-4147-A177-3AD203B41FA5}">
                      <a16:colId xmlns:a16="http://schemas.microsoft.com/office/drawing/2014/main" val="2178695736"/>
                    </a:ext>
                  </a:extLst>
                </a:gridCol>
                <a:gridCol w="581459">
                  <a:extLst>
                    <a:ext uri="{9D8B030D-6E8A-4147-A177-3AD203B41FA5}">
                      <a16:colId xmlns:a16="http://schemas.microsoft.com/office/drawing/2014/main" val="3918640773"/>
                    </a:ext>
                  </a:extLst>
                </a:gridCol>
                <a:gridCol w="842370">
                  <a:extLst>
                    <a:ext uri="{9D8B030D-6E8A-4147-A177-3AD203B41FA5}">
                      <a16:colId xmlns:a16="http://schemas.microsoft.com/office/drawing/2014/main" val="3944316068"/>
                    </a:ext>
                  </a:extLst>
                </a:gridCol>
                <a:gridCol w="1677653">
                  <a:extLst>
                    <a:ext uri="{9D8B030D-6E8A-4147-A177-3AD203B41FA5}">
                      <a16:colId xmlns:a16="http://schemas.microsoft.com/office/drawing/2014/main" val="3919917337"/>
                    </a:ext>
                  </a:extLst>
                </a:gridCol>
                <a:gridCol w="487745">
                  <a:extLst>
                    <a:ext uri="{9D8B030D-6E8A-4147-A177-3AD203B41FA5}">
                      <a16:colId xmlns:a16="http://schemas.microsoft.com/office/drawing/2014/main" val="221684201"/>
                    </a:ext>
                  </a:extLst>
                </a:gridCol>
                <a:gridCol w="346805">
                  <a:extLst>
                    <a:ext uri="{9D8B030D-6E8A-4147-A177-3AD203B41FA5}">
                      <a16:colId xmlns:a16="http://schemas.microsoft.com/office/drawing/2014/main" val="2775464622"/>
                    </a:ext>
                  </a:extLst>
                </a:gridCol>
                <a:gridCol w="521822">
                  <a:extLst>
                    <a:ext uri="{9D8B030D-6E8A-4147-A177-3AD203B41FA5}">
                      <a16:colId xmlns:a16="http://schemas.microsoft.com/office/drawing/2014/main" val="1662874296"/>
                    </a:ext>
                  </a:extLst>
                </a:gridCol>
                <a:gridCol w="976552">
                  <a:extLst>
                    <a:ext uri="{9D8B030D-6E8A-4147-A177-3AD203B41FA5}">
                      <a16:colId xmlns:a16="http://schemas.microsoft.com/office/drawing/2014/main" val="2484090679"/>
                    </a:ext>
                  </a:extLst>
                </a:gridCol>
                <a:gridCol w="1729469">
                  <a:extLst>
                    <a:ext uri="{9D8B030D-6E8A-4147-A177-3AD203B41FA5}">
                      <a16:colId xmlns:a16="http://schemas.microsoft.com/office/drawing/2014/main" val="3231446301"/>
                    </a:ext>
                  </a:extLst>
                </a:gridCol>
                <a:gridCol w="663460">
                  <a:extLst>
                    <a:ext uri="{9D8B030D-6E8A-4147-A177-3AD203B41FA5}">
                      <a16:colId xmlns:a16="http://schemas.microsoft.com/office/drawing/2014/main" val="3216323144"/>
                    </a:ext>
                  </a:extLst>
                </a:gridCol>
                <a:gridCol w="1871105">
                  <a:extLst>
                    <a:ext uri="{9D8B030D-6E8A-4147-A177-3AD203B41FA5}">
                      <a16:colId xmlns:a16="http://schemas.microsoft.com/office/drawing/2014/main" val="2411543116"/>
                    </a:ext>
                  </a:extLst>
                </a:gridCol>
              </a:tblGrid>
              <a:tr h="357085">
                <a:tc gridSpan="5">
                  <a:txBody>
                    <a:bodyPr/>
                    <a:lstStyle/>
                    <a:p>
                      <a:pPr algn="l" fontAlgn="b"/>
                      <a:r>
                        <a:rPr lang="en-AU" sz="1100" b="1" i="0" u="none" strike="noStrike">
                          <a:solidFill>
                            <a:srgbClr val="FFFFFF"/>
                          </a:solidFill>
                          <a:effectLst/>
                          <a:latin typeface="Calibri" panose="020F0502020204030204" pitchFamily="34" charset="0"/>
                        </a:rPr>
                        <a:t>5MS GS INDUSTRY READINESS CONTINGENCY PLAN</a:t>
                      </a:r>
                    </a:p>
                  </a:txBody>
                  <a:tcPr marL="31570" marR="31570" marT="31570" marB="31570" anchor="b">
                    <a:lnL>
                      <a:noFill/>
                    </a:lnL>
                    <a:lnR>
                      <a:noFill/>
                    </a:lnR>
                    <a:lnT>
                      <a:noFill/>
                    </a:lnT>
                    <a:lnB>
                      <a:noFill/>
                    </a:lnB>
                    <a:solidFill>
                      <a:srgbClr val="C6591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a:txBody>
                    <a:bodyPr/>
                    <a:lstStyle/>
                    <a:p>
                      <a:pPr algn="l" fontAlgn="b"/>
                      <a:r>
                        <a:rPr lang="en-AU" sz="1100" b="1" i="0" u="none" strike="noStrike">
                          <a:solidFill>
                            <a:srgbClr val="FFFFFF"/>
                          </a:solidFill>
                          <a:effectLst/>
                          <a:latin typeface="Calibri" panose="020F0502020204030204" pitchFamily="34" charset="0"/>
                        </a:rPr>
                        <a:t> </a:t>
                      </a:r>
                    </a:p>
                  </a:txBody>
                  <a:tcPr marL="31570" marR="31570" marT="31570" marB="31570" anchor="b">
                    <a:lnL>
                      <a:noFill/>
                    </a:lnL>
                    <a:lnR>
                      <a:noFill/>
                    </a:lnR>
                    <a:lnT>
                      <a:noFill/>
                    </a:lnT>
                    <a:lnB>
                      <a:noFill/>
                    </a:lnB>
                    <a:solidFill>
                      <a:srgbClr val="C65911"/>
                    </a:solidFill>
                  </a:tcPr>
                </a:tc>
                <a:tc>
                  <a:txBody>
                    <a:bodyPr/>
                    <a:lstStyle/>
                    <a:p>
                      <a:pPr algn="l" fontAlgn="b"/>
                      <a:r>
                        <a:rPr lang="en-AU" sz="1100" b="1" i="0" u="none" strike="noStrike">
                          <a:solidFill>
                            <a:srgbClr val="FFFFFF"/>
                          </a:solidFill>
                          <a:effectLst/>
                          <a:latin typeface="Calibri" panose="020F0502020204030204" pitchFamily="34" charset="0"/>
                        </a:rPr>
                        <a:t> </a:t>
                      </a:r>
                    </a:p>
                  </a:txBody>
                  <a:tcPr marL="31570" marR="31570" marT="31570" marB="31570" anchor="b">
                    <a:lnL>
                      <a:noFill/>
                    </a:lnL>
                    <a:lnR>
                      <a:noFill/>
                    </a:lnR>
                    <a:lnT>
                      <a:noFill/>
                    </a:lnT>
                    <a:lnB>
                      <a:noFill/>
                    </a:lnB>
                    <a:solidFill>
                      <a:srgbClr val="C65911"/>
                    </a:solidFill>
                  </a:tcPr>
                </a:tc>
                <a:tc>
                  <a:txBody>
                    <a:bodyPr/>
                    <a:lstStyle/>
                    <a:p>
                      <a:pPr algn="r" fontAlgn="b"/>
                      <a:r>
                        <a:rPr lang="en-AU" sz="1100" b="1" i="0" u="none" strike="noStrike">
                          <a:solidFill>
                            <a:srgbClr val="FFFFFF"/>
                          </a:solidFill>
                          <a:effectLst/>
                          <a:latin typeface="Calibri" panose="020F0502020204030204" pitchFamily="34" charset="0"/>
                        </a:rPr>
                        <a:t>5-Jun-20</a:t>
                      </a:r>
                    </a:p>
                  </a:txBody>
                  <a:tcPr marL="31570" marR="31570" marT="31570" marB="31570" anchor="b">
                    <a:lnL>
                      <a:noFill/>
                    </a:lnL>
                    <a:lnR>
                      <a:noFill/>
                    </a:lnR>
                    <a:lnT>
                      <a:noFill/>
                    </a:lnT>
                    <a:lnB>
                      <a:noFill/>
                    </a:lnB>
                    <a:solidFill>
                      <a:srgbClr val="C65911"/>
                    </a:solidFill>
                  </a:tcPr>
                </a:tc>
                <a:tc>
                  <a:txBody>
                    <a:bodyPr/>
                    <a:lstStyle/>
                    <a:p>
                      <a:pPr algn="ctr" fontAlgn="ctr"/>
                      <a:r>
                        <a:rPr lang="en-AU" sz="700" b="0" i="0" u="none" strike="noStrike">
                          <a:solidFill>
                            <a:srgbClr val="000000"/>
                          </a:solidFill>
                          <a:effectLst/>
                          <a:latin typeface="Calibri" panose="020F0502020204030204" pitchFamily="34" charset="0"/>
                        </a:rPr>
                        <a:t> </a:t>
                      </a:r>
                    </a:p>
                  </a:txBody>
                  <a:tcPr marL="31570" marR="31570" marT="31570" marB="31570" anchor="ctr">
                    <a:lnL>
                      <a:noFill/>
                    </a:lnL>
                    <a:lnR>
                      <a:noFill/>
                    </a:lnR>
                    <a:lnT>
                      <a:noFill/>
                    </a:lnT>
                    <a:lnB>
                      <a:noFill/>
                    </a:lnB>
                    <a:solidFill>
                      <a:srgbClr val="C65911"/>
                    </a:solidFill>
                  </a:tcPr>
                </a:tc>
                <a:tc>
                  <a:txBody>
                    <a:bodyPr/>
                    <a:lstStyle/>
                    <a:p>
                      <a:pPr algn="ctr" fontAlgn="ctr"/>
                      <a:r>
                        <a:rPr lang="en-AU" sz="700" b="0" i="0" u="none" strike="noStrike">
                          <a:solidFill>
                            <a:srgbClr val="000000"/>
                          </a:solidFill>
                          <a:effectLst/>
                          <a:latin typeface="Calibri" panose="020F0502020204030204" pitchFamily="34" charset="0"/>
                        </a:rPr>
                        <a:t> </a:t>
                      </a:r>
                    </a:p>
                  </a:txBody>
                  <a:tcPr marL="31570" marR="31570" marT="31570" marB="31570" anchor="ctr">
                    <a:lnL>
                      <a:noFill/>
                    </a:lnL>
                    <a:lnR>
                      <a:noFill/>
                    </a:lnR>
                    <a:lnT>
                      <a:noFill/>
                    </a:lnT>
                    <a:lnB>
                      <a:noFill/>
                    </a:lnB>
                    <a:solidFill>
                      <a:srgbClr val="C65911"/>
                    </a:solidFill>
                  </a:tcPr>
                </a:tc>
                <a:tc>
                  <a:txBody>
                    <a:bodyPr/>
                    <a:lstStyle/>
                    <a:p>
                      <a:pPr algn="ctr" fontAlgn="ctr"/>
                      <a:r>
                        <a:rPr lang="en-AU" sz="700" b="0" i="0" u="none" strike="noStrike">
                          <a:solidFill>
                            <a:srgbClr val="000000"/>
                          </a:solidFill>
                          <a:effectLst/>
                          <a:latin typeface="Calibri" panose="020F0502020204030204" pitchFamily="34" charset="0"/>
                        </a:rPr>
                        <a:t> </a:t>
                      </a:r>
                    </a:p>
                  </a:txBody>
                  <a:tcPr marL="31570" marR="31570" marT="31570" marB="31570" anchor="ctr">
                    <a:lnL>
                      <a:noFill/>
                    </a:lnL>
                    <a:lnR>
                      <a:noFill/>
                    </a:lnR>
                    <a:lnT>
                      <a:noFill/>
                    </a:lnT>
                    <a:lnB>
                      <a:noFill/>
                    </a:lnB>
                    <a:solidFill>
                      <a:srgbClr val="C65911"/>
                    </a:solidFill>
                  </a:tcPr>
                </a:tc>
                <a:extLst>
                  <a:ext uri="{0D108BD9-81ED-4DB2-BD59-A6C34878D82A}">
                    <a16:rowId xmlns:a16="http://schemas.microsoft.com/office/drawing/2014/main" val="2630731729"/>
                  </a:ext>
                </a:extLst>
              </a:tr>
              <a:tr h="217472">
                <a:tc>
                  <a:txBody>
                    <a:bodyPr/>
                    <a:lstStyle/>
                    <a:p>
                      <a:pPr algn="ctr" fontAlgn="ctr"/>
                      <a:r>
                        <a:rPr lang="en-AU" sz="700" b="1" i="0" u="none" strike="noStrike">
                          <a:solidFill>
                            <a:srgbClr val="FFFFFF"/>
                          </a:solidFill>
                          <a:effectLst/>
                          <a:latin typeface="Calibri" panose="020F0502020204030204" pitchFamily="34" charset="0"/>
                        </a:rPr>
                        <a:t>Contingency Scenario Ref</a:t>
                      </a:r>
                    </a:p>
                  </a:txBody>
                  <a:tcPr marL="3636" marR="3636" marT="3636"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Industry Risk Ref</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Contingency Scenario</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Scenario Description</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Scenario Category</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Priority (H/M/L)</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Likelihood</a:t>
                      </a:r>
                      <a:br>
                        <a:rPr lang="en-AU" sz="700" b="1" i="0" u="none" strike="noStrike">
                          <a:solidFill>
                            <a:srgbClr val="FFFFFF"/>
                          </a:solidFill>
                          <a:effectLst/>
                          <a:latin typeface="Calibri" panose="020F0502020204030204" pitchFamily="34" charset="0"/>
                        </a:rPr>
                      </a:br>
                      <a:r>
                        <a:rPr lang="en-AU" sz="700" b="1" i="0" u="none" strike="noStrike">
                          <a:solidFill>
                            <a:srgbClr val="FFFFFF"/>
                          </a:solidFill>
                          <a:effectLst/>
                          <a:latin typeface="Calibri" panose="020F0502020204030204" pitchFamily="34" charset="0"/>
                        </a:rPr>
                        <a:t>(H/M/L)</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Impacted Stakeholders</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Triggers</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Monitoring Mechanism</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AU" sz="700" b="1" i="0" u="none" strike="noStrike">
                          <a:solidFill>
                            <a:srgbClr val="FFFFFF"/>
                          </a:solidFill>
                          <a:effectLst/>
                          <a:latin typeface="Calibri" panose="020F0502020204030204" pitchFamily="34" charset="0"/>
                        </a:rPr>
                        <a:t>Response</a:t>
                      </a:r>
                    </a:p>
                  </a:txBody>
                  <a:tcPr marL="3636" marR="3636" marT="363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val="567772318"/>
                  </a:ext>
                </a:extLst>
              </a:tr>
              <a:tr h="2415535">
                <a:tc>
                  <a:txBody>
                    <a:bodyPr/>
                    <a:lstStyle/>
                    <a:p>
                      <a:pPr algn="ctr" fontAlgn="t"/>
                      <a:r>
                        <a:rPr lang="en-AU" sz="700" b="0" i="0" u="none" strike="noStrike">
                          <a:solidFill>
                            <a:srgbClr val="000000"/>
                          </a:solidFill>
                          <a:effectLst/>
                          <a:latin typeface="Calibri" panose="020F0502020204030204" pitchFamily="34" charset="0"/>
                        </a:rPr>
                        <a:t>C1</a:t>
                      </a:r>
                    </a:p>
                  </a:txBody>
                  <a:tcPr marL="31570" marR="31570" marT="31570" marB="3157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2D050"/>
                    </a:solidFill>
                  </a:tcPr>
                </a:tc>
                <a:tc>
                  <a:txBody>
                    <a:bodyPr/>
                    <a:lstStyle/>
                    <a:p>
                      <a:pPr algn="ctr" fontAlgn="t"/>
                      <a:r>
                        <a:rPr lang="en-AU" sz="700" b="0" i="0" u="none" strike="noStrike">
                          <a:solidFill>
                            <a:srgbClr val="000000"/>
                          </a:solidFill>
                          <a:effectLst/>
                          <a:latin typeface="Calibri" panose="020F0502020204030204" pitchFamily="34" charset="0"/>
                        </a:rPr>
                        <a:t>R14, R15, R16, R17</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l" fontAlgn="t"/>
                      <a:r>
                        <a:rPr lang="en-AU" sz="800" b="0" i="0" u="none" strike="noStrike">
                          <a:solidFill>
                            <a:srgbClr val="000000"/>
                          </a:solidFill>
                          <a:effectLst/>
                          <a:latin typeface="Calibri" panose="020F0502020204030204" pitchFamily="34" charset="0"/>
                        </a:rPr>
                        <a:t>Minimum criteria not met for 5MS/GS commencements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t"/>
                      <a:r>
                        <a:rPr lang="en-AU" sz="800" b="0" i="0" u="none" strike="noStrike">
                          <a:solidFill>
                            <a:srgbClr val="000000"/>
                          </a:solidFill>
                          <a:effectLst/>
                          <a:latin typeface="Calibri" panose="020F0502020204030204" pitchFamily="34" charset="0"/>
                        </a:rPr>
                        <a:t>Minimum criteria (defined in </a:t>
                      </a:r>
                      <a:r>
                        <a:rPr lang="en-AU" sz="800" b="0" i="1" u="none" strike="noStrike">
                          <a:solidFill>
                            <a:srgbClr val="000000"/>
                          </a:solidFill>
                          <a:effectLst/>
                          <a:latin typeface="Calibri" panose="020F0502020204030204" pitchFamily="34" charset="0"/>
                        </a:rPr>
                        <a:t>Industry readiness contingency plan </a:t>
                      </a:r>
                      <a:r>
                        <a:rPr lang="en-AU" sz="800" b="0" i="0" u="none" strike="noStrike">
                          <a:solidFill>
                            <a:srgbClr val="000000"/>
                          </a:solidFill>
                          <a:effectLst/>
                          <a:latin typeface="Calibri" panose="020F0502020204030204" pitchFamily="34" charset="0"/>
                        </a:rPr>
                        <a:t>word document) not met for 5MS/GS commencements resulting in critical impact to NEM operations and/or material risk of market or power system failure</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t"/>
                      <a:r>
                        <a:rPr lang="en-AU" sz="800" b="0" i="0" u="none" strike="noStrike">
                          <a:solidFill>
                            <a:srgbClr val="000000"/>
                          </a:solidFill>
                          <a:effectLst/>
                          <a:latin typeface="Calibri" panose="020F0502020204030204" pitchFamily="34" charset="0"/>
                        </a:rPr>
                        <a:t>Readiness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ctr" fontAlgn="t"/>
                      <a:r>
                        <a:rPr lang="en-AU" sz="800" b="0" i="0" u="none" strike="noStrike">
                          <a:solidFill>
                            <a:srgbClr val="000000"/>
                          </a:solidFill>
                          <a:effectLst/>
                          <a:latin typeface="Calibri" panose="020F0502020204030204" pitchFamily="34" charset="0"/>
                        </a:rPr>
                        <a:t>H</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ctr" fontAlgn="t"/>
                      <a:r>
                        <a:rPr lang="en-AU" sz="800" b="0" i="0" u="none" strike="noStrike">
                          <a:solidFill>
                            <a:srgbClr val="000000"/>
                          </a:solidFill>
                          <a:effectLst/>
                          <a:latin typeface="Calibri" panose="020F0502020204030204" pitchFamily="34" charset="0"/>
                        </a:rPr>
                        <a:t>L</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t"/>
                      <a:r>
                        <a:rPr lang="en-AU" sz="800" b="0" i="0" u="none" strike="noStrike">
                          <a:solidFill>
                            <a:srgbClr val="000000"/>
                          </a:solidFill>
                          <a:effectLst/>
                          <a:latin typeface="Calibri" panose="020F0502020204030204" pitchFamily="34" charset="0"/>
                        </a:rPr>
                        <a:t>AEMO, Impacted Participants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t"/>
                      <a:r>
                        <a:rPr lang="en-AU" sz="800" b="0" i="0" u="none" strike="noStrike">
                          <a:solidFill>
                            <a:srgbClr val="000000"/>
                          </a:solidFill>
                          <a:effectLst/>
                          <a:latin typeface="Calibri" panose="020F0502020204030204" pitchFamily="34" charset="0"/>
                        </a:rPr>
                        <a:t>The following triggers may indicate that minimum criteria for 5MS/GS commencements may not be met: </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 Readiness reporting results, 7-8 months in advance of the commencement dates</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 Insufficient participants in industry testing/market trials</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 Unfavourable industry testing/market trial results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t"/>
                      <a:r>
                        <a:rPr lang="en-AU" sz="800" b="0" i="0" u="none" strike="noStrike">
                          <a:solidFill>
                            <a:srgbClr val="000000"/>
                          </a:solidFill>
                          <a:effectLst/>
                          <a:latin typeface="Calibri" panose="020F0502020204030204" pitchFamily="34" charset="0"/>
                        </a:rPr>
                        <a:t>Industry Readiness Reporting,</a:t>
                      </a:r>
                      <a:br>
                        <a:rPr lang="en-AU" sz="800" b="0" i="0" u="none" strike="noStrike">
                          <a:solidFill>
                            <a:srgbClr val="000000"/>
                          </a:solidFill>
                          <a:effectLst/>
                          <a:latin typeface="Calibri" panose="020F0502020204030204" pitchFamily="34" charset="0"/>
                        </a:rPr>
                      </a:b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Industry testing and Market trials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t"/>
                      <a:r>
                        <a:rPr lang="en-AU" sz="800" b="0" i="0" u="none" strike="noStrike">
                          <a:solidFill>
                            <a:srgbClr val="000000"/>
                          </a:solidFill>
                          <a:effectLst/>
                          <a:latin typeface="Calibri" panose="020F0502020204030204" pitchFamily="34" charset="0"/>
                        </a:rPr>
                        <a:t>- Perform impact assessment, confirming risk of fundamental market failure and recommend preferred contingency response based on the physical and commercial market requirements</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 Where necessary, escalate issue and recommend actions to the PCF or EF</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 Submit rule change to AEMC (6 month process) where no other alternative approach exists</a:t>
                      </a:r>
                      <a:br>
                        <a:rPr lang="en-AU" sz="800" b="0" i="0" u="none" strike="noStrike">
                          <a:solidFill>
                            <a:srgbClr val="000000"/>
                          </a:solidFill>
                          <a:effectLst/>
                          <a:latin typeface="Calibri" panose="020F0502020204030204" pitchFamily="34" charset="0"/>
                        </a:rPr>
                      </a:br>
                      <a:endParaRPr lang="en-AU" sz="800" b="0" i="0" u="none" strike="noStrike">
                        <a:solidFill>
                          <a:srgbClr val="000000"/>
                        </a:solidFill>
                        <a:effectLst/>
                        <a:latin typeface="Calibri" panose="020F0502020204030204" pitchFamily="34" charset="0"/>
                      </a:endParaRP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3208868844"/>
                  </a:ext>
                </a:extLst>
              </a:tr>
              <a:tr h="905121">
                <a:tc>
                  <a:txBody>
                    <a:bodyPr/>
                    <a:lstStyle/>
                    <a:p>
                      <a:pPr algn="ctr" fontAlgn="t"/>
                      <a:r>
                        <a:rPr lang="en-AU" sz="700" b="0" i="0" u="none" strike="noStrike">
                          <a:solidFill>
                            <a:srgbClr val="000000"/>
                          </a:solidFill>
                          <a:effectLst/>
                          <a:latin typeface="Calibri" panose="020F0502020204030204" pitchFamily="34" charset="0"/>
                        </a:rPr>
                        <a:t>C25</a:t>
                      </a:r>
                    </a:p>
                  </a:txBody>
                  <a:tcPr marL="31570" marR="31570" marT="31570" marB="3157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2D050"/>
                    </a:solidFill>
                  </a:tcPr>
                </a:tc>
                <a:tc>
                  <a:txBody>
                    <a:bodyPr/>
                    <a:lstStyle/>
                    <a:p>
                      <a:pPr algn="ctr" fontAlgn="t"/>
                      <a:r>
                        <a:rPr lang="en-AU" sz="700" b="0" i="0" u="none" strike="noStrike">
                          <a:solidFill>
                            <a:srgbClr val="000000"/>
                          </a:solidFill>
                          <a:effectLst/>
                          <a:latin typeface="Calibri" panose="020F0502020204030204" pitchFamily="34" charset="0"/>
                        </a:rPr>
                        <a:t>R11</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l" fontAlgn="t"/>
                      <a:r>
                        <a:rPr lang="en-AU" sz="800" b="0" i="0" u="none" strike="noStrike">
                          <a:solidFill>
                            <a:srgbClr val="000000"/>
                          </a:solidFill>
                          <a:effectLst/>
                          <a:latin typeface="Calibri" panose="020F0502020204030204" pitchFamily="34" charset="0"/>
                        </a:rPr>
                        <a:t>AEMO 'not ready' to operate</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t"/>
                      <a:r>
                        <a:rPr lang="en-AU" sz="800" b="0" i="0" u="none" strike="noStrike">
                          <a:solidFill>
                            <a:srgbClr val="000000"/>
                          </a:solidFill>
                          <a:effectLst/>
                          <a:latin typeface="Calibri" panose="020F0502020204030204" pitchFamily="34" charset="0"/>
                        </a:rPr>
                        <a:t>AEMO 'not ready' to operate within market conditions at rule commencement resulting in fundamental impact to ongoing NEM operations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t"/>
                      <a:r>
                        <a:rPr lang="en-AU" sz="800" b="0" i="0" u="none" strike="noStrike">
                          <a:solidFill>
                            <a:srgbClr val="000000"/>
                          </a:solidFill>
                          <a:effectLst/>
                          <a:latin typeface="Calibri" panose="020F0502020204030204" pitchFamily="34" charset="0"/>
                        </a:rPr>
                        <a:t>Readiness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t"/>
                      <a:r>
                        <a:rPr lang="en-AU" sz="800" b="0" i="0" u="none" strike="noStrike">
                          <a:solidFill>
                            <a:srgbClr val="000000"/>
                          </a:solidFill>
                          <a:effectLst/>
                          <a:latin typeface="Calibri" panose="020F0502020204030204" pitchFamily="34" charset="0"/>
                        </a:rPr>
                        <a:t>H</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t"/>
                      <a:r>
                        <a:rPr lang="en-AU" sz="800" b="0" i="0" u="none" strike="noStrike">
                          <a:solidFill>
                            <a:srgbClr val="000000"/>
                          </a:solidFill>
                          <a:effectLst/>
                          <a:latin typeface="Calibri" panose="020F0502020204030204" pitchFamily="34" charset="0"/>
                        </a:rPr>
                        <a:t>L</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t"/>
                      <a:r>
                        <a:rPr lang="en-AU" sz="800" b="0" i="0" u="none" strike="noStrike">
                          <a:solidFill>
                            <a:srgbClr val="000000"/>
                          </a:solidFill>
                          <a:effectLst/>
                          <a:latin typeface="Calibri" panose="020F0502020204030204" pitchFamily="34" charset="0"/>
                        </a:rPr>
                        <a:t>AEMO, Impacted Participants</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t"/>
                      <a:r>
                        <a:rPr lang="en-AU" sz="800" b="0" i="0" u="none" strike="noStrike">
                          <a:solidFill>
                            <a:srgbClr val="000000"/>
                          </a:solidFill>
                          <a:effectLst/>
                          <a:latin typeface="Calibri" panose="020F0502020204030204" pitchFamily="34" charset="0"/>
                        </a:rPr>
                        <a:t>Critical AEMO Milestones missed and not considered recoverable prior to rule commencement when assessed major checkpoint </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t"/>
                      <a:r>
                        <a:rPr lang="en-AU" sz="800" b="0" i="0" u="none" strike="noStrike">
                          <a:solidFill>
                            <a:srgbClr val="000000"/>
                          </a:solidFill>
                          <a:effectLst/>
                          <a:latin typeface="Calibri" panose="020F0502020204030204" pitchFamily="34" charset="0"/>
                        </a:rPr>
                        <a:t>Program Milestones and Industry Readiness Reporting</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t"/>
                      <a:r>
                        <a:rPr lang="en-AU" sz="800" b="0" i="0" u="none" strike="noStrike">
                          <a:solidFill>
                            <a:srgbClr val="000000"/>
                          </a:solidFill>
                          <a:effectLst/>
                          <a:latin typeface="Calibri" panose="020F0502020204030204" pitchFamily="34" charset="0"/>
                        </a:rPr>
                        <a:t>Establishment of extent of delay and industry consultation on appropriate response.</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Confirmation that impact of delay will result in fundamental market failure</a:t>
                      </a:r>
                      <a:br>
                        <a:rPr lang="en-AU" sz="800" b="0" i="0" u="none" strike="noStrike">
                          <a:solidFill>
                            <a:srgbClr val="000000"/>
                          </a:solidFill>
                          <a:effectLst/>
                          <a:latin typeface="Calibri" panose="020F0502020204030204" pitchFamily="34" charset="0"/>
                        </a:rPr>
                      </a:br>
                      <a:r>
                        <a:rPr lang="en-AU" sz="800" b="0" i="0" u="none" strike="noStrike">
                          <a:solidFill>
                            <a:srgbClr val="000000"/>
                          </a:solidFill>
                          <a:effectLst/>
                          <a:latin typeface="Calibri" panose="020F0502020204030204" pitchFamily="34" charset="0"/>
                        </a:rPr>
                        <a:t>Development of Rule Change Proposal for AEMC consideration (AEMO).</a:t>
                      </a:r>
                    </a:p>
                  </a:txBody>
                  <a:tcPr marL="31570" marR="31570" marT="31570" marB="3157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49607662"/>
                  </a:ext>
                </a:extLst>
              </a:tr>
            </a:tbl>
          </a:graphicData>
        </a:graphic>
      </p:graphicFrame>
    </p:spTree>
    <p:extLst>
      <p:ext uri="{BB962C8B-B14F-4D97-AF65-F5344CB8AC3E}">
        <p14:creationId xmlns:p14="http://schemas.microsoft.com/office/powerpoint/2010/main" val="329034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BB26-2295-41CF-8F1C-3DFA8EFD72CD}"/>
              </a:ext>
            </a:extLst>
          </p:cNvPr>
          <p:cNvSpPr>
            <a:spLocks noGrp="1"/>
          </p:cNvSpPr>
          <p:nvPr>
            <p:ph type="title"/>
          </p:nvPr>
        </p:nvSpPr>
        <p:spPr/>
        <p:txBody>
          <a:bodyPr/>
          <a:lstStyle/>
          <a:p>
            <a:r>
              <a:rPr lang="en-AU"/>
              <a:t>Risk Assessment</a:t>
            </a:r>
          </a:p>
        </p:txBody>
      </p:sp>
      <p:sp>
        <p:nvSpPr>
          <p:cNvPr id="3" name="Content Placeholder 2">
            <a:extLst>
              <a:ext uri="{FF2B5EF4-FFF2-40B4-BE49-F238E27FC236}">
                <a16:creationId xmlns:a16="http://schemas.microsoft.com/office/drawing/2014/main" id="{55A896C9-2F73-48CD-94A1-AC2B4FDAACED}"/>
              </a:ext>
            </a:extLst>
          </p:cNvPr>
          <p:cNvSpPr>
            <a:spLocks noGrp="1"/>
          </p:cNvSpPr>
          <p:nvPr>
            <p:ph idx="1"/>
          </p:nvPr>
        </p:nvSpPr>
        <p:spPr>
          <a:xfrm>
            <a:off x="543648" y="3614470"/>
            <a:ext cx="9685812" cy="3078792"/>
          </a:xfrm>
        </p:spPr>
        <p:txBody>
          <a:bodyPr>
            <a:normAutofit fontScale="92500" lnSpcReduction="10000"/>
          </a:bodyPr>
          <a:lstStyle/>
          <a:p>
            <a:r>
              <a:rPr lang="en-AU" sz="1579"/>
              <a:t>AEMO is proposing to add this risk to the contingency planning, linked to C25. While other risks exists, it is considered that this is the most likely risk scenario related to the Retail workstream. It is the focus of discussion today but lessons learnt may be applied to other risks should they materialise. </a:t>
            </a:r>
          </a:p>
          <a:p>
            <a:r>
              <a:rPr lang="en-AU" sz="1579"/>
              <a:t>These options assume that all other actions have been considered to avoid impacting 01-Oct-21 e.g. compressed market trial</a:t>
            </a:r>
          </a:p>
          <a:p>
            <a:r>
              <a:rPr lang="en-AU" sz="1579"/>
              <a:t>The following slides explore the contingency options in more detail</a:t>
            </a:r>
          </a:p>
          <a:p>
            <a:r>
              <a:rPr lang="en-AU" sz="1579"/>
              <a:t>The contingency options would be executed through a regulatory tool. Possible regulatory tools include: </a:t>
            </a:r>
          </a:p>
          <a:p>
            <a:pPr lvl="1"/>
            <a:r>
              <a:rPr lang="en-AU" sz="1403"/>
              <a:t>Letter of no action from AER</a:t>
            </a:r>
          </a:p>
          <a:p>
            <a:pPr lvl="1"/>
            <a:r>
              <a:rPr lang="en-AU" sz="1403"/>
              <a:t>Rule change by AEMC</a:t>
            </a:r>
          </a:p>
          <a:p>
            <a:r>
              <a:rPr lang="en-AU" sz="1579"/>
              <a:t>Which regulatory tool should be selected depends on which contingency option is selected, the timeline for decision making, the impact of the contingency options on industry, NER and other regulatory initiatives. </a:t>
            </a:r>
          </a:p>
          <a:p>
            <a:r>
              <a:rPr lang="en-AU" sz="1579"/>
              <a:t>Whether GS commencement date would be proportionately deferred may depend on the severity of the delay</a:t>
            </a:r>
          </a:p>
        </p:txBody>
      </p:sp>
      <p:sp>
        <p:nvSpPr>
          <p:cNvPr id="4" name="Rectangle: Rounded Corners 3">
            <a:extLst>
              <a:ext uri="{FF2B5EF4-FFF2-40B4-BE49-F238E27FC236}">
                <a16:creationId xmlns:a16="http://schemas.microsoft.com/office/drawing/2014/main" id="{A700B435-4E16-4AB5-9770-5F33D3020438}"/>
              </a:ext>
            </a:extLst>
          </p:cNvPr>
          <p:cNvSpPr/>
          <p:nvPr/>
        </p:nvSpPr>
        <p:spPr>
          <a:xfrm>
            <a:off x="584959" y="1868140"/>
            <a:ext cx="2689963" cy="151178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28"/>
              <a:t>AEMO’s new MDM solution is deployed and operating successfully in 30-min mode, but not ready to properly process 5-min metering data by 1 October due to further workstream slippages</a:t>
            </a:r>
          </a:p>
        </p:txBody>
      </p:sp>
      <p:sp>
        <p:nvSpPr>
          <p:cNvPr id="5" name="Rectangle: Rounded Corners 4">
            <a:extLst>
              <a:ext uri="{FF2B5EF4-FFF2-40B4-BE49-F238E27FC236}">
                <a16:creationId xmlns:a16="http://schemas.microsoft.com/office/drawing/2014/main" id="{E212B5A5-B619-4574-9973-919B7B253AA0}"/>
              </a:ext>
            </a:extLst>
          </p:cNvPr>
          <p:cNvSpPr/>
          <p:nvPr/>
        </p:nvSpPr>
        <p:spPr>
          <a:xfrm>
            <a:off x="3809512" y="1849080"/>
            <a:ext cx="2689963" cy="151178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28"/>
              <a:t>AEMO would be able to receive 5-min meter reads, it would not be possible to process the data for the purposes of Settlements and calculation of UFE</a:t>
            </a:r>
          </a:p>
        </p:txBody>
      </p:sp>
      <p:sp>
        <p:nvSpPr>
          <p:cNvPr id="6" name="Rectangle: Rounded Corners 5">
            <a:extLst>
              <a:ext uri="{FF2B5EF4-FFF2-40B4-BE49-F238E27FC236}">
                <a16:creationId xmlns:a16="http://schemas.microsoft.com/office/drawing/2014/main" id="{317FC2F6-0438-4575-9863-262EFDA16198}"/>
              </a:ext>
            </a:extLst>
          </p:cNvPr>
          <p:cNvSpPr/>
          <p:nvPr/>
        </p:nvSpPr>
        <p:spPr>
          <a:xfrm>
            <a:off x="674129" y="1577913"/>
            <a:ext cx="1057032" cy="393653"/>
          </a:xfrm>
          <a:prstGeom prst="roundRect">
            <a:avLst/>
          </a:prstGeom>
          <a:ln w="25400">
            <a:solidFill>
              <a:srgbClr val="7030A0"/>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1579"/>
              <a:t>Risk</a:t>
            </a:r>
          </a:p>
        </p:txBody>
      </p:sp>
      <p:sp>
        <p:nvSpPr>
          <p:cNvPr id="7" name="Rectangle: Rounded Corners 6">
            <a:extLst>
              <a:ext uri="{FF2B5EF4-FFF2-40B4-BE49-F238E27FC236}">
                <a16:creationId xmlns:a16="http://schemas.microsoft.com/office/drawing/2014/main" id="{956C12B8-CC2D-4C6D-9B8E-4706E407FB69}"/>
              </a:ext>
            </a:extLst>
          </p:cNvPr>
          <p:cNvSpPr/>
          <p:nvPr/>
        </p:nvSpPr>
        <p:spPr>
          <a:xfrm>
            <a:off x="3915216" y="1595479"/>
            <a:ext cx="1057032" cy="393653"/>
          </a:xfrm>
          <a:prstGeom prst="roundRect">
            <a:avLst/>
          </a:prstGeom>
          <a:ln w="25400">
            <a:solidFill>
              <a:schemeClr val="accent5"/>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1579"/>
              <a:t>Impact</a:t>
            </a:r>
          </a:p>
        </p:txBody>
      </p:sp>
      <p:sp>
        <p:nvSpPr>
          <p:cNvPr id="8" name="Rectangle: Rounded Corners 7">
            <a:extLst>
              <a:ext uri="{FF2B5EF4-FFF2-40B4-BE49-F238E27FC236}">
                <a16:creationId xmlns:a16="http://schemas.microsoft.com/office/drawing/2014/main" id="{3835334C-CA55-40F8-9FE7-678ECD4614A3}"/>
              </a:ext>
            </a:extLst>
          </p:cNvPr>
          <p:cNvSpPr/>
          <p:nvPr/>
        </p:nvSpPr>
        <p:spPr>
          <a:xfrm>
            <a:off x="7034065" y="1855989"/>
            <a:ext cx="3195395" cy="15117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marL="314646" lvl="1" indent="-240858">
              <a:spcAft>
                <a:spcPts val="175"/>
              </a:spcAft>
              <a:buFont typeface="+mj-lt"/>
              <a:buAutoNum type="arabicPeriod"/>
            </a:pPr>
            <a:r>
              <a:rPr lang="en-AU" sz="1228"/>
              <a:t>Move the commencement date for all aspects of 5MS rule</a:t>
            </a:r>
          </a:p>
          <a:p>
            <a:pPr marL="314646" lvl="1" indent="-240858">
              <a:spcAft>
                <a:spcPts val="175"/>
              </a:spcAft>
              <a:buFont typeface="+mj-lt"/>
              <a:buAutoNum type="arabicPeriod"/>
            </a:pPr>
            <a:r>
              <a:rPr lang="en-AU" sz="1228"/>
              <a:t>Move the start date for a subset of the 5MS rule (i.e. for AEMO settlement only)</a:t>
            </a:r>
          </a:p>
          <a:p>
            <a:pPr marL="314646" lvl="1" indent="-240858">
              <a:spcAft>
                <a:spcPts val="175"/>
              </a:spcAft>
              <a:buFont typeface="+mj-lt"/>
              <a:buAutoNum type="arabicPeriod"/>
            </a:pPr>
            <a:r>
              <a:rPr lang="en-AU" sz="1228"/>
              <a:t>Resettle the market at 5-min</a:t>
            </a:r>
          </a:p>
        </p:txBody>
      </p:sp>
      <p:sp>
        <p:nvSpPr>
          <p:cNvPr id="9" name="Rectangle: Rounded Corners 8">
            <a:extLst>
              <a:ext uri="{FF2B5EF4-FFF2-40B4-BE49-F238E27FC236}">
                <a16:creationId xmlns:a16="http://schemas.microsoft.com/office/drawing/2014/main" id="{52F8A568-79D8-4B07-928A-55E4C0B298B9}"/>
              </a:ext>
            </a:extLst>
          </p:cNvPr>
          <p:cNvSpPr/>
          <p:nvPr/>
        </p:nvSpPr>
        <p:spPr>
          <a:xfrm>
            <a:off x="7156302" y="1553747"/>
            <a:ext cx="1421524" cy="441984"/>
          </a:xfrm>
          <a:prstGeom prst="roundRect">
            <a:avLst/>
          </a:prstGeom>
          <a:ln w="25400">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tIns="0" bIns="0" rtlCol="0" anchor="ctr"/>
          <a:lstStyle/>
          <a:p>
            <a:pPr algn="ctr">
              <a:lnSpc>
                <a:spcPts val="1316"/>
              </a:lnSpc>
            </a:pPr>
            <a:r>
              <a:rPr lang="en-AU" sz="1579"/>
              <a:t>Contingency options</a:t>
            </a:r>
          </a:p>
        </p:txBody>
      </p:sp>
      <p:sp>
        <p:nvSpPr>
          <p:cNvPr id="10" name="Arrow: Right 9">
            <a:extLst>
              <a:ext uri="{FF2B5EF4-FFF2-40B4-BE49-F238E27FC236}">
                <a16:creationId xmlns:a16="http://schemas.microsoft.com/office/drawing/2014/main" id="{082B51FC-EB0B-42C6-B565-DAC9A4685F71}"/>
              </a:ext>
            </a:extLst>
          </p:cNvPr>
          <p:cNvSpPr/>
          <p:nvPr/>
        </p:nvSpPr>
        <p:spPr>
          <a:xfrm>
            <a:off x="3327773" y="2479198"/>
            <a:ext cx="534590" cy="291596"/>
          </a:xfrm>
          <a:prstGeom prst="rightArrow">
            <a:avLst/>
          </a:prstGeom>
          <a:solidFill>
            <a:schemeClr val="accent6">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sz="1579"/>
          </a:p>
        </p:txBody>
      </p:sp>
      <p:sp>
        <p:nvSpPr>
          <p:cNvPr id="11" name="Arrow: Right 10">
            <a:extLst>
              <a:ext uri="{FF2B5EF4-FFF2-40B4-BE49-F238E27FC236}">
                <a16:creationId xmlns:a16="http://schemas.microsoft.com/office/drawing/2014/main" id="{D472BA2F-4021-4D48-9B86-65806C925B82}"/>
              </a:ext>
            </a:extLst>
          </p:cNvPr>
          <p:cNvSpPr/>
          <p:nvPr/>
        </p:nvSpPr>
        <p:spPr>
          <a:xfrm>
            <a:off x="6544059" y="2479198"/>
            <a:ext cx="534590" cy="291596"/>
          </a:xfrm>
          <a:prstGeom prst="rightArrow">
            <a:avLst/>
          </a:prstGeom>
          <a:solidFill>
            <a:schemeClr val="accent6">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sz="1579"/>
          </a:p>
        </p:txBody>
      </p:sp>
    </p:spTree>
    <p:extLst>
      <p:ext uri="{BB962C8B-B14F-4D97-AF65-F5344CB8AC3E}">
        <p14:creationId xmlns:p14="http://schemas.microsoft.com/office/powerpoint/2010/main" val="315110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241C-747C-4B5A-8F90-38AD16813F6E}"/>
              </a:ext>
            </a:extLst>
          </p:cNvPr>
          <p:cNvSpPr>
            <a:spLocks noGrp="1"/>
          </p:cNvSpPr>
          <p:nvPr>
            <p:ph type="title"/>
          </p:nvPr>
        </p:nvSpPr>
        <p:spPr/>
        <p:txBody>
          <a:bodyPr/>
          <a:lstStyle/>
          <a:p>
            <a:r>
              <a:rPr lang="en-AU"/>
              <a:t>Notes</a:t>
            </a:r>
          </a:p>
        </p:txBody>
      </p:sp>
      <p:sp>
        <p:nvSpPr>
          <p:cNvPr id="3" name="Content Placeholder 2">
            <a:extLst>
              <a:ext uri="{FF2B5EF4-FFF2-40B4-BE49-F238E27FC236}">
                <a16:creationId xmlns:a16="http://schemas.microsoft.com/office/drawing/2014/main" id="{027CCB83-789F-45D9-8785-945EB046DECA}"/>
              </a:ext>
            </a:extLst>
          </p:cNvPr>
          <p:cNvSpPr>
            <a:spLocks noGrp="1"/>
          </p:cNvSpPr>
          <p:nvPr>
            <p:ph idx="1"/>
          </p:nvPr>
        </p:nvSpPr>
        <p:spPr>
          <a:xfrm>
            <a:off x="206546" y="1655545"/>
            <a:ext cx="10255425" cy="5153413"/>
          </a:xfrm>
        </p:spPr>
        <p:txBody>
          <a:bodyPr>
            <a:normAutofit/>
          </a:bodyPr>
          <a:lstStyle/>
          <a:p>
            <a:r>
              <a:rPr lang="en-AU" sz="1600"/>
              <a:t>AEMO considers delivering against 01-Oct-21 paramount and will make every effort to maintain this date. </a:t>
            </a:r>
          </a:p>
          <a:p>
            <a:endParaRPr lang="en-AU" sz="1600"/>
          </a:p>
          <a:p>
            <a:r>
              <a:rPr lang="en-AU" sz="1600"/>
              <a:t>In the event of a further delay to the Retail go-live or an issue arising, AEMO will evaluate options to mitigate the impact and maintain 01-Oct-21. This may involve compressing the Market Trial and transition period.</a:t>
            </a:r>
          </a:p>
          <a:p>
            <a:endParaRPr lang="en-AU" sz="1600"/>
          </a:p>
          <a:p>
            <a:r>
              <a:rPr lang="en-AU" sz="1600"/>
              <a:t>The contingency scenarios set out in this pack would only be implemented in the event that the market cannot operate properly in 5m mode on 01-Oct-21 and a delay is unavoidable even having taken the mitigation actions. </a:t>
            </a:r>
          </a:p>
        </p:txBody>
      </p:sp>
      <p:sp>
        <p:nvSpPr>
          <p:cNvPr id="4" name="Slide Number Placeholder 3">
            <a:extLst>
              <a:ext uri="{FF2B5EF4-FFF2-40B4-BE49-F238E27FC236}">
                <a16:creationId xmlns:a16="http://schemas.microsoft.com/office/drawing/2014/main" id="{743D159E-8B83-4DB8-8AF8-BE66CEE3BB59}"/>
              </a:ext>
            </a:extLst>
          </p:cNvPr>
          <p:cNvSpPr>
            <a:spLocks noGrp="1"/>
          </p:cNvSpPr>
          <p:nvPr>
            <p:ph type="sldNum" sz="quarter" idx="12"/>
          </p:nvPr>
        </p:nvSpPr>
        <p:spPr/>
        <p:txBody>
          <a:bodyPr/>
          <a:lstStyle/>
          <a:p>
            <a:fld id="{4EC81F68-4976-451A-B2E9-79BCBD2F70CC}" type="slidenum">
              <a:rPr lang="en-AU" smtClean="0"/>
              <a:t>18</a:t>
            </a:fld>
            <a:endParaRPr lang="en-AU"/>
          </a:p>
        </p:txBody>
      </p:sp>
      <p:sp>
        <p:nvSpPr>
          <p:cNvPr id="5" name="Rectangle 4">
            <a:extLst>
              <a:ext uri="{FF2B5EF4-FFF2-40B4-BE49-F238E27FC236}">
                <a16:creationId xmlns:a16="http://schemas.microsoft.com/office/drawing/2014/main" id="{876D465A-ABC9-4FB5-8271-431130014058}"/>
              </a:ext>
            </a:extLst>
          </p:cNvPr>
          <p:cNvSpPr/>
          <p:nvPr/>
        </p:nvSpPr>
        <p:spPr>
          <a:xfrm>
            <a:off x="8335478" y="279132"/>
            <a:ext cx="2030930" cy="635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Slide added post meeting as notes</a:t>
            </a:r>
          </a:p>
        </p:txBody>
      </p:sp>
    </p:spTree>
    <p:extLst>
      <p:ext uri="{BB962C8B-B14F-4D97-AF65-F5344CB8AC3E}">
        <p14:creationId xmlns:p14="http://schemas.microsoft.com/office/powerpoint/2010/main" val="81103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241C-747C-4B5A-8F90-38AD16813F6E}"/>
              </a:ext>
            </a:extLst>
          </p:cNvPr>
          <p:cNvSpPr>
            <a:spLocks noGrp="1"/>
          </p:cNvSpPr>
          <p:nvPr>
            <p:ph type="title"/>
          </p:nvPr>
        </p:nvSpPr>
        <p:spPr/>
        <p:txBody>
          <a:bodyPr/>
          <a:lstStyle/>
          <a:p>
            <a:r>
              <a:rPr lang="en-AU"/>
              <a:t>Timeline Scenarios</a:t>
            </a:r>
          </a:p>
        </p:txBody>
      </p:sp>
      <p:sp>
        <p:nvSpPr>
          <p:cNvPr id="3" name="Content Placeholder 2">
            <a:extLst>
              <a:ext uri="{FF2B5EF4-FFF2-40B4-BE49-F238E27FC236}">
                <a16:creationId xmlns:a16="http://schemas.microsoft.com/office/drawing/2014/main" id="{027CCB83-789F-45D9-8785-945EB046DECA}"/>
              </a:ext>
            </a:extLst>
          </p:cNvPr>
          <p:cNvSpPr>
            <a:spLocks noGrp="1"/>
          </p:cNvSpPr>
          <p:nvPr>
            <p:ph idx="1"/>
          </p:nvPr>
        </p:nvSpPr>
        <p:spPr>
          <a:xfrm>
            <a:off x="206546" y="1655545"/>
            <a:ext cx="10255425" cy="5153413"/>
          </a:xfrm>
        </p:spPr>
        <p:txBody>
          <a:bodyPr vert="horz" lIns="91440" tIns="45720" rIns="91440" bIns="45720" rtlCol="0" anchor="t">
            <a:normAutofit/>
          </a:bodyPr>
          <a:lstStyle/>
          <a:p>
            <a:pPr marL="200025" indent="-200025"/>
            <a:r>
              <a:rPr lang="en-AU" sz="1800"/>
              <a:t>The following scenarios are provided to aid participants in assessing the contingency options. Should a contingency event arise, the exact dates and circumstances are not known. Therefore, the points below provide sample dates solely for the purpose of illustrating the two main scenarios to provide participants with extra information for meaningful consultation responses. </a:t>
            </a:r>
            <a:endParaRPr lang="en-US" sz="1800"/>
          </a:p>
          <a:p>
            <a:pPr marL="200025" indent="-200025"/>
            <a:r>
              <a:rPr lang="en-AU" sz="1800"/>
              <a:t>Scenario 1: Short Slippage – 4 weeks max</a:t>
            </a:r>
            <a:endParaRPr lang="en-AU" sz="1800">
              <a:cs typeface="Segoe UI Semilight"/>
            </a:endParaRPr>
          </a:p>
          <a:p>
            <a:pPr marL="601345" lvl="1" indent="-200025"/>
            <a:r>
              <a:rPr lang="en-AU" sz="1400"/>
              <a:t>Under this scenario, the planned Retail go-live of 31-May-21 and the backup date of 21-June-21 would not be met. The Retail Go-Live (for 30m) would take place in July 2021. This would mean that Market Trial would commence in August and run until late September or early October 2021. </a:t>
            </a:r>
            <a:endParaRPr lang="en-AU" sz="1400">
              <a:cs typeface="Segoe UI Semilight"/>
            </a:endParaRPr>
          </a:p>
          <a:p>
            <a:pPr marL="601345" lvl="1" indent="-200025">
              <a:spcBef>
                <a:spcPts val="438"/>
              </a:spcBef>
            </a:pPr>
            <a:r>
              <a:rPr lang="en-AU" sz="1400">
                <a:cs typeface="Segoe UI Semilight"/>
              </a:rPr>
              <a:t>Those MTP activities dependent on the Retail Platform capability would commence in July.  This includes NCONUML population, NMI Standing Data updates and delivery of 5 minute metering data to AEMO. Other MTP activities can continue during the period.</a:t>
            </a:r>
            <a:endParaRPr lang="en-AU" sz="1400"/>
          </a:p>
          <a:p>
            <a:pPr marL="601345" lvl="1" indent="-200025"/>
            <a:r>
              <a:rPr lang="en-AU" sz="1400"/>
              <a:t>5m market commencement would not be viable for 01-Oct-21 but would occur prior to 01-Nov-21. </a:t>
            </a:r>
            <a:endParaRPr lang="en-AU" sz="1400">
              <a:cs typeface="Segoe UI Semilight"/>
            </a:endParaRPr>
          </a:p>
          <a:p>
            <a:pPr marL="200025" indent="-200025"/>
            <a:r>
              <a:rPr lang="en-AU" sz="1800"/>
              <a:t>Scenario 2: Slippage longer than 4 weeks</a:t>
            </a:r>
          </a:p>
          <a:p>
            <a:pPr marL="601345" lvl="1" indent="-200025"/>
            <a:r>
              <a:rPr lang="en-AU" sz="1400"/>
              <a:t>The nature of the issue causing this delay would need to be assessed for timeline impact. The timeline presented here provides the earliest dates as an assumption. </a:t>
            </a:r>
            <a:endParaRPr lang="en-AU" sz="1400">
              <a:cs typeface="Segoe UI Semilight"/>
            </a:endParaRPr>
          </a:p>
          <a:p>
            <a:pPr marL="601345" lvl="1" indent="-200025"/>
            <a:r>
              <a:rPr lang="en-AU" sz="1400"/>
              <a:t>Under this scenario, it would not be possible to go-live with the Retail solution until August-21. Consequently, Market Trial would be run from September until end of October. This would mean a new market commencement date of post 01-Nov-21. </a:t>
            </a:r>
            <a:endParaRPr lang="en-AU" sz="1400">
              <a:cs typeface="Segoe UI Semilight"/>
            </a:endParaRPr>
          </a:p>
          <a:p>
            <a:pPr marL="600990" lvl="1" indent="-200025"/>
            <a:r>
              <a:rPr lang="en-AU" sz="1400">
                <a:ea typeface="+mn-lt"/>
                <a:cs typeface="+mn-lt"/>
              </a:rPr>
              <a:t>Those MTP activities dependent on the Retail Platform capability would not commence until the Retail Platform go-live in August.  This includes NCONUML population, NMI Standing Data updates and Delivery of 5 minute metering data to AEMO. Other MTP activities can continue during the period</a:t>
            </a:r>
            <a:endParaRPr lang="en-AU" sz="1400">
              <a:cs typeface="Segoe UI Semilight"/>
            </a:endParaRPr>
          </a:p>
        </p:txBody>
      </p:sp>
      <p:sp>
        <p:nvSpPr>
          <p:cNvPr id="4" name="Slide Number Placeholder 3">
            <a:extLst>
              <a:ext uri="{FF2B5EF4-FFF2-40B4-BE49-F238E27FC236}">
                <a16:creationId xmlns:a16="http://schemas.microsoft.com/office/drawing/2014/main" id="{743D159E-8B83-4DB8-8AF8-BE66CEE3BB59}"/>
              </a:ext>
            </a:extLst>
          </p:cNvPr>
          <p:cNvSpPr>
            <a:spLocks noGrp="1"/>
          </p:cNvSpPr>
          <p:nvPr>
            <p:ph type="sldNum" sz="quarter" idx="12"/>
          </p:nvPr>
        </p:nvSpPr>
        <p:spPr/>
        <p:txBody>
          <a:bodyPr/>
          <a:lstStyle/>
          <a:p>
            <a:fld id="{4EC81F68-4976-451A-B2E9-79BCBD2F70CC}" type="slidenum">
              <a:rPr lang="en-AU" smtClean="0"/>
              <a:t>19</a:t>
            </a:fld>
            <a:endParaRPr lang="en-AU"/>
          </a:p>
        </p:txBody>
      </p:sp>
      <p:sp>
        <p:nvSpPr>
          <p:cNvPr id="5" name="Rectangle 4">
            <a:extLst>
              <a:ext uri="{FF2B5EF4-FFF2-40B4-BE49-F238E27FC236}">
                <a16:creationId xmlns:a16="http://schemas.microsoft.com/office/drawing/2014/main" id="{876D465A-ABC9-4FB5-8271-431130014058}"/>
              </a:ext>
            </a:extLst>
          </p:cNvPr>
          <p:cNvSpPr/>
          <p:nvPr/>
        </p:nvSpPr>
        <p:spPr>
          <a:xfrm>
            <a:off x="8335478" y="279132"/>
            <a:ext cx="2030930" cy="635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Slide added post meeting as notes</a:t>
            </a:r>
          </a:p>
        </p:txBody>
      </p:sp>
    </p:spTree>
    <p:extLst>
      <p:ext uri="{BB962C8B-B14F-4D97-AF65-F5344CB8AC3E}">
        <p14:creationId xmlns:p14="http://schemas.microsoft.com/office/powerpoint/2010/main" val="168482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194DBAFD-2AD3-48A1-881F-7E9D4887932A}"/>
                  </a:ext>
                </a:extLst>
              </p:cNvPr>
              <p:cNvGraphicFramePr>
                <a:graphicFrameLocks noChangeAspect="1"/>
              </p:cNvGraphicFramePr>
              <p:nvPr>
                <p:extLst>
                  <p:ext uri="{D42A27DB-BD31-4B8C-83A1-F6EECF244321}">
                    <p14:modId xmlns:p14="http://schemas.microsoft.com/office/powerpoint/2010/main" val="1089959982"/>
                  </p:ext>
                </p:extLst>
              </p:nvPr>
            </p:nvGraphicFramePr>
            <p:xfrm>
              <a:off x="-4716003" y="2931180"/>
              <a:ext cx="2672953" cy="1889919"/>
            </p:xfrm>
            <a:graphic>
              <a:graphicData uri="http://schemas.microsoft.com/office/powerpoint/2016/slidezoom">
                <pslz:sldZm>
                  <pslz:sldZmObj sldId="1386" cId="2288423654">
                    <pslz:zmPr id="{58640177-B28E-4059-B6F6-485BFC2437AA}" returnToParent="0" transitionDur="1000">
                      <p166:blipFill xmlns:p166="http://schemas.microsoft.com/office/powerpoint/2016/6/main">
                        <a:blip r:embed="rId2"/>
                        <a:stretch>
                          <a:fillRect/>
                        </a:stretch>
                      </p166:blipFill>
                      <p166:spPr xmlns:p166="http://schemas.microsoft.com/office/powerpoint/2016/6/main">
                        <a:xfrm>
                          <a:off x="0" y="0"/>
                          <a:ext cx="2672953" cy="1889919"/>
                        </a:xfrm>
                        <a:prstGeom prst="rect">
                          <a:avLst/>
                        </a:prstGeom>
                        <a:ln w="3175">
                          <a:solidFill>
                            <a:prstClr val="ltGray"/>
                          </a:solidFill>
                        </a:ln>
                      </p166:spPr>
                    </pslz:zmPr>
                  </pslz:sldZmObj>
                </pslz:sldZm>
              </a:graphicData>
            </a:graphic>
          </p:graphicFrame>
        </mc:Choice>
        <mc:Fallback>
          <p:pic>
            <p:nvPicPr>
              <p:cNvPr id="4" name="Slide Zoom 3">
                <a:extLst>
                  <a:ext uri="{FF2B5EF4-FFF2-40B4-BE49-F238E27FC236}">
                    <a16:creationId xmlns:a16="http://schemas.microsoft.com/office/drawing/2014/main" id="{194DBAFD-2AD3-48A1-881F-7E9D4887932A}"/>
                  </a:ext>
                </a:extLst>
              </p:cNvPr>
              <p:cNvPicPr>
                <a:picLocks noGrp="1" noRot="1" noChangeAspect="1" noMove="1" noResize="1" noEditPoints="1" noAdjustHandles="1" noChangeArrowheads="1" noChangeShapeType="1"/>
              </p:cNvPicPr>
              <p:nvPr/>
            </p:nvPicPr>
            <p:blipFill>
              <a:blip r:embed="rId2"/>
              <a:stretch>
                <a:fillRect/>
              </a:stretch>
            </p:blipFill>
            <p:spPr>
              <a:xfrm>
                <a:off x="-4716003" y="2931180"/>
                <a:ext cx="2672953" cy="1889919"/>
              </a:xfrm>
              <a:prstGeom prst="rect">
                <a:avLst/>
              </a:prstGeom>
              <a:ln w="3175">
                <a:solidFill>
                  <a:prstClr val="ltGray"/>
                </a:solidFill>
              </a:ln>
            </p:spPr>
          </p:pic>
        </mc:Fallback>
      </mc:AlternateContent>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A9D2-0AE0-44EE-8783-23532A49C58B}"/>
              </a:ext>
            </a:extLst>
          </p:cNvPr>
          <p:cNvSpPr>
            <a:spLocks noGrp="1"/>
          </p:cNvSpPr>
          <p:nvPr>
            <p:ph type="title"/>
          </p:nvPr>
        </p:nvSpPr>
        <p:spPr>
          <a:xfrm>
            <a:off x="206547" y="150494"/>
            <a:ext cx="10323490" cy="1310695"/>
          </a:xfrm>
        </p:spPr>
        <p:txBody>
          <a:bodyPr>
            <a:normAutofit/>
          </a:bodyPr>
          <a:lstStyle/>
          <a:p>
            <a:r>
              <a:rPr lang="en-AU"/>
              <a:t>Option 1 &amp; 2: Move the commencement date</a:t>
            </a:r>
          </a:p>
        </p:txBody>
      </p:sp>
      <p:graphicFrame>
        <p:nvGraphicFramePr>
          <p:cNvPr id="7" name="Table 7">
            <a:extLst>
              <a:ext uri="{FF2B5EF4-FFF2-40B4-BE49-F238E27FC236}">
                <a16:creationId xmlns:a16="http://schemas.microsoft.com/office/drawing/2014/main" id="{E2C2CB03-A9B4-4AD5-A7AB-3CD6D69AE0D3}"/>
              </a:ext>
            </a:extLst>
          </p:cNvPr>
          <p:cNvGraphicFramePr>
            <a:graphicFrameLocks noGrp="1"/>
          </p:cNvGraphicFramePr>
          <p:nvPr>
            <p:ph idx="1"/>
          </p:nvPr>
        </p:nvGraphicFramePr>
        <p:xfrm>
          <a:off x="206548" y="1679783"/>
          <a:ext cx="10323490" cy="5102904"/>
        </p:xfrm>
        <a:graphic>
          <a:graphicData uri="http://schemas.openxmlformats.org/drawingml/2006/table">
            <a:tbl>
              <a:tblPr firstRow="1" bandRow="1">
                <a:tableStyleId>{21E4AEA4-8DFA-4A89-87EB-49C32662AFE0}</a:tableStyleId>
              </a:tblPr>
              <a:tblGrid>
                <a:gridCol w="1470293">
                  <a:extLst>
                    <a:ext uri="{9D8B030D-6E8A-4147-A177-3AD203B41FA5}">
                      <a16:colId xmlns:a16="http://schemas.microsoft.com/office/drawing/2014/main" val="470975876"/>
                    </a:ext>
                  </a:extLst>
                </a:gridCol>
                <a:gridCol w="4157314">
                  <a:extLst>
                    <a:ext uri="{9D8B030D-6E8A-4147-A177-3AD203B41FA5}">
                      <a16:colId xmlns:a16="http://schemas.microsoft.com/office/drawing/2014/main" val="673656602"/>
                    </a:ext>
                  </a:extLst>
                </a:gridCol>
                <a:gridCol w="4695883">
                  <a:extLst>
                    <a:ext uri="{9D8B030D-6E8A-4147-A177-3AD203B41FA5}">
                      <a16:colId xmlns:a16="http://schemas.microsoft.com/office/drawing/2014/main" val="2307522878"/>
                    </a:ext>
                  </a:extLst>
                </a:gridCol>
              </a:tblGrid>
              <a:tr h="301592">
                <a:tc>
                  <a:txBody>
                    <a:bodyPr/>
                    <a:lstStyle/>
                    <a:p>
                      <a:endParaRPr lang="en-AU" sz="1400"/>
                    </a:p>
                  </a:txBody>
                  <a:tcPr marL="80189" marR="80189" marT="40094" marB="40094"/>
                </a:tc>
                <a:tc>
                  <a:txBody>
                    <a:bodyPr/>
                    <a:lstStyle/>
                    <a:p>
                      <a:r>
                        <a:rPr lang="en-AU" sz="1400"/>
                        <a:t>For all aspects of 5MS Rule</a:t>
                      </a:r>
                    </a:p>
                  </a:txBody>
                  <a:tcPr marL="80189" marR="80189" marT="40094" marB="40094"/>
                </a:tc>
                <a:tc>
                  <a:txBody>
                    <a:bodyPr/>
                    <a:lstStyle/>
                    <a:p>
                      <a:r>
                        <a:rPr lang="en-AU" sz="1400"/>
                        <a:t>Only for AEMO’s 5MS Settlement </a:t>
                      </a:r>
                    </a:p>
                  </a:txBody>
                  <a:tcPr marL="80189" marR="80189" marT="40094" marB="40094"/>
                </a:tc>
                <a:extLst>
                  <a:ext uri="{0D108BD9-81ED-4DB2-BD59-A6C34878D82A}">
                    <a16:rowId xmlns:a16="http://schemas.microsoft.com/office/drawing/2014/main" val="4273432067"/>
                  </a:ext>
                </a:extLst>
              </a:tr>
              <a:tr h="543381">
                <a:tc>
                  <a:txBody>
                    <a:bodyPr/>
                    <a:lstStyle/>
                    <a:p>
                      <a:r>
                        <a:rPr lang="en-AU" sz="1400"/>
                        <a:t>Description</a:t>
                      </a:r>
                    </a:p>
                  </a:txBody>
                  <a:tcPr marL="80189" marR="80189" marT="40094" marB="40094"/>
                </a:tc>
                <a:tc>
                  <a:txBody>
                    <a:bodyPr/>
                    <a:lstStyle/>
                    <a:p>
                      <a:r>
                        <a:rPr lang="en-AU" sz="1400"/>
                        <a:t>Postpone all elements of 5MS Rule for AEMO and participants.</a:t>
                      </a:r>
                    </a:p>
                  </a:txBody>
                  <a:tcPr marL="80189" marR="80189" marT="40094" marB="40094"/>
                </a:tc>
                <a:tc>
                  <a:txBody>
                    <a:bodyPr/>
                    <a:lstStyle/>
                    <a:p>
                      <a:r>
                        <a:rPr lang="en-AU" sz="1400"/>
                        <a:t>Allow the rules relating to bidding, dispatch and meter data provision to commence. Defer the obligation on AEMO to settle at 5-mins.</a:t>
                      </a:r>
                    </a:p>
                  </a:txBody>
                  <a:tcPr marL="80189" marR="80189" marT="40094" marB="40094"/>
                </a:tc>
                <a:extLst>
                  <a:ext uri="{0D108BD9-81ED-4DB2-BD59-A6C34878D82A}">
                    <a16:rowId xmlns:a16="http://schemas.microsoft.com/office/drawing/2014/main" val="3324528335"/>
                  </a:ext>
                </a:extLst>
              </a:tr>
              <a:tr h="576329">
                <a:tc>
                  <a:txBody>
                    <a:bodyPr/>
                    <a:lstStyle/>
                    <a:p>
                      <a:r>
                        <a:rPr lang="en-AU" sz="1400"/>
                        <a:t>Impact to GS</a:t>
                      </a:r>
                    </a:p>
                  </a:txBody>
                  <a:tcPr marL="80189" marR="80189" marT="40094" marB="40094"/>
                </a:tc>
                <a:tc gridSpan="2">
                  <a:txBody>
                    <a:bodyPr/>
                    <a:lstStyle/>
                    <a:p>
                      <a:r>
                        <a:rPr lang="en-AU" sz="1400"/>
                        <a:t>Not moving GS proportionately reduces the time between UFE soft-start and when participants become financially responsible for UFE. Feedback is requested from industry on the maximum period of delay to GS soft start that would be acceptable without a deferral to GS commencement.</a:t>
                      </a:r>
                    </a:p>
                  </a:txBody>
                  <a:tcPr marL="80189" marR="80189" marT="40094" marB="40094"/>
                </a:tc>
                <a:tc hMerge="1">
                  <a:txBody>
                    <a:bodyPr/>
                    <a:lstStyle/>
                    <a:p>
                      <a:endParaRPr lang="en-AU"/>
                    </a:p>
                  </a:txBody>
                  <a:tcPr/>
                </a:tc>
                <a:extLst>
                  <a:ext uri="{0D108BD9-81ED-4DB2-BD59-A6C34878D82A}">
                    <a16:rowId xmlns:a16="http://schemas.microsoft.com/office/drawing/2014/main" val="2107927129"/>
                  </a:ext>
                </a:extLst>
              </a:tr>
              <a:tr h="543594">
                <a:tc>
                  <a:txBody>
                    <a:bodyPr/>
                    <a:lstStyle/>
                    <a:p>
                      <a:r>
                        <a:rPr lang="en-AU" sz="1400"/>
                        <a:t>Pros</a:t>
                      </a:r>
                    </a:p>
                  </a:txBody>
                  <a:tcPr marL="80189" marR="80189" marT="40094" marB="40094"/>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Simple approach and well understood process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400"/>
                    </a:p>
                    <a:p>
                      <a:endParaRPr lang="en-AU" sz="1400"/>
                    </a:p>
                  </a:txBody>
                  <a:tcPr marL="80189" marR="80189" marT="40094" marB="40094"/>
                </a:tc>
                <a:tc>
                  <a:txBody>
                    <a:bodyPr/>
                    <a:lstStyle/>
                    <a:p>
                      <a:pPr marL="285750" indent="-285750">
                        <a:buFont typeface="Arial" panose="020B0604020202020204" pitchFamily="34" charset="0"/>
                        <a:buChar char="•"/>
                      </a:pPr>
                      <a:r>
                        <a:rPr lang="en-AU" sz="1400"/>
                        <a:t>Less impact to participant readiness timelines – feedback requested</a:t>
                      </a:r>
                    </a:p>
                    <a:p>
                      <a:pPr marL="285750" indent="-285750">
                        <a:buFont typeface="Arial" panose="020B0604020202020204" pitchFamily="34" charset="0"/>
                        <a:buChar char="•"/>
                      </a:pPr>
                      <a:r>
                        <a:rPr lang="en-AU" sz="1400" strike="sngStrike">
                          <a:solidFill>
                            <a:srgbClr val="FF0000"/>
                          </a:solidFill>
                        </a:rPr>
                        <a:t>Contract market may use 5-min spot price</a:t>
                      </a:r>
                    </a:p>
                  </a:txBody>
                  <a:tcPr marL="80189" marR="80189" marT="40094" marB="40094"/>
                </a:tc>
                <a:extLst>
                  <a:ext uri="{0D108BD9-81ED-4DB2-BD59-A6C34878D82A}">
                    <a16:rowId xmlns:a16="http://schemas.microsoft.com/office/drawing/2014/main" val="482638501"/>
                  </a:ext>
                </a:extLst>
              </a:tr>
              <a:tr h="1264205">
                <a:tc>
                  <a:txBody>
                    <a:bodyPr/>
                    <a:lstStyle/>
                    <a:p>
                      <a:r>
                        <a:rPr lang="en-AU" sz="1400"/>
                        <a:t>Cons</a:t>
                      </a:r>
                    </a:p>
                  </a:txBody>
                  <a:tcPr marL="80189" marR="80189" marT="40094" marB="40094"/>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t>Impacts other initiatives – WDR must commence in a 5-min market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solidFill>
                            <a:srgbClr val="FF0000"/>
                          </a:solidFill>
                        </a:rPr>
                        <a:t>CS not expected to be impacted but it will depend on the circumstances and nature of issue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t>Increases participant readiness program timelines which may increase costs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solidFill>
                            <a:srgbClr val="FF0000"/>
                          </a:solidFill>
                        </a:rPr>
                        <a:t>ASX 5-min caps will remain on foot, and use 5-min dispatch price given that a 5-min settlement price will not be available, creating a mismatch between the spot market and the contract market. </a:t>
                      </a:r>
                    </a:p>
                  </a:txBody>
                  <a:tcPr marL="80189" marR="80189" marT="40094" marB="40094"/>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dirty="0"/>
                        <a:t>WDR impacted </a:t>
                      </a:r>
                      <a:r>
                        <a:rPr lang="en-AU" sz="1400" kern="1200" dirty="0">
                          <a:solidFill>
                            <a:srgbClr val="FF0000"/>
                          </a:solidFill>
                        </a:rPr>
                        <a:t>- </a:t>
                      </a:r>
                      <a:r>
                        <a:rPr lang="en-AU" sz="1400" dirty="0">
                          <a:solidFill>
                            <a:srgbClr val="FF0000"/>
                          </a:solidFill>
                        </a:rPr>
                        <a:t>must commence in a 5-min market</a:t>
                      </a:r>
                      <a:endParaRPr lang="en-AU" sz="1400" kern="1200" dirty="0">
                        <a:solidFill>
                          <a:srgbClr val="FF0000"/>
                        </a:solidFill>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solidFill>
                            <a:srgbClr val="FF0000"/>
                          </a:solidFill>
                        </a:rPr>
                        <a:t>CS not expected to be impacted but it will depend on the circumstances and nature of issue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a:t>There </a:t>
                      </a:r>
                      <a:r>
                        <a:rPr lang="en-AU" sz="1400" kern="1200" dirty="0"/>
                        <a:t>will be winners and losers compared to a market that would have been settled at 5-mins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solidFill>
                            <a:srgbClr val="FF0000"/>
                          </a:solidFill>
                        </a:rPr>
                        <a:t>ASX 5-min caps will remain on foot and use 5-min dispatch price given that a 5-min settlement price will not be available, creating a mismatch between the spot market and the contract market.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400" kern="1200" dirty="0"/>
                    </a:p>
                  </a:txBody>
                  <a:tcPr marL="80189" marR="80189" marT="40094" marB="40094"/>
                </a:tc>
                <a:extLst>
                  <a:ext uri="{0D108BD9-81ED-4DB2-BD59-A6C34878D82A}">
                    <a16:rowId xmlns:a16="http://schemas.microsoft.com/office/drawing/2014/main" val="416354321"/>
                  </a:ext>
                </a:extLst>
              </a:tr>
            </a:tbl>
          </a:graphicData>
        </a:graphic>
      </p:graphicFrame>
      <p:sp>
        <p:nvSpPr>
          <p:cNvPr id="4" name="Date Placeholder 3">
            <a:extLst>
              <a:ext uri="{FF2B5EF4-FFF2-40B4-BE49-F238E27FC236}">
                <a16:creationId xmlns:a16="http://schemas.microsoft.com/office/drawing/2014/main" id="{2ADFC6F3-D729-45A7-A213-BED57A155DBD}"/>
              </a:ext>
            </a:extLst>
          </p:cNvPr>
          <p:cNvSpPr>
            <a:spLocks noGrp="1"/>
          </p:cNvSpPr>
          <p:nvPr>
            <p:ph type="dt" sz="half" idx="10"/>
          </p:nvPr>
        </p:nvSpPr>
        <p:spPr/>
        <p:txBody>
          <a:bodyPr/>
          <a:lstStyle/>
          <a:p>
            <a:fld id="{FDEF3A66-B67E-4569-919D-CB6E78FCED42}" type="datetime1">
              <a:rPr lang="en-AU" smtClean="0"/>
              <a:t>11/05/2021</a:t>
            </a:fld>
            <a:endParaRPr lang="en-AU"/>
          </a:p>
        </p:txBody>
      </p:sp>
      <p:sp>
        <p:nvSpPr>
          <p:cNvPr id="6" name="Slide Number Placeholder 5">
            <a:extLst>
              <a:ext uri="{FF2B5EF4-FFF2-40B4-BE49-F238E27FC236}">
                <a16:creationId xmlns:a16="http://schemas.microsoft.com/office/drawing/2014/main" id="{475D8C03-3FFA-4722-81DF-C64B8DD4BA73}"/>
              </a:ext>
            </a:extLst>
          </p:cNvPr>
          <p:cNvSpPr>
            <a:spLocks noGrp="1"/>
          </p:cNvSpPr>
          <p:nvPr>
            <p:ph type="sldNum" sz="quarter" idx="12"/>
          </p:nvPr>
        </p:nvSpPr>
        <p:spPr/>
        <p:txBody>
          <a:bodyPr/>
          <a:lstStyle/>
          <a:p>
            <a:fld id="{4EC81F68-4976-451A-B2E9-79BCBD2F70CC}" type="slidenum">
              <a:rPr lang="en-AU" smtClean="0"/>
              <a:t>20</a:t>
            </a:fld>
            <a:endParaRPr lang="en-AU"/>
          </a:p>
        </p:txBody>
      </p:sp>
    </p:spTree>
    <p:extLst>
      <p:ext uri="{BB962C8B-B14F-4D97-AF65-F5344CB8AC3E}">
        <p14:creationId xmlns:p14="http://schemas.microsoft.com/office/powerpoint/2010/main" val="864673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AD2F-F4AF-4CDA-AADA-439FDDE55F39}"/>
              </a:ext>
            </a:extLst>
          </p:cNvPr>
          <p:cNvSpPr>
            <a:spLocks noGrp="1"/>
          </p:cNvSpPr>
          <p:nvPr>
            <p:ph type="title"/>
          </p:nvPr>
        </p:nvSpPr>
        <p:spPr/>
        <p:txBody>
          <a:bodyPr/>
          <a:lstStyle/>
          <a:p>
            <a:r>
              <a:rPr lang="en-AU"/>
              <a:t>Option 3: Resettle the Market at 5-min </a:t>
            </a:r>
          </a:p>
        </p:txBody>
      </p:sp>
      <p:sp>
        <p:nvSpPr>
          <p:cNvPr id="3" name="Content Placeholder 2">
            <a:extLst>
              <a:ext uri="{FF2B5EF4-FFF2-40B4-BE49-F238E27FC236}">
                <a16:creationId xmlns:a16="http://schemas.microsoft.com/office/drawing/2014/main" id="{E2C10AD2-B7A0-411B-8B56-CA017C8DA8DD}"/>
              </a:ext>
            </a:extLst>
          </p:cNvPr>
          <p:cNvSpPr>
            <a:spLocks noGrp="1"/>
          </p:cNvSpPr>
          <p:nvPr>
            <p:ph idx="1"/>
          </p:nvPr>
        </p:nvSpPr>
        <p:spPr>
          <a:xfrm>
            <a:off x="304213" y="4242111"/>
            <a:ext cx="10387600" cy="2984190"/>
          </a:xfrm>
        </p:spPr>
        <p:txBody>
          <a:bodyPr>
            <a:normAutofit fontScale="85000" lnSpcReduction="20000"/>
          </a:bodyPr>
          <a:lstStyle/>
          <a:p>
            <a:r>
              <a:rPr lang="en-AU" sz="1579"/>
              <a:t>Under this approach, AEMO would continue settling the market at 30-mins from 1 October until the 5m solution goes live. Once the 5-min Retail solution went live, AEMO would resettle at 5-mins. </a:t>
            </a:r>
          </a:p>
          <a:p>
            <a:r>
              <a:rPr lang="en-AU" sz="1579">
                <a:solidFill>
                  <a:srgbClr val="FF0000"/>
                </a:solidFill>
              </a:rPr>
              <a:t>If 5-min settlement goes live prior to Final Statement then only the first 3 preliminary statements will be in 30-mins. All subsequent statements (preliminary and final) will be in 5-mins</a:t>
            </a:r>
          </a:p>
          <a:p>
            <a:r>
              <a:rPr lang="en-AU" sz="1579">
                <a:solidFill>
                  <a:srgbClr val="FF0000"/>
                </a:solidFill>
              </a:rPr>
              <a:t>If the delay is longer than 27-Oct-21 then the final statement will be in 30m, and resettlement in 5m will take place using the 20-wk or 30-wk revised statement </a:t>
            </a:r>
          </a:p>
          <a:p>
            <a:r>
              <a:rPr lang="en-AU" sz="1579"/>
              <a:t>Pros:</a:t>
            </a:r>
          </a:p>
          <a:p>
            <a:pPr lvl="1"/>
            <a:r>
              <a:rPr lang="en-AU" sz="1579"/>
              <a:t>Since participants would be resettled, it could allow the benefits of 5MS to be realised from 01-Oct-21</a:t>
            </a:r>
          </a:p>
          <a:p>
            <a:pPr lvl="1"/>
            <a:r>
              <a:rPr lang="en-AU" sz="1579"/>
              <a:t>It may be beneficial for a short delay (&lt;3.5 weeks) as it would have minimal impact on industry</a:t>
            </a:r>
          </a:p>
          <a:p>
            <a:pPr lvl="1"/>
            <a:r>
              <a:rPr lang="en-AU" sz="1579">
                <a:solidFill>
                  <a:srgbClr val="FF0000"/>
                </a:solidFill>
              </a:rPr>
              <a:t>ASX 5-min caps settled using the dispatch price will align to the spot market after the spot market resettlement has occurred</a:t>
            </a:r>
          </a:p>
          <a:p>
            <a:r>
              <a:rPr lang="en-AU" sz="1579"/>
              <a:t>Cons:</a:t>
            </a:r>
          </a:p>
          <a:p>
            <a:pPr lvl="1"/>
            <a:r>
              <a:rPr lang="en-AU" sz="1579"/>
              <a:t>Cashflow implications for participants if delay is beyond Final Statement </a:t>
            </a:r>
          </a:p>
          <a:p>
            <a:pPr lvl="1"/>
            <a:r>
              <a:rPr lang="en-AU" sz="1579"/>
              <a:t>May have implications to </a:t>
            </a:r>
            <a:r>
              <a:rPr lang="en-AU" sz="1579" err="1"/>
              <a:t>prudentials</a:t>
            </a:r>
            <a:endParaRPr lang="en-AU" sz="1579"/>
          </a:p>
          <a:p>
            <a:pPr lvl="1"/>
            <a:r>
              <a:rPr lang="en-AU" sz="1579"/>
              <a:t>More complicated approach </a:t>
            </a:r>
          </a:p>
        </p:txBody>
      </p:sp>
      <p:graphicFrame>
        <p:nvGraphicFramePr>
          <p:cNvPr id="4" name="Diagram 3">
            <a:extLst>
              <a:ext uri="{FF2B5EF4-FFF2-40B4-BE49-F238E27FC236}">
                <a16:creationId xmlns:a16="http://schemas.microsoft.com/office/drawing/2014/main" id="{B9754B38-D864-4C2C-B831-3DE242418D28}"/>
              </a:ext>
            </a:extLst>
          </p:cNvPr>
          <p:cNvGraphicFramePr/>
          <p:nvPr/>
        </p:nvGraphicFramePr>
        <p:xfrm>
          <a:off x="0" y="2121391"/>
          <a:ext cx="10607040" cy="1013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llout: Line 4">
            <a:extLst>
              <a:ext uri="{FF2B5EF4-FFF2-40B4-BE49-F238E27FC236}">
                <a16:creationId xmlns:a16="http://schemas.microsoft.com/office/drawing/2014/main" id="{8A52FC33-16C7-4306-A423-CC80A63A3E92}"/>
              </a:ext>
            </a:extLst>
          </p:cNvPr>
          <p:cNvSpPr/>
          <p:nvPr/>
        </p:nvSpPr>
        <p:spPr>
          <a:xfrm>
            <a:off x="1603772" y="3112281"/>
            <a:ext cx="2059389" cy="939955"/>
          </a:xfrm>
          <a:prstGeom prst="borderCallout1">
            <a:avLst>
              <a:gd name="adj1" fmla="val 329"/>
              <a:gd name="adj2" fmla="val 94020"/>
              <a:gd name="adj3" fmla="val -26974"/>
              <a:gd name="adj4" fmla="val 142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2"/>
              <a:t>Delay &lt;3.5 </a:t>
            </a:r>
            <a:r>
              <a:rPr lang="en-AU" sz="1052" err="1"/>
              <a:t>wks</a:t>
            </a:r>
            <a:r>
              <a:rPr lang="en-AU" sz="1052"/>
              <a:t> would mean that the final statement would be in 5-mins </a:t>
            </a:r>
          </a:p>
        </p:txBody>
      </p:sp>
      <p:sp>
        <p:nvSpPr>
          <p:cNvPr id="6" name="Callout: Line 5">
            <a:extLst>
              <a:ext uri="{FF2B5EF4-FFF2-40B4-BE49-F238E27FC236}">
                <a16:creationId xmlns:a16="http://schemas.microsoft.com/office/drawing/2014/main" id="{055D4DB3-F654-46FF-BBC3-D92C6E7D6C13}"/>
              </a:ext>
            </a:extLst>
          </p:cNvPr>
          <p:cNvSpPr/>
          <p:nvPr/>
        </p:nvSpPr>
        <p:spPr>
          <a:xfrm>
            <a:off x="4771971" y="3112281"/>
            <a:ext cx="2059389" cy="1035695"/>
          </a:xfrm>
          <a:prstGeom prst="borderCallout1">
            <a:avLst>
              <a:gd name="adj1" fmla="val 329"/>
              <a:gd name="adj2" fmla="val 94020"/>
              <a:gd name="adj3" fmla="val -26974"/>
              <a:gd name="adj4" fmla="val 142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2"/>
              <a:t>Delay &gt;3.5 </a:t>
            </a:r>
            <a:r>
              <a:rPr lang="en-AU" sz="1052" err="1"/>
              <a:t>wks</a:t>
            </a:r>
            <a:r>
              <a:rPr lang="en-AU" sz="1052"/>
              <a:t> would mean that the final statement would be in 30-mins and a revision would take place in 5-mins through either the 20 or 30 </a:t>
            </a:r>
            <a:r>
              <a:rPr lang="en-AU" sz="1052" err="1"/>
              <a:t>wk</a:t>
            </a:r>
            <a:r>
              <a:rPr lang="en-AU" sz="1052"/>
              <a:t> statement</a:t>
            </a:r>
          </a:p>
        </p:txBody>
      </p:sp>
    </p:spTree>
    <p:extLst>
      <p:ext uri="{BB962C8B-B14F-4D97-AF65-F5344CB8AC3E}">
        <p14:creationId xmlns:p14="http://schemas.microsoft.com/office/powerpoint/2010/main" val="584591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6140-D765-45AA-863F-6501CA00487D}"/>
              </a:ext>
            </a:extLst>
          </p:cNvPr>
          <p:cNvSpPr>
            <a:spLocks noGrp="1"/>
          </p:cNvSpPr>
          <p:nvPr>
            <p:ph type="title"/>
          </p:nvPr>
        </p:nvSpPr>
        <p:spPr/>
        <p:txBody>
          <a:bodyPr/>
          <a:lstStyle/>
          <a:p>
            <a:r>
              <a:rPr lang="en-AU"/>
              <a:t>Obligation Dates </a:t>
            </a:r>
          </a:p>
        </p:txBody>
      </p:sp>
      <p:graphicFrame>
        <p:nvGraphicFramePr>
          <p:cNvPr id="5" name="Table 5">
            <a:extLst>
              <a:ext uri="{FF2B5EF4-FFF2-40B4-BE49-F238E27FC236}">
                <a16:creationId xmlns:a16="http://schemas.microsoft.com/office/drawing/2014/main" id="{CDC69212-BB76-4A99-AA78-921CF0ABF452}"/>
              </a:ext>
            </a:extLst>
          </p:cNvPr>
          <p:cNvGraphicFramePr>
            <a:graphicFrameLocks noGrp="1"/>
          </p:cNvGraphicFramePr>
          <p:nvPr>
            <p:ph idx="1"/>
            <p:extLst>
              <p:ext uri="{D42A27DB-BD31-4B8C-83A1-F6EECF244321}">
                <p14:modId xmlns:p14="http://schemas.microsoft.com/office/powerpoint/2010/main" val="1291092604"/>
              </p:ext>
            </p:extLst>
          </p:nvPr>
        </p:nvGraphicFramePr>
        <p:xfrm>
          <a:off x="206547" y="1782500"/>
          <a:ext cx="10255248" cy="5425440"/>
        </p:xfrm>
        <a:graphic>
          <a:graphicData uri="http://schemas.openxmlformats.org/drawingml/2006/table">
            <a:tbl>
              <a:tblPr firstRow="1" bandRow="1">
                <a:tableStyleId>{21E4AEA4-8DFA-4A89-87EB-49C32662AFE0}</a:tableStyleId>
              </a:tblPr>
              <a:tblGrid>
                <a:gridCol w="3391590">
                  <a:extLst>
                    <a:ext uri="{9D8B030D-6E8A-4147-A177-3AD203B41FA5}">
                      <a16:colId xmlns:a16="http://schemas.microsoft.com/office/drawing/2014/main" val="522082357"/>
                    </a:ext>
                  </a:extLst>
                </a:gridCol>
                <a:gridCol w="2197193">
                  <a:extLst>
                    <a:ext uri="{9D8B030D-6E8A-4147-A177-3AD203B41FA5}">
                      <a16:colId xmlns:a16="http://schemas.microsoft.com/office/drawing/2014/main" val="3769078831"/>
                    </a:ext>
                  </a:extLst>
                </a:gridCol>
                <a:gridCol w="2102653">
                  <a:extLst>
                    <a:ext uri="{9D8B030D-6E8A-4147-A177-3AD203B41FA5}">
                      <a16:colId xmlns:a16="http://schemas.microsoft.com/office/drawing/2014/main" val="2500511618"/>
                    </a:ext>
                  </a:extLst>
                </a:gridCol>
                <a:gridCol w="2563812">
                  <a:extLst>
                    <a:ext uri="{9D8B030D-6E8A-4147-A177-3AD203B41FA5}">
                      <a16:colId xmlns:a16="http://schemas.microsoft.com/office/drawing/2014/main" val="1674197127"/>
                    </a:ext>
                  </a:extLst>
                </a:gridCol>
              </a:tblGrid>
              <a:tr h="370840">
                <a:tc>
                  <a:txBody>
                    <a:bodyPr/>
                    <a:lstStyle/>
                    <a:p>
                      <a:r>
                        <a:rPr lang="en-AU" sz="1100"/>
                        <a:t>Obligation</a:t>
                      </a:r>
                    </a:p>
                  </a:txBody>
                  <a:tcPr/>
                </a:tc>
                <a:tc>
                  <a:txBody>
                    <a:bodyPr/>
                    <a:lstStyle/>
                    <a:p>
                      <a:r>
                        <a:rPr lang="en-AU" sz="1100"/>
                        <a:t>Option 1</a:t>
                      </a:r>
                    </a:p>
                    <a:p>
                      <a:r>
                        <a:rPr lang="en-AU" sz="1100"/>
                        <a:t>All aspects of 5MS rule deferred</a:t>
                      </a:r>
                    </a:p>
                  </a:txBody>
                  <a:tcPr/>
                </a:tc>
                <a:tc>
                  <a:txBody>
                    <a:bodyPr/>
                    <a:lstStyle/>
                    <a:p>
                      <a:r>
                        <a:rPr lang="en-AU" sz="1100"/>
                        <a:t>Option 2</a:t>
                      </a:r>
                    </a:p>
                    <a:p>
                      <a:r>
                        <a:rPr lang="en-AU" sz="1100"/>
                        <a:t>Defer only AEMO 5MS settlements</a:t>
                      </a:r>
                    </a:p>
                  </a:txBody>
                  <a:tcPr/>
                </a:tc>
                <a:tc>
                  <a:txBody>
                    <a:bodyPr/>
                    <a:lstStyle/>
                    <a:p>
                      <a:r>
                        <a:rPr lang="en-AU" sz="1100"/>
                        <a:t>Option 3</a:t>
                      </a:r>
                    </a:p>
                    <a:p>
                      <a:r>
                        <a:rPr lang="en-AU" sz="1100"/>
                        <a:t>Re-settle the market at 5m</a:t>
                      </a:r>
                    </a:p>
                  </a:txBody>
                  <a:tcPr/>
                </a:tc>
                <a:extLst>
                  <a:ext uri="{0D108BD9-81ED-4DB2-BD59-A6C34878D82A}">
                    <a16:rowId xmlns:a16="http://schemas.microsoft.com/office/drawing/2014/main" val="1677879541"/>
                  </a:ext>
                </a:extLst>
              </a:tr>
              <a:tr h="370840">
                <a:tc>
                  <a:txBody>
                    <a:bodyPr/>
                    <a:lstStyle/>
                    <a:p>
                      <a:r>
                        <a:rPr lang="en-AU" sz="1100"/>
                        <a:t>5 minute bidding only</a:t>
                      </a:r>
                    </a:p>
                  </a:txBody>
                  <a:tcPr/>
                </a:tc>
                <a:tc>
                  <a:txBody>
                    <a:bodyPr/>
                    <a:lstStyle/>
                    <a:p>
                      <a:r>
                        <a:rPr lang="en-AU" sz="1100"/>
                        <a:t>Deferred. Commences on revised rule commencement date</a:t>
                      </a:r>
                    </a:p>
                  </a:txBody>
                  <a:tcPr/>
                </a:tc>
                <a:tc>
                  <a:txBody>
                    <a:bodyPr/>
                    <a:lstStyle/>
                    <a:p>
                      <a:r>
                        <a:rPr lang="en-AU" sz="1100"/>
                        <a:t>Not deferred.</a:t>
                      </a:r>
                    </a:p>
                    <a:p>
                      <a:r>
                        <a:rPr lang="en-AU" sz="1100"/>
                        <a:t>Commences on 1 October</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Not deferred.</a:t>
                      </a: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Commences on 1 October</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extLst>
                  <a:ext uri="{0D108BD9-81ED-4DB2-BD59-A6C34878D82A}">
                    <a16:rowId xmlns:a16="http://schemas.microsoft.com/office/drawing/2014/main" val="1109124174"/>
                  </a:ext>
                </a:extLst>
              </a:tr>
              <a:tr h="370840">
                <a:tc>
                  <a:txBody>
                    <a:bodyPr/>
                    <a:lstStyle/>
                    <a:p>
                      <a:r>
                        <a:rPr lang="en-AU" sz="1100"/>
                        <a:t>Metering Installations (tranche 1) capable of storing and recording 5 minute data</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Deferred. Commences on revised rule commencement date</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tc>
                  <a:txBody>
                    <a:bodyPr/>
                    <a:lstStyle/>
                    <a:p>
                      <a:r>
                        <a:rPr lang="en-AU" sz="1100"/>
                        <a:t>Not deferred.</a:t>
                      </a:r>
                    </a:p>
                    <a:p>
                      <a:r>
                        <a:rPr lang="en-AU" sz="1100"/>
                        <a:t>Commences on 1 October</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Not deferred.</a:t>
                      </a: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Commences on 1 October</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extLst>
                  <a:ext uri="{0D108BD9-81ED-4DB2-BD59-A6C34878D82A}">
                    <a16:rowId xmlns:a16="http://schemas.microsoft.com/office/drawing/2014/main" val="850615707"/>
                  </a:ext>
                </a:extLst>
              </a:tr>
              <a:tr h="370840">
                <a:tc>
                  <a:txBody>
                    <a:bodyPr/>
                    <a:lstStyle/>
                    <a:p>
                      <a:r>
                        <a:rPr lang="en-AU" sz="1100"/>
                        <a:t>Metering Data delivery  (B2M) of 5 minute metering data for tranche 1 meters</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Deferred. Commences on revised rule commencement date</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tc>
                  <a:txBody>
                    <a:bodyPr/>
                    <a:lstStyle/>
                    <a:p>
                      <a:r>
                        <a:rPr lang="en-AU" sz="1100"/>
                        <a:t>Not deferred.</a:t>
                      </a:r>
                    </a:p>
                    <a:p>
                      <a:r>
                        <a:rPr lang="en-AU" sz="1100"/>
                        <a:t>Commences on 1 October</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Not deferred.</a:t>
                      </a: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Commences on 1 October</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extLst>
                  <a:ext uri="{0D108BD9-81ED-4DB2-BD59-A6C34878D82A}">
                    <a16:rowId xmlns:a16="http://schemas.microsoft.com/office/drawing/2014/main" val="1534099407"/>
                  </a:ext>
                </a:extLst>
              </a:tr>
              <a:tr h="370840">
                <a:tc>
                  <a:txBody>
                    <a:bodyPr/>
                    <a:lstStyle/>
                    <a:p>
                      <a:r>
                        <a:rPr lang="en-AU" sz="1100"/>
                        <a:t>B2B delivery 5 minute metering data (tranche 1)</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Deferred. Commences on revised rule commencement date</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tc>
                  <a:txBody>
                    <a:bodyPr/>
                    <a:lstStyle/>
                    <a:p>
                      <a:r>
                        <a:rPr lang="en-AU" sz="1100"/>
                        <a:t>Not deferred.</a:t>
                      </a:r>
                    </a:p>
                    <a:p>
                      <a:r>
                        <a:rPr lang="en-AU" sz="1100"/>
                        <a:t>Commences on 1 October</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Not deferred.</a:t>
                      </a: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Commences on 1 October</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extLst>
                  <a:ext uri="{0D108BD9-81ED-4DB2-BD59-A6C34878D82A}">
                    <a16:rowId xmlns:a16="http://schemas.microsoft.com/office/drawing/2014/main" val="3804143510"/>
                  </a:ext>
                </a:extLst>
              </a:tr>
              <a:tr h="370840">
                <a:tc>
                  <a:txBody>
                    <a:bodyPr/>
                    <a:lstStyle/>
                    <a:p>
                      <a:r>
                        <a:rPr lang="en-AU" sz="1100"/>
                        <a:t>Establishment and data delivery for GS Calculations (UFE) (e.g. </a:t>
                      </a:r>
                      <a:r>
                        <a:rPr lang="en-AU" sz="1100" err="1"/>
                        <a:t>Nconuml</a:t>
                      </a:r>
                      <a:r>
                        <a:rPr lang="en-AU" sz="1100"/>
                        <a:t>, X-boundary meters, tier 1 metering data)</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Deferred. Commences on revised rule commencement date</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tc>
                  <a:txBody>
                    <a:bodyPr/>
                    <a:lstStyle/>
                    <a:p>
                      <a:r>
                        <a:rPr lang="en-AU" sz="1100"/>
                        <a:t>Not deferred.</a:t>
                      </a:r>
                    </a:p>
                    <a:p>
                      <a:r>
                        <a:rPr lang="en-AU" sz="1100"/>
                        <a:t>Commences on 1 October</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Not deferred.</a:t>
                      </a: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Commences on 1 October</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extLst>
                  <a:ext uri="{0D108BD9-81ED-4DB2-BD59-A6C34878D82A}">
                    <a16:rowId xmlns:a16="http://schemas.microsoft.com/office/drawing/2014/main" val="3041685105"/>
                  </a:ext>
                </a:extLst>
              </a:tr>
              <a:tr h="370840">
                <a:tc>
                  <a:txBody>
                    <a:bodyPr/>
                    <a:lstStyle/>
                    <a:p>
                      <a:r>
                        <a:rPr lang="en-AU" sz="1100"/>
                        <a:t>UFE Reports produced</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Deferred. Commences on revised rule commencement date</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tc>
                  <a:txBody>
                    <a:bodyPr/>
                    <a:lstStyle/>
                    <a:p>
                      <a:r>
                        <a:rPr lang="en-AU" sz="1100"/>
                        <a:t>Deferred.</a:t>
                      </a:r>
                    </a:p>
                    <a:p>
                      <a:r>
                        <a:rPr lang="en-AU" sz="1100"/>
                        <a:t>Commences on revised 5MS settlement commencement date</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UFE reports will be produced as soon as the 5m solution is available, and will apply to all periods from 1 October.</a:t>
                      </a:r>
                    </a:p>
                  </a:txBody>
                  <a:tcPr/>
                </a:tc>
                <a:extLst>
                  <a:ext uri="{0D108BD9-81ED-4DB2-BD59-A6C34878D82A}">
                    <a16:rowId xmlns:a16="http://schemas.microsoft.com/office/drawing/2014/main" val="2279254841"/>
                  </a:ext>
                </a:extLst>
              </a:tr>
              <a:tr h="370840">
                <a:tc>
                  <a:txBody>
                    <a:bodyPr/>
                    <a:lstStyle/>
                    <a:p>
                      <a:r>
                        <a:rPr lang="en-AU" sz="1100"/>
                        <a:t>5 Minute settlements statements produced</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100" u="none" strike="noStrike" kern="1200" cap="none" spc="0" normalizeH="0" baseline="0" noProof="0">
                          <a:ln>
                            <a:noFill/>
                          </a:ln>
                          <a:effectLst/>
                          <a:uLnTx/>
                          <a:uFillTx/>
                        </a:rPr>
                        <a:t>Deferred. Commences on revised rule commencement date</a:t>
                      </a:r>
                      <a:endParaRPr kumimoji="0" lang="en-AU" sz="1100" b="0" i="0" u="none" strike="noStrike" kern="1200" cap="none" spc="0" normalizeH="0" baseline="0" noProof="0">
                        <a:ln>
                          <a:noFill/>
                        </a:ln>
                        <a:solidFill>
                          <a:srgbClr val="222324"/>
                        </a:solidFill>
                        <a:effectLst/>
                        <a:uLnTx/>
                        <a:uFillTx/>
                        <a:latin typeface="Segoe UI Semilight"/>
                        <a:ea typeface="+mn-ea"/>
                        <a:cs typeface="+mn-cs"/>
                      </a:endParaRPr>
                    </a:p>
                  </a:txBody>
                  <a:tcPr/>
                </a:tc>
                <a:tc>
                  <a:txBody>
                    <a:bodyPr/>
                    <a:lstStyle/>
                    <a:p>
                      <a:r>
                        <a:rPr lang="en-AU" sz="1100"/>
                        <a:t>Deferred.</a:t>
                      </a:r>
                    </a:p>
                    <a:p>
                      <a:r>
                        <a:rPr lang="en-AU" sz="1100"/>
                        <a:t>Commences on revised 5MS settlement commencement date.</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30m settlements will continue to operate until the 5m solution is available.</a:t>
                      </a:r>
                    </a:p>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5m settlements will be calculated/produced as soon as the 5m solution is available.</a:t>
                      </a:r>
                    </a:p>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The 5m solution will be applied to all periods from 1 October, either through the Final Statement or the Revised Statement.</a:t>
                      </a:r>
                    </a:p>
                  </a:txBody>
                  <a:tcPr/>
                </a:tc>
                <a:extLst>
                  <a:ext uri="{0D108BD9-81ED-4DB2-BD59-A6C34878D82A}">
                    <a16:rowId xmlns:a16="http://schemas.microsoft.com/office/drawing/2014/main" val="1420636872"/>
                  </a:ext>
                </a:extLst>
              </a:tr>
            </a:tbl>
          </a:graphicData>
        </a:graphic>
      </p:graphicFrame>
      <p:sp>
        <p:nvSpPr>
          <p:cNvPr id="4" name="Slide Number Placeholder 3">
            <a:extLst>
              <a:ext uri="{FF2B5EF4-FFF2-40B4-BE49-F238E27FC236}">
                <a16:creationId xmlns:a16="http://schemas.microsoft.com/office/drawing/2014/main" id="{E34A635C-30B8-44A5-BB81-5FAAEFAF1E13}"/>
              </a:ext>
            </a:extLst>
          </p:cNvPr>
          <p:cNvSpPr>
            <a:spLocks noGrp="1"/>
          </p:cNvSpPr>
          <p:nvPr>
            <p:ph type="sldNum" sz="quarter" idx="12"/>
          </p:nvPr>
        </p:nvSpPr>
        <p:spPr/>
        <p:txBody>
          <a:bodyPr/>
          <a:lstStyle/>
          <a:p>
            <a:fld id="{4EC81F68-4976-451A-B2E9-79BCBD2F70CC}" type="slidenum">
              <a:rPr lang="en-AU" smtClean="0"/>
              <a:t>22</a:t>
            </a:fld>
            <a:endParaRPr lang="en-AU"/>
          </a:p>
        </p:txBody>
      </p:sp>
      <p:sp>
        <p:nvSpPr>
          <p:cNvPr id="6" name="Rectangle 5">
            <a:extLst>
              <a:ext uri="{FF2B5EF4-FFF2-40B4-BE49-F238E27FC236}">
                <a16:creationId xmlns:a16="http://schemas.microsoft.com/office/drawing/2014/main" id="{049027E1-674E-40FC-AADF-BA9C46A88804}"/>
              </a:ext>
            </a:extLst>
          </p:cNvPr>
          <p:cNvSpPr/>
          <p:nvPr/>
        </p:nvSpPr>
        <p:spPr>
          <a:xfrm>
            <a:off x="8335478" y="279132"/>
            <a:ext cx="2030930" cy="635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Slide added post meeting as notes</a:t>
            </a:r>
          </a:p>
        </p:txBody>
      </p:sp>
    </p:spTree>
    <p:extLst>
      <p:ext uri="{BB962C8B-B14F-4D97-AF65-F5344CB8AC3E}">
        <p14:creationId xmlns:p14="http://schemas.microsoft.com/office/powerpoint/2010/main" val="7207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4929-783E-4E7D-8A12-55D8D6D138D4}"/>
              </a:ext>
            </a:extLst>
          </p:cNvPr>
          <p:cNvSpPr>
            <a:spLocks noGrp="1"/>
          </p:cNvSpPr>
          <p:nvPr>
            <p:ph type="title"/>
          </p:nvPr>
        </p:nvSpPr>
        <p:spPr/>
        <p:txBody>
          <a:bodyPr/>
          <a:lstStyle/>
          <a:p>
            <a:r>
              <a:rPr lang="en-AU"/>
              <a:t>Impacts to other Regulatory Implementation Programs </a:t>
            </a:r>
          </a:p>
        </p:txBody>
      </p:sp>
      <p:sp>
        <p:nvSpPr>
          <p:cNvPr id="3" name="Content Placeholder 2">
            <a:extLst>
              <a:ext uri="{FF2B5EF4-FFF2-40B4-BE49-F238E27FC236}">
                <a16:creationId xmlns:a16="http://schemas.microsoft.com/office/drawing/2014/main" id="{8500DDE3-3C4B-4C04-8993-FE27FF33A12E}"/>
              </a:ext>
            </a:extLst>
          </p:cNvPr>
          <p:cNvSpPr>
            <a:spLocks noGrp="1"/>
          </p:cNvSpPr>
          <p:nvPr>
            <p:ph idx="1"/>
          </p:nvPr>
        </p:nvSpPr>
        <p:spPr/>
        <p:txBody>
          <a:bodyPr vert="horz" lIns="91440" tIns="45720" rIns="91440" bIns="45720" rtlCol="0" anchor="t">
            <a:normAutofit/>
          </a:bodyPr>
          <a:lstStyle/>
          <a:p>
            <a:pPr marL="200025" indent="-200025"/>
            <a:r>
              <a:rPr lang="en-AU" sz="1600"/>
              <a:t>The information provided here should be taken as an indicative/initial impact analysis, and is subject to further analysis and any required regulatory consultation and approval processes</a:t>
            </a:r>
            <a:endParaRPr lang="en-US"/>
          </a:p>
          <a:p>
            <a:pPr marL="200025" indent="-200025"/>
            <a:endParaRPr lang="en-AU" sz="1600">
              <a:cs typeface="Segoe UI Semilight"/>
            </a:endParaRPr>
          </a:p>
          <a:p>
            <a:pPr marL="200025" indent="-200025"/>
            <a:r>
              <a:rPr lang="en-AU" sz="1600"/>
              <a:t>Wholesale Demand Response (WDR): Requires 5-min settlement. Will be impacted by options 1 and 2. Under Option 3 the WDR go-live is expected to be maintained</a:t>
            </a:r>
            <a:endParaRPr lang="en-AU" sz="1600">
              <a:cs typeface="Segoe UI Semilight"/>
            </a:endParaRPr>
          </a:p>
          <a:p>
            <a:pPr marL="200025" indent="-200025"/>
            <a:endParaRPr lang="en-AU" sz="1600">
              <a:cs typeface="Segoe UI Semilight"/>
            </a:endParaRPr>
          </a:p>
          <a:p>
            <a:pPr marL="200025" indent="-200025"/>
            <a:r>
              <a:rPr lang="en-AU" sz="1600"/>
              <a:t>Customer Switching: It is expected that Customer Switching go-live will be maintained at 1 Oct 21. This is not influenced by the contingency option selected. Note that this may depend on the exact nature of the issue encountered.</a:t>
            </a:r>
            <a:endParaRPr lang="en-AU" sz="1600">
              <a:cs typeface="Segoe UI Semilight"/>
            </a:endParaRPr>
          </a:p>
          <a:p>
            <a:pPr marL="200025" indent="-200025"/>
            <a:endParaRPr lang="en-AU" sz="1600">
              <a:cs typeface="Segoe UI Semilight"/>
            </a:endParaRPr>
          </a:p>
          <a:p>
            <a:pPr marL="200025" indent="-200025"/>
            <a:r>
              <a:rPr lang="en-AU" sz="1600"/>
              <a:t>MSDR and MCPI: Both programs are linked to the Global Settlements commencement date. If GS date needs to be changed, MSDR and NCPI dates would ideally be moved in alignment with the new GS commencement date. </a:t>
            </a:r>
            <a:endParaRPr lang="en-AU" sz="1600">
              <a:cs typeface="Segoe UI Semilight"/>
            </a:endParaRPr>
          </a:p>
          <a:p>
            <a:pPr marL="200025" indent="-200025"/>
            <a:endParaRPr lang="en-AU" sz="1600">
              <a:cs typeface="Segoe UI Semilight"/>
            </a:endParaRPr>
          </a:p>
          <a:p>
            <a:pPr marL="200025" indent="-200025"/>
            <a:r>
              <a:rPr lang="en-AU" sz="1600"/>
              <a:t>B2B changes: likely to be impacted by all 3 contingency options.</a:t>
            </a:r>
            <a:endParaRPr lang="en-AU" sz="1600">
              <a:cs typeface="Segoe UI Semilight"/>
            </a:endParaRPr>
          </a:p>
        </p:txBody>
      </p:sp>
      <p:sp>
        <p:nvSpPr>
          <p:cNvPr id="4" name="Slide Number Placeholder 3">
            <a:extLst>
              <a:ext uri="{FF2B5EF4-FFF2-40B4-BE49-F238E27FC236}">
                <a16:creationId xmlns:a16="http://schemas.microsoft.com/office/drawing/2014/main" id="{3A9B3D0A-7E9C-483A-A34E-CB402C7F21C7}"/>
              </a:ext>
            </a:extLst>
          </p:cNvPr>
          <p:cNvSpPr>
            <a:spLocks noGrp="1"/>
          </p:cNvSpPr>
          <p:nvPr>
            <p:ph type="sldNum" sz="quarter" idx="12"/>
          </p:nvPr>
        </p:nvSpPr>
        <p:spPr/>
        <p:txBody>
          <a:bodyPr/>
          <a:lstStyle/>
          <a:p>
            <a:fld id="{4EC81F68-4976-451A-B2E9-79BCBD2F70CC}" type="slidenum">
              <a:rPr lang="en-AU" smtClean="0"/>
              <a:t>23</a:t>
            </a:fld>
            <a:endParaRPr lang="en-AU"/>
          </a:p>
        </p:txBody>
      </p:sp>
      <p:sp>
        <p:nvSpPr>
          <p:cNvPr id="5" name="Rectangle 4">
            <a:extLst>
              <a:ext uri="{FF2B5EF4-FFF2-40B4-BE49-F238E27FC236}">
                <a16:creationId xmlns:a16="http://schemas.microsoft.com/office/drawing/2014/main" id="{92F8EBF7-4767-487C-881C-78000950FBCF}"/>
              </a:ext>
            </a:extLst>
          </p:cNvPr>
          <p:cNvSpPr/>
          <p:nvPr/>
        </p:nvSpPr>
        <p:spPr>
          <a:xfrm>
            <a:off x="8335478" y="279132"/>
            <a:ext cx="2030930" cy="635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Slide added post meeting as notes</a:t>
            </a:r>
          </a:p>
        </p:txBody>
      </p:sp>
    </p:spTree>
    <p:extLst>
      <p:ext uri="{BB962C8B-B14F-4D97-AF65-F5344CB8AC3E}">
        <p14:creationId xmlns:p14="http://schemas.microsoft.com/office/powerpoint/2010/main" val="3338229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a:extLst>
              <a:ext uri="{FF2B5EF4-FFF2-40B4-BE49-F238E27FC236}">
                <a16:creationId xmlns:a16="http://schemas.microsoft.com/office/drawing/2014/main" id="{FA235C4E-3544-4832-9609-FBA03F56BA6A}"/>
              </a:ext>
            </a:extLst>
          </p:cNvPr>
          <p:cNvCxnSpPr>
            <a:cxnSpLocks/>
          </p:cNvCxnSpPr>
          <p:nvPr/>
        </p:nvCxnSpPr>
        <p:spPr>
          <a:xfrm flipH="1">
            <a:off x="3446856" y="2761989"/>
            <a:ext cx="12295" cy="1080288"/>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Arrow: Right 58">
            <a:extLst>
              <a:ext uri="{FF2B5EF4-FFF2-40B4-BE49-F238E27FC236}">
                <a16:creationId xmlns:a16="http://schemas.microsoft.com/office/drawing/2014/main" id="{E70975E5-BF9E-4478-8439-D2FEED7E856D}"/>
              </a:ext>
            </a:extLst>
          </p:cNvPr>
          <p:cNvSpPr/>
          <p:nvPr/>
        </p:nvSpPr>
        <p:spPr>
          <a:xfrm>
            <a:off x="3286124" y="5082128"/>
            <a:ext cx="6900469" cy="726117"/>
          </a:xfrm>
          <a:prstGeom prst="rightArrow">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8C9FC4FD-CF80-41F7-B47F-1F63CA9A4C8D}"/>
              </a:ext>
            </a:extLst>
          </p:cNvPr>
          <p:cNvSpPr>
            <a:spLocks noGrp="1"/>
          </p:cNvSpPr>
          <p:nvPr>
            <p:ph type="title"/>
          </p:nvPr>
        </p:nvSpPr>
        <p:spPr/>
        <p:txBody>
          <a:bodyPr/>
          <a:lstStyle/>
          <a:p>
            <a:r>
              <a:rPr lang="en-AU"/>
              <a:t>Leadtime to Implement</a:t>
            </a:r>
          </a:p>
        </p:txBody>
      </p:sp>
      <p:sp>
        <p:nvSpPr>
          <p:cNvPr id="5" name="Arrow: Right 4">
            <a:extLst>
              <a:ext uri="{FF2B5EF4-FFF2-40B4-BE49-F238E27FC236}">
                <a16:creationId xmlns:a16="http://schemas.microsoft.com/office/drawing/2014/main" id="{51852BD6-761B-439B-9F53-5413293268B8}"/>
              </a:ext>
            </a:extLst>
          </p:cNvPr>
          <p:cNvSpPr/>
          <p:nvPr/>
        </p:nvSpPr>
        <p:spPr>
          <a:xfrm>
            <a:off x="363742" y="2121526"/>
            <a:ext cx="8936391" cy="726117"/>
          </a:xfrm>
          <a:prstGeom prst="rightArrow">
            <a:avLst/>
          </a:prstGeom>
          <a:solidFill>
            <a:schemeClr val="accent6"/>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6" name="Star: 5 Points 5">
            <a:extLst>
              <a:ext uri="{FF2B5EF4-FFF2-40B4-BE49-F238E27FC236}">
                <a16:creationId xmlns:a16="http://schemas.microsoft.com/office/drawing/2014/main" id="{B4B34F2D-3A40-47F4-8D92-92D0098D2A41}"/>
              </a:ext>
            </a:extLst>
          </p:cNvPr>
          <p:cNvSpPr/>
          <p:nvPr/>
        </p:nvSpPr>
        <p:spPr>
          <a:xfrm>
            <a:off x="9237364" y="2130911"/>
            <a:ext cx="498324" cy="443018"/>
          </a:xfrm>
          <a:prstGeom prst="star5">
            <a:avLst/>
          </a:prstGeom>
          <a:solidFill>
            <a:srgbClr val="FFC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9" name="Diamond 8">
            <a:extLst>
              <a:ext uri="{FF2B5EF4-FFF2-40B4-BE49-F238E27FC236}">
                <a16:creationId xmlns:a16="http://schemas.microsoft.com/office/drawing/2014/main" id="{D0DC764C-B1A4-42E3-98CF-6EE6E25E3DAA}"/>
              </a:ext>
            </a:extLst>
          </p:cNvPr>
          <p:cNvSpPr/>
          <p:nvPr/>
        </p:nvSpPr>
        <p:spPr>
          <a:xfrm>
            <a:off x="4932021" y="2249527"/>
            <a:ext cx="366079" cy="400943"/>
          </a:xfrm>
          <a:prstGeom prst="diamond">
            <a:avLst/>
          </a:prstGeom>
          <a:solidFill>
            <a:schemeClr val="accent6">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10" name="Diamond 9">
            <a:extLst>
              <a:ext uri="{FF2B5EF4-FFF2-40B4-BE49-F238E27FC236}">
                <a16:creationId xmlns:a16="http://schemas.microsoft.com/office/drawing/2014/main" id="{BD1E2225-0067-4C31-AB68-EBF45F95D610}"/>
              </a:ext>
            </a:extLst>
          </p:cNvPr>
          <p:cNvSpPr/>
          <p:nvPr/>
        </p:nvSpPr>
        <p:spPr>
          <a:xfrm>
            <a:off x="2204229" y="2242021"/>
            <a:ext cx="366079" cy="400943"/>
          </a:xfrm>
          <a:prstGeom prst="diamond">
            <a:avLst/>
          </a:prstGeom>
          <a:solidFill>
            <a:schemeClr val="accent6">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11" name="Diamond 10">
            <a:extLst>
              <a:ext uri="{FF2B5EF4-FFF2-40B4-BE49-F238E27FC236}">
                <a16:creationId xmlns:a16="http://schemas.microsoft.com/office/drawing/2014/main" id="{EB464723-B8B0-4CBB-AD8B-61BD1FFF9C10}"/>
              </a:ext>
            </a:extLst>
          </p:cNvPr>
          <p:cNvSpPr/>
          <p:nvPr/>
        </p:nvSpPr>
        <p:spPr>
          <a:xfrm>
            <a:off x="1198339" y="2242334"/>
            <a:ext cx="366079" cy="400943"/>
          </a:xfrm>
          <a:prstGeom prst="diamond">
            <a:avLst/>
          </a:prstGeom>
          <a:solidFill>
            <a:schemeClr val="accent6">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16" name="Diamond 15">
            <a:extLst>
              <a:ext uri="{FF2B5EF4-FFF2-40B4-BE49-F238E27FC236}">
                <a16:creationId xmlns:a16="http://schemas.microsoft.com/office/drawing/2014/main" id="{3D8BE0C7-DEFE-45EF-9BFB-051F81E070C0}"/>
              </a:ext>
            </a:extLst>
          </p:cNvPr>
          <p:cNvSpPr/>
          <p:nvPr/>
        </p:nvSpPr>
        <p:spPr>
          <a:xfrm>
            <a:off x="3896524" y="2249727"/>
            <a:ext cx="366079" cy="400943"/>
          </a:xfrm>
          <a:prstGeom prst="diamond">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cxnSp>
        <p:nvCxnSpPr>
          <p:cNvPr id="22" name="Straight Arrow Connector 21">
            <a:extLst>
              <a:ext uri="{FF2B5EF4-FFF2-40B4-BE49-F238E27FC236}">
                <a16:creationId xmlns:a16="http://schemas.microsoft.com/office/drawing/2014/main" id="{39181C9A-27AF-4C87-BFF1-75A9028259DA}"/>
              </a:ext>
            </a:extLst>
          </p:cNvPr>
          <p:cNvCxnSpPr>
            <a:stCxn id="11" idx="3"/>
            <a:endCxn id="10" idx="1"/>
          </p:cNvCxnSpPr>
          <p:nvPr/>
        </p:nvCxnSpPr>
        <p:spPr>
          <a:xfrm flipV="1">
            <a:off x="1564418" y="2442493"/>
            <a:ext cx="639812" cy="313"/>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35" name="Diamond 34">
            <a:extLst>
              <a:ext uri="{FF2B5EF4-FFF2-40B4-BE49-F238E27FC236}">
                <a16:creationId xmlns:a16="http://schemas.microsoft.com/office/drawing/2014/main" id="{CFC68A58-9891-4C94-893F-985B7F5BDCA2}"/>
              </a:ext>
            </a:extLst>
          </p:cNvPr>
          <p:cNvSpPr/>
          <p:nvPr/>
        </p:nvSpPr>
        <p:spPr>
          <a:xfrm>
            <a:off x="5280609" y="5211499"/>
            <a:ext cx="366079" cy="400943"/>
          </a:xfrm>
          <a:prstGeom prst="diamond">
            <a:avLst/>
          </a:prstGeom>
          <a:solidFill>
            <a:schemeClr val="accent3"/>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36" name="Diamond 35">
            <a:extLst>
              <a:ext uri="{FF2B5EF4-FFF2-40B4-BE49-F238E27FC236}">
                <a16:creationId xmlns:a16="http://schemas.microsoft.com/office/drawing/2014/main" id="{1C308009-9EE7-4F4B-8F1B-AE48E3ABF535}"/>
              </a:ext>
            </a:extLst>
          </p:cNvPr>
          <p:cNvSpPr/>
          <p:nvPr/>
        </p:nvSpPr>
        <p:spPr>
          <a:xfrm>
            <a:off x="7438905" y="5224562"/>
            <a:ext cx="366079" cy="400943"/>
          </a:xfrm>
          <a:prstGeom prst="diamond">
            <a:avLst/>
          </a:prstGeom>
          <a:solidFill>
            <a:schemeClr val="accent3"/>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39" name="TextBox 38">
            <a:extLst>
              <a:ext uri="{FF2B5EF4-FFF2-40B4-BE49-F238E27FC236}">
                <a16:creationId xmlns:a16="http://schemas.microsoft.com/office/drawing/2014/main" id="{2AD9DBC0-9ABF-4419-B7AF-771A21ED1EC0}"/>
              </a:ext>
            </a:extLst>
          </p:cNvPr>
          <p:cNvSpPr txBox="1"/>
          <p:nvPr/>
        </p:nvSpPr>
        <p:spPr>
          <a:xfrm>
            <a:off x="227029" y="2300925"/>
            <a:ext cx="1133744" cy="389337"/>
          </a:xfrm>
          <a:prstGeom prst="rect">
            <a:avLst/>
          </a:prstGeom>
          <a:noFill/>
        </p:spPr>
        <p:txBody>
          <a:bodyPr wrap="square" rtlCol="0">
            <a:spAutoFit/>
          </a:bodyPr>
          <a:lstStyle/>
          <a:p>
            <a:pPr algn="ctr"/>
            <a:r>
              <a:rPr lang="en-AU" sz="965" b="1">
                <a:latin typeface="Segoe UI Light"/>
                <a:cs typeface="Segoe UI Light"/>
              </a:rPr>
              <a:t>14-May Go/</a:t>
            </a:r>
          </a:p>
          <a:p>
            <a:pPr algn="ctr"/>
            <a:r>
              <a:rPr lang="en-AU" sz="965" b="1">
                <a:latin typeface="Segoe UI Light"/>
                <a:cs typeface="Segoe UI Light"/>
              </a:rPr>
              <a:t>No-Go Decision</a:t>
            </a:r>
          </a:p>
        </p:txBody>
      </p:sp>
      <p:sp>
        <p:nvSpPr>
          <p:cNvPr id="41" name="TextBox 40">
            <a:extLst>
              <a:ext uri="{FF2B5EF4-FFF2-40B4-BE49-F238E27FC236}">
                <a16:creationId xmlns:a16="http://schemas.microsoft.com/office/drawing/2014/main" id="{48E1EB65-AEC7-448B-9B49-3F3C1A029DFE}"/>
              </a:ext>
            </a:extLst>
          </p:cNvPr>
          <p:cNvSpPr txBox="1"/>
          <p:nvPr/>
        </p:nvSpPr>
        <p:spPr>
          <a:xfrm>
            <a:off x="1742287" y="2324766"/>
            <a:ext cx="232046" cy="240835"/>
          </a:xfrm>
          <a:prstGeom prst="rect">
            <a:avLst/>
          </a:prstGeom>
          <a:solidFill>
            <a:schemeClr val="accent6"/>
          </a:solidFill>
        </p:spPr>
        <p:txBody>
          <a:bodyPr wrap="square" lIns="31570" rIns="31570" rtlCol="0">
            <a:spAutoFit/>
          </a:bodyPr>
          <a:lstStyle/>
          <a:p>
            <a:r>
              <a:rPr lang="en-AU" sz="965" b="1">
                <a:latin typeface="Segoe UI Light"/>
                <a:cs typeface="Segoe UI Light"/>
              </a:rPr>
              <a:t>Go</a:t>
            </a:r>
          </a:p>
        </p:txBody>
      </p:sp>
      <p:sp>
        <p:nvSpPr>
          <p:cNvPr id="43" name="TextBox 42">
            <a:extLst>
              <a:ext uri="{FF2B5EF4-FFF2-40B4-BE49-F238E27FC236}">
                <a16:creationId xmlns:a16="http://schemas.microsoft.com/office/drawing/2014/main" id="{8B028214-E70C-43BC-BEB9-39D9CD9BF980}"/>
              </a:ext>
            </a:extLst>
          </p:cNvPr>
          <p:cNvSpPr txBox="1"/>
          <p:nvPr/>
        </p:nvSpPr>
        <p:spPr>
          <a:xfrm>
            <a:off x="5274790" y="2309507"/>
            <a:ext cx="1267571" cy="377975"/>
          </a:xfrm>
          <a:prstGeom prst="rect">
            <a:avLst/>
          </a:prstGeom>
          <a:noFill/>
        </p:spPr>
        <p:txBody>
          <a:bodyPr wrap="square" lIns="80189" tIns="40094" rIns="80189" bIns="40094" rtlCol="0" anchor="t">
            <a:spAutoFit/>
          </a:bodyPr>
          <a:lstStyle/>
          <a:p>
            <a:r>
              <a:rPr lang="en-AU" sz="965" b="1">
                <a:latin typeface="Segoe UI Light"/>
                <a:cs typeface="Segoe UI Light"/>
              </a:rPr>
              <a:t>05-Jul Market Trial Commences</a:t>
            </a:r>
          </a:p>
        </p:txBody>
      </p:sp>
      <p:sp>
        <p:nvSpPr>
          <p:cNvPr id="45" name="TextBox 44">
            <a:extLst>
              <a:ext uri="{FF2B5EF4-FFF2-40B4-BE49-F238E27FC236}">
                <a16:creationId xmlns:a16="http://schemas.microsoft.com/office/drawing/2014/main" id="{D864A8D5-F714-4111-86AC-62C0037DF892}"/>
              </a:ext>
            </a:extLst>
          </p:cNvPr>
          <p:cNvSpPr txBox="1"/>
          <p:nvPr/>
        </p:nvSpPr>
        <p:spPr>
          <a:xfrm>
            <a:off x="4191966" y="2300925"/>
            <a:ext cx="845730" cy="389337"/>
          </a:xfrm>
          <a:prstGeom prst="rect">
            <a:avLst/>
          </a:prstGeom>
          <a:noFill/>
        </p:spPr>
        <p:txBody>
          <a:bodyPr wrap="square" rtlCol="0">
            <a:spAutoFit/>
          </a:bodyPr>
          <a:lstStyle/>
          <a:p>
            <a:r>
              <a:rPr lang="en-AU" sz="965" b="1">
                <a:latin typeface="Segoe UI Light"/>
                <a:cs typeface="Segoe UI Light"/>
              </a:rPr>
              <a:t>21-Jun back-up date</a:t>
            </a:r>
          </a:p>
        </p:txBody>
      </p:sp>
      <p:sp>
        <p:nvSpPr>
          <p:cNvPr id="50" name="Rectangle 49">
            <a:extLst>
              <a:ext uri="{FF2B5EF4-FFF2-40B4-BE49-F238E27FC236}">
                <a16:creationId xmlns:a16="http://schemas.microsoft.com/office/drawing/2014/main" id="{54D76D97-46B9-4CDB-8342-A4F84DA311E0}"/>
              </a:ext>
            </a:extLst>
          </p:cNvPr>
          <p:cNvSpPr/>
          <p:nvPr/>
        </p:nvSpPr>
        <p:spPr>
          <a:xfrm>
            <a:off x="2640876" y="3927871"/>
            <a:ext cx="1551091" cy="75053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28"/>
              <a:t>Contingency trigger assessment</a:t>
            </a:r>
          </a:p>
        </p:txBody>
      </p:sp>
      <p:sp>
        <p:nvSpPr>
          <p:cNvPr id="56" name="TextBox 55">
            <a:extLst>
              <a:ext uri="{FF2B5EF4-FFF2-40B4-BE49-F238E27FC236}">
                <a16:creationId xmlns:a16="http://schemas.microsoft.com/office/drawing/2014/main" id="{EE956034-8C71-455A-A8C0-499F66E9D16A}"/>
              </a:ext>
            </a:extLst>
          </p:cNvPr>
          <p:cNvSpPr txBox="1"/>
          <p:nvPr/>
        </p:nvSpPr>
        <p:spPr>
          <a:xfrm>
            <a:off x="9653432" y="2174838"/>
            <a:ext cx="1088935" cy="537840"/>
          </a:xfrm>
          <a:prstGeom prst="rect">
            <a:avLst/>
          </a:prstGeom>
          <a:noFill/>
        </p:spPr>
        <p:txBody>
          <a:bodyPr wrap="square" rtlCol="0">
            <a:spAutoFit/>
          </a:bodyPr>
          <a:lstStyle/>
          <a:p>
            <a:r>
              <a:rPr lang="en-AU" sz="965" b="1"/>
              <a:t>01-Oct-21 5MS Rule Commences</a:t>
            </a:r>
          </a:p>
        </p:txBody>
      </p:sp>
      <p:sp>
        <p:nvSpPr>
          <p:cNvPr id="61" name="Diamond 60">
            <a:extLst>
              <a:ext uri="{FF2B5EF4-FFF2-40B4-BE49-F238E27FC236}">
                <a16:creationId xmlns:a16="http://schemas.microsoft.com/office/drawing/2014/main" id="{A9DB1C80-A9FD-42EF-BE56-E3494B40C94D}"/>
              </a:ext>
            </a:extLst>
          </p:cNvPr>
          <p:cNvSpPr/>
          <p:nvPr/>
        </p:nvSpPr>
        <p:spPr>
          <a:xfrm>
            <a:off x="4021526" y="5226336"/>
            <a:ext cx="366079" cy="400943"/>
          </a:xfrm>
          <a:prstGeom prst="diamond">
            <a:avLst/>
          </a:prstGeom>
          <a:solidFill>
            <a:schemeClr val="accent3"/>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62" name="TextBox 61">
            <a:extLst>
              <a:ext uri="{FF2B5EF4-FFF2-40B4-BE49-F238E27FC236}">
                <a16:creationId xmlns:a16="http://schemas.microsoft.com/office/drawing/2014/main" id="{E8204F49-7D01-4CBB-A0FC-DAB87C93F48F}"/>
              </a:ext>
            </a:extLst>
          </p:cNvPr>
          <p:cNvSpPr txBox="1"/>
          <p:nvPr/>
        </p:nvSpPr>
        <p:spPr>
          <a:xfrm>
            <a:off x="1651103" y="5060163"/>
            <a:ext cx="1260436" cy="1226105"/>
          </a:xfrm>
          <a:prstGeom prst="rect">
            <a:avLst/>
          </a:prstGeom>
          <a:noFill/>
        </p:spPr>
        <p:txBody>
          <a:bodyPr wrap="square" rtlCol="0">
            <a:spAutoFit/>
          </a:bodyPr>
          <a:lstStyle/>
          <a:p>
            <a:pPr algn="ctr"/>
            <a:r>
              <a:rPr lang="en-AU" sz="1228" i="1"/>
              <a:t>Dates are indicative only and assume an expedited rule change process is followed </a:t>
            </a:r>
          </a:p>
        </p:txBody>
      </p:sp>
      <p:sp>
        <p:nvSpPr>
          <p:cNvPr id="83" name="TextBox 82">
            <a:extLst>
              <a:ext uri="{FF2B5EF4-FFF2-40B4-BE49-F238E27FC236}">
                <a16:creationId xmlns:a16="http://schemas.microsoft.com/office/drawing/2014/main" id="{F43574B4-FBA5-4C4A-8C79-657A79E0206B}"/>
              </a:ext>
            </a:extLst>
          </p:cNvPr>
          <p:cNvSpPr txBox="1"/>
          <p:nvPr/>
        </p:nvSpPr>
        <p:spPr>
          <a:xfrm>
            <a:off x="3191948" y="4936719"/>
            <a:ext cx="1845749" cy="335348"/>
          </a:xfrm>
          <a:prstGeom prst="rect">
            <a:avLst/>
          </a:prstGeom>
          <a:noFill/>
        </p:spPr>
        <p:txBody>
          <a:bodyPr wrap="square" rtlCol="0">
            <a:spAutoFit/>
          </a:bodyPr>
          <a:lstStyle/>
          <a:p>
            <a:r>
              <a:rPr lang="en-AU" sz="1579" b="1">
                <a:latin typeface="Segoe UI Light"/>
                <a:cs typeface="Segoe UI Light"/>
              </a:rPr>
              <a:t>Rule change </a:t>
            </a:r>
          </a:p>
        </p:txBody>
      </p:sp>
      <p:sp>
        <p:nvSpPr>
          <p:cNvPr id="86" name="TextBox 85">
            <a:extLst>
              <a:ext uri="{FF2B5EF4-FFF2-40B4-BE49-F238E27FC236}">
                <a16:creationId xmlns:a16="http://schemas.microsoft.com/office/drawing/2014/main" id="{A90BFCDF-AAA6-4AF1-A039-7283B9BAE603}"/>
              </a:ext>
            </a:extLst>
          </p:cNvPr>
          <p:cNvSpPr txBox="1"/>
          <p:nvPr/>
        </p:nvSpPr>
        <p:spPr>
          <a:xfrm>
            <a:off x="5058897" y="5642990"/>
            <a:ext cx="1360400" cy="686342"/>
          </a:xfrm>
          <a:prstGeom prst="rect">
            <a:avLst/>
          </a:prstGeom>
          <a:noFill/>
        </p:spPr>
        <p:txBody>
          <a:bodyPr wrap="square" rtlCol="0">
            <a:spAutoFit/>
          </a:bodyPr>
          <a:lstStyle/>
          <a:p>
            <a:r>
              <a:rPr lang="en-AU" sz="965" b="1">
                <a:latin typeface="Segoe UI Light"/>
                <a:cs typeface="Segoe UI Light"/>
              </a:rPr>
              <a:t>07-Jul AEMC Consultation commence for </a:t>
            </a:r>
          </a:p>
          <a:p>
            <a:r>
              <a:rPr lang="en-AU" sz="965" b="1">
                <a:latin typeface="Segoe UI Light"/>
                <a:cs typeface="Segoe UI Light"/>
              </a:rPr>
              <a:t>4 weeks</a:t>
            </a:r>
          </a:p>
        </p:txBody>
      </p:sp>
      <p:sp>
        <p:nvSpPr>
          <p:cNvPr id="87" name="Diamond 86">
            <a:extLst>
              <a:ext uri="{FF2B5EF4-FFF2-40B4-BE49-F238E27FC236}">
                <a16:creationId xmlns:a16="http://schemas.microsoft.com/office/drawing/2014/main" id="{D65CDCB5-61BA-4036-8E45-448F3D91DDCA}"/>
              </a:ext>
            </a:extLst>
          </p:cNvPr>
          <p:cNvSpPr/>
          <p:nvPr/>
        </p:nvSpPr>
        <p:spPr>
          <a:xfrm>
            <a:off x="6339811" y="5231842"/>
            <a:ext cx="366079" cy="400943"/>
          </a:xfrm>
          <a:prstGeom prst="diamond">
            <a:avLst/>
          </a:prstGeom>
          <a:solidFill>
            <a:schemeClr val="accent3"/>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88" name="TextBox 87">
            <a:extLst>
              <a:ext uri="{FF2B5EF4-FFF2-40B4-BE49-F238E27FC236}">
                <a16:creationId xmlns:a16="http://schemas.microsoft.com/office/drawing/2014/main" id="{DBC6635D-49B6-4F63-9812-6A7DF1642F24}"/>
              </a:ext>
            </a:extLst>
          </p:cNvPr>
          <p:cNvSpPr txBox="1"/>
          <p:nvPr/>
        </p:nvSpPr>
        <p:spPr>
          <a:xfrm>
            <a:off x="6113682" y="5658833"/>
            <a:ext cx="1264006" cy="389337"/>
          </a:xfrm>
          <a:prstGeom prst="rect">
            <a:avLst/>
          </a:prstGeom>
          <a:noFill/>
        </p:spPr>
        <p:txBody>
          <a:bodyPr wrap="square" rtlCol="0">
            <a:spAutoFit/>
          </a:bodyPr>
          <a:lstStyle/>
          <a:p>
            <a:r>
              <a:rPr lang="en-AU" sz="965" b="1">
                <a:latin typeface="Segoe UI Light"/>
                <a:cs typeface="Segoe UI Light"/>
              </a:rPr>
              <a:t>04-Aug AEMC Consultation close</a:t>
            </a:r>
          </a:p>
        </p:txBody>
      </p:sp>
      <p:sp>
        <p:nvSpPr>
          <p:cNvPr id="89" name="TextBox 88">
            <a:extLst>
              <a:ext uri="{FF2B5EF4-FFF2-40B4-BE49-F238E27FC236}">
                <a16:creationId xmlns:a16="http://schemas.microsoft.com/office/drawing/2014/main" id="{50F59F43-0FD3-4D3A-9417-DD9C4EAD036F}"/>
              </a:ext>
            </a:extLst>
          </p:cNvPr>
          <p:cNvSpPr txBox="1"/>
          <p:nvPr/>
        </p:nvSpPr>
        <p:spPr>
          <a:xfrm>
            <a:off x="7843150" y="5243336"/>
            <a:ext cx="1264006" cy="389337"/>
          </a:xfrm>
          <a:prstGeom prst="rect">
            <a:avLst/>
          </a:prstGeom>
          <a:noFill/>
        </p:spPr>
        <p:txBody>
          <a:bodyPr wrap="square" rtlCol="0">
            <a:spAutoFit/>
          </a:bodyPr>
          <a:lstStyle/>
          <a:p>
            <a:r>
              <a:rPr lang="en-AU" sz="965" b="1">
                <a:latin typeface="Segoe UI Light"/>
                <a:cs typeface="Segoe UI Light"/>
              </a:rPr>
              <a:t>01-Sep AEMC Final Determination</a:t>
            </a:r>
          </a:p>
        </p:txBody>
      </p:sp>
      <p:sp>
        <p:nvSpPr>
          <p:cNvPr id="90" name="TextBox 89">
            <a:extLst>
              <a:ext uri="{FF2B5EF4-FFF2-40B4-BE49-F238E27FC236}">
                <a16:creationId xmlns:a16="http://schemas.microsoft.com/office/drawing/2014/main" id="{BB39C6CB-BC10-421F-A3D5-1BBE099DBD10}"/>
              </a:ext>
            </a:extLst>
          </p:cNvPr>
          <p:cNvSpPr txBox="1"/>
          <p:nvPr/>
        </p:nvSpPr>
        <p:spPr>
          <a:xfrm>
            <a:off x="9970641" y="5645813"/>
            <a:ext cx="780611" cy="686342"/>
          </a:xfrm>
          <a:prstGeom prst="rect">
            <a:avLst/>
          </a:prstGeom>
          <a:noFill/>
        </p:spPr>
        <p:txBody>
          <a:bodyPr wrap="square" rtlCol="0">
            <a:spAutoFit/>
          </a:bodyPr>
          <a:lstStyle/>
          <a:p>
            <a:pPr algn="ctr"/>
            <a:r>
              <a:rPr lang="en-AU" sz="965" b="1"/>
              <a:t>New date 5MS Rule Commences</a:t>
            </a:r>
          </a:p>
        </p:txBody>
      </p:sp>
      <p:sp>
        <p:nvSpPr>
          <p:cNvPr id="76" name="Star: 5 Points 75">
            <a:extLst>
              <a:ext uri="{FF2B5EF4-FFF2-40B4-BE49-F238E27FC236}">
                <a16:creationId xmlns:a16="http://schemas.microsoft.com/office/drawing/2014/main" id="{7FC372B4-9FC1-4518-808C-4E439D55D8E9}"/>
              </a:ext>
            </a:extLst>
          </p:cNvPr>
          <p:cNvSpPr/>
          <p:nvPr/>
        </p:nvSpPr>
        <p:spPr>
          <a:xfrm>
            <a:off x="10134770" y="5132362"/>
            <a:ext cx="498324" cy="443018"/>
          </a:xfrm>
          <a:prstGeom prst="star5">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92" name="TextBox 91">
            <a:extLst>
              <a:ext uri="{FF2B5EF4-FFF2-40B4-BE49-F238E27FC236}">
                <a16:creationId xmlns:a16="http://schemas.microsoft.com/office/drawing/2014/main" id="{C57BEFD0-4804-4E3E-AD9B-D47BAAED4CD7}"/>
              </a:ext>
            </a:extLst>
          </p:cNvPr>
          <p:cNvSpPr txBox="1"/>
          <p:nvPr/>
        </p:nvSpPr>
        <p:spPr>
          <a:xfrm>
            <a:off x="264777" y="1957038"/>
            <a:ext cx="1845749" cy="335348"/>
          </a:xfrm>
          <a:prstGeom prst="rect">
            <a:avLst/>
          </a:prstGeom>
          <a:noFill/>
        </p:spPr>
        <p:txBody>
          <a:bodyPr wrap="square" rtlCol="0">
            <a:spAutoFit/>
          </a:bodyPr>
          <a:lstStyle/>
          <a:p>
            <a:r>
              <a:rPr lang="en-AU" sz="1579" b="1">
                <a:latin typeface="Segoe UI Light"/>
                <a:cs typeface="Segoe UI Light"/>
              </a:rPr>
              <a:t>Planned timeline</a:t>
            </a:r>
          </a:p>
        </p:txBody>
      </p:sp>
      <p:cxnSp>
        <p:nvCxnSpPr>
          <p:cNvPr id="7" name="Straight Arrow Connector 6">
            <a:extLst>
              <a:ext uri="{FF2B5EF4-FFF2-40B4-BE49-F238E27FC236}">
                <a16:creationId xmlns:a16="http://schemas.microsoft.com/office/drawing/2014/main" id="{3CBCA596-4822-4595-AEE6-64DABA8EC49E}"/>
              </a:ext>
            </a:extLst>
          </p:cNvPr>
          <p:cNvCxnSpPr/>
          <p:nvPr/>
        </p:nvCxnSpPr>
        <p:spPr>
          <a:xfrm>
            <a:off x="5435683" y="4852580"/>
            <a:ext cx="217433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82C32E5-A230-4C8A-B688-7D51571BD271}"/>
              </a:ext>
            </a:extLst>
          </p:cNvPr>
          <p:cNvSpPr txBox="1"/>
          <p:nvPr/>
        </p:nvSpPr>
        <p:spPr>
          <a:xfrm>
            <a:off x="6223261" y="4624641"/>
            <a:ext cx="943430" cy="240835"/>
          </a:xfrm>
          <a:prstGeom prst="rect">
            <a:avLst/>
          </a:prstGeom>
          <a:noFill/>
        </p:spPr>
        <p:txBody>
          <a:bodyPr wrap="square" rtlCol="0">
            <a:spAutoFit/>
          </a:bodyPr>
          <a:lstStyle/>
          <a:p>
            <a:r>
              <a:rPr lang="en-AU" sz="965" b="1">
                <a:latin typeface="Segoe UI Light"/>
                <a:cs typeface="Segoe UI Light"/>
              </a:rPr>
              <a:t>8 weeks</a:t>
            </a:r>
          </a:p>
        </p:txBody>
      </p:sp>
      <p:cxnSp>
        <p:nvCxnSpPr>
          <p:cNvPr id="82" name="Straight Arrow Connector 81">
            <a:extLst>
              <a:ext uri="{FF2B5EF4-FFF2-40B4-BE49-F238E27FC236}">
                <a16:creationId xmlns:a16="http://schemas.microsoft.com/office/drawing/2014/main" id="{18840040-0ADF-42DE-94DA-0D40CEEEC900}"/>
              </a:ext>
            </a:extLst>
          </p:cNvPr>
          <p:cNvCxnSpPr>
            <a:cxnSpLocks/>
          </p:cNvCxnSpPr>
          <p:nvPr/>
        </p:nvCxnSpPr>
        <p:spPr>
          <a:xfrm>
            <a:off x="7796131" y="4851875"/>
            <a:ext cx="1401854" cy="1360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EEE2C060-C6F4-4C50-9B85-A96251792159}"/>
              </a:ext>
            </a:extLst>
          </p:cNvPr>
          <p:cNvSpPr txBox="1"/>
          <p:nvPr/>
        </p:nvSpPr>
        <p:spPr>
          <a:xfrm>
            <a:off x="8497323" y="4363549"/>
            <a:ext cx="1156109" cy="389337"/>
          </a:xfrm>
          <a:prstGeom prst="rect">
            <a:avLst/>
          </a:prstGeom>
          <a:noFill/>
        </p:spPr>
        <p:txBody>
          <a:bodyPr wrap="square" rtlCol="0">
            <a:spAutoFit/>
          </a:bodyPr>
          <a:lstStyle/>
          <a:p>
            <a:r>
              <a:rPr lang="en-AU" sz="965" b="1">
                <a:latin typeface="Segoe UI Light"/>
                <a:cs typeface="Segoe UI Light"/>
              </a:rPr>
              <a:t>4 weeks notice TBD</a:t>
            </a:r>
          </a:p>
        </p:txBody>
      </p:sp>
      <p:sp>
        <p:nvSpPr>
          <p:cNvPr id="42" name="TextBox 41">
            <a:extLst>
              <a:ext uri="{FF2B5EF4-FFF2-40B4-BE49-F238E27FC236}">
                <a16:creationId xmlns:a16="http://schemas.microsoft.com/office/drawing/2014/main" id="{805AA929-D1E6-439D-A287-1838712E0972}"/>
              </a:ext>
            </a:extLst>
          </p:cNvPr>
          <p:cNvSpPr txBox="1"/>
          <p:nvPr/>
        </p:nvSpPr>
        <p:spPr>
          <a:xfrm>
            <a:off x="2537208" y="2285292"/>
            <a:ext cx="879213" cy="389337"/>
          </a:xfrm>
          <a:prstGeom prst="rect">
            <a:avLst/>
          </a:prstGeom>
          <a:noFill/>
        </p:spPr>
        <p:txBody>
          <a:bodyPr wrap="square" lIns="31570" rIns="31570" rtlCol="0">
            <a:spAutoFit/>
          </a:bodyPr>
          <a:lstStyle/>
          <a:p>
            <a:r>
              <a:rPr lang="en-AU" sz="965" b="1">
                <a:latin typeface="Segoe UI Light"/>
                <a:cs typeface="Segoe UI Light"/>
              </a:rPr>
              <a:t>31-May – </a:t>
            </a:r>
          </a:p>
          <a:p>
            <a:r>
              <a:rPr lang="en-AU" sz="965" b="1">
                <a:latin typeface="Segoe UI Light"/>
                <a:cs typeface="Segoe UI Light"/>
              </a:rPr>
              <a:t>Retail Go-Live</a:t>
            </a:r>
          </a:p>
        </p:txBody>
      </p:sp>
      <p:sp>
        <p:nvSpPr>
          <p:cNvPr id="46" name="TextBox 45">
            <a:extLst>
              <a:ext uri="{FF2B5EF4-FFF2-40B4-BE49-F238E27FC236}">
                <a16:creationId xmlns:a16="http://schemas.microsoft.com/office/drawing/2014/main" id="{F1D31B69-12D2-4B49-A7F2-4B314C5C74D0}"/>
              </a:ext>
            </a:extLst>
          </p:cNvPr>
          <p:cNvSpPr txBox="1"/>
          <p:nvPr/>
        </p:nvSpPr>
        <p:spPr>
          <a:xfrm>
            <a:off x="3128196" y="2724786"/>
            <a:ext cx="943430" cy="297004"/>
          </a:xfrm>
          <a:prstGeom prst="rect">
            <a:avLst/>
          </a:prstGeom>
          <a:solidFill>
            <a:schemeClr val="bg2"/>
          </a:solidFill>
        </p:spPr>
        <p:txBody>
          <a:bodyPr wrap="square" tIns="0" bIns="0" rtlCol="0">
            <a:spAutoFit/>
          </a:bodyPr>
          <a:lstStyle/>
          <a:p>
            <a:r>
              <a:rPr lang="en-AU" sz="965" b="1">
                <a:latin typeface="Segoe UI Light"/>
                <a:cs typeface="Segoe UI Light"/>
              </a:rPr>
              <a:t>Mid-June assessment</a:t>
            </a:r>
          </a:p>
        </p:txBody>
      </p:sp>
      <p:sp>
        <p:nvSpPr>
          <p:cNvPr id="44" name="Diamond 43">
            <a:extLst>
              <a:ext uri="{FF2B5EF4-FFF2-40B4-BE49-F238E27FC236}">
                <a16:creationId xmlns:a16="http://schemas.microsoft.com/office/drawing/2014/main" id="{5FD38023-1A6A-412F-A26E-4D23CB258139}"/>
              </a:ext>
            </a:extLst>
          </p:cNvPr>
          <p:cNvSpPr/>
          <p:nvPr/>
        </p:nvSpPr>
        <p:spPr>
          <a:xfrm>
            <a:off x="3292646" y="2254005"/>
            <a:ext cx="366079" cy="400943"/>
          </a:xfrm>
          <a:prstGeom prst="diamond">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579"/>
          </a:p>
        </p:txBody>
      </p:sp>
      <p:sp>
        <p:nvSpPr>
          <p:cNvPr id="38" name="TextBox 37">
            <a:extLst>
              <a:ext uri="{FF2B5EF4-FFF2-40B4-BE49-F238E27FC236}">
                <a16:creationId xmlns:a16="http://schemas.microsoft.com/office/drawing/2014/main" id="{EE6A7DDC-55F1-4C78-A0FF-29848A0D6B80}"/>
              </a:ext>
            </a:extLst>
          </p:cNvPr>
          <p:cNvSpPr txBox="1"/>
          <p:nvPr/>
        </p:nvSpPr>
        <p:spPr>
          <a:xfrm>
            <a:off x="3866896" y="5637484"/>
            <a:ext cx="1360400" cy="537840"/>
          </a:xfrm>
          <a:prstGeom prst="rect">
            <a:avLst/>
          </a:prstGeom>
          <a:noFill/>
        </p:spPr>
        <p:txBody>
          <a:bodyPr wrap="square" rtlCol="0">
            <a:spAutoFit/>
          </a:bodyPr>
          <a:lstStyle/>
          <a:p>
            <a:r>
              <a:rPr lang="en-AU" sz="965" b="1">
                <a:latin typeface="Segoe UI Light"/>
                <a:cs typeface="Segoe UI Light"/>
              </a:rPr>
              <a:t>Mid-June </a:t>
            </a:r>
          </a:p>
          <a:p>
            <a:r>
              <a:rPr lang="en-AU" sz="965" b="1">
                <a:latin typeface="Segoe UI Light"/>
                <a:cs typeface="Segoe UI Light"/>
              </a:rPr>
              <a:t>AEMO submission to AEMC</a:t>
            </a:r>
          </a:p>
        </p:txBody>
      </p:sp>
      <p:sp>
        <p:nvSpPr>
          <p:cNvPr id="4" name="TextBox 3">
            <a:extLst>
              <a:ext uri="{FF2B5EF4-FFF2-40B4-BE49-F238E27FC236}">
                <a16:creationId xmlns:a16="http://schemas.microsoft.com/office/drawing/2014/main" id="{7496611E-21E0-4C08-A60E-16882622C5F5}"/>
              </a:ext>
            </a:extLst>
          </p:cNvPr>
          <p:cNvSpPr txBox="1"/>
          <p:nvPr/>
        </p:nvSpPr>
        <p:spPr>
          <a:xfrm>
            <a:off x="793900" y="6439301"/>
            <a:ext cx="3277725" cy="954107"/>
          </a:xfrm>
          <a:prstGeom prst="rect">
            <a:avLst/>
          </a:prstGeom>
          <a:noFill/>
        </p:spPr>
        <p:txBody>
          <a:bodyPr wrap="square" rtlCol="0" anchor="ctr">
            <a:spAutoFit/>
          </a:bodyPr>
          <a:lstStyle/>
          <a:p>
            <a:pPr algn="ctr"/>
            <a:r>
              <a:rPr lang="en-AU" sz="1400">
                <a:solidFill>
                  <a:srgbClr val="FF0000"/>
                </a:solidFill>
              </a:rPr>
              <a:t>Note:  ongoing readiness assessment will be performed aligned with RWG and PCF meetings</a:t>
            </a:r>
          </a:p>
          <a:p>
            <a:pPr algn="ctr"/>
            <a:endParaRPr lang="en-AU" sz="1400" b="1">
              <a:solidFill>
                <a:srgbClr val="FF0000"/>
              </a:solidFill>
            </a:endParaRPr>
          </a:p>
        </p:txBody>
      </p:sp>
    </p:spTree>
    <p:extLst>
      <p:ext uri="{BB962C8B-B14F-4D97-AF65-F5344CB8AC3E}">
        <p14:creationId xmlns:p14="http://schemas.microsoft.com/office/powerpoint/2010/main" val="174295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211E-2571-4F1C-AA2C-C28B5D55A508}"/>
              </a:ext>
            </a:extLst>
          </p:cNvPr>
          <p:cNvSpPr>
            <a:spLocks noGrp="1"/>
          </p:cNvSpPr>
          <p:nvPr>
            <p:ph type="title"/>
          </p:nvPr>
        </p:nvSpPr>
        <p:spPr>
          <a:xfrm>
            <a:off x="206546" y="349447"/>
            <a:ext cx="10071472" cy="1042731"/>
          </a:xfrm>
        </p:spPr>
        <p:txBody>
          <a:bodyPr>
            <a:normAutofit fontScale="90000"/>
          </a:bodyPr>
          <a:lstStyle/>
          <a:p>
            <a:r>
              <a:rPr lang="en-AU"/>
              <a:t>Considerations to assess options – feedback requested by 11-May </a:t>
            </a:r>
          </a:p>
        </p:txBody>
      </p:sp>
      <p:sp>
        <p:nvSpPr>
          <p:cNvPr id="3" name="Content Placeholder 2">
            <a:extLst>
              <a:ext uri="{FF2B5EF4-FFF2-40B4-BE49-F238E27FC236}">
                <a16:creationId xmlns:a16="http://schemas.microsoft.com/office/drawing/2014/main" id="{E3F6FB08-EE5B-4BF9-B35C-51B75F2CBCF4}"/>
              </a:ext>
            </a:extLst>
          </p:cNvPr>
          <p:cNvSpPr>
            <a:spLocks noGrp="1"/>
          </p:cNvSpPr>
          <p:nvPr>
            <p:ph idx="1"/>
          </p:nvPr>
        </p:nvSpPr>
        <p:spPr/>
        <p:txBody>
          <a:bodyPr>
            <a:normAutofit lnSpcReduction="10000"/>
          </a:bodyPr>
          <a:lstStyle/>
          <a:p>
            <a:r>
              <a:rPr lang="en-AU" sz="1579"/>
              <a:t>What level of impact would each of the contingency options have on your organisation's implementation program?</a:t>
            </a:r>
          </a:p>
          <a:p>
            <a:r>
              <a:rPr lang="en-AU" sz="1579"/>
              <a:t>What commercial impacts would each of the contingency options have on your organisation?</a:t>
            </a:r>
          </a:p>
          <a:p>
            <a:r>
              <a:rPr lang="en-AU" sz="1579"/>
              <a:t>What is the maximum deferral of the GS soft-start that is acceptable without deferring the GS rule commencement?</a:t>
            </a:r>
          </a:p>
          <a:p>
            <a:r>
              <a:rPr lang="en-AU" sz="1579"/>
              <a:t>The delay of 5MS commencement would impact WDR and Customer Switching as both are dependent on a 5-min market</a:t>
            </a:r>
          </a:p>
          <a:p>
            <a:pPr lvl="1"/>
            <a:r>
              <a:rPr lang="en-AU" sz="1579"/>
              <a:t>What impact would each of the contingency options have on your organisation’s other regulatory delivery programs? </a:t>
            </a:r>
          </a:p>
          <a:p>
            <a:r>
              <a:rPr lang="en-AU" sz="1579"/>
              <a:t>The earlier in the timeline that AEMO needs to determine a new commencement date, the more likely it is that assumptions will be taken to determine that new date, increasing the risk of a longer delay than necessary. AEMO is seeking feedback on the required notice period for a new commencement dates, should this scenario arise.</a:t>
            </a:r>
          </a:p>
          <a:p>
            <a:pPr lvl="1"/>
            <a:r>
              <a:rPr lang="en-AU" sz="1579"/>
              <a:t>What is the minimum notice period required for a change to the 5MS commencement date?</a:t>
            </a:r>
          </a:p>
          <a:p>
            <a:pPr lvl="1"/>
            <a:r>
              <a:rPr lang="en-AU" sz="1579"/>
              <a:t>Which should AEMO consider more important when assessing the contingency options: certainty of go-live date or ability to reduce overall delay period?</a:t>
            </a:r>
          </a:p>
          <a:p>
            <a:r>
              <a:rPr lang="en-AU" sz="1579"/>
              <a:t>Do you consider that any of the contingency options would cause your organisation to be in breach of your obligations under NER?</a:t>
            </a:r>
          </a:p>
          <a:p>
            <a:r>
              <a:rPr lang="en-AU" sz="1579"/>
              <a:t>Does your organisation have a preferred contingency option?</a:t>
            </a:r>
          </a:p>
          <a:p>
            <a:pPr lvl="1"/>
            <a:endParaRPr lang="en-AU" sz="1579"/>
          </a:p>
        </p:txBody>
      </p:sp>
      <p:sp>
        <p:nvSpPr>
          <p:cNvPr id="4" name="Slide Number Placeholder 3">
            <a:extLst>
              <a:ext uri="{FF2B5EF4-FFF2-40B4-BE49-F238E27FC236}">
                <a16:creationId xmlns:a16="http://schemas.microsoft.com/office/drawing/2014/main" id="{34DC5F22-49F2-454F-AE4A-904E55D552DA}"/>
              </a:ext>
            </a:extLst>
          </p:cNvPr>
          <p:cNvSpPr>
            <a:spLocks noGrp="1"/>
          </p:cNvSpPr>
          <p:nvPr>
            <p:ph type="sldNum" sz="quarter" idx="12"/>
          </p:nvPr>
        </p:nvSpPr>
        <p:spPr/>
        <p:txBody>
          <a:bodyPr/>
          <a:lstStyle/>
          <a:p>
            <a:fld id="{4EC81F68-4976-451A-B2E9-79BCBD2F70CC}" type="slidenum">
              <a:rPr lang="en-AU" smtClean="0"/>
              <a:t>25</a:t>
            </a:fld>
            <a:endParaRPr lang="en-AU"/>
          </a:p>
        </p:txBody>
      </p:sp>
    </p:spTree>
    <p:extLst>
      <p:ext uri="{BB962C8B-B14F-4D97-AF65-F5344CB8AC3E}">
        <p14:creationId xmlns:p14="http://schemas.microsoft.com/office/powerpoint/2010/main" val="826846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4177-0918-45AF-83F8-485C9B5A63EF}"/>
              </a:ext>
            </a:extLst>
          </p:cNvPr>
          <p:cNvSpPr>
            <a:spLocks noGrp="1"/>
          </p:cNvSpPr>
          <p:nvPr>
            <p:ph type="title"/>
          </p:nvPr>
        </p:nvSpPr>
        <p:spPr/>
        <p:txBody>
          <a:bodyPr/>
          <a:lstStyle/>
          <a:p>
            <a:r>
              <a:rPr lang="en-AU"/>
              <a:t>Next Steps	</a:t>
            </a:r>
          </a:p>
        </p:txBody>
      </p:sp>
      <p:sp>
        <p:nvSpPr>
          <p:cNvPr id="3" name="Content Placeholder 2">
            <a:extLst>
              <a:ext uri="{FF2B5EF4-FFF2-40B4-BE49-F238E27FC236}">
                <a16:creationId xmlns:a16="http://schemas.microsoft.com/office/drawing/2014/main" id="{8714CA4D-7A6C-4033-BE7F-677B1AADD91B}"/>
              </a:ext>
            </a:extLst>
          </p:cNvPr>
          <p:cNvSpPr>
            <a:spLocks noGrp="1"/>
          </p:cNvSpPr>
          <p:nvPr>
            <p:ph idx="1"/>
          </p:nvPr>
        </p:nvSpPr>
        <p:spPr/>
        <p:txBody>
          <a:bodyPr>
            <a:normAutofit/>
          </a:bodyPr>
          <a:lstStyle/>
          <a:p>
            <a:pPr>
              <a:lnSpc>
                <a:spcPct val="100000"/>
              </a:lnSpc>
              <a:spcBef>
                <a:spcPts val="1052"/>
              </a:spcBef>
            </a:pPr>
            <a:r>
              <a:rPr lang="en-AU" sz="1754"/>
              <a:t>AEMO requests written feedback by 11-May to </a:t>
            </a:r>
            <a:r>
              <a:rPr lang="en-AU" sz="1754">
                <a:hlinkClick r:id="rId2"/>
              </a:rPr>
              <a:t>5MS@aemo.com.au</a:t>
            </a:r>
            <a:endParaRPr lang="en-AU" sz="1754"/>
          </a:p>
          <a:p>
            <a:pPr>
              <a:lnSpc>
                <a:spcPct val="100000"/>
              </a:lnSpc>
              <a:spcBef>
                <a:spcPts val="1052"/>
              </a:spcBef>
            </a:pPr>
            <a:r>
              <a:rPr lang="en-AU" sz="1754"/>
              <a:t>Feedback will be shared with AEMC and AER</a:t>
            </a:r>
          </a:p>
          <a:p>
            <a:pPr>
              <a:lnSpc>
                <a:spcPct val="100000"/>
              </a:lnSpc>
              <a:spcBef>
                <a:spcPts val="1052"/>
              </a:spcBef>
            </a:pPr>
            <a:r>
              <a:rPr lang="en-AU" sz="1754"/>
              <a:t>Any feedback shared with other parties will be anonymised e.g. summary provided to working groups</a:t>
            </a:r>
          </a:p>
        </p:txBody>
      </p:sp>
      <p:sp>
        <p:nvSpPr>
          <p:cNvPr id="4" name="Slide Number Placeholder 3">
            <a:extLst>
              <a:ext uri="{FF2B5EF4-FFF2-40B4-BE49-F238E27FC236}">
                <a16:creationId xmlns:a16="http://schemas.microsoft.com/office/drawing/2014/main" id="{782BB455-D6D1-4940-B6FA-FF2280372C77}"/>
              </a:ext>
            </a:extLst>
          </p:cNvPr>
          <p:cNvSpPr>
            <a:spLocks noGrp="1"/>
          </p:cNvSpPr>
          <p:nvPr>
            <p:ph type="sldNum" sz="quarter" idx="12"/>
          </p:nvPr>
        </p:nvSpPr>
        <p:spPr/>
        <p:txBody>
          <a:bodyPr/>
          <a:lstStyle/>
          <a:p>
            <a:fld id="{4EC81F68-4976-451A-B2E9-79BCBD2F70CC}" type="slidenum">
              <a:rPr lang="en-AU" smtClean="0"/>
              <a:t>26</a:t>
            </a:fld>
            <a:endParaRPr lang="en-AU"/>
          </a:p>
        </p:txBody>
      </p:sp>
    </p:spTree>
    <p:extLst>
      <p:ext uri="{BB962C8B-B14F-4D97-AF65-F5344CB8AC3E}">
        <p14:creationId xmlns:p14="http://schemas.microsoft.com/office/powerpoint/2010/main" val="296297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a:xfrm>
            <a:off x="729493" y="1884670"/>
            <a:ext cx="9515720" cy="3144614"/>
          </a:xfrm>
        </p:spPr>
        <p:txBody>
          <a:bodyPr>
            <a:normAutofit/>
          </a:bodyPr>
          <a:lstStyle/>
          <a:p>
            <a:r>
              <a:rPr lang="en-AU" sz="5250"/>
              <a:t>Industry Readiness Report #7</a:t>
            </a: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Blaine Miner</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27</a:t>
            </a:fld>
            <a:endParaRPr lang="en-AU"/>
          </a:p>
        </p:txBody>
      </p:sp>
    </p:spTree>
    <p:extLst>
      <p:ext uri="{BB962C8B-B14F-4D97-AF65-F5344CB8AC3E}">
        <p14:creationId xmlns:p14="http://schemas.microsoft.com/office/powerpoint/2010/main" val="1897403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406"/>
            <a:ext cx="10255424" cy="1310695"/>
          </a:xfrm>
        </p:spPr>
        <p:txBody>
          <a:bodyPr>
            <a:normAutofit/>
          </a:bodyPr>
          <a:lstStyle/>
          <a:p>
            <a:r>
              <a:rPr lang="en-AU" sz="3600"/>
              <a:t>Readiness Report Key Observations</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06546" y="1611683"/>
            <a:ext cx="10255425" cy="5947991"/>
          </a:xfrm>
        </p:spPr>
        <p:txBody>
          <a:bodyPr vert="horz" lIns="91440" tIns="45720" rIns="91440" bIns="45720" rtlCol="0" anchor="t">
            <a:normAutofit lnSpcReduction="10000"/>
          </a:bodyPr>
          <a:lstStyle/>
          <a:p>
            <a:pPr marL="200025" indent="-200025">
              <a:lnSpc>
                <a:spcPct val="110000"/>
              </a:lnSpc>
            </a:pPr>
            <a:r>
              <a:rPr lang="en-AU" sz="1800"/>
              <a:t>General:</a:t>
            </a:r>
            <a:endParaRPr lang="en-US"/>
          </a:p>
          <a:p>
            <a:pPr marL="601345" lvl="1" indent="-200025">
              <a:lnSpc>
                <a:spcPct val="110000"/>
              </a:lnSpc>
            </a:pPr>
            <a:r>
              <a:rPr lang="en-AU" sz="1400"/>
              <a:t>Two-thirds of participants reported at least 50-74% completion of their overall programs</a:t>
            </a:r>
            <a:endParaRPr lang="en-AU" sz="1400">
              <a:cs typeface="Segoe UI Semilight"/>
            </a:endParaRPr>
          </a:p>
          <a:p>
            <a:pPr marL="601345" lvl="1" indent="-200025">
              <a:lnSpc>
                <a:spcPct val="110000"/>
              </a:lnSpc>
            </a:pPr>
            <a:r>
              <a:rPr lang="en-AU" sz="1400"/>
              <a:t>All Generator respondents report "on track", 16/17 of which plan on utilising the bidding transition period</a:t>
            </a:r>
            <a:endParaRPr lang="en-AU" sz="1400">
              <a:cs typeface="Segoe UI Semilight"/>
            </a:endParaRPr>
          </a:p>
          <a:p>
            <a:pPr marL="601345" lvl="1" indent="-200025">
              <a:lnSpc>
                <a:spcPct val="110000"/>
              </a:lnSpc>
            </a:pPr>
            <a:r>
              <a:rPr lang="en-AU" sz="1400"/>
              <a:t>AEMO's new Bidding Platform was successfully deployed into Production on 1 April 2021, as scheduled, commencing the bidding transition period</a:t>
            </a:r>
            <a:endParaRPr lang="en-AU" sz="1400">
              <a:cs typeface="Segoe UI Semilight"/>
            </a:endParaRPr>
          </a:p>
          <a:p>
            <a:pPr marL="601345" lvl="1" indent="-200025">
              <a:lnSpc>
                <a:spcPct val="110000"/>
              </a:lnSpc>
            </a:pPr>
            <a:r>
              <a:rPr lang="en-AU" sz="1400"/>
              <a:t>Retailers reporting ‘Receive and reconcile UFE allocation data (from 1 May 2022)’ as only 1-24% complete</a:t>
            </a:r>
            <a:endParaRPr lang="en-AU" sz="1400">
              <a:cs typeface="Segoe UI Semilight"/>
            </a:endParaRPr>
          </a:p>
          <a:p>
            <a:pPr marL="601345" lvl="1" indent="-200025">
              <a:lnSpc>
                <a:spcPct val="110000"/>
              </a:lnSpc>
            </a:pPr>
            <a:endParaRPr lang="en-AU" sz="1400">
              <a:cs typeface="Segoe UI Semilight"/>
            </a:endParaRPr>
          </a:p>
          <a:p>
            <a:pPr marL="200025" indent="-200025">
              <a:lnSpc>
                <a:spcPct val="110000"/>
              </a:lnSpc>
            </a:pPr>
            <a:r>
              <a:rPr lang="en-AU" sz="1800"/>
              <a:t>At-risk/Late Items:</a:t>
            </a:r>
            <a:endParaRPr lang="en-AU" sz="1800">
              <a:cs typeface="Segoe UI Semilight"/>
            </a:endParaRPr>
          </a:p>
          <a:p>
            <a:pPr marL="601345" lvl="1" indent="-200025">
              <a:lnSpc>
                <a:spcPct val="110000"/>
              </a:lnSpc>
              <a:spcBef>
                <a:spcPts val="438"/>
              </a:spcBef>
            </a:pPr>
            <a:r>
              <a:rPr lang="en-AU" sz="1400">
                <a:ea typeface="+mn-lt"/>
                <a:cs typeface="+mn-lt"/>
              </a:rPr>
              <a:t>One MSP is reporting on track against compliance obligations but amber against AEMO MTP readiness criteria due to minimal schedule contingency</a:t>
            </a:r>
            <a:endParaRPr lang="en-AU" sz="1400">
              <a:cs typeface="Segoe UI Semilight"/>
            </a:endParaRPr>
          </a:p>
          <a:p>
            <a:pPr marL="601345" lvl="1" indent="-200025">
              <a:lnSpc>
                <a:spcPct val="110000"/>
              </a:lnSpc>
            </a:pPr>
            <a:r>
              <a:rPr lang="en-AU" sz="1400"/>
              <a:t>Multiple Victorian DNSPs/MPs have reported that some cross boundary supplies may not be installed until April 2022  </a:t>
            </a:r>
            <a:endParaRPr lang="en-AU" sz="1400">
              <a:cs typeface="Segoe UI Semilight"/>
            </a:endParaRPr>
          </a:p>
          <a:p>
            <a:pPr marL="1002030" lvl="2" indent="-200025">
              <a:lnSpc>
                <a:spcPct val="110000"/>
              </a:lnSpc>
            </a:pPr>
            <a:r>
              <a:rPr lang="en-AU" sz="1000"/>
              <a:t>Noting that larger cross boundary supplies would be prioritised to reduce the impact on UFE calculations</a:t>
            </a:r>
            <a:endParaRPr lang="en-AU" sz="1000">
              <a:cs typeface="Segoe UI Semilight"/>
            </a:endParaRPr>
          </a:p>
          <a:p>
            <a:pPr marL="601345" lvl="1" indent="-200025">
              <a:lnSpc>
                <a:spcPct val="110000"/>
              </a:lnSpc>
            </a:pPr>
            <a:r>
              <a:rPr lang="en-AU" sz="1400"/>
              <a:t>Two Participants (retailer and TNSP) reported their ability to process and reconcile 5min metering data as being 'at-risk’.</a:t>
            </a:r>
            <a:endParaRPr lang="en-AU" sz="1400">
              <a:cs typeface="Segoe UI Semilight"/>
            </a:endParaRPr>
          </a:p>
          <a:p>
            <a:pPr marL="601345" lvl="1" indent="-200025">
              <a:lnSpc>
                <a:spcPct val="110000"/>
              </a:lnSpc>
            </a:pPr>
            <a:r>
              <a:rPr lang="en-AU" sz="1400"/>
              <a:t>AEMO's new Retail Platform continues to be reported as 'at-risk' and in leadup to planned go-live on 31 May</a:t>
            </a:r>
            <a:endParaRPr lang="en-AU" sz="1400">
              <a:cs typeface="Segoe UI Semilight"/>
            </a:endParaRPr>
          </a:p>
          <a:p>
            <a:pPr marL="601345" lvl="1" indent="-200025">
              <a:lnSpc>
                <a:spcPct val="110000"/>
              </a:lnSpc>
            </a:pPr>
            <a:r>
              <a:rPr lang="en-AU" sz="1400"/>
              <a:t>Multiple Victorian DNSPs reported the delivery of NCONUML 5min metering data as being 'at-risk' or 'late’ </a:t>
            </a:r>
            <a:endParaRPr lang="en-AU" sz="1400">
              <a:cs typeface="Segoe UI Semilight"/>
            </a:endParaRPr>
          </a:p>
          <a:p>
            <a:pPr marL="1002030" lvl="2" indent="-200025">
              <a:lnSpc>
                <a:spcPct val="110000"/>
              </a:lnSpc>
            </a:pPr>
            <a:r>
              <a:rPr lang="en-AU" sz="1100"/>
              <a:t>Noting that metering data delivery should occur by October</a:t>
            </a:r>
            <a:endParaRPr lang="en-AU" sz="1100">
              <a:cs typeface="Segoe UI Semilight"/>
            </a:endParaRPr>
          </a:p>
          <a:p>
            <a:pPr marL="601345" lvl="1" indent="-200025">
              <a:lnSpc>
                <a:spcPct val="110000"/>
              </a:lnSpc>
            </a:pPr>
            <a:r>
              <a:rPr lang="en-AU" sz="1400"/>
              <a:t>Two MPs reported a 'late' status for MTP activities relating to S41 - MP accreditation update (for 1 Oct 2021).</a:t>
            </a:r>
            <a:endParaRPr lang="en-AU" sz="1400">
              <a:cs typeface="Segoe UI Semilight"/>
            </a:endParaRPr>
          </a:p>
          <a:p>
            <a:pPr marL="601345" lvl="1" indent="-200025">
              <a:lnSpc>
                <a:spcPct val="110000"/>
              </a:lnSpc>
            </a:pPr>
            <a:r>
              <a:rPr lang="en-AU" sz="1400">
                <a:ea typeface="+mn-lt"/>
                <a:cs typeface="+mn-lt"/>
              </a:rPr>
              <a:t>One key Generator / MNSP participant is currently not providing a readiness report, impact on criteria to be established </a:t>
            </a:r>
            <a:endParaRPr lang="en-AU" sz="1400">
              <a:cs typeface="Segoe UI Semilight"/>
            </a:endParaRPr>
          </a:p>
          <a:p>
            <a:pPr marL="601345" lvl="1" indent="-200025">
              <a:lnSpc>
                <a:spcPct val="110000"/>
              </a:lnSpc>
              <a:spcBef>
                <a:spcPts val="438"/>
              </a:spcBef>
            </a:pPr>
            <a:endParaRPr lang="en-AU" sz="1400">
              <a:cs typeface="Segoe UI Semilight"/>
            </a:endParaRPr>
          </a:p>
          <a:p>
            <a:pPr marL="200025" indent="-200025">
              <a:lnSpc>
                <a:spcPct val="110000"/>
              </a:lnSpc>
            </a:pPr>
            <a:r>
              <a:rPr lang="en-AU" sz="1800"/>
              <a:t>Raised Risks:</a:t>
            </a:r>
            <a:endParaRPr lang="en-AU" sz="1800">
              <a:cs typeface="Segoe UI Semilight"/>
            </a:endParaRPr>
          </a:p>
          <a:p>
            <a:pPr marL="601345" lvl="1" indent="-200025">
              <a:lnSpc>
                <a:spcPct val="110000"/>
              </a:lnSpc>
            </a:pPr>
            <a:r>
              <a:rPr lang="en-AU" sz="1400"/>
              <a:t>Two participants raised the risk that MSATS may not be able to process significant change request volumes in a timely and effective manner.</a:t>
            </a:r>
            <a:endParaRPr lang="en-AU" sz="1200">
              <a:cs typeface="Segoe UI Semilight"/>
            </a:endParaRP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28</a:t>
            </a:fld>
            <a:endParaRPr lang="en-AU"/>
          </a:p>
        </p:txBody>
      </p:sp>
    </p:spTree>
    <p:extLst>
      <p:ext uri="{BB962C8B-B14F-4D97-AF65-F5344CB8AC3E}">
        <p14:creationId xmlns:p14="http://schemas.microsoft.com/office/powerpoint/2010/main" val="160681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406"/>
            <a:ext cx="10255424" cy="1310695"/>
          </a:xfrm>
        </p:spPr>
        <p:txBody>
          <a:bodyPr>
            <a:normAutofit/>
          </a:bodyPr>
          <a:lstStyle/>
          <a:p>
            <a:r>
              <a:rPr lang="en-AU" sz="3600"/>
              <a:t>Readiness Report Key Observations</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29</a:t>
            </a:fld>
            <a:endParaRPr lang="en-AU"/>
          </a:p>
        </p:txBody>
      </p:sp>
      <p:sp>
        <p:nvSpPr>
          <p:cNvPr id="7" name="TextBox 6">
            <a:extLst>
              <a:ext uri="{FF2B5EF4-FFF2-40B4-BE49-F238E27FC236}">
                <a16:creationId xmlns:a16="http://schemas.microsoft.com/office/drawing/2014/main" id="{4E3FC69E-6212-406E-B477-47AC5312B764}"/>
              </a:ext>
            </a:extLst>
          </p:cNvPr>
          <p:cNvSpPr txBox="1"/>
          <p:nvPr/>
        </p:nvSpPr>
        <p:spPr>
          <a:xfrm>
            <a:off x="5245634" y="1946509"/>
            <a:ext cx="3860800" cy="2492990"/>
          </a:xfrm>
          <a:prstGeom prst="rect">
            <a:avLst/>
          </a:prstGeom>
          <a:noFill/>
        </p:spPr>
        <p:txBody>
          <a:bodyPr wrap="square" rtlCol="0">
            <a:spAutoFit/>
          </a:bodyPr>
          <a:lstStyle/>
          <a:p>
            <a:r>
              <a:rPr lang="en-AU" sz="1200" b="1"/>
              <a:t>Coverage:</a:t>
            </a:r>
          </a:p>
          <a:p>
            <a:pPr marL="285750" indent="-285750">
              <a:buFont typeface="Arial" panose="020B0604020202020204" pitchFamily="34" charset="0"/>
              <a:buChar char="•"/>
            </a:pPr>
            <a:r>
              <a:rPr lang="en-AU" sz="1200"/>
              <a:t>45 organisations have responded to the seventh round of readiness reporting, as at 20 April</a:t>
            </a:r>
          </a:p>
          <a:p>
            <a:pPr marL="742950" lvl="1" indent="-285750">
              <a:buFont typeface="Arial" panose="020B0604020202020204" pitchFamily="34" charset="0"/>
              <a:buChar char="•"/>
            </a:pPr>
            <a:r>
              <a:rPr lang="en-AU" sz="1200"/>
              <a:t>Same number of responses as Round 6, however total 'Participant types’ has risen by six</a:t>
            </a:r>
          </a:p>
          <a:p>
            <a:pPr marL="285750" indent="-285750">
              <a:buFont typeface="Arial" panose="020B0604020202020204" pitchFamily="34" charset="0"/>
              <a:buChar char="•"/>
            </a:pPr>
            <a:endParaRPr lang="en-AU" sz="1200"/>
          </a:p>
          <a:p>
            <a:pPr marL="285750" indent="-285750">
              <a:buFont typeface="Arial" panose="020B0604020202020204" pitchFamily="34" charset="0"/>
              <a:buChar char="•"/>
            </a:pPr>
            <a:r>
              <a:rPr lang="en-AU" sz="1200"/>
              <a:t>Retailer coverage lower than expected (83.7%) due to one key Retailer not submitting a survey response</a:t>
            </a:r>
          </a:p>
          <a:p>
            <a:pPr marL="742950" lvl="1" indent="-285750">
              <a:buFont typeface="Arial" panose="020B0604020202020204" pitchFamily="34" charset="0"/>
              <a:buChar char="•"/>
            </a:pPr>
            <a:r>
              <a:rPr lang="en-AU" sz="1200"/>
              <a:t>AEMO has and will continue to follow up this Retailer</a:t>
            </a:r>
          </a:p>
          <a:p>
            <a:pPr marL="742950" lvl="1" indent="-285750">
              <a:buFont typeface="Arial" panose="020B0604020202020204" pitchFamily="34" charset="0"/>
              <a:buChar char="•"/>
            </a:pPr>
            <a:endParaRPr lang="en-AU" sz="1200"/>
          </a:p>
        </p:txBody>
      </p:sp>
      <p:pic>
        <p:nvPicPr>
          <p:cNvPr id="8" name="Picture 7">
            <a:extLst>
              <a:ext uri="{FF2B5EF4-FFF2-40B4-BE49-F238E27FC236}">
                <a16:creationId xmlns:a16="http://schemas.microsoft.com/office/drawing/2014/main" id="{12D64FCF-6315-43A2-A6DC-70292B6DA7C1}"/>
              </a:ext>
            </a:extLst>
          </p:cNvPr>
          <p:cNvPicPr>
            <a:picLocks noChangeAspect="1"/>
          </p:cNvPicPr>
          <p:nvPr/>
        </p:nvPicPr>
        <p:blipFill>
          <a:blip r:embed="rId2"/>
          <a:stretch>
            <a:fillRect/>
          </a:stretch>
        </p:blipFill>
        <p:spPr>
          <a:xfrm>
            <a:off x="106797" y="1610075"/>
            <a:ext cx="4992254" cy="2829424"/>
          </a:xfrm>
          <a:prstGeom prst="rect">
            <a:avLst/>
          </a:prstGeom>
        </p:spPr>
      </p:pic>
      <p:sp>
        <p:nvSpPr>
          <p:cNvPr id="11" name="TextBox 10">
            <a:extLst>
              <a:ext uri="{FF2B5EF4-FFF2-40B4-BE49-F238E27FC236}">
                <a16:creationId xmlns:a16="http://schemas.microsoft.com/office/drawing/2014/main" id="{F6920595-358E-4241-B952-78E1E4C08FD4}"/>
              </a:ext>
            </a:extLst>
          </p:cNvPr>
          <p:cNvSpPr txBox="1"/>
          <p:nvPr/>
        </p:nvSpPr>
        <p:spPr>
          <a:xfrm>
            <a:off x="229842" y="4737473"/>
            <a:ext cx="3860800" cy="2862322"/>
          </a:xfrm>
          <a:prstGeom prst="rect">
            <a:avLst/>
          </a:prstGeom>
          <a:noFill/>
        </p:spPr>
        <p:txBody>
          <a:bodyPr wrap="square" lIns="91440" tIns="45720" rIns="91440" bIns="45720" rtlCol="0" anchor="t">
            <a:spAutoFit/>
          </a:bodyPr>
          <a:lstStyle/>
          <a:p>
            <a:r>
              <a:rPr lang="en-AU" sz="1200" b="1"/>
              <a:t>Essential Capability</a:t>
            </a:r>
          </a:p>
          <a:p>
            <a:pPr marL="285750" indent="-285750">
              <a:buFont typeface="Arial" panose="020B0604020202020204" pitchFamily="34" charset="0"/>
              <a:buChar char="•"/>
            </a:pPr>
            <a:r>
              <a:rPr lang="en-AU" sz="1200"/>
              <a:t>“All essential meters* are able to produce, store and deliver 5-min metering data’’: </a:t>
            </a:r>
            <a:endParaRPr lang="en-AU" sz="1200">
              <a:cs typeface="Segoe UI Semilight"/>
            </a:endParaRPr>
          </a:p>
          <a:p>
            <a:pPr marL="742950" lvl="1" indent="-285750">
              <a:buFont typeface="Arial" panose="020B0604020202020204" pitchFamily="34" charset="0"/>
              <a:buChar char="•"/>
            </a:pPr>
            <a:r>
              <a:rPr lang="en-AU" sz="1200"/>
              <a:t>Reporting Criteria not met due to </a:t>
            </a:r>
            <a:r>
              <a:rPr lang="en-AU" sz="1200">
                <a:ea typeface="+mn-lt"/>
                <a:cs typeface="+mn-lt"/>
              </a:rPr>
              <a:t>one MSP  reporting on track against compliance obligations but amber against AEMO MTP readiness criteria due to minimal schedule contingency</a:t>
            </a:r>
            <a:endParaRPr lang="en-AU" sz="1200">
              <a:cs typeface="Segoe UI Semilight"/>
            </a:endParaRPr>
          </a:p>
          <a:p>
            <a:pPr marL="1200150" lvl="2" indent="-285750">
              <a:buFont typeface="Arial" panose="020B0604020202020204" pitchFamily="34" charset="0"/>
              <a:buChar char="•"/>
            </a:pPr>
            <a:r>
              <a:rPr lang="en-AU" sz="1200"/>
              <a:t>AEMO working with this MSP to confirm contingency plans</a:t>
            </a:r>
            <a:endParaRPr lang="en-AU" sz="1200">
              <a:cs typeface="Segoe UI Semilight"/>
            </a:endParaRPr>
          </a:p>
          <a:p>
            <a:pPr marL="742950" lvl="1" indent="-285750">
              <a:buFont typeface="Arial" panose="020B0604020202020204" pitchFamily="34" charset="0"/>
              <a:buChar char="•"/>
            </a:pPr>
            <a:endParaRPr lang="en-AU" sz="1200"/>
          </a:p>
          <a:p>
            <a:pPr marL="285750" indent="-285750">
              <a:buFont typeface="Arial" panose="020B0604020202020204" pitchFamily="34" charset="0"/>
              <a:buChar char="•"/>
            </a:pPr>
            <a:r>
              <a:rPr lang="en-AU" sz="1200"/>
              <a:t>‘The MDM solution is deployed’:</a:t>
            </a:r>
            <a:endParaRPr lang="en-AU" sz="1200">
              <a:cs typeface="Segoe UI Semilight"/>
            </a:endParaRPr>
          </a:p>
          <a:p>
            <a:pPr marL="742950" lvl="1" indent="-285750">
              <a:buFont typeface="Arial" panose="020B0604020202020204" pitchFamily="34" charset="0"/>
              <a:buChar char="•"/>
            </a:pPr>
            <a:r>
              <a:rPr lang="en-AU" sz="1200" err="1"/>
              <a:t>ReportingCriteria</a:t>
            </a:r>
            <a:r>
              <a:rPr lang="en-AU" sz="1200"/>
              <a:t> not met as it continues to be reported as 'at-risk’, being closely monitored via the PCF.</a:t>
            </a:r>
            <a:endParaRPr lang="en-AU" sz="1200">
              <a:cs typeface="Segoe UI Semilight"/>
            </a:endParaRPr>
          </a:p>
        </p:txBody>
      </p:sp>
      <p:pic>
        <p:nvPicPr>
          <p:cNvPr id="13" name="Picture 12">
            <a:extLst>
              <a:ext uri="{FF2B5EF4-FFF2-40B4-BE49-F238E27FC236}">
                <a16:creationId xmlns:a16="http://schemas.microsoft.com/office/drawing/2014/main" id="{794E653E-11F2-4EA7-A99D-D3ED975793D3}"/>
              </a:ext>
            </a:extLst>
          </p:cNvPr>
          <p:cNvPicPr>
            <a:picLocks noChangeAspect="1"/>
          </p:cNvPicPr>
          <p:nvPr/>
        </p:nvPicPr>
        <p:blipFill>
          <a:blip r:embed="rId3"/>
          <a:stretch>
            <a:fillRect/>
          </a:stretch>
        </p:blipFill>
        <p:spPr>
          <a:xfrm>
            <a:off x="4448536" y="4718991"/>
            <a:ext cx="5760825" cy="2287708"/>
          </a:xfrm>
          <a:prstGeom prst="rect">
            <a:avLst/>
          </a:prstGeom>
        </p:spPr>
      </p:pic>
    </p:spTree>
    <p:extLst>
      <p:ext uri="{BB962C8B-B14F-4D97-AF65-F5344CB8AC3E}">
        <p14:creationId xmlns:p14="http://schemas.microsoft.com/office/powerpoint/2010/main" val="243669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406"/>
            <a:ext cx="10255424" cy="1310695"/>
          </a:xfrm>
        </p:spPr>
        <p:txBody>
          <a:bodyPr>
            <a:normAutofit/>
          </a:bodyPr>
          <a:lstStyle/>
          <a:p>
            <a:r>
              <a:rPr lang="en-AU" sz="3600"/>
              <a:t>Readiness Report Open Actions – Round 6</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30</a:t>
            </a:fld>
            <a:endParaRPr lang="en-AU"/>
          </a:p>
        </p:txBody>
      </p:sp>
      <p:graphicFrame>
        <p:nvGraphicFramePr>
          <p:cNvPr id="7" name="Table 7">
            <a:extLst>
              <a:ext uri="{FF2B5EF4-FFF2-40B4-BE49-F238E27FC236}">
                <a16:creationId xmlns:a16="http://schemas.microsoft.com/office/drawing/2014/main" id="{53AEC069-7E1A-4C40-8540-A8B2DB2252C4}"/>
              </a:ext>
            </a:extLst>
          </p:cNvPr>
          <p:cNvGraphicFramePr>
            <a:graphicFrameLocks noGrp="1"/>
          </p:cNvGraphicFramePr>
          <p:nvPr>
            <p:ph idx="1"/>
            <p:extLst>
              <p:ext uri="{D42A27DB-BD31-4B8C-83A1-F6EECF244321}">
                <p14:modId xmlns:p14="http://schemas.microsoft.com/office/powerpoint/2010/main" val="1787019805"/>
              </p:ext>
            </p:extLst>
          </p:nvPr>
        </p:nvGraphicFramePr>
        <p:xfrm>
          <a:off x="206547" y="1615081"/>
          <a:ext cx="10255248" cy="1468120"/>
        </p:xfrm>
        <a:graphic>
          <a:graphicData uri="http://schemas.openxmlformats.org/drawingml/2006/table">
            <a:tbl>
              <a:tblPr firstRow="1" bandRow="1">
                <a:tableStyleId>{5C22544A-7EE6-4342-B048-85BDC9FD1C3A}</a:tableStyleId>
              </a:tblPr>
              <a:tblGrid>
                <a:gridCol w="1008172">
                  <a:extLst>
                    <a:ext uri="{9D8B030D-6E8A-4147-A177-3AD203B41FA5}">
                      <a16:colId xmlns:a16="http://schemas.microsoft.com/office/drawing/2014/main" val="2611279477"/>
                    </a:ext>
                  </a:extLst>
                </a:gridCol>
                <a:gridCol w="4306754">
                  <a:extLst>
                    <a:ext uri="{9D8B030D-6E8A-4147-A177-3AD203B41FA5}">
                      <a16:colId xmlns:a16="http://schemas.microsoft.com/office/drawing/2014/main" val="4058286303"/>
                    </a:ext>
                  </a:extLst>
                </a:gridCol>
                <a:gridCol w="4940322">
                  <a:extLst>
                    <a:ext uri="{9D8B030D-6E8A-4147-A177-3AD203B41FA5}">
                      <a16:colId xmlns:a16="http://schemas.microsoft.com/office/drawing/2014/main" val="2928950659"/>
                    </a:ext>
                  </a:extLst>
                </a:gridCol>
              </a:tblGrid>
              <a:tr h="370840">
                <a:tc>
                  <a:txBody>
                    <a:bodyPr/>
                    <a:lstStyle/>
                    <a:p>
                      <a:r>
                        <a:rPr lang="en-AU" sz="1200" b="0" kern="1200">
                          <a:solidFill>
                            <a:schemeClr val="bg1"/>
                          </a:solidFill>
                          <a:latin typeface="+mn-lt"/>
                          <a:ea typeface="+mn-ea"/>
                          <a:cs typeface="+mn-cs"/>
                        </a:rPr>
                        <a:t>Action</a:t>
                      </a:r>
                    </a:p>
                  </a:txBody>
                  <a:tcPr/>
                </a:tc>
                <a:tc>
                  <a:txBody>
                    <a:bodyPr/>
                    <a:lstStyle/>
                    <a:p>
                      <a:r>
                        <a:rPr lang="en-AU" sz="1200" b="0" kern="1200">
                          <a:solidFill>
                            <a:schemeClr val="bg1"/>
                          </a:solidFill>
                          <a:latin typeface="+mn-lt"/>
                          <a:ea typeface="+mn-ea"/>
                          <a:cs typeface="+mn-cs"/>
                        </a:rPr>
                        <a:t>Action</a:t>
                      </a:r>
                    </a:p>
                  </a:txBody>
                  <a:tcPr/>
                </a:tc>
                <a:tc>
                  <a:txBody>
                    <a:bodyPr/>
                    <a:lstStyle/>
                    <a:p>
                      <a:r>
                        <a:rPr lang="en-AU" sz="1200" b="0" kern="1200">
                          <a:solidFill>
                            <a:schemeClr val="bg1"/>
                          </a:solidFill>
                          <a:latin typeface="+mn-lt"/>
                          <a:ea typeface="+mn-ea"/>
                          <a:cs typeface="+mn-cs"/>
                        </a:rPr>
                        <a:t>Comment</a:t>
                      </a:r>
                    </a:p>
                  </a:txBody>
                  <a:tcPr/>
                </a:tc>
                <a:extLst>
                  <a:ext uri="{0D108BD9-81ED-4DB2-BD59-A6C34878D82A}">
                    <a16:rowId xmlns:a16="http://schemas.microsoft.com/office/drawing/2014/main" val="3212505027"/>
                  </a:ext>
                </a:extLst>
              </a:tr>
              <a:tr h="370840">
                <a:tc>
                  <a:txBody>
                    <a:bodyPr/>
                    <a:lstStyle/>
                    <a:p>
                      <a:r>
                        <a:rPr lang="en-AU" sz="1200" b="0" kern="1200">
                          <a:solidFill>
                            <a:schemeClr val="tx1"/>
                          </a:solidFill>
                          <a:latin typeface="+mn-lt"/>
                          <a:ea typeface="+mn-ea"/>
                          <a:cs typeface="+mn-cs"/>
                        </a:rPr>
                        <a:t>6.12</a:t>
                      </a:r>
                    </a:p>
                  </a:txBody>
                  <a:tcPr/>
                </a:tc>
                <a:tc>
                  <a:txBody>
                    <a:bodyPr/>
                    <a:lstStyle/>
                    <a:p>
                      <a:r>
                        <a:rPr lang="en-AU" sz="1200" b="0" kern="1200">
                          <a:solidFill>
                            <a:schemeClr val="tx1"/>
                          </a:solidFill>
                          <a:latin typeface="+mn-lt"/>
                          <a:ea typeface="+mn-ea"/>
                          <a:cs typeface="+mn-cs"/>
                        </a:rPr>
                        <a:t>AEMO to follow up with MDP responding that 'S24 - Tier 1 basic metering data' is 'late' to confirm delivery timing</a:t>
                      </a:r>
                    </a:p>
                  </a:txBody>
                  <a:tcPr/>
                </a:tc>
                <a:tc>
                  <a:txBody>
                    <a:bodyPr/>
                    <a:lstStyle/>
                    <a:p>
                      <a:r>
                        <a:rPr lang="en-AU" sz="1200" b="0" kern="1200">
                          <a:solidFill>
                            <a:schemeClr val="tx1"/>
                          </a:solidFill>
                          <a:latin typeface="+mn-lt"/>
                          <a:ea typeface="+mn-ea"/>
                          <a:cs typeface="+mn-cs"/>
                        </a:rPr>
                        <a:t>Participant still reporting as 'late' in Round 7 survey. Action 7.6 raised in this report to continue engagement with effected Participant..</a:t>
                      </a:r>
                    </a:p>
                  </a:txBody>
                  <a:tcPr/>
                </a:tc>
                <a:extLst>
                  <a:ext uri="{0D108BD9-81ED-4DB2-BD59-A6C34878D82A}">
                    <a16:rowId xmlns:a16="http://schemas.microsoft.com/office/drawing/2014/main" val="4178562833"/>
                  </a:ext>
                </a:extLst>
              </a:tr>
              <a:tr h="370840">
                <a:tc>
                  <a:txBody>
                    <a:bodyPr/>
                    <a:lstStyle/>
                    <a:p>
                      <a:r>
                        <a:rPr lang="en-AU" sz="1200" b="0" kern="1200">
                          <a:solidFill>
                            <a:schemeClr val="tx1"/>
                          </a:solidFill>
                          <a:latin typeface="+mn-lt"/>
                          <a:ea typeface="+mn-ea"/>
                          <a:cs typeface="+mn-cs"/>
                        </a:rPr>
                        <a:t>6.15</a:t>
                      </a:r>
                    </a:p>
                  </a:txBody>
                  <a:tcPr/>
                </a:tc>
                <a:tc>
                  <a:txBody>
                    <a:bodyPr/>
                    <a:lstStyle/>
                    <a:p>
                      <a:r>
                        <a:rPr lang="en-AU" sz="1200" b="0" kern="1200">
                          <a:solidFill>
                            <a:schemeClr val="tx1"/>
                          </a:solidFill>
                          <a:latin typeface="+mn-lt"/>
                          <a:ea typeface="+mn-ea"/>
                          <a:cs typeface="+mn-cs"/>
                        </a:rPr>
                        <a:t>AEMO to follow up with MDP responding that 'S36 - Tier 1 basic meter datastreams' is 'late' to confirm status and if remediation is required</a:t>
                      </a:r>
                    </a:p>
                  </a:txBody>
                  <a:tcPr/>
                </a:tc>
                <a:tc>
                  <a:txBody>
                    <a:bodyPr/>
                    <a:lstStyle/>
                    <a:p>
                      <a:r>
                        <a:rPr lang="en-AU" sz="1200" b="0" kern="1200">
                          <a:solidFill>
                            <a:schemeClr val="tx1"/>
                          </a:solidFill>
                          <a:latin typeface="+mn-lt"/>
                          <a:ea typeface="+mn-ea"/>
                          <a:cs typeface="+mn-cs"/>
                        </a:rPr>
                        <a:t>Participant still reporting as 'late' in Round 7 survey. Action 7.6 raised in this report to continue engagement with effected Participant.</a:t>
                      </a:r>
                    </a:p>
                  </a:txBody>
                  <a:tcPr/>
                </a:tc>
                <a:extLst>
                  <a:ext uri="{0D108BD9-81ED-4DB2-BD59-A6C34878D82A}">
                    <a16:rowId xmlns:a16="http://schemas.microsoft.com/office/drawing/2014/main" val="1937471905"/>
                  </a:ext>
                </a:extLst>
              </a:tr>
            </a:tbl>
          </a:graphicData>
        </a:graphic>
      </p:graphicFrame>
    </p:spTree>
    <p:extLst>
      <p:ext uri="{BB962C8B-B14F-4D97-AF65-F5344CB8AC3E}">
        <p14:creationId xmlns:p14="http://schemas.microsoft.com/office/powerpoint/2010/main" val="4214483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406"/>
            <a:ext cx="10255424" cy="1310695"/>
          </a:xfrm>
        </p:spPr>
        <p:txBody>
          <a:bodyPr>
            <a:normAutofit/>
          </a:bodyPr>
          <a:lstStyle/>
          <a:p>
            <a:r>
              <a:rPr lang="en-AU" sz="3600"/>
              <a:t>Readiness Report Open Actions – Round 7</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31</a:t>
            </a:fld>
            <a:endParaRPr lang="en-AU"/>
          </a:p>
        </p:txBody>
      </p:sp>
      <p:graphicFrame>
        <p:nvGraphicFramePr>
          <p:cNvPr id="7" name="Table 7">
            <a:extLst>
              <a:ext uri="{FF2B5EF4-FFF2-40B4-BE49-F238E27FC236}">
                <a16:creationId xmlns:a16="http://schemas.microsoft.com/office/drawing/2014/main" id="{53AEC069-7E1A-4C40-8540-A8B2DB2252C4}"/>
              </a:ext>
            </a:extLst>
          </p:cNvPr>
          <p:cNvGraphicFramePr>
            <a:graphicFrameLocks noGrp="1"/>
          </p:cNvGraphicFramePr>
          <p:nvPr>
            <p:ph idx="1"/>
            <p:extLst>
              <p:ext uri="{D42A27DB-BD31-4B8C-83A1-F6EECF244321}">
                <p14:modId xmlns:p14="http://schemas.microsoft.com/office/powerpoint/2010/main" val="4197204440"/>
              </p:ext>
            </p:extLst>
          </p:nvPr>
        </p:nvGraphicFramePr>
        <p:xfrm>
          <a:off x="48860" y="1496419"/>
          <a:ext cx="10574932" cy="5156200"/>
        </p:xfrm>
        <a:graphic>
          <a:graphicData uri="http://schemas.openxmlformats.org/drawingml/2006/table">
            <a:tbl>
              <a:tblPr firstRow="1" bandRow="1">
                <a:tableStyleId>{5C22544A-7EE6-4342-B048-85BDC9FD1C3A}</a:tableStyleId>
              </a:tblPr>
              <a:tblGrid>
                <a:gridCol w="684056">
                  <a:extLst>
                    <a:ext uri="{9D8B030D-6E8A-4147-A177-3AD203B41FA5}">
                      <a16:colId xmlns:a16="http://schemas.microsoft.com/office/drawing/2014/main" val="2611279477"/>
                    </a:ext>
                  </a:extLst>
                </a:gridCol>
                <a:gridCol w="3985667">
                  <a:extLst>
                    <a:ext uri="{9D8B030D-6E8A-4147-A177-3AD203B41FA5}">
                      <a16:colId xmlns:a16="http://schemas.microsoft.com/office/drawing/2014/main" val="4058286303"/>
                    </a:ext>
                  </a:extLst>
                </a:gridCol>
                <a:gridCol w="5905209">
                  <a:extLst>
                    <a:ext uri="{9D8B030D-6E8A-4147-A177-3AD203B41FA5}">
                      <a16:colId xmlns:a16="http://schemas.microsoft.com/office/drawing/2014/main" val="2928950659"/>
                    </a:ext>
                  </a:extLst>
                </a:gridCol>
              </a:tblGrid>
              <a:tr h="370840">
                <a:tc>
                  <a:txBody>
                    <a:bodyPr/>
                    <a:lstStyle/>
                    <a:p>
                      <a:r>
                        <a:rPr lang="en-AU" sz="1200" b="0" kern="1200">
                          <a:solidFill>
                            <a:schemeClr val="bg1"/>
                          </a:solidFill>
                          <a:latin typeface="+mn-lt"/>
                          <a:ea typeface="+mn-ea"/>
                          <a:cs typeface="+mn-cs"/>
                        </a:rPr>
                        <a:t>Action</a:t>
                      </a:r>
                    </a:p>
                  </a:txBody>
                  <a:tcPr/>
                </a:tc>
                <a:tc>
                  <a:txBody>
                    <a:bodyPr/>
                    <a:lstStyle/>
                    <a:p>
                      <a:r>
                        <a:rPr lang="en-AU" sz="1200" b="0" kern="1200">
                          <a:solidFill>
                            <a:schemeClr val="bg1"/>
                          </a:solidFill>
                          <a:latin typeface="+mn-lt"/>
                          <a:ea typeface="+mn-ea"/>
                          <a:cs typeface="+mn-cs"/>
                        </a:rPr>
                        <a:t>Action</a:t>
                      </a:r>
                    </a:p>
                  </a:txBody>
                  <a:tcPr/>
                </a:tc>
                <a:tc>
                  <a:txBody>
                    <a:bodyPr/>
                    <a:lstStyle/>
                    <a:p>
                      <a:r>
                        <a:rPr lang="en-AU" sz="1200" b="0" kern="1200">
                          <a:solidFill>
                            <a:schemeClr val="bg1"/>
                          </a:solidFill>
                          <a:latin typeface="+mn-lt"/>
                          <a:ea typeface="+mn-ea"/>
                          <a:cs typeface="+mn-cs"/>
                        </a:rPr>
                        <a:t>Comment</a:t>
                      </a:r>
                    </a:p>
                  </a:txBody>
                  <a:tcPr/>
                </a:tc>
                <a:extLst>
                  <a:ext uri="{0D108BD9-81ED-4DB2-BD59-A6C34878D82A}">
                    <a16:rowId xmlns:a16="http://schemas.microsoft.com/office/drawing/2014/main" val="3212505027"/>
                  </a:ext>
                </a:extLst>
              </a:tr>
              <a:tr h="370840">
                <a:tc>
                  <a:txBody>
                    <a:bodyPr/>
                    <a:lstStyle/>
                    <a:p>
                      <a:r>
                        <a:rPr lang="en-AU" sz="1000" b="0" kern="1200">
                          <a:solidFill>
                            <a:schemeClr val="tx1"/>
                          </a:solidFill>
                          <a:latin typeface="+mn-lt"/>
                          <a:ea typeface="+mn-ea"/>
                          <a:cs typeface="+mn-cs"/>
                        </a:rPr>
                        <a:t>7.1</a:t>
                      </a:r>
                    </a:p>
                  </a:txBody>
                  <a:tcPr/>
                </a:tc>
                <a:tc>
                  <a:txBody>
                    <a:bodyPr/>
                    <a:lstStyle/>
                    <a:p>
                      <a:r>
                        <a:rPr lang="en-AU" sz="1000" b="0" kern="1200">
                          <a:solidFill>
                            <a:schemeClr val="tx1"/>
                          </a:solidFill>
                          <a:latin typeface="+mn-lt"/>
                          <a:ea typeface="+mn-ea"/>
                          <a:cs typeface="+mn-cs"/>
                        </a:rPr>
                        <a:t>AEMO to discuss with a specific MSP issues associated to their overall program delivery.</a:t>
                      </a:r>
                    </a:p>
                  </a:txBody>
                  <a:tcPr/>
                </a:tc>
                <a:tc>
                  <a:txBody>
                    <a:bodyPr/>
                    <a:lstStyle/>
                    <a:p>
                      <a:r>
                        <a:rPr lang="en-AU" sz="1000" b="0" kern="1200">
                          <a:solidFill>
                            <a:schemeClr val="tx1"/>
                          </a:solidFill>
                          <a:latin typeface="+mn-lt"/>
                          <a:ea typeface="+mn-ea"/>
                          <a:cs typeface="+mn-cs"/>
                        </a:rPr>
                        <a:t>One MSP reported that their overall program delivery is 'at-risk'. This MSP currently provides services to essential meters. </a:t>
                      </a:r>
                    </a:p>
                  </a:txBody>
                  <a:tcPr/>
                </a:tc>
                <a:extLst>
                  <a:ext uri="{0D108BD9-81ED-4DB2-BD59-A6C34878D82A}">
                    <a16:rowId xmlns:a16="http://schemas.microsoft.com/office/drawing/2014/main" val="1950214822"/>
                  </a:ext>
                </a:extLst>
              </a:tr>
              <a:tr h="370840">
                <a:tc>
                  <a:txBody>
                    <a:bodyPr/>
                    <a:lstStyle/>
                    <a:p>
                      <a:r>
                        <a:rPr lang="en-AU" sz="1000" b="0" kern="1200">
                          <a:solidFill>
                            <a:schemeClr val="tx1"/>
                          </a:solidFill>
                          <a:latin typeface="+mn-lt"/>
                          <a:ea typeface="+mn-ea"/>
                          <a:cs typeface="+mn-cs"/>
                        </a:rPr>
                        <a:t>7.2</a:t>
                      </a:r>
                    </a:p>
                  </a:txBody>
                  <a:tcPr/>
                </a:tc>
                <a:tc>
                  <a:txBody>
                    <a:bodyPr/>
                    <a:lstStyle/>
                    <a:p>
                      <a:r>
                        <a:rPr lang="en-AU" sz="1000" b="0" kern="1200">
                          <a:solidFill>
                            <a:schemeClr val="tx1"/>
                          </a:solidFill>
                          <a:latin typeface="+mn-lt"/>
                          <a:ea typeface="+mn-ea"/>
                          <a:cs typeface="+mn-cs"/>
                        </a:rPr>
                        <a:t>Applicable DNSPs/MPs/MCs to provide additional information to help assess the potential consequences of cross boundary supplies not being installed by 1 Oct 2021.</a:t>
                      </a:r>
                    </a:p>
                  </a:txBody>
                  <a:tcPr/>
                </a:tc>
                <a:tc>
                  <a:txBody>
                    <a:bodyPr/>
                    <a:lstStyle/>
                    <a:p>
                      <a:r>
                        <a:rPr lang="en-AU" sz="1000" b="0" kern="1200">
                          <a:solidFill>
                            <a:schemeClr val="tx1"/>
                          </a:solidFill>
                          <a:latin typeface="+mn-lt"/>
                          <a:ea typeface="+mn-ea"/>
                          <a:cs typeface="+mn-cs"/>
                        </a:rPr>
                        <a:t>Multiple Victorian DNSPs/MPs/MCs reported that some cross boundary supplies may not be installed until April 2022.  Larger cross boundary supplies would be prioritised for completion.</a:t>
                      </a:r>
                    </a:p>
                  </a:txBody>
                  <a:tcPr/>
                </a:tc>
                <a:extLst>
                  <a:ext uri="{0D108BD9-81ED-4DB2-BD59-A6C34878D82A}">
                    <a16:rowId xmlns:a16="http://schemas.microsoft.com/office/drawing/2014/main" val="3789495436"/>
                  </a:ext>
                </a:extLst>
              </a:tr>
              <a:tr h="370840">
                <a:tc>
                  <a:txBody>
                    <a:bodyPr/>
                    <a:lstStyle/>
                    <a:p>
                      <a:r>
                        <a:rPr lang="en-AU" sz="1000" b="0" kern="1200">
                          <a:solidFill>
                            <a:schemeClr val="tx1"/>
                          </a:solidFill>
                          <a:latin typeface="+mn-lt"/>
                          <a:ea typeface="+mn-ea"/>
                          <a:cs typeface="+mn-cs"/>
                        </a:rPr>
                        <a:t>7.3</a:t>
                      </a:r>
                    </a:p>
                  </a:txBody>
                  <a:tcPr/>
                </a:tc>
                <a:tc>
                  <a:txBody>
                    <a:bodyPr/>
                    <a:lstStyle/>
                    <a:p>
                      <a:r>
                        <a:rPr lang="en-AU" sz="1000" b="0" kern="1200">
                          <a:solidFill>
                            <a:schemeClr val="tx1"/>
                          </a:solidFill>
                          <a:latin typeface="+mn-lt"/>
                          <a:ea typeface="+mn-ea"/>
                          <a:cs typeface="+mn-cs"/>
                        </a:rPr>
                        <a:t>Applicable DNSPs to provide additional information to help assess the potential consequences of NCONUML 5min metering data not being delivered by 1 Oct 2021.</a:t>
                      </a:r>
                    </a:p>
                  </a:txBody>
                  <a:tcPr/>
                </a:tc>
                <a:tc>
                  <a:txBody>
                    <a:bodyPr/>
                    <a:lstStyle/>
                    <a:p>
                      <a:r>
                        <a:rPr lang="en-AU" sz="1000" b="0" kern="1200">
                          <a:solidFill>
                            <a:schemeClr val="tx1"/>
                          </a:solidFill>
                          <a:latin typeface="+mn-lt"/>
                          <a:ea typeface="+mn-ea"/>
                          <a:cs typeface="+mn-cs"/>
                        </a:rPr>
                        <a:t>Multiple Victorian DNSPs reported the delivery of NCONUML 5min metering data as being 'at-risk' or 'late'</a:t>
                      </a:r>
                    </a:p>
                  </a:txBody>
                  <a:tcPr/>
                </a:tc>
                <a:extLst>
                  <a:ext uri="{0D108BD9-81ED-4DB2-BD59-A6C34878D82A}">
                    <a16:rowId xmlns:a16="http://schemas.microsoft.com/office/drawing/2014/main" val="3481226662"/>
                  </a:ext>
                </a:extLst>
              </a:tr>
              <a:tr h="370840">
                <a:tc>
                  <a:txBody>
                    <a:bodyPr/>
                    <a:lstStyle/>
                    <a:p>
                      <a:r>
                        <a:rPr lang="en-AU" sz="1000" b="0" kern="1200">
                          <a:solidFill>
                            <a:schemeClr val="tx1"/>
                          </a:solidFill>
                          <a:latin typeface="+mn-lt"/>
                          <a:ea typeface="+mn-ea"/>
                          <a:cs typeface="+mn-cs"/>
                        </a:rPr>
                        <a:t>7.4</a:t>
                      </a:r>
                    </a:p>
                  </a:txBody>
                  <a:tcPr/>
                </a:tc>
                <a:tc>
                  <a:txBody>
                    <a:bodyPr/>
                    <a:lstStyle/>
                    <a:p>
                      <a:r>
                        <a:rPr lang="en-AU" sz="1000" b="0" kern="1200">
                          <a:solidFill>
                            <a:schemeClr val="tx1"/>
                          </a:solidFill>
                          <a:latin typeface="+mn-lt"/>
                          <a:ea typeface="+mn-ea"/>
                          <a:cs typeface="+mn-cs"/>
                        </a:rPr>
                        <a:t>AEMO to follow up with the applicable Participants to confirm their remediation approach regarding their potential inability to process and reconcile 5min metering data by 1 Oct 2021.</a:t>
                      </a:r>
                    </a:p>
                  </a:txBody>
                  <a:tcPr/>
                </a:tc>
                <a:tc>
                  <a:txBody>
                    <a:bodyPr/>
                    <a:lstStyle/>
                    <a:p>
                      <a:r>
                        <a:rPr lang="en-AU" sz="1000" b="0" kern="1200">
                          <a:solidFill>
                            <a:schemeClr val="tx1"/>
                          </a:solidFill>
                          <a:latin typeface="+mn-lt"/>
                          <a:ea typeface="+mn-ea"/>
                          <a:cs typeface="+mn-cs"/>
                        </a:rPr>
                        <a:t>One Retailer, one Generator and one TNSP have reported 'at-risk' for the processing and reconciliation of 5min metering data.  These are not Participants who have called out issues previously in this area.</a:t>
                      </a:r>
                    </a:p>
                  </a:txBody>
                  <a:tcPr/>
                </a:tc>
                <a:extLst>
                  <a:ext uri="{0D108BD9-81ED-4DB2-BD59-A6C34878D82A}">
                    <a16:rowId xmlns:a16="http://schemas.microsoft.com/office/drawing/2014/main" val="3354358711"/>
                  </a:ext>
                </a:extLst>
              </a:tr>
              <a:tr h="370840">
                <a:tc>
                  <a:txBody>
                    <a:bodyPr/>
                    <a:lstStyle/>
                    <a:p>
                      <a:r>
                        <a:rPr lang="en-AU" sz="1000" b="0" kern="1200">
                          <a:solidFill>
                            <a:schemeClr val="tx1"/>
                          </a:solidFill>
                          <a:latin typeface="+mn-lt"/>
                          <a:ea typeface="+mn-ea"/>
                          <a:cs typeface="+mn-cs"/>
                        </a:rPr>
                        <a:t>7.5</a:t>
                      </a:r>
                    </a:p>
                  </a:txBody>
                  <a:tcPr/>
                </a:tc>
                <a:tc>
                  <a:txBody>
                    <a:bodyPr/>
                    <a:lstStyle/>
                    <a:p>
                      <a:r>
                        <a:rPr lang="en-AU" sz="1000" b="0" kern="1200">
                          <a:solidFill>
                            <a:schemeClr val="tx1"/>
                          </a:solidFill>
                          <a:latin typeface="+mn-lt"/>
                          <a:ea typeface="+mn-ea"/>
                          <a:cs typeface="+mn-cs"/>
                        </a:rPr>
                        <a:t>AEMO to follow up with MPs responding that 'S41 - MP accreditation update (for 1 Oct 2021)' is 'late' to confirm remediation and consider if escalation is required</a:t>
                      </a:r>
                    </a:p>
                  </a:txBody>
                  <a:tcPr/>
                </a:tc>
                <a:tc>
                  <a:txBody>
                    <a:bodyPr/>
                    <a:lstStyle/>
                    <a:p>
                      <a:r>
                        <a:rPr lang="en-AU" sz="1000" b="0" kern="1200">
                          <a:solidFill>
                            <a:schemeClr val="tx1"/>
                          </a:solidFill>
                          <a:latin typeface="+mn-lt"/>
                          <a:ea typeface="+mn-ea"/>
                          <a:cs typeface="+mn-cs"/>
                        </a:rPr>
                        <a:t>Two MPs reported a 'late' status for MTP activities relating to S41 - MP accreditation update (for 1 Oct 2021).</a:t>
                      </a:r>
                    </a:p>
                  </a:txBody>
                  <a:tcPr/>
                </a:tc>
                <a:extLst>
                  <a:ext uri="{0D108BD9-81ED-4DB2-BD59-A6C34878D82A}">
                    <a16:rowId xmlns:a16="http://schemas.microsoft.com/office/drawing/2014/main" val="3902541352"/>
                  </a:ext>
                </a:extLst>
              </a:tr>
              <a:tr h="370840">
                <a:tc>
                  <a:txBody>
                    <a:bodyPr/>
                    <a:lstStyle/>
                    <a:p>
                      <a:r>
                        <a:rPr lang="en-AU" sz="1000" b="0" kern="1200">
                          <a:solidFill>
                            <a:schemeClr val="tx1"/>
                          </a:solidFill>
                          <a:latin typeface="+mn-lt"/>
                          <a:ea typeface="+mn-ea"/>
                          <a:cs typeface="+mn-cs"/>
                        </a:rPr>
                        <a:t>7.6</a:t>
                      </a:r>
                    </a:p>
                  </a:txBody>
                  <a:tcPr/>
                </a:tc>
                <a:tc>
                  <a:txBody>
                    <a:bodyPr/>
                    <a:lstStyle/>
                    <a:p>
                      <a:r>
                        <a:rPr lang="en-AU" sz="1000" b="0" kern="1200">
                          <a:solidFill>
                            <a:schemeClr val="tx1"/>
                          </a:solidFill>
                          <a:latin typeface="+mn-lt"/>
                          <a:ea typeface="+mn-ea"/>
                          <a:cs typeface="+mn-cs"/>
                        </a:rPr>
                        <a:t>AEMO to follow up with MDP responding that S24 - Tier 1 basic metering data, S22 - Type 7 metering installations and S23 - Non-contestable unmetered loads. is 'late' to confirm delivery timing</a:t>
                      </a:r>
                    </a:p>
                  </a:txBody>
                  <a:tcPr/>
                </a:tc>
                <a:tc>
                  <a:txBody>
                    <a:bodyPr/>
                    <a:lstStyle/>
                    <a:p>
                      <a:r>
                        <a:rPr lang="en-AU" sz="1000" b="0" kern="1200">
                          <a:solidFill>
                            <a:schemeClr val="tx1"/>
                          </a:solidFill>
                          <a:latin typeface="+mn-lt"/>
                          <a:ea typeface="+mn-ea"/>
                          <a:cs typeface="+mn-cs"/>
                        </a:rPr>
                        <a:t>One MDP reported a 'late' status for MTP activities relating to S24 - Tier 1 basic metering data, S22 - Type 7 metering installations and S23 - Non-contestable unmetered loads.</a:t>
                      </a:r>
                    </a:p>
                  </a:txBody>
                  <a:tcPr/>
                </a:tc>
                <a:extLst>
                  <a:ext uri="{0D108BD9-81ED-4DB2-BD59-A6C34878D82A}">
                    <a16:rowId xmlns:a16="http://schemas.microsoft.com/office/drawing/2014/main" val="785594872"/>
                  </a:ext>
                </a:extLst>
              </a:tr>
              <a:tr h="370840">
                <a:tc>
                  <a:txBody>
                    <a:bodyPr/>
                    <a:lstStyle/>
                    <a:p>
                      <a:r>
                        <a:rPr lang="en-AU" sz="1000" b="0" kern="1200">
                          <a:solidFill>
                            <a:schemeClr val="tx1"/>
                          </a:solidFill>
                          <a:latin typeface="+mn-lt"/>
                          <a:ea typeface="+mn-ea"/>
                          <a:cs typeface="+mn-cs"/>
                        </a:rPr>
                        <a:t>7.7</a:t>
                      </a:r>
                    </a:p>
                  </a:txBody>
                  <a:tcPr/>
                </a:tc>
                <a:tc>
                  <a:txBody>
                    <a:bodyPr/>
                    <a:lstStyle/>
                    <a:p>
                      <a:r>
                        <a:rPr lang="en-AU" sz="1000" b="0" kern="1200">
                          <a:solidFill>
                            <a:schemeClr val="tx1"/>
                          </a:solidFill>
                          <a:latin typeface="+mn-lt"/>
                          <a:ea typeface="+mn-ea"/>
                          <a:cs typeface="+mn-cs"/>
                        </a:rPr>
                        <a:t>RWG to consider the risk associated to Meter Read Type Codes being updated prior to 1 Oct 2021.</a:t>
                      </a:r>
                    </a:p>
                  </a:txBody>
                  <a:tcPr/>
                </a:tc>
                <a:tc>
                  <a:txBody>
                    <a:bodyPr/>
                    <a:lstStyle/>
                    <a:p>
                      <a:r>
                        <a:rPr lang="en-AU" sz="1000" b="0" kern="1200">
                          <a:solidFill>
                            <a:schemeClr val="tx1"/>
                          </a:solidFill>
                          <a:latin typeface="+mn-lt"/>
                          <a:ea typeface="+mn-ea"/>
                          <a:cs typeface="+mn-cs"/>
                        </a:rPr>
                        <a:t>One participant raised a risk relating to Meter Read Type Codes being updated to four characters prior to the 1 Oct 2021 procedure effective date.  The participant noted that not all receiving participants of CATS 3xxx transactions will be able to process new four character values prior to their internal project code deployments.</a:t>
                      </a:r>
                    </a:p>
                  </a:txBody>
                  <a:tcPr/>
                </a:tc>
                <a:extLst>
                  <a:ext uri="{0D108BD9-81ED-4DB2-BD59-A6C34878D82A}">
                    <a16:rowId xmlns:a16="http://schemas.microsoft.com/office/drawing/2014/main" val="2248595597"/>
                  </a:ext>
                </a:extLst>
              </a:tr>
              <a:tr h="370840">
                <a:tc>
                  <a:txBody>
                    <a:bodyPr/>
                    <a:lstStyle/>
                    <a:p>
                      <a:r>
                        <a:rPr lang="en-AU" sz="1000" b="0" kern="1200">
                          <a:solidFill>
                            <a:schemeClr val="tx1"/>
                          </a:solidFill>
                          <a:latin typeface="+mn-lt"/>
                          <a:ea typeface="+mn-ea"/>
                          <a:cs typeface="+mn-cs"/>
                        </a:rPr>
                        <a:t>7.8</a:t>
                      </a:r>
                    </a:p>
                  </a:txBody>
                  <a:tcPr/>
                </a:tc>
                <a:tc>
                  <a:txBody>
                    <a:bodyPr/>
                    <a:lstStyle/>
                    <a:p>
                      <a:r>
                        <a:rPr lang="en-AU" sz="1000" b="0" kern="1200">
                          <a:solidFill>
                            <a:schemeClr val="tx1"/>
                          </a:solidFill>
                          <a:latin typeface="+mn-lt"/>
                          <a:ea typeface="+mn-ea"/>
                          <a:cs typeface="+mn-cs"/>
                        </a:rPr>
                        <a:t>RWG to consider the risk associated to the significant volume of expected CATS CR transactions resulting from MTP, MSDR, BAU and other activities.</a:t>
                      </a:r>
                    </a:p>
                  </a:txBody>
                  <a:tcPr/>
                </a:tc>
                <a:tc>
                  <a:txBody>
                    <a:bodyPr/>
                    <a:lstStyle/>
                    <a:p>
                      <a:r>
                        <a:rPr lang="en-AU" sz="1000" b="0" kern="1200">
                          <a:solidFill>
                            <a:schemeClr val="tx1"/>
                          </a:solidFill>
                          <a:latin typeface="+mn-lt"/>
                          <a:ea typeface="+mn-ea"/>
                          <a:cs typeface="+mn-cs"/>
                        </a:rPr>
                        <a:t>Two participants raised the risk that MSATS may not be able to process significant change request volumes in a timely and effective manner.  One of the participants suggested that a more holistic view of upcoming change requests should be established by AEMO in order to manage and mitigate this issue.</a:t>
                      </a:r>
                    </a:p>
                  </a:txBody>
                  <a:tcPr/>
                </a:tc>
                <a:extLst>
                  <a:ext uri="{0D108BD9-81ED-4DB2-BD59-A6C34878D82A}">
                    <a16:rowId xmlns:a16="http://schemas.microsoft.com/office/drawing/2014/main" val="994301977"/>
                  </a:ext>
                </a:extLst>
              </a:tr>
              <a:tr h="370839">
                <a:tc>
                  <a:txBody>
                    <a:bodyPr/>
                    <a:lstStyle/>
                    <a:p>
                      <a:pPr lvl="0">
                        <a:buNone/>
                      </a:pPr>
                      <a:r>
                        <a:rPr lang="en-AU" sz="1000" b="0" kern="1200">
                          <a:solidFill>
                            <a:schemeClr val="tx1"/>
                          </a:solidFill>
                          <a:latin typeface="+mn-lt"/>
                          <a:ea typeface="+mn-ea"/>
                          <a:cs typeface="+mn-cs"/>
                        </a:rPr>
                        <a:t>7.9</a:t>
                      </a:r>
                    </a:p>
                  </a:txBody>
                  <a:tcPr/>
                </a:tc>
                <a:tc>
                  <a:txBody>
                    <a:bodyPr/>
                    <a:lstStyle/>
                    <a:p>
                      <a:pPr lvl="0">
                        <a:buNone/>
                      </a:pPr>
                      <a:r>
                        <a:rPr lang="en-AU" sz="1000" b="0" i="0" u="none" strike="noStrike" kern="1200" noProof="0"/>
                        <a:t>AEMO to follow up with participant to confirm progress and readiness status</a:t>
                      </a:r>
                      <a:endParaRPr lang="en-US"/>
                    </a:p>
                  </a:txBody>
                  <a:tcPr/>
                </a:tc>
                <a:tc>
                  <a:txBody>
                    <a:bodyPr/>
                    <a:lstStyle/>
                    <a:p>
                      <a:pPr lvl="0">
                        <a:buNone/>
                      </a:pPr>
                      <a:r>
                        <a:rPr lang="en-AU" sz="1000" b="0" i="0" u="none" strike="noStrike" kern="1200" noProof="0"/>
                        <a:t>One key participant in the generator/ MNSP capability has yet to provide a readiness response</a:t>
                      </a:r>
                      <a:endParaRPr lang="en-US"/>
                    </a:p>
                  </a:txBody>
                  <a:tcPr/>
                </a:tc>
                <a:extLst>
                  <a:ext uri="{0D108BD9-81ED-4DB2-BD59-A6C34878D82A}">
                    <a16:rowId xmlns:a16="http://schemas.microsoft.com/office/drawing/2014/main" val="3646385282"/>
                  </a:ext>
                </a:extLst>
              </a:tr>
            </a:tbl>
          </a:graphicData>
        </a:graphic>
      </p:graphicFrame>
    </p:spTree>
    <p:extLst>
      <p:ext uri="{BB962C8B-B14F-4D97-AF65-F5344CB8AC3E}">
        <p14:creationId xmlns:p14="http://schemas.microsoft.com/office/powerpoint/2010/main" val="321848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151709" y="195792"/>
            <a:ext cx="8334987" cy="1195223"/>
          </a:xfrm>
        </p:spPr>
        <p:txBody>
          <a:bodyPr>
            <a:normAutofit/>
          </a:bodyPr>
          <a:lstStyle/>
          <a:p>
            <a:r>
              <a:rPr lang="en-AU" sz="3157"/>
              <a:t>5MS Rule Commencement – Round 7</a:t>
            </a:r>
            <a:br>
              <a:rPr lang="en-AU" sz="3157"/>
            </a:br>
            <a:r>
              <a:rPr lang="en-AU" sz="3157"/>
              <a:t>as at 23/4</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8964604" y="6487749"/>
            <a:ext cx="378915" cy="320198"/>
          </a:xfrm>
        </p:spPr>
        <p:txBody>
          <a:bodyPr/>
          <a:lstStyle/>
          <a:p>
            <a:pPr defTabSz="801929">
              <a:defRPr/>
            </a:pPr>
            <a:fld id="{4EC81F68-4976-451A-B2E9-79BCBD2F70CC}" type="slidenum">
              <a:rPr lang="en-AU">
                <a:solidFill>
                  <a:srgbClr val="222324">
                    <a:tint val="75000"/>
                  </a:srgbClr>
                </a:solidFill>
                <a:latin typeface="Segoe UI Semilight"/>
              </a:rPr>
              <a:pPr defTabSz="801929">
                <a:defRPr/>
              </a:pPr>
              <a:t>32</a:t>
            </a:fld>
            <a:endParaRPr lang="en-AU">
              <a:solidFill>
                <a:srgbClr val="222324">
                  <a:tint val="75000"/>
                </a:srgbClr>
              </a:solidFill>
              <a:latin typeface="Segoe UI Semilight"/>
            </a:endParaRPr>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extLst>
              <p:ext uri="{D42A27DB-BD31-4B8C-83A1-F6EECF244321}">
                <p14:modId xmlns:p14="http://schemas.microsoft.com/office/powerpoint/2010/main" val="257194361"/>
              </p:ext>
            </p:extLst>
          </p:nvPr>
        </p:nvGraphicFramePr>
        <p:xfrm>
          <a:off x="7744896" y="845579"/>
          <a:ext cx="2818329" cy="1042731"/>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46570">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24576">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71585">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1163175288"/>
              </p:ext>
            </p:extLst>
          </p:nvPr>
        </p:nvGraphicFramePr>
        <p:xfrm>
          <a:off x="151709" y="2003878"/>
          <a:ext cx="10384773" cy="4090913"/>
        </p:xfrm>
        <a:graphic>
          <a:graphicData uri="http://schemas.openxmlformats.org/drawingml/2006/table">
            <a:tbl>
              <a:tblPr>
                <a:tableStyleId>{93296810-A885-4BE3-A3E7-6D5BEEA58F35}</a:tableStyleId>
              </a:tblPr>
              <a:tblGrid>
                <a:gridCol w="2672349">
                  <a:extLst>
                    <a:ext uri="{9D8B030D-6E8A-4147-A177-3AD203B41FA5}">
                      <a16:colId xmlns:a16="http://schemas.microsoft.com/office/drawing/2014/main" val="2629449130"/>
                    </a:ext>
                  </a:extLst>
                </a:gridCol>
                <a:gridCol w="865495">
                  <a:extLst>
                    <a:ext uri="{9D8B030D-6E8A-4147-A177-3AD203B41FA5}">
                      <a16:colId xmlns:a16="http://schemas.microsoft.com/office/drawing/2014/main" val="2571583907"/>
                    </a:ext>
                  </a:extLst>
                </a:gridCol>
                <a:gridCol w="6846929">
                  <a:extLst>
                    <a:ext uri="{9D8B030D-6E8A-4147-A177-3AD203B41FA5}">
                      <a16:colId xmlns:a16="http://schemas.microsoft.com/office/drawing/2014/main" val="2451703600"/>
                    </a:ext>
                  </a:extLst>
                </a:gridCol>
              </a:tblGrid>
              <a:tr h="325436">
                <a:tc>
                  <a:txBody>
                    <a:bodyPr/>
                    <a:lstStyle/>
                    <a:p>
                      <a:pPr algn="l" fontAlgn="b"/>
                      <a:r>
                        <a:rPr lang="en-AU" sz="1800" b="1" u="none" strike="noStrike" kern="1200">
                          <a:solidFill>
                            <a:schemeClr val="bg1"/>
                          </a:solidFill>
                          <a:effectLst/>
                        </a:rPr>
                        <a:t>Activity</a:t>
                      </a:r>
                      <a:endParaRPr lang="en-AU" sz="1800" b="1" i="0" u="none" strike="noStrike" kern="1200">
                        <a:solidFill>
                          <a:schemeClr val="bg1"/>
                        </a:solidFill>
                        <a:effectLst/>
                        <a:latin typeface="Calibri" panose="020F0502020204030204" pitchFamily="34" charset="0"/>
                        <a:ea typeface="+mn-ea"/>
                        <a:cs typeface="+mn-cs"/>
                      </a:endParaRPr>
                    </a:p>
                  </a:txBody>
                  <a:tcPr marL="63141" marR="63141" marT="63141" marB="63141" anchor="ctr">
                    <a:solidFill>
                      <a:schemeClr val="accent5"/>
                    </a:solidFill>
                  </a:tcPr>
                </a:tc>
                <a:tc>
                  <a:txBody>
                    <a:bodyPr/>
                    <a:lstStyle/>
                    <a:p>
                      <a:pPr algn="ctr" fontAlgn="t"/>
                      <a:r>
                        <a:rPr lang="en-AU" sz="1800" b="1" u="none" strike="noStrike">
                          <a:solidFill>
                            <a:schemeClr val="bg1"/>
                          </a:solidFill>
                          <a:effectLst/>
                        </a:rPr>
                        <a:t>Status</a:t>
                      </a:r>
                      <a:endParaRPr lang="en-AU" sz="1800" b="1" i="0" u="none" strike="noStrike">
                        <a:solidFill>
                          <a:schemeClr val="bg1"/>
                        </a:solidFill>
                        <a:effectLst/>
                        <a:latin typeface="Calibri"/>
                      </a:endParaRPr>
                    </a:p>
                  </a:txBody>
                  <a:tcPr marL="63141" marR="63141" marT="63141" marB="63141" anchor="ctr">
                    <a:solidFill>
                      <a:schemeClr val="accent5"/>
                    </a:solidFill>
                  </a:tcPr>
                </a:tc>
                <a:tc>
                  <a:txBody>
                    <a:bodyPr/>
                    <a:lstStyle/>
                    <a:p>
                      <a:pPr algn="l" fontAlgn="t"/>
                      <a:r>
                        <a:rPr lang="en-AU" sz="1800" b="1" u="none" strike="noStrike">
                          <a:solidFill>
                            <a:schemeClr val="bg1"/>
                          </a:solidFill>
                          <a:effectLst/>
                        </a:rPr>
                        <a:t>Comments</a:t>
                      </a:r>
                      <a:endParaRPr lang="en-AU" sz="1800" b="1" i="0" u="none" strike="noStrike">
                        <a:solidFill>
                          <a:schemeClr val="bg1"/>
                        </a:solidFill>
                        <a:effectLst/>
                        <a:latin typeface="Calibri"/>
                      </a:endParaRPr>
                    </a:p>
                  </a:txBody>
                  <a:tcPr marL="63141" marR="63141" marT="63141" marB="63141" anchor="ctr">
                    <a:solidFill>
                      <a:schemeClr val="accent5"/>
                    </a:solidFill>
                  </a:tcPr>
                </a:tc>
                <a:extLst>
                  <a:ext uri="{0D108BD9-81ED-4DB2-BD59-A6C34878D82A}">
                    <a16:rowId xmlns:a16="http://schemas.microsoft.com/office/drawing/2014/main" val="1682879141"/>
                  </a:ext>
                </a:extLst>
              </a:tr>
              <a:tr h="743584">
                <a:tc>
                  <a:txBody>
                    <a:bodyPr/>
                    <a:lstStyle/>
                    <a:p>
                      <a:pPr algn="l" fontAlgn="t"/>
                      <a:r>
                        <a:rPr lang="en-AU" sz="1200" u="none" strike="noStrike">
                          <a:effectLst/>
                        </a:rPr>
                        <a:t>AEMO Business Readiness for 5MS and GS (Part A)</a:t>
                      </a:r>
                      <a:endParaRPr lang="en-AU" sz="1200" b="0" i="0" u="none" strike="noStrike">
                        <a:solidFill>
                          <a:srgbClr val="000000"/>
                        </a:solidFill>
                        <a:effectLst/>
                        <a:latin typeface="Calibri" panose="020F0502020204030204" pitchFamily="34" charset="0"/>
                      </a:endParaRPr>
                    </a:p>
                  </a:txBody>
                  <a:tcPr marL="31570" marR="31570" marT="31570" marB="31570" anchor="ctr"/>
                </a:tc>
                <a:tc>
                  <a:txBody>
                    <a:bodyPr/>
                    <a:lstStyle/>
                    <a:p>
                      <a:pPr algn="ctr" fontAlgn="t"/>
                      <a:endParaRPr lang="en-AU" sz="1200" b="0" i="0" u="none" strike="noStrike">
                        <a:solidFill>
                          <a:srgbClr val="000000"/>
                        </a:solidFill>
                        <a:effectLst/>
                        <a:latin typeface="Calibri" panose="020F0502020204030204" pitchFamily="34" charset="0"/>
                      </a:endParaRPr>
                    </a:p>
                  </a:txBody>
                  <a:tcPr marL="63141" marR="63141" marT="63141" marB="63141" anchor="ctr">
                    <a:solidFill>
                      <a:schemeClr val="tx1"/>
                    </a:solidFill>
                  </a:tcPr>
                </a:tc>
                <a:tc>
                  <a:txBody>
                    <a:bodyPr/>
                    <a:lstStyle/>
                    <a:p>
                      <a:pPr marL="171450" indent="-171450" algn="l" fontAlgn="b">
                        <a:buFont typeface="Arial" panose="020B0604020202020204" pitchFamily="34" charset="0"/>
                        <a:buChar char="•"/>
                      </a:pPr>
                      <a:r>
                        <a:rPr lang="en-AU" sz="1200" u="none" strike="noStrike">
                          <a:effectLst/>
                        </a:rPr>
                        <a:t>Bidding Platform deployed to Production 1 April </a:t>
                      </a:r>
                    </a:p>
                    <a:p>
                      <a:pPr marL="171450" indent="-171450" algn="l" fontAlgn="b">
                        <a:buFont typeface="Arial" panose="020B0604020202020204" pitchFamily="34" charset="0"/>
                        <a:buChar char="•"/>
                      </a:pPr>
                      <a:r>
                        <a:rPr lang="en-AU" sz="1200" u="none" strike="noStrike">
                          <a:effectLst/>
                        </a:rPr>
                        <a:t>Retail Platform go-live scheduled for 31 May</a:t>
                      </a:r>
                    </a:p>
                    <a:p>
                      <a:pPr marL="628650" lvl="1" indent="-171450" algn="l" fontAlgn="b">
                        <a:buFont typeface="Arial" panose="020B0604020202020204" pitchFamily="34" charset="0"/>
                        <a:buChar char="•"/>
                      </a:pPr>
                      <a:r>
                        <a:rPr lang="en-AU" sz="1200" u="none" strike="noStrike">
                          <a:effectLst/>
                        </a:rPr>
                        <a:t>AEMO Program rated Amber for Retail Go-Live</a:t>
                      </a:r>
                    </a:p>
                    <a:p>
                      <a:pPr marL="171450" indent="-171450" algn="l" fontAlgn="b">
                        <a:buFont typeface="Arial" panose="020B0604020202020204" pitchFamily="34" charset="0"/>
                        <a:buChar char="•"/>
                      </a:pPr>
                      <a:r>
                        <a:rPr lang="en-AU" sz="1200" u="none" strike="noStrike">
                          <a:effectLst/>
                        </a:rPr>
                        <a:t>Settlements platform scheduled  17 May – On-Track</a:t>
                      </a:r>
                    </a:p>
                    <a:p>
                      <a:pPr marL="171450" lvl="0" indent="-171450" algn="l" fontAlgn="b">
                        <a:buFont typeface="Arial" panose="020B0604020202020204" pitchFamily="34" charset="0"/>
                        <a:buChar char="•"/>
                      </a:pPr>
                      <a:r>
                        <a:rPr lang="en-AU" sz="1200" u="none" strike="noStrike">
                          <a:effectLst/>
                        </a:rPr>
                        <a:t>Rescheduling of platform deliveries is not expected to impact 5MS Rule commencement or 5MS market trials.</a:t>
                      </a:r>
                      <a:endParaRPr lang="en-AU" sz="1200" b="0" i="0" u="none" strike="noStrike">
                        <a:solidFill>
                          <a:srgbClr val="000000"/>
                        </a:solidFill>
                        <a:effectLst/>
                        <a:latin typeface="Calibri"/>
                      </a:endParaRPr>
                    </a:p>
                  </a:txBody>
                  <a:tcPr marL="63141" marR="63141" marT="63141" marB="63141" anchor="ctr"/>
                </a:tc>
                <a:extLst>
                  <a:ext uri="{0D108BD9-81ED-4DB2-BD59-A6C34878D82A}">
                    <a16:rowId xmlns:a16="http://schemas.microsoft.com/office/drawing/2014/main" val="4145844044"/>
                  </a:ext>
                </a:extLst>
              </a:tr>
              <a:tr h="617993">
                <a:tc>
                  <a:txBody>
                    <a:bodyPr/>
                    <a:lstStyle/>
                    <a:p>
                      <a:pPr algn="l" fontAlgn="t"/>
                      <a:r>
                        <a:rPr lang="en-AU" sz="1200" u="none" strike="noStrike">
                          <a:effectLst/>
                        </a:rPr>
                        <a:t>Essential Industry Capabilities for 5MS commencement (Part A)</a:t>
                      </a:r>
                      <a:endParaRPr lang="en-AU" sz="1200" b="0" i="0" u="none" strike="noStrike">
                        <a:solidFill>
                          <a:srgbClr val="000000"/>
                        </a:solidFill>
                        <a:effectLst/>
                        <a:latin typeface="Calibri" panose="020F0502020204030204" pitchFamily="34" charset="0"/>
                      </a:endParaRPr>
                    </a:p>
                  </a:txBody>
                  <a:tcPr marL="31570" marR="31570" marT="31570" marB="31570" anchor="ctr">
                    <a:solidFill>
                      <a:schemeClr val="accent5">
                        <a:lumMod val="20000"/>
                        <a:lumOff val="80000"/>
                      </a:schemeClr>
                    </a:solidFill>
                  </a:tcPr>
                </a:tc>
                <a:tc>
                  <a:txBody>
                    <a:bodyPr/>
                    <a:lstStyle/>
                    <a:p>
                      <a:pPr algn="ctr" fontAlgn="t"/>
                      <a:endParaRPr lang="en-AU" sz="1200" b="0" i="0" u="none" strike="noStrike">
                        <a:solidFill>
                          <a:srgbClr val="000000"/>
                        </a:solidFill>
                        <a:effectLst/>
                        <a:latin typeface="Calibri" panose="020F0502020204030204" pitchFamily="34" charset="0"/>
                      </a:endParaRPr>
                    </a:p>
                  </a:txBody>
                  <a:tcPr marL="63141" marR="63141" marT="63141" marB="63141" anchor="ctr">
                    <a:solidFill>
                      <a:schemeClr val="tx1"/>
                    </a:solidFill>
                  </a:tcPr>
                </a:tc>
                <a:tc>
                  <a:txBody>
                    <a:bodyPr/>
                    <a:lstStyle/>
                    <a:p>
                      <a:pPr marL="171450" indent="-171450" algn="l" fontAlgn="b">
                        <a:buFont typeface="Arial" panose="020B0604020202020204" pitchFamily="34" charset="0"/>
                        <a:buChar char="•"/>
                      </a:pPr>
                      <a:r>
                        <a:rPr lang="en-AU" sz="1200" u="none" strike="noStrike">
                          <a:effectLst/>
                        </a:rPr>
                        <a:t>On track for 1 Oct 21 commencement</a:t>
                      </a:r>
                    </a:p>
                    <a:p>
                      <a:pPr marL="171450" indent="-171450" algn="l" fontAlgn="b">
                        <a:buFont typeface="Arial" panose="020B0604020202020204" pitchFamily="34" charset="0"/>
                        <a:buChar char="•"/>
                      </a:pPr>
                      <a:r>
                        <a:rPr lang="en-AU" sz="1200" u="none" strike="noStrike">
                          <a:effectLst/>
                        </a:rPr>
                        <a:t>Metering Service Providers (MCs, MPs, MDPs) generally reporting on track, metering installation and configuration well progressed</a:t>
                      </a:r>
                    </a:p>
                    <a:p>
                      <a:pPr marL="171450" indent="-171450" algn="l" fontAlgn="b">
                        <a:buFont typeface="Arial" panose="020B0604020202020204" pitchFamily="34" charset="0"/>
                        <a:buChar char="•"/>
                      </a:pPr>
                      <a:r>
                        <a:rPr lang="en-AU" sz="1200" u="none" strike="noStrike">
                          <a:effectLst/>
                        </a:rPr>
                        <a:t>One MSP highlighting their program as Amber against MTP criteria, on track against compliace obligations</a:t>
                      </a:r>
                    </a:p>
                    <a:p>
                      <a:pPr marL="171450" indent="-171450" algn="l" fontAlgn="b">
                        <a:buFont typeface="Arial" panose="020B0604020202020204" pitchFamily="34" charset="0"/>
                        <a:buChar char="•"/>
                      </a:pPr>
                      <a:r>
                        <a:rPr lang="en-AU" sz="1200" u="none" strike="noStrike">
                          <a:effectLst/>
                        </a:rPr>
                        <a:t>Generators reporting on-track </a:t>
                      </a:r>
                      <a:r>
                        <a:rPr lang="en-AU" sz="1200" i="1" u="none" strike="noStrike">
                          <a:effectLst/>
                        </a:rPr>
                        <a:t> </a:t>
                      </a:r>
                      <a:endParaRPr lang="en-AU" sz="1200" b="0" i="1" u="none" strike="noStrike">
                        <a:solidFill>
                          <a:srgbClr val="000000"/>
                        </a:solidFill>
                        <a:effectLst/>
                        <a:latin typeface="Calibri"/>
                      </a:endParaRPr>
                    </a:p>
                  </a:txBody>
                  <a:tcPr marL="63141" marR="63141" marT="63141" marB="63141" anchor="ctr">
                    <a:solidFill>
                      <a:schemeClr val="accent5">
                        <a:lumMod val="20000"/>
                        <a:lumOff val="80000"/>
                      </a:schemeClr>
                    </a:solidFill>
                  </a:tcPr>
                </a:tc>
                <a:extLst>
                  <a:ext uri="{0D108BD9-81ED-4DB2-BD59-A6C34878D82A}">
                    <a16:rowId xmlns:a16="http://schemas.microsoft.com/office/drawing/2014/main" val="326185240"/>
                  </a:ext>
                </a:extLst>
              </a:tr>
              <a:tr h="568265">
                <a:tc>
                  <a:txBody>
                    <a:bodyPr/>
                    <a:lstStyle/>
                    <a:p>
                      <a:pPr lvl="0" algn="l">
                        <a:buNone/>
                      </a:pPr>
                      <a:r>
                        <a:rPr lang="en-AU" sz="1200" b="1" i="0" u="none" strike="noStrike" noProof="0">
                          <a:effectLst/>
                          <a:latin typeface="Segoe UI Semilight"/>
                        </a:rPr>
                        <a:t>Summary: 5MS Rule Commencement</a:t>
                      </a:r>
                      <a:endParaRPr lang="en-US" sz="1200" b="1"/>
                    </a:p>
                  </a:txBody>
                  <a:tcPr marL="31570" marR="31570" marT="31570" marB="31570" anchor="ctr"/>
                </a:tc>
                <a:tc>
                  <a:txBody>
                    <a:bodyPr/>
                    <a:lstStyle/>
                    <a:p>
                      <a:pPr algn="ctr" fontAlgn="t"/>
                      <a:endParaRPr lang="en-AU" sz="1200" b="0" i="0" u="none" strike="noStrike">
                        <a:solidFill>
                          <a:srgbClr val="000000"/>
                        </a:solidFill>
                        <a:effectLst/>
                        <a:latin typeface="Calibri" panose="020F0502020204030204" pitchFamily="34" charset="0"/>
                      </a:endParaRPr>
                    </a:p>
                  </a:txBody>
                  <a:tcPr marL="63141" marR="63141" marT="63141" marB="63141" anchor="ctr">
                    <a:solidFill>
                      <a:schemeClr val="tx1"/>
                    </a:solidFill>
                  </a:tcPr>
                </a:tc>
                <a:tc>
                  <a:txBody>
                    <a:bodyPr/>
                    <a:lstStyle/>
                    <a:p>
                      <a:pPr marL="171450" lvl="0" indent="-171450" algn="l">
                        <a:buFont typeface="Arial" panose="020B0604020202020204" pitchFamily="34" charset="0"/>
                        <a:buChar char="•"/>
                      </a:pPr>
                      <a:r>
                        <a:rPr lang="en-AU" sz="1200" b="0" i="0" u="none" strike="noStrike" noProof="0">
                          <a:effectLst/>
                          <a:latin typeface="Segoe UI Semilight"/>
                        </a:rPr>
                        <a:t>Overall, Industry and AEMO components of essential capability currently on track for 5MS Rule commencement, noting individual participant exceptions across readiness criteria  </a:t>
                      </a:r>
                    </a:p>
                  </a:txBody>
                  <a:tcPr marL="63141" marR="63141" marT="63141" marB="63141" anchor="ctr"/>
                </a:tc>
                <a:extLst>
                  <a:ext uri="{0D108BD9-81ED-4DB2-BD59-A6C34878D82A}">
                    <a16:rowId xmlns:a16="http://schemas.microsoft.com/office/drawing/2014/main" val="1204976311"/>
                  </a:ext>
                </a:extLst>
              </a:tr>
              <a:tr h="568265">
                <a:tc>
                  <a:txBody>
                    <a:bodyPr/>
                    <a:lstStyle/>
                    <a:p>
                      <a:pPr lvl="0" algn="l">
                        <a:buNone/>
                      </a:pPr>
                      <a:r>
                        <a:rPr lang="en-AU" sz="1200" b="0" i="0" u="none" strike="noStrike" noProof="0">
                          <a:effectLst/>
                          <a:latin typeface="Segoe UI Semilight"/>
                        </a:rPr>
                        <a:t>Other industry capabilities for 5MS and GS (Part B)</a:t>
                      </a:r>
                      <a:endParaRPr lang="en-US" sz="2400"/>
                    </a:p>
                  </a:txBody>
                  <a:tcPr marL="31570" marR="31570" marT="31570" marB="31570" anchor="ctr">
                    <a:solidFill>
                      <a:schemeClr val="accent5">
                        <a:lumMod val="20000"/>
                        <a:lumOff val="80000"/>
                      </a:schemeClr>
                    </a:solidFill>
                  </a:tcPr>
                </a:tc>
                <a:tc>
                  <a:txBody>
                    <a:bodyPr/>
                    <a:lstStyle/>
                    <a:p>
                      <a:pPr lvl="0" algn="ctr">
                        <a:buNone/>
                      </a:pPr>
                      <a:endParaRPr lang="en-AU" sz="1200" b="0" i="0" u="none" strike="noStrike">
                        <a:solidFill>
                          <a:srgbClr val="000000"/>
                        </a:solidFill>
                        <a:effectLst/>
                        <a:latin typeface="Calibri"/>
                      </a:endParaRPr>
                    </a:p>
                  </a:txBody>
                  <a:tcPr marL="63141" marR="63141" marT="63141" marB="63141" anchor="ctr">
                    <a:solidFill>
                      <a:schemeClr val="tx1"/>
                    </a:solidFill>
                  </a:tcPr>
                </a:tc>
                <a:tc>
                  <a:txBody>
                    <a:bodyPr/>
                    <a:lstStyle/>
                    <a:p>
                      <a:pPr marL="171450" lvl="0" indent="-171450" algn="l">
                        <a:buFont typeface="Arial" panose="020B0604020202020204" pitchFamily="34" charset="0"/>
                        <a:buChar char="•"/>
                      </a:pPr>
                      <a:r>
                        <a:rPr lang="en-AU" sz="1200" b="0" i="0" u="none" strike="noStrike" noProof="0">
                          <a:effectLst/>
                          <a:latin typeface="Segoe UI Semilight"/>
                        </a:rPr>
                        <a:t>Other Participant readiness activities proceeding in line with 5MS and GS rule commencements   </a:t>
                      </a:r>
                    </a:p>
                    <a:p>
                      <a:pPr marL="171450" lvl="0" indent="-171450" algn="l">
                        <a:buFont typeface="Arial" panose="020B0604020202020204" pitchFamily="34" charset="0"/>
                        <a:buChar char="•"/>
                      </a:pPr>
                      <a:r>
                        <a:rPr lang="en-AU" sz="1200" b="0" i="0" u="none" strike="noStrike" noProof="0">
                          <a:effectLst/>
                          <a:latin typeface="Segoe UI Semilight"/>
                        </a:rPr>
                        <a:t>Individual participant readiness risks noted in regards Global Settlement activities, with no systemic risks </a:t>
                      </a:r>
                      <a:endParaRPr lang="en-US" sz="2400" i="1"/>
                    </a:p>
                  </a:txBody>
                  <a:tcPr marL="63141" marR="63141" marT="63141" marB="63141" anchor="ctr">
                    <a:solidFill>
                      <a:schemeClr val="accent5">
                        <a:lumMod val="20000"/>
                        <a:lumOff val="80000"/>
                      </a:schemeClr>
                    </a:solidFill>
                  </a:tcPr>
                </a:tc>
                <a:extLst>
                  <a:ext uri="{0D108BD9-81ED-4DB2-BD59-A6C34878D82A}">
                    <a16:rowId xmlns:a16="http://schemas.microsoft.com/office/drawing/2014/main" val="3469651296"/>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2980578" y="3914736"/>
            <a:ext cx="507518" cy="2148313"/>
            <a:chOff x="3860710" y="2468461"/>
            <a:chExt cx="560198" cy="2449745"/>
          </a:xfrm>
        </p:grpSpPr>
        <p:sp>
          <p:nvSpPr>
            <p:cNvPr id="9" name="Flowchart: Connector 8">
              <a:extLst>
                <a:ext uri="{FF2B5EF4-FFF2-40B4-BE49-F238E27FC236}">
                  <a16:creationId xmlns:a16="http://schemas.microsoft.com/office/drawing/2014/main" id="{BD9AD2AD-E384-4C0A-A54F-25EE689B787B}"/>
                </a:ext>
              </a:extLst>
            </p:cNvPr>
            <p:cNvSpPr/>
            <p:nvPr/>
          </p:nvSpPr>
          <p:spPr>
            <a:xfrm>
              <a:off x="3880908" y="2468461"/>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526">
                  <a:solidFill>
                    <a:srgbClr val="FFFFFF"/>
                  </a:solidFill>
                </a:rPr>
                <a:t>On track   </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3860710" y="4378206"/>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526">
                  <a:solidFill>
                    <a:srgbClr val="FFFFFF"/>
                  </a:solidFill>
                </a:rPr>
                <a:t>On track   </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3867443" y="3609058"/>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526">
                  <a:solidFill>
                    <a:srgbClr val="FFFFFF"/>
                  </a:solidFill>
                </a:rPr>
                <a:t>On track   </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7774913" y="871359"/>
            <a:ext cx="315703" cy="1004915"/>
            <a:chOff x="3944236" y="5494678"/>
            <a:chExt cx="360000" cy="1145916"/>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2998875" y="2712839"/>
            <a:ext cx="477020" cy="458545"/>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526">
                <a:solidFill>
                  <a:schemeClr val="tx1"/>
                </a:solidFill>
                <a:latin typeface="Segoe UI Semilight"/>
              </a:rPr>
              <a:t>Risk 1</a:t>
            </a:r>
          </a:p>
        </p:txBody>
      </p:sp>
    </p:spTree>
    <p:extLst>
      <p:ext uri="{BB962C8B-B14F-4D97-AF65-F5344CB8AC3E}">
        <p14:creationId xmlns:p14="http://schemas.microsoft.com/office/powerpoint/2010/main" val="3648564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4AF-4BEE-460C-A576-768E811B5BB7}"/>
              </a:ext>
            </a:extLst>
          </p:cNvPr>
          <p:cNvSpPr>
            <a:spLocks noGrp="1"/>
          </p:cNvSpPr>
          <p:nvPr>
            <p:ph type="title"/>
          </p:nvPr>
        </p:nvSpPr>
        <p:spPr>
          <a:xfrm>
            <a:off x="252909" y="331649"/>
            <a:ext cx="6652672" cy="1042731"/>
          </a:xfrm>
        </p:spPr>
        <p:txBody>
          <a:bodyPr>
            <a:normAutofit/>
          </a:bodyPr>
          <a:lstStyle/>
          <a:p>
            <a:r>
              <a:rPr lang="en-AU" sz="2806"/>
              <a:t>Part A 5MS Essential Capability – round #7 as at 23/4</a:t>
            </a:r>
          </a:p>
        </p:txBody>
      </p:sp>
      <p:sp>
        <p:nvSpPr>
          <p:cNvPr id="4" name="Slide Number Placeholder 3">
            <a:extLst>
              <a:ext uri="{FF2B5EF4-FFF2-40B4-BE49-F238E27FC236}">
                <a16:creationId xmlns:a16="http://schemas.microsoft.com/office/drawing/2014/main" id="{F9397817-E200-4E2A-8BBE-E45544B652D9}"/>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33</a:t>
            </a:fld>
            <a:endParaRPr lang="en-AU">
              <a:solidFill>
                <a:srgbClr val="222324">
                  <a:tint val="75000"/>
                </a:srgbClr>
              </a:solidFill>
              <a:latin typeface="Segoe UI Semilight"/>
            </a:endParaRPr>
          </a:p>
        </p:txBody>
      </p:sp>
      <p:graphicFrame>
        <p:nvGraphicFramePr>
          <p:cNvPr id="10" name="Table 10">
            <a:extLst>
              <a:ext uri="{FF2B5EF4-FFF2-40B4-BE49-F238E27FC236}">
                <a16:creationId xmlns:a16="http://schemas.microsoft.com/office/drawing/2014/main" id="{FE25B907-F079-4522-9FD3-2EFAD42139EA}"/>
              </a:ext>
            </a:extLst>
          </p:cNvPr>
          <p:cNvGraphicFramePr>
            <a:graphicFrameLocks noGrp="1"/>
          </p:cNvGraphicFramePr>
          <p:nvPr/>
        </p:nvGraphicFramePr>
        <p:xfrm>
          <a:off x="466269" y="2040811"/>
          <a:ext cx="9759275" cy="4130319"/>
        </p:xfrm>
        <a:graphic>
          <a:graphicData uri="http://schemas.openxmlformats.org/drawingml/2006/table">
            <a:tbl>
              <a:tblPr firstRow="1" bandRow="1">
                <a:tableStyleId>{7DF18680-E054-41AD-8BC1-D1AEF772440D}</a:tableStyleId>
              </a:tblPr>
              <a:tblGrid>
                <a:gridCol w="1105613">
                  <a:extLst>
                    <a:ext uri="{9D8B030D-6E8A-4147-A177-3AD203B41FA5}">
                      <a16:colId xmlns:a16="http://schemas.microsoft.com/office/drawing/2014/main" val="1302584941"/>
                    </a:ext>
                  </a:extLst>
                </a:gridCol>
                <a:gridCol w="2049746">
                  <a:extLst>
                    <a:ext uri="{9D8B030D-6E8A-4147-A177-3AD203B41FA5}">
                      <a16:colId xmlns:a16="http://schemas.microsoft.com/office/drawing/2014/main" val="3914486943"/>
                    </a:ext>
                  </a:extLst>
                </a:gridCol>
                <a:gridCol w="715196">
                  <a:extLst>
                    <a:ext uri="{9D8B030D-6E8A-4147-A177-3AD203B41FA5}">
                      <a16:colId xmlns:a16="http://schemas.microsoft.com/office/drawing/2014/main" val="4100144419"/>
                    </a:ext>
                  </a:extLst>
                </a:gridCol>
                <a:gridCol w="5888720">
                  <a:extLst>
                    <a:ext uri="{9D8B030D-6E8A-4147-A177-3AD203B41FA5}">
                      <a16:colId xmlns:a16="http://schemas.microsoft.com/office/drawing/2014/main" val="3851802741"/>
                    </a:ext>
                  </a:extLst>
                </a:gridCol>
              </a:tblGrid>
              <a:tr h="380545">
                <a:tc>
                  <a:txBody>
                    <a:bodyPr/>
                    <a:lstStyle/>
                    <a:p>
                      <a:r>
                        <a:rPr lang="en-AU" sz="900"/>
                        <a:t>Responsible Participant </a:t>
                      </a:r>
                    </a:p>
                  </a:txBody>
                  <a:tcPr marL="31570" marR="31570" marT="40094" marB="40094" anchor="ctr"/>
                </a:tc>
                <a:tc>
                  <a:txBody>
                    <a:bodyPr/>
                    <a:lstStyle/>
                    <a:p>
                      <a:r>
                        <a:rPr lang="en-AU" sz="900"/>
                        <a:t>Essential Criteria</a:t>
                      </a:r>
                    </a:p>
                  </a:txBody>
                  <a:tcPr marL="31570" marR="31570" marT="40094" marB="40094" anchor="ctr"/>
                </a:tc>
                <a:tc>
                  <a:txBody>
                    <a:bodyPr/>
                    <a:lstStyle/>
                    <a:p>
                      <a:pPr algn="ctr"/>
                      <a:r>
                        <a:rPr lang="en-AU" sz="900"/>
                        <a:t>Status</a:t>
                      </a:r>
                    </a:p>
                  </a:txBody>
                  <a:tcPr marL="31570" marR="31570" marT="40094" marB="40094" anchor="ctr"/>
                </a:tc>
                <a:tc>
                  <a:txBody>
                    <a:bodyPr/>
                    <a:lstStyle/>
                    <a:p>
                      <a:r>
                        <a:rPr lang="en-AU" sz="900"/>
                        <a:t>Comments</a:t>
                      </a:r>
                    </a:p>
                  </a:txBody>
                  <a:tcPr marL="31570" marR="31570" marT="40094" marB="40094" anchor="ctr"/>
                </a:tc>
                <a:extLst>
                  <a:ext uri="{0D108BD9-81ED-4DB2-BD59-A6C34878D82A}">
                    <a16:rowId xmlns:a16="http://schemas.microsoft.com/office/drawing/2014/main" val="3883184238"/>
                  </a:ext>
                </a:extLst>
              </a:tr>
              <a:tr h="1015722">
                <a:tc>
                  <a:txBody>
                    <a:bodyPr/>
                    <a:lstStyle/>
                    <a:p>
                      <a:pPr algn="ctr"/>
                      <a:r>
                        <a:rPr lang="en-AU" sz="900" b="1"/>
                        <a:t>Generator</a:t>
                      </a:r>
                    </a:p>
                  </a:txBody>
                  <a:tcPr marL="31570" marR="31570" marT="40094" marB="40094" anchor="ctr"/>
                </a:tc>
                <a:tc>
                  <a:txBody>
                    <a:bodyPr/>
                    <a:lstStyle/>
                    <a:p>
                      <a:r>
                        <a:rPr lang="en-AU" sz="900"/>
                        <a:t>Generators and MNSPs are able to submit 5-min offers</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900" i="0"/>
                        <a:t>17 Generators representing 95% of NEM volume reporting on-track</a:t>
                      </a:r>
                    </a:p>
                    <a:p>
                      <a:pPr marL="171450" indent="-171450">
                        <a:buFont typeface="Arial" panose="020B0604020202020204" pitchFamily="34" charset="0"/>
                        <a:buChar char="•"/>
                      </a:pPr>
                      <a:r>
                        <a:rPr lang="en-AU" sz="900" i="0"/>
                        <a:t>15/17 intend to participate in Market Trials</a:t>
                      </a:r>
                    </a:p>
                    <a:p>
                      <a:pPr marL="171450" indent="-171450">
                        <a:buFont typeface="Arial" panose="020B0604020202020204" pitchFamily="34" charset="0"/>
                        <a:buChar char="•"/>
                      </a:pPr>
                      <a:r>
                        <a:rPr lang="en-AU" sz="900" i="0"/>
                        <a:t>Average program completion in range 50-74%</a:t>
                      </a:r>
                    </a:p>
                    <a:p>
                      <a:pPr marL="171450" indent="-171450">
                        <a:buFont typeface="Arial" panose="020B0604020202020204" pitchFamily="34" charset="0"/>
                        <a:buChar char="•"/>
                      </a:pPr>
                      <a:r>
                        <a:rPr lang="en-AU" sz="900" i="0"/>
                        <a:t>One key participant is currently not providing a readiness report, impact on criteria to be established </a:t>
                      </a:r>
                    </a:p>
                    <a:p>
                      <a:pPr marL="171450" indent="-171450">
                        <a:buFont typeface="Arial" panose="020B0604020202020204" pitchFamily="34" charset="0"/>
                        <a:buChar char="•"/>
                      </a:pPr>
                      <a:r>
                        <a:rPr lang="en-AU" sz="900" i="0"/>
                        <a:t>16/17 intend to commence 5 minute bidding within transition period, initial deployments planned commencing end April</a:t>
                      </a:r>
                    </a:p>
                    <a:p>
                      <a:pPr marL="171450" indent="-171450">
                        <a:buFont typeface="Arial" panose="020B0604020202020204" pitchFamily="34" charset="0"/>
                        <a:buChar char="•"/>
                      </a:pPr>
                      <a:r>
                        <a:rPr lang="en-AU" sz="900" i="0"/>
                        <a:t>Progress reported for UFE allocation trails other retailer specific capability progress</a:t>
                      </a:r>
                    </a:p>
                  </a:txBody>
                  <a:tcPr marL="31570" marR="31570" marT="40094" marB="40094" anchor="ctr"/>
                </a:tc>
                <a:extLst>
                  <a:ext uri="{0D108BD9-81ED-4DB2-BD59-A6C34878D82A}">
                    <a16:rowId xmlns:a16="http://schemas.microsoft.com/office/drawing/2014/main" val="4061172690"/>
                  </a:ext>
                </a:extLst>
              </a:tr>
              <a:tr h="748427">
                <a:tc>
                  <a:txBody>
                    <a:bodyPr/>
                    <a:lstStyle/>
                    <a:p>
                      <a:pPr algn="ctr"/>
                      <a:r>
                        <a:rPr lang="en-AU" sz="900" b="1"/>
                        <a:t>MP, MC, MDP</a:t>
                      </a:r>
                    </a:p>
                  </a:txBody>
                  <a:tcPr marL="31570" marR="31570" marT="40094" marB="40094" anchor="ctr"/>
                </a:tc>
                <a:tc>
                  <a:txBody>
                    <a:bodyPr/>
                    <a:lstStyle/>
                    <a:p>
                      <a:r>
                        <a:rPr lang="en-AU" sz="900"/>
                        <a:t>All essential meters* are able to produce and store and deliver 5-min data</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900" b="0" i="0" u="none" strike="noStrike" kern="1200">
                          <a:solidFill>
                            <a:schemeClr val="dk1"/>
                          </a:solidFill>
                          <a:effectLst/>
                          <a:latin typeface="+mn-lt"/>
                          <a:ea typeface="+mn-ea"/>
                          <a:cs typeface="+mn-cs"/>
                        </a:rPr>
                        <a:t>One MSP is reporting on track against compliance obligations but amber against AEMO MTP readiness criteria due to minimal schedule contingency. AEMO discussing contingency approach with the MSP</a:t>
                      </a:r>
                    </a:p>
                    <a:p>
                      <a:pPr marL="171450" indent="-171450">
                        <a:buFont typeface="Arial" panose="020B0604020202020204" pitchFamily="34" charset="0"/>
                        <a:buChar char="•"/>
                      </a:pPr>
                      <a:r>
                        <a:rPr lang="en-AU" sz="900" b="0" i="0" u="none" strike="noStrike" kern="1200">
                          <a:solidFill>
                            <a:schemeClr val="dk1"/>
                          </a:solidFill>
                          <a:effectLst/>
                          <a:latin typeface="+mn-lt"/>
                          <a:ea typeface="+mn-ea"/>
                          <a:cs typeface="+mn-cs"/>
                        </a:rPr>
                        <a:t>Previous “late” status recovered by MP</a:t>
                      </a:r>
                    </a:p>
                    <a:p>
                      <a:pPr marL="171450" indent="-171450">
                        <a:buFont typeface="Arial" panose="020B0604020202020204" pitchFamily="34" charset="0"/>
                        <a:buChar char="•"/>
                      </a:pPr>
                      <a:r>
                        <a:rPr lang="en-AU" sz="900" b="0" i="0" kern="1200">
                          <a:solidFill>
                            <a:schemeClr val="dk1"/>
                          </a:solidFill>
                          <a:effectLst/>
                          <a:latin typeface="+mn-lt"/>
                          <a:ea typeface="+mn-ea"/>
                          <a:cs typeface="+mn-cs"/>
                        </a:rPr>
                        <a:t>​</a:t>
                      </a:r>
                      <a:r>
                        <a:rPr lang="en-AU" sz="900" i="0"/>
                        <a:t>Rollout plans received for 99% of Tranche 1 meters, with all plans indicating completion prior to 1 October, 30% of meters currently 5 minute capable, plan updates due 1 May and will include tranche 1 metering delivery</a:t>
                      </a:r>
                    </a:p>
                  </a:txBody>
                  <a:tcPr marL="31570" marR="31570" marT="40094" marB="40094" anchor="ctr"/>
                </a:tc>
                <a:extLst>
                  <a:ext uri="{0D108BD9-81ED-4DB2-BD59-A6C34878D82A}">
                    <a16:rowId xmlns:a16="http://schemas.microsoft.com/office/drawing/2014/main" val="2863320031"/>
                  </a:ext>
                </a:extLst>
              </a:tr>
              <a:tr h="481132">
                <a:tc rowSpan="3">
                  <a:txBody>
                    <a:bodyPr/>
                    <a:lstStyle/>
                    <a:p>
                      <a:pPr algn="ctr"/>
                      <a:r>
                        <a:rPr lang="en-AU" sz="900" b="1"/>
                        <a:t>AEMO</a:t>
                      </a:r>
                    </a:p>
                  </a:txBody>
                  <a:tcPr marL="31570" marR="31570" marT="40094" marB="40094" anchor="ctr"/>
                </a:tc>
                <a:tc>
                  <a:txBody>
                    <a:bodyPr/>
                    <a:lstStyle/>
                    <a:p>
                      <a:r>
                        <a:rPr lang="en-AU" sz="900"/>
                        <a:t>The 5-minute bidding and dispatch solution, including the web bidding interface is deployed</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900"/>
                        <a:t>AEMO Platform deployed 1 April, to commence bidding transition period</a:t>
                      </a:r>
                    </a:p>
                  </a:txBody>
                  <a:tcPr marL="31570" marR="31570" marT="40094" marB="40094" anchor="ctr"/>
                </a:tc>
                <a:extLst>
                  <a:ext uri="{0D108BD9-81ED-4DB2-BD59-A6C34878D82A}">
                    <a16:rowId xmlns:a16="http://schemas.microsoft.com/office/drawing/2014/main" val="805851165"/>
                  </a:ext>
                </a:extLst>
              </a:tr>
              <a:tr h="468474">
                <a:tc vMerge="1">
                  <a:txBody>
                    <a:bodyPr/>
                    <a:lstStyle/>
                    <a:p>
                      <a:endParaRPr lang="en-AU" sz="1050"/>
                    </a:p>
                  </a:txBody>
                  <a:tcPr/>
                </a:tc>
                <a:tc>
                  <a:txBody>
                    <a:bodyPr/>
                    <a:lstStyle/>
                    <a:p>
                      <a:r>
                        <a:rPr lang="en-AU" sz="900"/>
                        <a:t>The Metering Data Management (MDM) solution is deployed</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900" b="1"/>
                        <a:t>Mitigation Action</a:t>
                      </a:r>
                      <a:r>
                        <a:rPr lang="en-AU" sz="900"/>
                        <a:t>: Retail Platform Deployment scheduled 31 May, criteria rated Amber to reflect the increase in delivery risk ahead of platform deployment</a:t>
                      </a:r>
                    </a:p>
                  </a:txBody>
                  <a:tcPr marL="31570" marR="31570" marT="40094" marB="40094" anchor="ctr"/>
                </a:tc>
                <a:extLst>
                  <a:ext uri="{0D108BD9-81ED-4DB2-BD59-A6C34878D82A}">
                    <a16:rowId xmlns:a16="http://schemas.microsoft.com/office/drawing/2014/main" val="3823480913"/>
                  </a:ext>
                </a:extLst>
              </a:tr>
              <a:tr h="488886">
                <a:tc vMerge="1">
                  <a:txBody>
                    <a:bodyPr/>
                    <a:lstStyle/>
                    <a:p>
                      <a:endParaRPr lang="en-AU" sz="1050"/>
                    </a:p>
                  </a:txBody>
                  <a:tcPr/>
                </a:tc>
                <a:tc>
                  <a:txBody>
                    <a:bodyPr/>
                    <a:lstStyle/>
                    <a:p>
                      <a:r>
                        <a:rPr lang="en-AU" sz="900"/>
                        <a:t>The 5-minute settlements solution is deployed</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900"/>
                        <a:t>AEMO Settlement Platform 30 minute deployment scheduled for 17</a:t>
                      </a:r>
                      <a:r>
                        <a:rPr lang="en-AU" sz="900" baseline="30000"/>
                        <a:t>th</a:t>
                      </a:r>
                      <a:r>
                        <a:rPr lang="en-AU" sz="900"/>
                        <a:t> May</a:t>
                      </a:r>
                    </a:p>
                    <a:p>
                      <a:pPr marL="171450" indent="-171450">
                        <a:buFont typeface="Arial" panose="020B0604020202020204" pitchFamily="34" charset="0"/>
                        <a:buChar char="•"/>
                      </a:pPr>
                      <a:r>
                        <a:rPr lang="en-AU" sz="900"/>
                        <a:t>Industry testing in progress</a:t>
                      </a:r>
                    </a:p>
                    <a:p>
                      <a:pPr marL="171450" indent="-171450">
                        <a:buFont typeface="Arial" panose="020B0604020202020204" pitchFamily="34" charset="0"/>
                        <a:buChar char="•"/>
                      </a:pPr>
                      <a:r>
                        <a:rPr lang="en-AU" sz="900" i="0"/>
                        <a:t>Certification testing of platform successfully completed</a:t>
                      </a:r>
                    </a:p>
                  </a:txBody>
                  <a:tcPr marL="31570" marR="31570" marT="40094" marB="40094" anchor="ctr"/>
                </a:tc>
                <a:extLst>
                  <a:ext uri="{0D108BD9-81ED-4DB2-BD59-A6C34878D82A}">
                    <a16:rowId xmlns:a16="http://schemas.microsoft.com/office/drawing/2014/main" val="1850303073"/>
                  </a:ext>
                </a:extLst>
              </a:tr>
              <a:tr h="481132">
                <a:tc>
                  <a:txBody>
                    <a:bodyPr/>
                    <a:lstStyle/>
                    <a:p>
                      <a:pPr algn="ctr"/>
                      <a:r>
                        <a:rPr lang="en-AU" sz="900" b="1"/>
                        <a:t>Summary - Essential Criteria</a:t>
                      </a:r>
                    </a:p>
                  </a:txBody>
                  <a:tcPr marL="31570" marR="31570" marT="40094" marB="40094" anchor="ctr"/>
                </a:tc>
                <a:tc>
                  <a:txBody>
                    <a:bodyPr/>
                    <a:lstStyle/>
                    <a:p>
                      <a:pPr algn="ctr"/>
                      <a:r>
                        <a:rPr lang="en-AU" sz="900"/>
                        <a:t>-</a:t>
                      </a:r>
                    </a:p>
                  </a:txBody>
                  <a:tcPr marL="31570" marR="31570" marT="40094" marB="40094" anchor="ctr"/>
                </a:tc>
                <a:tc>
                  <a:txBody>
                    <a:bodyPr/>
                    <a:lstStyle/>
                    <a:p>
                      <a:pPr algn="ctr"/>
                      <a:r>
                        <a:rPr lang="en-AU" sz="900"/>
                        <a:t>-</a:t>
                      </a:r>
                    </a:p>
                  </a:txBody>
                  <a:tcPr marL="31570" marR="31570" marT="40094" marB="40094" anchor="ctr">
                    <a:solidFill>
                      <a:srgbClr val="D8D9DE"/>
                    </a:solidFill>
                  </a:tcPr>
                </a:tc>
                <a:tc>
                  <a:txBody>
                    <a:bodyPr/>
                    <a:lstStyle/>
                    <a:p>
                      <a:pPr marL="171450" indent="-171450">
                        <a:buFont typeface="Arial" panose="020B0604020202020204" pitchFamily="34" charset="0"/>
                        <a:buChar char="•"/>
                      </a:pPr>
                      <a:r>
                        <a:rPr lang="en-AU" sz="900"/>
                        <a:t>All components on track for delivery at 5MS rule commencement with AEMO’s Metering and Settlement ratings reflecting the shift in planned go-lives and subsequent compression of transitional activity.  Individual participant exceptions noted in essential capability categories</a:t>
                      </a:r>
                    </a:p>
                  </a:txBody>
                  <a:tcPr marL="31570" marR="31570" marT="40094" marB="40094" anchor="ctr"/>
                </a:tc>
                <a:extLst>
                  <a:ext uri="{0D108BD9-81ED-4DB2-BD59-A6C34878D82A}">
                    <a16:rowId xmlns:a16="http://schemas.microsoft.com/office/drawing/2014/main" val="1638541548"/>
                  </a:ext>
                </a:extLst>
              </a:tr>
            </a:tbl>
          </a:graphicData>
        </a:graphic>
      </p:graphicFrame>
      <p:graphicFrame>
        <p:nvGraphicFramePr>
          <p:cNvPr id="23" name="Table 22">
            <a:extLst>
              <a:ext uri="{FF2B5EF4-FFF2-40B4-BE49-F238E27FC236}">
                <a16:creationId xmlns:a16="http://schemas.microsoft.com/office/drawing/2014/main" id="{5F0BD7A6-4776-48B8-A97A-A3514E73CDF5}"/>
              </a:ext>
            </a:extLst>
          </p:cNvPr>
          <p:cNvGraphicFramePr>
            <a:graphicFrameLocks noGrp="1"/>
          </p:cNvGraphicFramePr>
          <p:nvPr/>
        </p:nvGraphicFramePr>
        <p:xfrm>
          <a:off x="7718152" y="851187"/>
          <a:ext cx="2818329" cy="1042731"/>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46570">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24576">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71585">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24" name="Group 23">
            <a:extLst>
              <a:ext uri="{FF2B5EF4-FFF2-40B4-BE49-F238E27FC236}">
                <a16:creationId xmlns:a16="http://schemas.microsoft.com/office/drawing/2014/main" id="{5C1C0B8F-F3EB-4CB8-A3B9-7611AE648270}"/>
              </a:ext>
            </a:extLst>
          </p:cNvPr>
          <p:cNvGrpSpPr/>
          <p:nvPr/>
        </p:nvGrpSpPr>
        <p:grpSpPr>
          <a:xfrm>
            <a:off x="7774913" y="871359"/>
            <a:ext cx="315703" cy="1004915"/>
            <a:chOff x="3944236" y="5494678"/>
            <a:chExt cx="360000" cy="1145916"/>
          </a:xfrm>
        </p:grpSpPr>
        <p:sp>
          <p:nvSpPr>
            <p:cNvPr id="25" name="Flowchart: Connector 24">
              <a:extLst>
                <a:ext uri="{FF2B5EF4-FFF2-40B4-BE49-F238E27FC236}">
                  <a16:creationId xmlns:a16="http://schemas.microsoft.com/office/drawing/2014/main" id="{805F1BA4-CF4E-4C1F-901C-CA09E5AE2D84}"/>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26" name="Flowchart: Connector 25">
              <a:extLst>
                <a:ext uri="{FF2B5EF4-FFF2-40B4-BE49-F238E27FC236}">
                  <a16:creationId xmlns:a16="http://schemas.microsoft.com/office/drawing/2014/main" id="{133180B2-7483-41E4-988F-A9BD29D8E7E0}"/>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27" name="Flowchart: Connector 26">
              <a:extLst>
                <a:ext uri="{FF2B5EF4-FFF2-40B4-BE49-F238E27FC236}">
                  <a16:creationId xmlns:a16="http://schemas.microsoft.com/office/drawing/2014/main" id="{D6260E60-5DE1-4428-A651-7D4E291422C1}"/>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grpSp>
        <p:nvGrpSpPr>
          <p:cNvPr id="18" name="Group 17">
            <a:extLst>
              <a:ext uri="{FF2B5EF4-FFF2-40B4-BE49-F238E27FC236}">
                <a16:creationId xmlns:a16="http://schemas.microsoft.com/office/drawing/2014/main" id="{88DD135D-761F-4C0C-A04B-54328E214644}"/>
              </a:ext>
            </a:extLst>
          </p:cNvPr>
          <p:cNvGrpSpPr/>
          <p:nvPr/>
        </p:nvGrpSpPr>
        <p:grpSpPr>
          <a:xfrm>
            <a:off x="3788998" y="2680592"/>
            <a:ext cx="384262" cy="2415842"/>
            <a:chOff x="4313843" y="2677212"/>
            <a:chExt cx="438178" cy="2754813"/>
          </a:xfrm>
        </p:grpSpPr>
        <p:sp>
          <p:nvSpPr>
            <p:cNvPr id="21" name="Flowchart: Connector 20">
              <a:extLst>
                <a:ext uri="{FF2B5EF4-FFF2-40B4-BE49-F238E27FC236}">
                  <a16:creationId xmlns:a16="http://schemas.microsoft.com/office/drawing/2014/main" id="{1F3CAD64-89ED-4C7D-ADFA-1E050E7B7361}"/>
                </a:ext>
              </a:extLst>
            </p:cNvPr>
            <p:cNvSpPr/>
            <p:nvPr/>
          </p:nvSpPr>
          <p:spPr>
            <a:xfrm>
              <a:off x="4313843" y="2677212"/>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31" name="Flowchart: Connector 30">
              <a:extLst>
                <a:ext uri="{FF2B5EF4-FFF2-40B4-BE49-F238E27FC236}">
                  <a16:creationId xmlns:a16="http://schemas.microsoft.com/office/drawing/2014/main" id="{E05A8695-A580-4C9E-A0A0-31C54FAC476D}"/>
                </a:ext>
              </a:extLst>
            </p:cNvPr>
            <p:cNvSpPr/>
            <p:nvPr/>
          </p:nvSpPr>
          <p:spPr>
            <a:xfrm>
              <a:off x="4313843" y="3747715"/>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32" name="Flowchart: Connector 31">
              <a:extLst>
                <a:ext uri="{FF2B5EF4-FFF2-40B4-BE49-F238E27FC236}">
                  <a16:creationId xmlns:a16="http://schemas.microsoft.com/office/drawing/2014/main" id="{9CBC0A5D-E62C-4A94-922D-ACD9E3781200}"/>
                </a:ext>
              </a:extLst>
            </p:cNvPr>
            <p:cNvSpPr/>
            <p:nvPr/>
          </p:nvSpPr>
          <p:spPr>
            <a:xfrm>
              <a:off x="4313843" y="4461140"/>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33" name="Flowchart: Connector 32">
              <a:extLst>
                <a:ext uri="{FF2B5EF4-FFF2-40B4-BE49-F238E27FC236}">
                  <a16:creationId xmlns:a16="http://schemas.microsoft.com/office/drawing/2014/main" id="{6D097BAC-CDB2-4227-9A41-9C2C11518FF2}"/>
                </a:ext>
              </a:extLst>
            </p:cNvPr>
            <p:cNvSpPr/>
            <p:nvPr/>
          </p:nvSpPr>
          <p:spPr>
            <a:xfrm>
              <a:off x="4320021" y="5000025"/>
              <a:ext cx="432000" cy="432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chemeClr val="tx1"/>
                  </a:solidFill>
                  <a:latin typeface="Segoe UI Semilight"/>
                </a:rPr>
                <a:t>Risk 1</a:t>
              </a:r>
            </a:p>
          </p:txBody>
        </p:sp>
      </p:grpSp>
      <p:sp>
        <p:nvSpPr>
          <p:cNvPr id="34" name="Flowchart: Connector 33">
            <a:extLst>
              <a:ext uri="{FF2B5EF4-FFF2-40B4-BE49-F238E27FC236}">
                <a16:creationId xmlns:a16="http://schemas.microsoft.com/office/drawing/2014/main" id="{913F4143-4FFA-4B8A-96A8-861A8885DFE1}"/>
              </a:ext>
            </a:extLst>
          </p:cNvPr>
          <p:cNvSpPr/>
          <p:nvPr/>
        </p:nvSpPr>
        <p:spPr>
          <a:xfrm>
            <a:off x="3788998" y="5668428"/>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35" name="Flowchart: Connector 34">
            <a:extLst>
              <a:ext uri="{FF2B5EF4-FFF2-40B4-BE49-F238E27FC236}">
                <a16:creationId xmlns:a16="http://schemas.microsoft.com/office/drawing/2014/main" id="{B65CD545-617B-47DD-AE10-7777EFBEFEC5}"/>
              </a:ext>
            </a:extLst>
          </p:cNvPr>
          <p:cNvSpPr/>
          <p:nvPr/>
        </p:nvSpPr>
        <p:spPr>
          <a:xfrm>
            <a:off x="3780872" y="5167453"/>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Tree>
    <p:extLst>
      <p:ext uri="{BB962C8B-B14F-4D97-AF65-F5344CB8AC3E}">
        <p14:creationId xmlns:p14="http://schemas.microsoft.com/office/powerpoint/2010/main" val="2752303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D396CD-8649-4D7D-ABC4-764E4B5F5477}"/>
              </a:ext>
            </a:extLst>
          </p:cNvPr>
          <p:cNvSpPr/>
          <p:nvPr/>
        </p:nvSpPr>
        <p:spPr>
          <a:xfrm>
            <a:off x="123367" y="6054418"/>
            <a:ext cx="2205186" cy="686992"/>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AU" sz="1579">
              <a:solidFill>
                <a:srgbClr val="FFFFFF"/>
              </a:solidFill>
              <a:latin typeface="Segoe UI Semilight"/>
            </a:endParaRPr>
          </a:p>
        </p:txBody>
      </p:sp>
      <p:sp>
        <p:nvSpPr>
          <p:cNvPr id="2" name="Title 1">
            <a:extLst>
              <a:ext uri="{FF2B5EF4-FFF2-40B4-BE49-F238E27FC236}">
                <a16:creationId xmlns:a16="http://schemas.microsoft.com/office/drawing/2014/main" id="{CBD1B524-7198-4422-862C-F5D721E7C9FF}"/>
              </a:ext>
            </a:extLst>
          </p:cNvPr>
          <p:cNvSpPr>
            <a:spLocks noGrp="1"/>
          </p:cNvSpPr>
          <p:nvPr>
            <p:ph type="title"/>
          </p:nvPr>
        </p:nvSpPr>
        <p:spPr>
          <a:xfrm>
            <a:off x="264298" y="259770"/>
            <a:ext cx="8382885" cy="1042731"/>
          </a:xfrm>
        </p:spPr>
        <p:txBody>
          <a:bodyPr>
            <a:normAutofit/>
          </a:bodyPr>
          <a:lstStyle/>
          <a:p>
            <a:r>
              <a:rPr lang="en-AU" sz="3157"/>
              <a:t>Part B – Other Industry Capabilities – Round #7  as at 23/4</a:t>
            </a:r>
          </a:p>
        </p:txBody>
      </p:sp>
      <p:sp>
        <p:nvSpPr>
          <p:cNvPr id="4" name="Slide Number Placeholder 3">
            <a:extLst>
              <a:ext uri="{FF2B5EF4-FFF2-40B4-BE49-F238E27FC236}">
                <a16:creationId xmlns:a16="http://schemas.microsoft.com/office/drawing/2014/main" id="{7B47FA67-80BA-4B37-91BB-2B0D9C0C0D57}"/>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34</a:t>
            </a:fld>
            <a:endParaRPr lang="en-AU">
              <a:solidFill>
                <a:srgbClr val="222324">
                  <a:tint val="75000"/>
                </a:srgbClr>
              </a:solidFill>
              <a:latin typeface="Segoe UI Semilight"/>
            </a:endParaRPr>
          </a:p>
        </p:txBody>
      </p:sp>
      <p:graphicFrame>
        <p:nvGraphicFramePr>
          <p:cNvPr id="6" name="Table 5">
            <a:extLst>
              <a:ext uri="{FF2B5EF4-FFF2-40B4-BE49-F238E27FC236}">
                <a16:creationId xmlns:a16="http://schemas.microsoft.com/office/drawing/2014/main" id="{EA4B267B-101A-4719-AD5E-64B0E92DF172}"/>
              </a:ext>
            </a:extLst>
          </p:cNvPr>
          <p:cNvGraphicFramePr>
            <a:graphicFrameLocks noGrp="1"/>
          </p:cNvGraphicFramePr>
          <p:nvPr>
            <p:extLst>
              <p:ext uri="{D42A27DB-BD31-4B8C-83A1-F6EECF244321}">
                <p14:modId xmlns:p14="http://schemas.microsoft.com/office/powerpoint/2010/main" val="1719776491"/>
              </p:ext>
            </p:extLst>
          </p:nvPr>
        </p:nvGraphicFramePr>
        <p:xfrm>
          <a:off x="123367" y="1435127"/>
          <a:ext cx="10361899" cy="6124548"/>
        </p:xfrm>
        <a:graphic>
          <a:graphicData uri="http://schemas.openxmlformats.org/drawingml/2006/table">
            <a:tbl>
              <a:tblPr firstRow="1" bandRow="1">
                <a:tableStyleId>{7DF18680-E054-41AD-8BC1-D1AEF772440D}</a:tableStyleId>
              </a:tblPr>
              <a:tblGrid>
                <a:gridCol w="1173885">
                  <a:extLst>
                    <a:ext uri="{9D8B030D-6E8A-4147-A177-3AD203B41FA5}">
                      <a16:colId xmlns:a16="http://schemas.microsoft.com/office/drawing/2014/main" val="3462172089"/>
                    </a:ext>
                  </a:extLst>
                </a:gridCol>
                <a:gridCol w="2338967">
                  <a:extLst>
                    <a:ext uri="{9D8B030D-6E8A-4147-A177-3AD203B41FA5}">
                      <a16:colId xmlns:a16="http://schemas.microsoft.com/office/drawing/2014/main" val="702573530"/>
                    </a:ext>
                  </a:extLst>
                </a:gridCol>
                <a:gridCol w="600773">
                  <a:extLst>
                    <a:ext uri="{9D8B030D-6E8A-4147-A177-3AD203B41FA5}">
                      <a16:colId xmlns:a16="http://schemas.microsoft.com/office/drawing/2014/main" val="679785740"/>
                    </a:ext>
                  </a:extLst>
                </a:gridCol>
                <a:gridCol w="6248274">
                  <a:extLst>
                    <a:ext uri="{9D8B030D-6E8A-4147-A177-3AD203B41FA5}">
                      <a16:colId xmlns:a16="http://schemas.microsoft.com/office/drawing/2014/main" val="2121114831"/>
                    </a:ext>
                  </a:extLst>
                </a:gridCol>
              </a:tblGrid>
              <a:tr h="344691">
                <a:tc>
                  <a:txBody>
                    <a:bodyPr/>
                    <a:lstStyle/>
                    <a:p>
                      <a:r>
                        <a:rPr lang="en-AU" sz="1050"/>
                        <a:t>Responsible Participant </a:t>
                      </a:r>
                    </a:p>
                  </a:txBody>
                  <a:tcPr marL="31570" marR="31570" marT="40094" marB="40094" anchor="ctr"/>
                </a:tc>
                <a:tc>
                  <a:txBody>
                    <a:bodyPr/>
                    <a:lstStyle/>
                    <a:p>
                      <a:r>
                        <a:rPr lang="en-AU" sz="1050"/>
                        <a:t>Criteria</a:t>
                      </a:r>
                    </a:p>
                  </a:txBody>
                  <a:tcPr marL="31570" marR="31570" marT="40094" marB="40094" anchor="ctr"/>
                </a:tc>
                <a:tc>
                  <a:txBody>
                    <a:bodyPr/>
                    <a:lstStyle/>
                    <a:p>
                      <a:pPr algn="ctr"/>
                      <a:r>
                        <a:rPr lang="en-AU" sz="1050"/>
                        <a:t>Status</a:t>
                      </a:r>
                    </a:p>
                  </a:txBody>
                  <a:tcPr marL="31570" marR="31570" marT="40094" marB="40094" anchor="ctr"/>
                </a:tc>
                <a:tc>
                  <a:txBody>
                    <a:bodyPr/>
                    <a:lstStyle/>
                    <a:p>
                      <a:r>
                        <a:rPr lang="en-AU" sz="1050"/>
                        <a:t>Comments</a:t>
                      </a:r>
                    </a:p>
                  </a:txBody>
                  <a:tcPr marL="31570" marR="31570" marT="40094" marB="40094" anchor="ctr"/>
                </a:tc>
                <a:extLst>
                  <a:ext uri="{0D108BD9-81ED-4DB2-BD59-A6C34878D82A}">
                    <a16:rowId xmlns:a16="http://schemas.microsoft.com/office/drawing/2014/main" val="2237724404"/>
                  </a:ext>
                </a:extLst>
              </a:tr>
              <a:tr h="638268">
                <a:tc>
                  <a:txBody>
                    <a:bodyPr/>
                    <a:lstStyle/>
                    <a:p>
                      <a:pPr algn="ctr"/>
                      <a:r>
                        <a:rPr lang="en-AU" sz="1000" b="1"/>
                        <a:t>Retailer</a:t>
                      </a:r>
                    </a:p>
                  </a:txBody>
                  <a:tcPr marL="31570" marR="31570" marT="40094" marB="40094" anchor="ctr"/>
                </a:tc>
                <a:tc>
                  <a:txBody>
                    <a:bodyPr/>
                    <a:lstStyle/>
                    <a:p>
                      <a:pPr>
                        <a:spcAft>
                          <a:spcPts val="300"/>
                        </a:spcAft>
                      </a:pPr>
                      <a:r>
                        <a:rPr lang="en-AU" sz="1000"/>
                        <a:t>Receive and process 5-minute metering data.</a:t>
                      </a:r>
                    </a:p>
                    <a:p>
                      <a:r>
                        <a:rPr lang="en-AU" sz="1000"/>
                        <a:t>Receive and process 5-minute settlement data.</a:t>
                      </a:r>
                    </a:p>
                  </a:txBody>
                  <a:tcPr marL="31570" marR="31570" marT="40094" marB="40094" anchor="ctr"/>
                </a:tc>
                <a:tc>
                  <a:txBody>
                    <a:bodyPr/>
                    <a:lstStyle/>
                    <a:p>
                      <a:endParaRPr lang="en-AU" sz="1000"/>
                    </a:p>
                  </a:txBody>
                  <a:tcPr marL="31570" marR="31570" marT="40094" marB="40094" anchor="ctr">
                    <a:solidFill>
                      <a:schemeClr val="tx1"/>
                    </a:solidFill>
                  </a:tcPr>
                </a:tc>
                <a:tc>
                  <a:txBody>
                    <a:bodyPr/>
                    <a:lstStyle/>
                    <a:p>
                      <a:pPr marL="171450" indent="-171450">
                        <a:spcAft>
                          <a:spcPts val="300"/>
                        </a:spcAft>
                        <a:buFont typeface="Arial" panose="020B0604020202020204" pitchFamily="34" charset="0"/>
                        <a:buChar char="•"/>
                      </a:pPr>
                      <a:r>
                        <a:rPr lang="en-AU" sz="1000" i="0"/>
                        <a:t>All responding retailers (17, representing 85 % of retail load)</a:t>
                      </a:r>
                      <a:r>
                        <a:rPr lang="en-AU" sz="1000" b="0" i="0"/>
                        <a:t> reporting ‘On track’.  Coverage lower this round with one major retailer not reporting</a:t>
                      </a:r>
                    </a:p>
                    <a:p>
                      <a:pPr marL="171450" indent="-171450">
                        <a:spcAft>
                          <a:spcPts val="300"/>
                        </a:spcAft>
                        <a:buFont typeface="Arial" panose="020B0604020202020204" pitchFamily="34" charset="0"/>
                        <a:buChar char="•"/>
                      </a:pPr>
                      <a:r>
                        <a:rPr lang="en-AU" sz="1000" i="0"/>
                        <a:t>16/17 retailers plan to </a:t>
                      </a:r>
                      <a:r>
                        <a:rPr lang="en-AU" sz="1000" b="0" i="0"/>
                        <a:t>participate in Market trials. 5 intend to receive 5min data pre 1 Oct</a:t>
                      </a:r>
                    </a:p>
                    <a:p>
                      <a:pPr marL="171450" indent="-171450">
                        <a:spcAft>
                          <a:spcPts val="300"/>
                        </a:spcAft>
                        <a:buFont typeface="Arial" panose="020B0604020202020204" pitchFamily="34" charset="0"/>
                        <a:buChar char="•"/>
                      </a:pPr>
                      <a:r>
                        <a:rPr lang="en-AU" sz="1000" i="0"/>
                        <a:t>10/17 intend to perform in Bi-Lateral Testing, 1 Q1, 7Q2 commencement</a:t>
                      </a:r>
                    </a:p>
                    <a:p>
                      <a:pPr marL="171450" indent="-171450">
                        <a:spcAft>
                          <a:spcPts val="300"/>
                        </a:spcAft>
                        <a:buFont typeface="Arial" panose="020B0604020202020204" pitchFamily="34" charset="0"/>
                        <a:buChar char="•"/>
                      </a:pPr>
                      <a:r>
                        <a:rPr lang="en-AU" sz="1000" i="0"/>
                        <a:t>16/17 ‘On-track’ for 5 min settlement data, with 1 late  1 at risk for UFE Allocation</a:t>
                      </a:r>
                    </a:p>
                  </a:txBody>
                  <a:tcPr marL="31570" marR="31570" marT="40094" marB="40094" anchor="ctr"/>
                </a:tc>
                <a:extLst>
                  <a:ext uri="{0D108BD9-81ED-4DB2-BD59-A6C34878D82A}">
                    <a16:rowId xmlns:a16="http://schemas.microsoft.com/office/drawing/2014/main" val="2886843936"/>
                  </a:ext>
                </a:extLst>
              </a:tr>
              <a:tr h="273986">
                <a:tc rowSpan="2">
                  <a:txBody>
                    <a:bodyPr/>
                    <a:lstStyle/>
                    <a:p>
                      <a:pPr algn="ctr">
                        <a:lnSpc>
                          <a:spcPct val="100000"/>
                        </a:lnSpc>
                        <a:spcBef>
                          <a:spcPts val="0"/>
                        </a:spcBef>
                        <a:spcAft>
                          <a:spcPts val="0"/>
                        </a:spcAft>
                      </a:pPr>
                      <a:r>
                        <a:rPr lang="en-AU" sz="1000" b="1"/>
                        <a:t>DNSP</a:t>
                      </a:r>
                    </a:p>
                    <a:p>
                      <a:pPr algn="ctr">
                        <a:lnSpc>
                          <a:spcPct val="100000"/>
                        </a:lnSpc>
                        <a:spcBef>
                          <a:spcPts val="0"/>
                        </a:spcBef>
                        <a:spcAft>
                          <a:spcPts val="0"/>
                        </a:spcAft>
                      </a:pPr>
                      <a:endParaRPr lang="en-AU" sz="1000" b="1"/>
                    </a:p>
                  </a:txBody>
                  <a:tcPr marL="31570" marR="31570"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1570" marR="31570" marT="40094" marB="40094" anchor="ctr"/>
                </a:tc>
                <a:tc rowSpan="2">
                  <a:txBody>
                    <a:bodyPr/>
                    <a:lstStyle/>
                    <a:p>
                      <a:pPr>
                        <a:lnSpc>
                          <a:spcPct val="100000"/>
                        </a:lnSpc>
                        <a:spcBef>
                          <a:spcPts val="0"/>
                        </a:spcBef>
                        <a:spcAft>
                          <a:spcPts val="0"/>
                        </a:spcAft>
                      </a:pPr>
                      <a:endParaRPr lang="en-AU" sz="1000"/>
                    </a:p>
                  </a:txBody>
                  <a:tcPr marL="31570" marR="31570" marT="40094" marB="40094" anchor="ctr">
                    <a:solidFill>
                      <a:schemeClr val="tx1"/>
                    </a:solidFill>
                  </a:tcPr>
                </a:tc>
                <a:tc>
                  <a:txBody>
                    <a:bodyPr/>
                    <a:lstStyle/>
                    <a:p>
                      <a:pPr marL="171450" indent="-171450">
                        <a:lnSpc>
                          <a:spcPct val="100000"/>
                        </a:lnSpc>
                        <a:spcBef>
                          <a:spcPts val="0"/>
                        </a:spcBef>
                        <a:spcAft>
                          <a:spcPts val="0"/>
                        </a:spcAft>
                        <a:buFont typeface="Arial" panose="020B0604020202020204" pitchFamily="34" charset="0"/>
                        <a:buChar char="•"/>
                      </a:pPr>
                      <a:r>
                        <a:rPr lang="en-AU" sz="1000"/>
                        <a:t>10/10 DNSPs reporting</a:t>
                      </a:r>
                      <a:r>
                        <a:rPr lang="en-AU" sz="1000" b="0"/>
                        <a:t> ‘On track’</a:t>
                      </a:r>
                      <a:r>
                        <a:rPr lang="en-AU" sz="1000"/>
                        <a:t> to receive 5-minute data and planning on participating in market trials.  </a:t>
                      </a:r>
                    </a:p>
                  </a:txBody>
                  <a:tcPr marL="31570" marR="31570" marT="40094" marB="40094" anchor="ctr"/>
                </a:tc>
                <a:extLst>
                  <a:ext uri="{0D108BD9-81ED-4DB2-BD59-A6C34878D82A}">
                    <a16:rowId xmlns:a16="http://schemas.microsoft.com/office/drawing/2014/main" val="3585666908"/>
                  </a:ext>
                </a:extLst>
              </a:tr>
              <a:tr h="541562">
                <a:tc vMerge="1">
                  <a:txBody>
                    <a:bodyPr/>
                    <a:lstStyle/>
                    <a:p>
                      <a:pPr algn="ctr"/>
                      <a:endParaRPr lang="en-AU" sz="1000" b="1"/>
                    </a:p>
                  </a:txBody>
                  <a:tcPr marL="36000" marR="36000" anchor="ctr"/>
                </a:tc>
                <a:tc>
                  <a:txBody>
                    <a:bodyPr/>
                    <a:lstStyle/>
                    <a:p>
                      <a:pPr>
                        <a:lnSpc>
                          <a:spcPct val="100000"/>
                        </a:lnSpc>
                        <a:spcBef>
                          <a:spcPts val="0"/>
                        </a:spcBef>
                        <a:spcAft>
                          <a:spcPts val="0"/>
                        </a:spcAft>
                      </a:pPr>
                      <a:r>
                        <a:rPr lang="en-AU" sz="1000"/>
                        <a:t>Provide GS metering and standing data updates (incl. NCONUML).</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lnSpc>
                          <a:spcPct val="100000"/>
                        </a:lnSpc>
                        <a:spcBef>
                          <a:spcPts val="0"/>
                        </a:spcBef>
                        <a:spcAft>
                          <a:spcPts val="0"/>
                        </a:spcAft>
                        <a:buFont typeface="Arial" panose="020B0604020202020204" pitchFamily="34" charset="0"/>
                        <a:buChar char="•"/>
                      </a:pPr>
                      <a:r>
                        <a:rPr lang="en-AU" sz="1000"/>
                        <a:t>10/10 DNSPs </a:t>
                      </a:r>
                      <a:r>
                        <a:rPr lang="en-AU" sz="1000" b="0"/>
                        <a:t>reporting overall program ‘On track</a:t>
                      </a:r>
                      <a:r>
                        <a:rPr lang="en-AU" sz="1000"/>
                        <a:t>’ with average program completion of 50-74%  </a:t>
                      </a:r>
                    </a:p>
                    <a:p>
                      <a:pPr marL="171450" indent="-171450">
                        <a:lnSpc>
                          <a:spcPct val="100000"/>
                        </a:lnSpc>
                        <a:spcBef>
                          <a:spcPts val="0"/>
                        </a:spcBef>
                        <a:spcAft>
                          <a:spcPts val="0"/>
                        </a:spcAft>
                        <a:buFont typeface="Arial" panose="020B0604020202020204" pitchFamily="34" charset="0"/>
                        <a:buChar char="•"/>
                      </a:pPr>
                      <a:r>
                        <a:rPr lang="en-AU" sz="1000"/>
                        <a:t>Some DNSPs in Victorian Jurisdiction are reporting at risk or late for GS Data population, with impact assessments requested re timing and energy volumes</a:t>
                      </a:r>
                    </a:p>
                    <a:p>
                      <a:pPr marL="171450" indent="-171450">
                        <a:lnSpc>
                          <a:spcPct val="100000"/>
                        </a:lnSpc>
                        <a:spcBef>
                          <a:spcPts val="0"/>
                        </a:spcBef>
                        <a:spcAft>
                          <a:spcPts val="0"/>
                        </a:spcAft>
                        <a:buFont typeface="Arial" panose="020B0604020202020204" pitchFamily="34" charset="0"/>
                        <a:buChar char="•"/>
                      </a:pPr>
                      <a:r>
                        <a:rPr lang="en-AU" sz="1000"/>
                        <a:t>Type 7 Metering Data “On Track” </a:t>
                      </a:r>
                    </a:p>
                    <a:p>
                      <a:pPr marL="171450" indent="-171450">
                        <a:lnSpc>
                          <a:spcPct val="100000"/>
                        </a:lnSpc>
                        <a:spcBef>
                          <a:spcPts val="0"/>
                        </a:spcBef>
                        <a:spcAft>
                          <a:spcPts val="0"/>
                        </a:spcAft>
                        <a:buFont typeface="Arial" panose="020B0604020202020204" pitchFamily="34" charset="0"/>
                        <a:buChar char="•"/>
                      </a:pPr>
                      <a:r>
                        <a:rPr lang="en-AU" sz="1000"/>
                        <a:t>1 Participant reporting ‘At-risk’ for the delivery of NCONUML, </a:t>
                      </a:r>
                    </a:p>
                  </a:txBody>
                  <a:tcPr marL="31570" marR="31570" marT="40094" marB="40094" anchor="ctr"/>
                </a:tc>
                <a:extLst>
                  <a:ext uri="{0D108BD9-81ED-4DB2-BD59-A6C34878D82A}">
                    <a16:rowId xmlns:a16="http://schemas.microsoft.com/office/drawing/2014/main" val="905721622"/>
                  </a:ext>
                </a:extLst>
              </a:tr>
              <a:tr h="358129">
                <a:tc rowSpan="2">
                  <a:txBody>
                    <a:bodyPr/>
                    <a:lstStyle/>
                    <a:p>
                      <a:pPr algn="ctr"/>
                      <a:r>
                        <a:rPr lang="en-AU" sz="1000" b="1"/>
                        <a:t>TNSP</a:t>
                      </a:r>
                    </a:p>
                  </a:txBody>
                  <a:tcPr marL="31570" marR="31570"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1570" marR="31570" marT="40094" marB="40094" anchor="ctr"/>
                </a:tc>
                <a:tc rowSpan="2">
                  <a:txBody>
                    <a:bodyPr/>
                    <a:lstStyle/>
                    <a:p>
                      <a:endParaRPr lang="en-AU" sz="10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solidFill>
                            <a:schemeClr val="tx1"/>
                          </a:solidFill>
                        </a:rPr>
                        <a:t>6/6 TNSPs reporting ‘On track' to receive 5-minute data</a:t>
                      </a:r>
                    </a:p>
                    <a:p>
                      <a:pPr marL="171450" indent="-171450">
                        <a:buFont typeface="Arial" panose="020B0604020202020204" pitchFamily="34" charset="0"/>
                        <a:buChar char="•"/>
                      </a:pPr>
                      <a:r>
                        <a:rPr lang="en-AU" sz="1000">
                          <a:solidFill>
                            <a:schemeClr val="tx1"/>
                          </a:solidFill>
                        </a:rPr>
                        <a:t>2/6 have the intention to receive 5-minute data prior to the Rule commencement date</a:t>
                      </a:r>
                    </a:p>
                  </a:txBody>
                  <a:tcPr marL="31570" marR="31570" marT="40094" marB="40094" anchor="ctr"/>
                </a:tc>
                <a:extLst>
                  <a:ext uri="{0D108BD9-81ED-4DB2-BD59-A6C34878D82A}">
                    <a16:rowId xmlns:a16="http://schemas.microsoft.com/office/drawing/2014/main" val="1757833865"/>
                  </a:ext>
                </a:extLst>
              </a:tr>
              <a:tr h="233135">
                <a:tc vMerge="1">
                  <a:txBody>
                    <a:bodyPr/>
                    <a:lstStyle/>
                    <a:p>
                      <a:pPr algn="ctr"/>
                      <a:endParaRPr lang="en-AU" sz="1000" b="1"/>
                    </a:p>
                  </a:txBody>
                  <a:tcPr marL="36000" marR="3600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1000"/>
                        <a:t>Provide GS metering and standing data updates </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solidFill>
                            <a:schemeClr val="tx1"/>
                          </a:solidFill>
                        </a:rPr>
                        <a:t>6/6 reporting ‘On track’.  </a:t>
                      </a:r>
                    </a:p>
                  </a:txBody>
                  <a:tcPr marL="31570" marR="31570" marT="40094" marB="40094" anchor="ctr"/>
                </a:tc>
                <a:extLst>
                  <a:ext uri="{0D108BD9-81ED-4DB2-BD59-A6C34878D82A}">
                    <a16:rowId xmlns:a16="http://schemas.microsoft.com/office/drawing/2014/main" val="4185138651"/>
                  </a:ext>
                </a:extLst>
              </a:tr>
              <a:tr h="541562">
                <a:tc rowSpan="3">
                  <a:txBody>
                    <a:bodyPr/>
                    <a:lstStyle/>
                    <a:p>
                      <a:pPr algn="ctr"/>
                      <a:r>
                        <a:rPr lang="en-AU" sz="1000" b="1"/>
                        <a:t>MDP</a:t>
                      </a:r>
                    </a:p>
                  </a:txBody>
                  <a:tcPr marL="31570" marR="31570" marT="40094" marB="40094" anchor="ctr"/>
                </a:tc>
                <a:tc>
                  <a:txBody>
                    <a:bodyPr/>
                    <a:lstStyle/>
                    <a:p>
                      <a:r>
                        <a:rPr lang="en-AU" sz="1000"/>
                        <a:t>Provide 5-minute metering data </a:t>
                      </a:r>
                      <a:r>
                        <a:rPr lang="en-AU" sz="1000" b="1"/>
                        <a:t>T1-3 distribution connected meters, type 7 meters. </a:t>
                      </a:r>
                    </a:p>
                  </a:txBody>
                  <a:tcPr marL="31570" marR="31570" marT="40094" marB="40094" anchor="ctr"/>
                </a:tc>
                <a:tc rowSpan="3">
                  <a:txBody>
                    <a:bodyPr/>
                    <a:lstStyle/>
                    <a:p>
                      <a:endParaRPr lang="en-AU" sz="10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t>16/17 MDPs reporting ‘On track’, representing 100% coverage of Tranche 1 NMIS</a:t>
                      </a:r>
                    </a:p>
                    <a:p>
                      <a:pPr marL="628650" lvl="1" indent="-171450">
                        <a:buFont typeface="Arial" panose="020B0604020202020204" pitchFamily="34" charset="0"/>
                        <a:buChar char="•"/>
                      </a:pPr>
                      <a:r>
                        <a:rPr lang="en-AU" sz="1000" i="1"/>
                        <a:t>1 participant ‘At risk’, recovery plan is in place </a:t>
                      </a:r>
                    </a:p>
                    <a:p>
                      <a:pPr marL="171450" indent="-171450">
                        <a:buFont typeface="Arial" panose="020B0604020202020204" pitchFamily="34" charset="0"/>
                        <a:buChar char="•"/>
                      </a:pPr>
                      <a:r>
                        <a:rPr lang="en-AU" sz="1000"/>
                        <a:t>17/17  MDPs report ‘On track’ for the delivery of interval metering data by 1 October, including 1 MDP flagging “A risk” for delivery of T1-3 customer meters </a:t>
                      </a:r>
                    </a:p>
                  </a:txBody>
                  <a:tcPr marL="31570" marR="31570" marT="40094" marB="40094" anchor="ctr"/>
                </a:tc>
                <a:extLst>
                  <a:ext uri="{0D108BD9-81ED-4DB2-BD59-A6C34878D82A}">
                    <a16:rowId xmlns:a16="http://schemas.microsoft.com/office/drawing/2014/main" val="1053141533"/>
                  </a:ext>
                </a:extLst>
              </a:tr>
              <a:tr h="609838">
                <a:tc vMerge="1">
                  <a:txBody>
                    <a:bodyPr/>
                    <a:lstStyle/>
                    <a:p>
                      <a:pPr algn="ctr"/>
                      <a:endParaRPr lang="en-AU" sz="1000" b="1"/>
                    </a:p>
                  </a:txBody>
                  <a:tcPr marL="36000" marR="36000" anchor="ctr"/>
                </a:tc>
                <a:tc>
                  <a:txBody>
                    <a:bodyPr/>
                    <a:lstStyle/>
                    <a:p>
                      <a:r>
                        <a:rPr lang="en-AU" sz="1000"/>
                        <a:t>Provide type 4, 4A, Vic Ami metering data at 5-minute granularity by 1 December 2022</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t>Majority of Roll-out scheduled to commence 3</a:t>
                      </a:r>
                      <a:r>
                        <a:rPr lang="en-AU" sz="1000" baseline="30000"/>
                        <a:t>rd</a:t>
                      </a:r>
                      <a:r>
                        <a:rPr lang="en-AU" sz="1000"/>
                        <a:t> quarter of 2021. </a:t>
                      </a:r>
                    </a:p>
                    <a:p>
                      <a:pPr marL="628650" lvl="1" indent="-171450">
                        <a:buFont typeface="Arial" panose="020B0604020202020204" pitchFamily="34" charset="0"/>
                        <a:buChar char="•"/>
                      </a:pPr>
                      <a:r>
                        <a:rPr lang="en-AU" sz="1000"/>
                        <a:t>Rollout plans requested from impacted participants by 1 March 2021</a:t>
                      </a:r>
                    </a:p>
                    <a:p>
                      <a:pPr marL="171450" indent="-171450">
                        <a:buFont typeface="Arial" panose="020B0604020202020204" pitchFamily="34" charset="0"/>
                        <a:buChar char="•"/>
                      </a:pPr>
                      <a:r>
                        <a:rPr lang="en-AU" sz="1000"/>
                        <a:t>100% of MDPs reporting ‘On track’ for interval meter delivery by Rule commencement. </a:t>
                      </a:r>
                    </a:p>
                  </a:txBody>
                  <a:tcPr marL="31570" marR="31570" marT="40094" marB="40094" anchor="ctr"/>
                </a:tc>
                <a:extLst>
                  <a:ext uri="{0D108BD9-81ED-4DB2-BD59-A6C34878D82A}">
                    <a16:rowId xmlns:a16="http://schemas.microsoft.com/office/drawing/2014/main" val="1633647725"/>
                  </a:ext>
                </a:extLst>
              </a:tr>
              <a:tr h="343040">
                <a:tc vMerge="1">
                  <a:txBody>
                    <a:bodyPr/>
                    <a:lstStyle/>
                    <a:p>
                      <a:pPr algn="ctr"/>
                      <a:endParaRPr lang="en-AU" sz="1000" b="1"/>
                    </a:p>
                  </a:txBody>
                  <a:tcPr marL="36000" marR="36000" anchor="ctr"/>
                </a:tc>
                <a:tc>
                  <a:txBody>
                    <a:bodyPr/>
                    <a:lstStyle/>
                    <a:p>
                      <a:r>
                        <a:rPr lang="en-AU" sz="1000"/>
                        <a:t>Provide basic metering data for tier 1 NMIs to AEMO.</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t>3 MDPs reporting ‘Completed’, 6 MDPs reporting “On Track” </a:t>
                      </a:r>
                    </a:p>
                    <a:p>
                      <a:pPr marL="171450" indent="-171450">
                        <a:buFont typeface="Arial" panose="020B0604020202020204" pitchFamily="34" charset="0"/>
                        <a:buChar char="•"/>
                      </a:pPr>
                      <a:r>
                        <a:rPr lang="en-AU" sz="1000"/>
                        <a:t>1 MDP reporting ‘Late’, with plan to commence delivery prior to 1 Oct and expected impact on small number of meters</a:t>
                      </a:r>
                    </a:p>
                  </a:txBody>
                  <a:tcPr marL="31570" marR="31570" marT="40094" marB="40094" anchor="ctr"/>
                </a:tc>
                <a:extLst>
                  <a:ext uri="{0D108BD9-81ED-4DB2-BD59-A6C34878D82A}">
                    <a16:rowId xmlns:a16="http://schemas.microsoft.com/office/drawing/2014/main" val="1924814000"/>
                  </a:ext>
                </a:extLst>
              </a:tr>
              <a:tr h="3962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000" b="1"/>
                        <a:t>MP, MC</a:t>
                      </a:r>
                    </a:p>
                    <a:p>
                      <a:pPr algn="ctr"/>
                      <a:endParaRPr lang="en-AU" sz="1000" b="1"/>
                    </a:p>
                  </a:txBody>
                  <a:tcPr marL="31570" marR="31570" marT="40094" marB="40094" anchor="ctr"/>
                </a:tc>
                <a:tc>
                  <a:txBody>
                    <a:bodyPr/>
                    <a:lstStyle/>
                    <a:p>
                      <a:pPr algn="l"/>
                      <a:r>
                        <a:rPr lang="en-AU" sz="1000"/>
                        <a:t>All T1-3,4* meters are able to produce and store 5-minute data. </a:t>
                      </a:r>
                    </a:p>
                  </a:txBody>
                  <a:tcPr marL="31570" marR="31570" marT="40094" marB="40094" anchor="ctr"/>
                </a:tc>
                <a:tc>
                  <a:txBody>
                    <a:bodyPr/>
                    <a:lstStyle/>
                    <a:p>
                      <a:pPr algn="ctr"/>
                      <a:endParaRPr lang="en-AU" sz="1000">
                        <a:highlight>
                          <a:srgbClr val="FFFF00"/>
                        </a:highlight>
                      </a:endParaRPr>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t>18 /19 MPs representing tranche 1 meters reporting ‘On track’, 1 reporting ‘Late’ with a stated remediation plan</a:t>
                      </a:r>
                    </a:p>
                    <a:p>
                      <a:pPr marL="171450" indent="-171450">
                        <a:buFont typeface="Arial" panose="020B0604020202020204" pitchFamily="34" charset="0"/>
                        <a:buChar char="•"/>
                      </a:pPr>
                      <a:r>
                        <a:rPr lang="en-AU" sz="1000"/>
                        <a:t>16 Rollout plans covering 93% of tranche 1 meters received, 25% of tranche 1 meters currently 5 minute capable.</a:t>
                      </a:r>
                    </a:p>
                  </a:txBody>
                  <a:tcPr marL="31570" marR="31570" marT="40094" marB="40094" anchor="ctr"/>
                </a:tc>
                <a:extLst>
                  <a:ext uri="{0D108BD9-81ED-4DB2-BD59-A6C34878D82A}">
                    <a16:rowId xmlns:a16="http://schemas.microsoft.com/office/drawing/2014/main" val="413364890"/>
                  </a:ext>
                </a:extLst>
              </a:tr>
              <a:tr h="396278">
                <a:tc>
                  <a:txBody>
                    <a:bodyPr/>
                    <a:lstStyle/>
                    <a:p>
                      <a:pPr algn="ctr"/>
                      <a:r>
                        <a:rPr lang="en-AU" sz="1000" b="1"/>
                        <a:t>Summary</a:t>
                      </a:r>
                    </a:p>
                  </a:txBody>
                  <a:tcPr marL="31570" marR="31570" marT="40094" marB="40094" anchor="ctr"/>
                </a:tc>
                <a:tc>
                  <a:txBody>
                    <a:bodyPr/>
                    <a:lstStyle/>
                    <a:p>
                      <a:pPr algn="ctr"/>
                      <a:r>
                        <a:rPr lang="en-AU" sz="1000"/>
                        <a:t>-</a:t>
                      </a:r>
                    </a:p>
                  </a:txBody>
                  <a:tcPr marL="31570" marR="31570" marT="40094" marB="40094" anchor="ctr"/>
                </a:tc>
                <a:tc>
                  <a:txBody>
                    <a:bodyPr/>
                    <a:lstStyle/>
                    <a:p>
                      <a:pPr algn="ctr"/>
                      <a:r>
                        <a:rPr lang="en-AU" sz="1000"/>
                        <a:t>-</a:t>
                      </a:r>
                    </a:p>
                  </a:txBody>
                  <a:tcPr marL="31570" marR="31570" marT="40094" marB="40094" anchor="ctr">
                    <a:solidFill>
                      <a:srgbClr val="D8D9DE"/>
                    </a:solidFill>
                  </a:tcPr>
                </a:tc>
                <a:tc>
                  <a:txBody>
                    <a:bodyPr/>
                    <a:lstStyle/>
                    <a:p>
                      <a:r>
                        <a:rPr lang="en-AU" sz="1000"/>
                        <a:t>Overall summary “on track” for 5MS rule commencement , no systemic issues identified, individual exceptions noted for some participants with impact on initial values of UFE reported for those profile areas </a:t>
                      </a:r>
                    </a:p>
                  </a:txBody>
                  <a:tcPr marL="31570" marR="31570" marT="40094" marB="40094" anchor="ctr"/>
                </a:tc>
                <a:extLst>
                  <a:ext uri="{0D108BD9-81ED-4DB2-BD59-A6C34878D82A}">
                    <a16:rowId xmlns:a16="http://schemas.microsoft.com/office/drawing/2014/main" val="3615317680"/>
                  </a:ext>
                </a:extLst>
              </a:tr>
            </a:tbl>
          </a:graphicData>
        </a:graphic>
      </p:graphicFrame>
      <p:grpSp>
        <p:nvGrpSpPr>
          <p:cNvPr id="22" name="Group 21">
            <a:extLst>
              <a:ext uri="{FF2B5EF4-FFF2-40B4-BE49-F238E27FC236}">
                <a16:creationId xmlns:a16="http://schemas.microsoft.com/office/drawing/2014/main" id="{CB158D8A-C6A0-436B-9535-6D2DE3A448C8}"/>
              </a:ext>
            </a:extLst>
          </p:cNvPr>
          <p:cNvGrpSpPr/>
          <p:nvPr/>
        </p:nvGrpSpPr>
        <p:grpSpPr>
          <a:xfrm>
            <a:off x="3728599" y="2094163"/>
            <a:ext cx="389679" cy="5458953"/>
            <a:chOff x="4459300" y="1567352"/>
            <a:chExt cx="444356" cy="6224911"/>
          </a:xfrm>
        </p:grpSpPr>
        <p:sp>
          <p:nvSpPr>
            <p:cNvPr id="23" name="Flowchart: Connector 22">
              <a:extLst>
                <a:ext uri="{FF2B5EF4-FFF2-40B4-BE49-F238E27FC236}">
                  <a16:creationId xmlns:a16="http://schemas.microsoft.com/office/drawing/2014/main" id="{8B219651-3E32-4CA7-A61E-4506A95194D6}"/>
                </a:ext>
              </a:extLst>
            </p:cNvPr>
            <p:cNvSpPr/>
            <p:nvPr/>
          </p:nvSpPr>
          <p:spPr>
            <a:xfrm>
              <a:off x="4465478" y="1567352"/>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24" name="Flowchart: Connector 23">
              <a:extLst>
                <a:ext uri="{FF2B5EF4-FFF2-40B4-BE49-F238E27FC236}">
                  <a16:creationId xmlns:a16="http://schemas.microsoft.com/office/drawing/2014/main" id="{00D958B7-9ED8-4606-85C8-DA7F32676EAB}"/>
                </a:ext>
              </a:extLst>
            </p:cNvPr>
            <p:cNvSpPr/>
            <p:nvPr/>
          </p:nvSpPr>
          <p:spPr>
            <a:xfrm>
              <a:off x="4465478" y="2803830"/>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27" name="Flowchart: Connector 26">
              <a:extLst>
                <a:ext uri="{FF2B5EF4-FFF2-40B4-BE49-F238E27FC236}">
                  <a16:creationId xmlns:a16="http://schemas.microsoft.com/office/drawing/2014/main" id="{452B3BBF-2847-479C-8155-6B43D3B8422E}"/>
                </a:ext>
              </a:extLst>
            </p:cNvPr>
            <p:cNvSpPr/>
            <p:nvPr/>
          </p:nvSpPr>
          <p:spPr>
            <a:xfrm>
              <a:off x="4465478" y="3989098"/>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28" name="Flowchart: Connector 27">
              <a:extLst>
                <a:ext uri="{FF2B5EF4-FFF2-40B4-BE49-F238E27FC236}">
                  <a16:creationId xmlns:a16="http://schemas.microsoft.com/office/drawing/2014/main" id="{AB3D8BE6-DB0D-4F1C-A0F5-91D54FB936A9}"/>
                </a:ext>
              </a:extLst>
            </p:cNvPr>
            <p:cNvSpPr/>
            <p:nvPr/>
          </p:nvSpPr>
          <p:spPr>
            <a:xfrm>
              <a:off x="4459300" y="4840065"/>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sp>
          <p:nvSpPr>
            <p:cNvPr id="29" name="Flowchart: Connector 28">
              <a:extLst>
                <a:ext uri="{FF2B5EF4-FFF2-40B4-BE49-F238E27FC236}">
                  <a16:creationId xmlns:a16="http://schemas.microsoft.com/office/drawing/2014/main" id="{06AFC3B4-B79D-41E0-B10B-60B74D5FEE9C}"/>
                </a:ext>
              </a:extLst>
            </p:cNvPr>
            <p:cNvSpPr/>
            <p:nvPr/>
          </p:nvSpPr>
          <p:spPr>
            <a:xfrm>
              <a:off x="4471656" y="7360263"/>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526">
                  <a:solidFill>
                    <a:srgbClr val="FFFFFF"/>
                  </a:solidFill>
                  <a:latin typeface="Segoe UI Semilight"/>
                </a:rPr>
                <a:t>On track</a:t>
              </a:r>
            </a:p>
          </p:txBody>
        </p:sp>
      </p:grpSp>
      <p:sp>
        <p:nvSpPr>
          <p:cNvPr id="30" name="Flowchart: Connector 29">
            <a:extLst>
              <a:ext uri="{FF2B5EF4-FFF2-40B4-BE49-F238E27FC236}">
                <a16:creationId xmlns:a16="http://schemas.microsoft.com/office/drawing/2014/main" id="{6D903ECF-4836-4051-9BA8-F92ACBC5B104}"/>
              </a:ext>
            </a:extLst>
          </p:cNvPr>
          <p:cNvSpPr/>
          <p:nvPr/>
        </p:nvSpPr>
        <p:spPr>
          <a:xfrm>
            <a:off x="3734017" y="6693978"/>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lvl="0" algn="ctr">
              <a:defRPr/>
            </a:pPr>
            <a:r>
              <a:rPr lang="en-AU" sz="526">
                <a:solidFill>
                  <a:srgbClr val="FFFFFF"/>
                </a:solidFill>
                <a:latin typeface="Segoe UI Semilight"/>
              </a:rPr>
              <a:t>On </a:t>
            </a:r>
            <a:r>
              <a:rPr lang="en-AU" sz="526">
                <a:solidFill>
                  <a:srgbClr val="FFFFFF"/>
                </a:solidFill>
              </a:rPr>
              <a:t>track</a:t>
            </a:r>
            <a:endParaRPr lang="en-AU" sz="526">
              <a:solidFill>
                <a:srgbClr val="FFFFFF"/>
              </a:solidFill>
              <a:latin typeface="Segoe UI Semilight"/>
            </a:endParaRPr>
          </a:p>
        </p:txBody>
      </p:sp>
      <p:graphicFrame>
        <p:nvGraphicFramePr>
          <p:cNvPr id="13" name="Table 12">
            <a:extLst>
              <a:ext uri="{FF2B5EF4-FFF2-40B4-BE49-F238E27FC236}">
                <a16:creationId xmlns:a16="http://schemas.microsoft.com/office/drawing/2014/main" id="{0EDB124B-45F5-4A39-BAFB-8C4FAE29224E}"/>
              </a:ext>
            </a:extLst>
          </p:cNvPr>
          <p:cNvGraphicFramePr>
            <a:graphicFrameLocks noGrp="1"/>
          </p:cNvGraphicFramePr>
          <p:nvPr>
            <p:extLst>
              <p:ext uri="{D42A27DB-BD31-4B8C-83A1-F6EECF244321}">
                <p14:modId xmlns:p14="http://schemas.microsoft.com/office/powerpoint/2010/main" val="1523740003"/>
              </p:ext>
            </p:extLst>
          </p:nvPr>
        </p:nvGraphicFramePr>
        <p:xfrm>
          <a:off x="7680259" y="315608"/>
          <a:ext cx="2818329" cy="1042731"/>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46570">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24576">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71585">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14" name="Group 13">
            <a:extLst>
              <a:ext uri="{FF2B5EF4-FFF2-40B4-BE49-F238E27FC236}">
                <a16:creationId xmlns:a16="http://schemas.microsoft.com/office/drawing/2014/main" id="{91B6ADC7-DE2F-4BBC-818A-FD6C472A8480}"/>
              </a:ext>
            </a:extLst>
          </p:cNvPr>
          <p:cNvGrpSpPr/>
          <p:nvPr/>
        </p:nvGrpSpPr>
        <p:grpSpPr>
          <a:xfrm>
            <a:off x="7728384" y="325505"/>
            <a:ext cx="315703" cy="1004915"/>
            <a:chOff x="3944236" y="5494678"/>
            <a:chExt cx="360000" cy="1145916"/>
          </a:xfrm>
        </p:grpSpPr>
        <p:sp>
          <p:nvSpPr>
            <p:cNvPr id="15" name="Flowchart: Connector 14">
              <a:extLst>
                <a:ext uri="{FF2B5EF4-FFF2-40B4-BE49-F238E27FC236}">
                  <a16:creationId xmlns:a16="http://schemas.microsoft.com/office/drawing/2014/main" id="{BF74344F-37D4-48BD-9BDB-11874D798850}"/>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16" name="Flowchart: Connector 15">
              <a:extLst>
                <a:ext uri="{FF2B5EF4-FFF2-40B4-BE49-F238E27FC236}">
                  <a16:creationId xmlns:a16="http://schemas.microsoft.com/office/drawing/2014/main" id="{216145DE-E9FE-49C4-9250-F4962EDC48AA}"/>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17" name="Flowchart: Connector 16">
              <a:extLst>
                <a:ext uri="{FF2B5EF4-FFF2-40B4-BE49-F238E27FC236}">
                  <a16:creationId xmlns:a16="http://schemas.microsoft.com/office/drawing/2014/main" id="{6946B543-AFBE-43F1-8C12-2EF264A53BE5}"/>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spTree>
    <p:extLst>
      <p:ext uri="{BB962C8B-B14F-4D97-AF65-F5344CB8AC3E}">
        <p14:creationId xmlns:p14="http://schemas.microsoft.com/office/powerpoint/2010/main" val="348642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Industry Testing Update </a:t>
            </a:r>
            <a:br>
              <a:rPr lang="en-AU" sz="5250"/>
            </a:b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35</a:t>
            </a:fld>
            <a:endParaRPr lang="en-AU"/>
          </a:p>
        </p:txBody>
      </p:sp>
    </p:spTree>
    <p:extLst>
      <p:ext uri="{BB962C8B-B14F-4D97-AF65-F5344CB8AC3E}">
        <p14:creationId xmlns:p14="http://schemas.microsoft.com/office/powerpoint/2010/main" val="209308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087B9-3568-4BAE-AA6D-8F6BE7A98C95}"/>
              </a:ext>
            </a:extLst>
          </p:cNvPr>
          <p:cNvSpPr/>
          <p:nvPr/>
        </p:nvSpPr>
        <p:spPr>
          <a:xfrm>
            <a:off x="69574" y="6679096"/>
            <a:ext cx="2196548" cy="7300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2E87B465-1951-48B0-9632-93C38F88B4E9}"/>
              </a:ext>
            </a:extLst>
          </p:cNvPr>
          <p:cNvSpPr>
            <a:spLocks noGrp="1"/>
          </p:cNvSpPr>
          <p:nvPr>
            <p:ph type="title"/>
          </p:nvPr>
        </p:nvSpPr>
        <p:spPr>
          <a:xfrm>
            <a:off x="229842" y="-233461"/>
            <a:ext cx="7894138" cy="1310695"/>
          </a:xfrm>
        </p:spPr>
        <p:txBody>
          <a:bodyPr>
            <a:normAutofit/>
          </a:bodyPr>
          <a:lstStyle/>
          <a:p>
            <a:r>
              <a:rPr lang="en-AU" sz="3600"/>
              <a:t>ITWG Update</a:t>
            </a:r>
          </a:p>
        </p:txBody>
      </p:sp>
      <p:sp>
        <p:nvSpPr>
          <p:cNvPr id="4" name="Slide Number Placeholder 3">
            <a:extLst>
              <a:ext uri="{FF2B5EF4-FFF2-40B4-BE49-F238E27FC236}">
                <a16:creationId xmlns:a16="http://schemas.microsoft.com/office/drawing/2014/main" id="{D5AFA9C6-6436-456A-A9C9-9F831D9A6335}"/>
              </a:ext>
            </a:extLst>
          </p:cNvPr>
          <p:cNvSpPr>
            <a:spLocks noGrp="1"/>
          </p:cNvSpPr>
          <p:nvPr>
            <p:ph type="sldNum" sz="quarter" idx="12"/>
          </p:nvPr>
        </p:nvSpPr>
        <p:spPr/>
        <p:txBody>
          <a:bodyPr/>
          <a:lstStyle/>
          <a:p>
            <a:fld id="{4EC81F68-4976-451A-B2E9-79BCBD2F70CC}" type="slidenum">
              <a:rPr lang="en-AU" smtClean="0"/>
              <a:pPr/>
              <a:t>36</a:t>
            </a:fld>
            <a:endParaRPr lang="en-AU"/>
          </a:p>
        </p:txBody>
      </p:sp>
      <p:sp>
        <p:nvSpPr>
          <p:cNvPr id="3" name="Rectangle 2">
            <a:extLst>
              <a:ext uri="{FF2B5EF4-FFF2-40B4-BE49-F238E27FC236}">
                <a16:creationId xmlns:a16="http://schemas.microsoft.com/office/drawing/2014/main" id="{08C9609A-81DD-493C-8AB5-A7D7FC140174}"/>
              </a:ext>
            </a:extLst>
          </p:cNvPr>
          <p:cNvSpPr/>
          <p:nvPr/>
        </p:nvSpPr>
        <p:spPr>
          <a:xfrm>
            <a:off x="0" y="1143137"/>
            <a:ext cx="10691813" cy="4024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CE79ABA9-257C-4393-ACA4-9772D7B52E2F}"/>
              </a:ext>
            </a:extLst>
          </p:cNvPr>
          <p:cNvSpPr>
            <a:spLocks noGrp="1"/>
          </p:cNvSpPr>
          <p:nvPr>
            <p:ph idx="1"/>
          </p:nvPr>
        </p:nvSpPr>
        <p:spPr>
          <a:xfrm>
            <a:off x="229842" y="1274942"/>
            <a:ext cx="10378628" cy="6134240"/>
          </a:xfrm>
        </p:spPr>
        <p:txBody>
          <a:bodyPr>
            <a:normAutofit/>
          </a:bodyPr>
          <a:lstStyle/>
          <a:p>
            <a:pPr marL="0" indent="0">
              <a:buNone/>
            </a:pPr>
            <a:r>
              <a:rPr lang="en-AU" sz="2200" b="1"/>
              <a:t>The ITWG #15 took place on 27-April and the discussions that took place include:</a:t>
            </a:r>
          </a:p>
          <a:p>
            <a:r>
              <a:rPr lang="en-AU" sz="2200"/>
              <a:t>Update on Retail Invitation Testing progress</a:t>
            </a:r>
          </a:p>
          <a:p>
            <a:r>
              <a:rPr lang="en-AU" sz="2200"/>
              <a:t>Update on defects in staging and pre-production</a:t>
            </a:r>
          </a:p>
          <a:p>
            <a:r>
              <a:rPr lang="en-AU" sz="2200"/>
              <a:t>Market Trial Focus Group debrief (next slide)</a:t>
            </a:r>
          </a:p>
          <a:p>
            <a:endParaRPr lang="en-AU" sz="2200"/>
          </a:p>
          <a:p>
            <a:r>
              <a:rPr lang="en-AU" sz="2200" b="1"/>
              <a:t>Settlement</a:t>
            </a:r>
            <a:r>
              <a:rPr lang="en-AU" sz="2200"/>
              <a:t> </a:t>
            </a:r>
            <a:r>
              <a:rPr lang="en-AU" sz="2200" b="1"/>
              <a:t>runs</a:t>
            </a:r>
          </a:p>
          <a:p>
            <a:pPr lvl="1"/>
            <a:r>
              <a:rPr lang="en-AU" sz="1849"/>
              <a:t>Three settlement runs will be completed on 12, 13 and 14 May</a:t>
            </a:r>
          </a:p>
        </p:txBody>
      </p:sp>
    </p:spTree>
    <p:extLst>
      <p:ext uri="{BB962C8B-B14F-4D97-AF65-F5344CB8AC3E}">
        <p14:creationId xmlns:p14="http://schemas.microsoft.com/office/powerpoint/2010/main" val="2734284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0" y="516736"/>
            <a:ext cx="9350326" cy="983021"/>
          </a:xfrm>
        </p:spPr>
        <p:txBody>
          <a:bodyPr vert="horz" lIns="75597" tIns="37798" rIns="75597" bIns="37798" rtlCol="0" anchor="b" anchorCtr="0">
            <a:normAutofit/>
          </a:bodyPr>
          <a:lstStyle/>
          <a:p>
            <a:r>
              <a:rPr lang="en-AU" sz="2970"/>
              <a:t>Market Trials - Changes</a:t>
            </a:r>
            <a:endParaRPr lang="en-AU" sz="3307">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755968">
              <a:defRPr/>
            </a:pPr>
            <a:fld id="{4EC81F68-4976-451A-B2E9-79BCBD2F70CC}" type="slidenum">
              <a:rPr lang="en-AU">
                <a:solidFill>
                  <a:srgbClr val="222324">
                    <a:tint val="75000"/>
                  </a:srgbClr>
                </a:solidFill>
                <a:latin typeface="Segoe UI Semilight"/>
              </a:rPr>
              <a:pPr defTabSz="755968">
                <a:defRPr/>
              </a:pPr>
              <a:t>37</a:t>
            </a:fld>
            <a:endParaRPr lang="en-AU">
              <a:solidFill>
                <a:srgbClr val="222324">
                  <a:tint val="75000"/>
                </a:srgbClr>
              </a:solidFill>
              <a:latin typeface="Segoe UI Semilight"/>
            </a:endParaRPr>
          </a:p>
        </p:txBody>
      </p:sp>
      <p:sp>
        <p:nvSpPr>
          <p:cNvPr id="4" name="TextBox 3">
            <a:extLst>
              <a:ext uri="{FF2B5EF4-FFF2-40B4-BE49-F238E27FC236}">
                <a16:creationId xmlns:a16="http://schemas.microsoft.com/office/drawing/2014/main" id="{F9B430E6-F20A-4382-9A9E-F6DA14F5D038}"/>
              </a:ext>
            </a:extLst>
          </p:cNvPr>
          <p:cNvSpPr txBox="1"/>
          <p:nvPr/>
        </p:nvSpPr>
        <p:spPr>
          <a:xfrm>
            <a:off x="163629" y="1823702"/>
            <a:ext cx="9857440" cy="5693866"/>
          </a:xfrm>
          <a:prstGeom prst="rect">
            <a:avLst/>
          </a:prstGeom>
          <a:noFill/>
        </p:spPr>
        <p:txBody>
          <a:bodyPr wrap="square" rtlCol="0">
            <a:spAutoFit/>
          </a:bodyPr>
          <a:lstStyle/>
          <a:p>
            <a:r>
              <a:rPr lang="en-AU" sz="1400" b="1"/>
              <a:t>Changes effective from 01</a:t>
            </a:r>
            <a:r>
              <a:rPr lang="en-AU" sz="1400" b="1" baseline="30000"/>
              <a:t>st</a:t>
            </a:r>
            <a:r>
              <a:rPr lang="en-AU" sz="1400" b="1"/>
              <a:t> OCT 2021</a:t>
            </a:r>
          </a:p>
          <a:p>
            <a:endParaRPr lang="en-AU" sz="1400" b="1"/>
          </a:p>
          <a:p>
            <a:r>
              <a:rPr lang="en-AU" sz="1400" b="1"/>
              <a:t>Retail</a:t>
            </a:r>
          </a:p>
          <a:p>
            <a:pPr marL="236241" indent="-236241">
              <a:buFont typeface="Arial" panose="020B0604020202020204" pitchFamily="34" charset="0"/>
              <a:buChar char="•"/>
            </a:pPr>
            <a:r>
              <a:rPr lang="en-AU" sz="1400"/>
              <a:t>MDMT files will no longer be accepted for interval meters – only MTRD files </a:t>
            </a:r>
          </a:p>
          <a:p>
            <a:pPr marL="236241" indent="-236241">
              <a:buFont typeface="Arial" panose="020B0604020202020204" pitchFamily="34" charset="0"/>
              <a:buChar char="•"/>
            </a:pPr>
            <a:r>
              <a:rPr lang="en-AU" sz="1400"/>
              <a:t>UFE reports will be available</a:t>
            </a:r>
          </a:p>
          <a:p>
            <a:pPr marL="236241" indent="-236241">
              <a:buFont typeface="Arial" panose="020B0604020202020204" pitchFamily="34" charset="0"/>
              <a:buChar char="•"/>
            </a:pPr>
            <a:endParaRPr lang="en-AU" sz="1400"/>
          </a:p>
          <a:p>
            <a:r>
              <a:rPr lang="en-AU" sz="1400" b="1"/>
              <a:t>Settlements</a:t>
            </a:r>
          </a:p>
          <a:p>
            <a:pPr marL="236241" indent="-236241">
              <a:buFont typeface="Arial" panose="020B0604020202020204" pitchFamily="34" charset="0"/>
              <a:buChar char="•"/>
            </a:pPr>
            <a:r>
              <a:rPr lang="en-AU" sz="1400"/>
              <a:t>All data from 1</a:t>
            </a:r>
            <a:r>
              <a:rPr lang="en-AU" sz="1400" baseline="30000"/>
              <a:t>st</a:t>
            </a:r>
            <a:r>
              <a:rPr lang="en-AU" sz="1400"/>
              <a:t> October onward will be derived in 5-minute format</a:t>
            </a:r>
          </a:p>
          <a:p>
            <a:pPr marL="236241" indent="-236241">
              <a:buFont typeface="Arial" panose="020B0604020202020204" pitchFamily="34" charset="0"/>
              <a:buChar char="•"/>
            </a:pPr>
            <a:r>
              <a:rPr lang="en-AU" sz="1400"/>
              <a:t>UFE will be displayed on invoices but not used in any calculations</a:t>
            </a:r>
          </a:p>
          <a:p>
            <a:pPr marL="236241" indent="-236241">
              <a:buFont typeface="Arial" panose="020B0604020202020204" pitchFamily="34" charset="0"/>
              <a:buChar char="•"/>
            </a:pPr>
            <a:r>
              <a:rPr lang="en-AU" sz="1400"/>
              <a:t>New UFE reports available</a:t>
            </a:r>
          </a:p>
          <a:p>
            <a:pPr marL="236241" indent="-236241">
              <a:buFont typeface="Arial" panose="020B0604020202020204" pitchFamily="34" charset="0"/>
              <a:buChar char="•"/>
            </a:pPr>
            <a:endParaRPr lang="en-AU" sz="1400"/>
          </a:p>
          <a:p>
            <a:r>
              <a:rPr lang="en-AU" sz="1400" b="1"/>
              <a:t>Dispatch and Bidding</a:t>
            </a:r>
          </a:p>
          <a:p>
            <a:pPr marL="269372" indent="-269372">
              <a:buFont typeface="Arial" panose="020B0604020202020204" pitchFamily="34" charset="0"/>
              <a:buChar char="•"/>
            </a:pPr>
            <a:r>
              <a:rPr lang="en-AU" sz="1400"/>
              <a:t>Able to submit bids in 5-minute increments with varying values for each 5-minute period.</a:t>
            </a:r>
          </a:p>
          <a:p>
            <a:pPr marL="269372" indent="-269372">
              <a:buFont typeface="Arial" panose="020B0604020202020204" pitchFamily="34" charset="0"/>
              <a:buChar char="•"/>
            </a:pPr>
            <a:endParaRPr lang="en-AU" sz="1400"/>
          </a:p>
          <a:p>
            <a:r>
              <a:rPr lang="en-AU" sz="1400" b="1"/>
              <a:t>Considerations</a:t>
            </a:r>
          </a:p>
          <a:p>
            <a:pPr marL="700369" lvl="1" indent="-269372">
              <a:buFont typeface="Arial" panose="020B0604020202020204" pitchFamily="34" charset="0"/>
              <a:buChar char="•"/>
            </a:pPr>
            <a:r>
              <a:rPr lang="en-AU" sz="1400"/>
              <a:t>Do we test the transition settlements (5 days of 30-minute data and days of 5-minute data)</a:t>
            </a:r>
          </a:p>
          <a:p>
            <a:pPr marL="700369" lvl="1" indent="-269372">
              <a:buFont typeface="Arial" panose="020B0604020202020204" pitchFamily="34" charset="0"/>
              <a:buChar char="•"/>
            </a:pPr>
            <a:r>
              <a:rPr lang="en-AU" sz="1400"/>
              <a:t>Do we test full 5-minute settlements</a:t>
            </a:r>
          </a:p>
          <a:p>
            <a:pPr marL="700369" lvl="1" indent="-269372">
              <a:buFont typeface="Arial" panose="020B0604020202020204" pitchFamily="34" charset="0"/>
              <a:buChar char="•"/>
            </a:pPr>
            <a:r>
              <a:rPr lang="en-AU" sz="1400"/>
              <a:t>What volume of meter reads would participants like to see flow through</a:t>
            </a:r>
          </a:p>
          <a:p>
            <a:pPr marL="700369" lvl="1" indent="-269372">
              <a:buFont typeface="Arial" panose="020B0604020202020204" pitchFamily="34" charset="0"/>
              <a:buChar char="•"/>
            </a:pPr>
            <a:r>
              <a:rPr lang="en-AU" sz="1400"/>
              <a:t>Do we reflect the 5-minute bidding in the settlements invoices</a:t>
            </a:r>
          </a:p>
          <a:p>
            <a:pPr marL="700369" lvl="1" indent="-269372">
              <a:buFont typeface="Arial" panose="020B0604020202020204" pitchFamily="34" charset="0"/>
              <a:buChar char="•"/>
            </a:pPr>
            <a:r>
              <a:rPr lang="en-AU" sz="1400"/>
              <a:t>Over what period would you like to conduct the tests</a:t>
            </a:r>
          </a:p>
          <a:p>
            <a:pPr marL="0" lvl="1"/>
            <a:endParaRPr lang="en-US" sz="1400" b="1"/>
          </a:p>
          <a:p>
            <a:pPr marL="0" lvl="1"/>
            <a:r>
              <a:rPr lang="en-US" sz="1400" b="1"/>
              <a:t>Assumptions</a:t>
            </a:r>
          </a:p>
          <a:p>
            <a:pPr marL="619986" lvl="1" indent="-188989">
              <a:buFont typeface="Arial" panose="020B0604020202020204" pitchFamily="34" charset="0"/>
              <a:buChar char="•"/>
            </a:pPr>
            <a:r>
              <a:rPr lang="en-US" sz="1400"/>
              <a:t>Refresh wholesale and retail data.</a:t>
            </a:r>
          </a:p>
          <a:p>
            <a:pPr marL="619986" lvl="1" indent="-188989">
              <a:buFont typeface="Arial" panose="020B0604020202020204" pitchFamily="34" charset="0"/>
              <a:buChar char="•"/>
            </a:pPr>
            <a:r>
              <a:rPr lang="en-US" sz="1400"/>
              <a:t>Testing week will be based on the production settlement week.</a:t>
            </a:r>
          </a:p>
          <a:p>
            <a:pPr marL="619986" lvl="1" indent="-188989">
              <a:buFont typeface="Arial" panose="020B0604020202020204" pitchFamily="34" charset="0"/>
              <a:buChar char="•"/>
            </a:pPr>
            <a:r>
              <a:rPr lang="en-US" sz="1400"/>
              <a:t>MDPs are able to provide reasonable volumes of 5-minute reads to both and AEMO and other participants</a:t>
            </a:r>
          </a:p>
          <a:p>
            <a:pPr marL="700369" lvl="1" indent="-269372">
              <a:buFont typeface="Arial" panose="020B0604020202020204" pitchFamily="34" charset="0"/>
              <a:buChar char="•"/>
            </a:pPr>
            <a:endParaRPr lang="en-AU" sz="1400"/>
          </a:p>
        </p:txBody>
      </p:sp>
    </p:spTree>
    <p:extLst>
      <p:ext uri="{BB962C8B-B14F-4D97-AF65-F5344CB8AC3E}">
        <p14:creationId xmlns:p14="http://schemas.microsoft.com/office/powerpoint/2010/main" val="2263901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342394" y="597508"/>
            <a:ext cx="9350326" cy="983021"/>
          </a:xfrm>
        </p:spPr>
        <p:txBody>
          <a:bodyPr vert="horz" lIns="75597" tIns="37798" rIns="75597" bIns="37798" rtlCol="0" anchor="b" anchorCtr="0">
            <a:normAutofit/>
          </a:bodyPr>
          <a:lstStyle/>
          <a:p>
            <a:r>
              <a:rPr lang="en-AU" sz="2970"/>
              <a:t>Market Trials – Proposed Scope</a:t>
            </a:r>
            <a:endParaRPr lang="en-AU" sz="3307">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755968">
              <a:defRPr/>
            </a:pPr>
            <a:fld id="{4EC81F68-4976-451A-B2E9-79BCBD2F70CC}" type="slidenum">
              <a:rPr lang="en-AU">
                <a:solidFill>
                  <a:srgbClr val="222324">
                    <a:tint val="75000"/>
                  </a:srgbClr>
                </a:solidFill>
                <a:latin typeface="Segoe UI Semilight"/>
              </a:rPr>
              <a:pPr defTabSz="755968">
                <a:defRPr/>
              </a:pPr>
              <a:t>38</a:t>
            </a:fld>
            <a:endParaRPr lang="en-AU">
              <a:solidFill>
                <a:srgbClr val="222324">
                  <a:tint val="75000"/>
                </a:srgbClr>
              </a:solidFill>
              <a:latin typeface="Segoe UI Semilight"/>
            </a:endParaRPr>
          </a:p>
        </p:txBody>
      </p:sp>
      <p:sp>
        <p:nvSpPr>
          <p:cNvPr id="4" name="TextBox 3">
            <a:extLst>
              <a:ext uri="{FF2B5EF4-FFF2-40B4-BE49-F238E27FC236}">
                <a16:creationId xmlns:a16="http://schemas.microsoft.com/office/drawing/2014/main" id="{F9B430E6-F20A-4382-9A9E-F6DA14F5D038}"/>
              </a:ext>
            </a:extLst>
          </p:cNvPr>
          <p:cNvSpPr txBox="1"/>
          <p:nvPr/>
        </p:nvSpPr>
        <p:spPr>
          <a:xfrm>
            <a:off x="7022" y="1580529"/>
            <a:ext cx="10021069" cy="5693866"/>
          </a:xfrm>
          <a:prstGeom prst="rect">
            <a:avLst/>
          </a:prstGeom>
          <a:noFill/>
        </p:spPr>
        <p:txBody>
          <a:bodyPr wrap="square" rtlCol="0">
            <a:spAutoFit/>
          </a:bodyPr>
          <a:lstStyle/>
          <a:p>
            <a:pPr marL="430997" lvl="1"/>
            <a:r>
              <a:rPr lang="en-US" sz="1400" b="1"/>
              <a:t>Dispatch and Bidding</a:t>
            </a:r>
          </a:p>
          <a:p>
            <a:pPr marL="700369" lvl="1" indent="-269372">
              <a:buFont typeface="Arial" panose="020B0604020202020204" pitchFamily="34" charset="0"/>
              <a:buChar char="•"/>
            </a:pPr>
            <a:r>
              <a:rPr lang="en-US" sz="1400"/>
              <a:t>Enter bids in current mode and verify the actual cut over date (i.e. submit bids in varying values).</a:t>
            </a:r>
          </a:p>
          <a:p>
            <a:pPr marL="700369" lvl="1" indent="-269372">
              <a:buFont typeface="Arial" panose="020B0604020202020204" pitchFamily="34" charset="0"/>
              <a:buChar char="•"/>
            </a:pPr>
            <a:r>
              <a:rPr lang="en-US" sz="1400"/>
              <a:t>Enter bids in the new variable values post change date</a:t>
            </a:r>
          </a:p>
          <a:p>
            <a:pPr marL="700369" lvl="1" indent="-269372">
              <a:buFont typeface="Arial" panose="020B0604020202020204" pitchFamily="34" charset="0"/>
              <a:buChar char="•"/>
            </a:pPr>
            <a:r>
              <a:rPr lang="en-US" sz="1400"/>
              <a:t>Energy bids and FCAS</a:t>
            </a:r>
          </a:p>
          <a:p>
            <a:pPr marL="700369" lvl="1" indent="-269372">
              <a:buFont typeface="Arial" panose="020B0604020202020204" pitchFamily="34" charset="0"/>
              <a:buChar char="•"/>
            </a:pPr>
            <a:r>
              <a:rPr lang="en-US" sz="1400"/>
              <a:t>Trading price</a:t>
            </a:r>
          </a:p>
          <a:p>
            <a:pPr marL="700369" lvl="1" indent="-269372">
              <a:buFont typeface="Arial" panose="020B0604020202020204" pitchFamily="34" charset="0"/>
              <a:buChar char="•"/>
            </a:pPr>
            <a:r>
              <a:rPr lang="en-US" sz="1400"/>
              <a:t>An Intervention </a:t>
            </a:r>
          </a:p>
          <a:p>
            <a:pPr marL="700369" lvl="1" indent="-269372">
              <a:buFont typeface="Arial" panose="020B0604020202020204" pitchFamily="34" charset="0"/>
              <a:buChar char="•"/>
            </a:pPr>
            <a:r>
              <a:rPr lang="en-US" sz="1400"/>
              <a:t>Including bids price caps – rolling sums (Origin emailed) FCAS and energy bids</a:t>
            </a:r>
          </a:p>
          <a:p>
            <a:pPr marL="700369" lvl="1" indent="-269372">
              <a:buFont typeface="Arial" panose="020B0604020202020204" pitchFamily="34" charset="0"/>
              <a:buChar char="•"/>
            </a:pPr>
            <a:r>
              <a:rPr lang="en-US" sz="1400"/>
              <a:t>Market Suspension</a:t>
            </a:r>
          </a:p>
          <a:p>
            <a:pPr marL="430997" lvl="1"/>
            <a:endParaRPr lang="en-US" sz="1400"/>
          </a:p>
          <a:p>
            <a:pPr marL="430997" lvl="1"/>
            <a:r>
              <a:rPr lang="en-US" sz="1400" b="1"/>
              <a:t>Settlements</a:t>
            </a:r>
          </a:p>
          <a:p>
            <a:pPr marL="700369" lvl="1" indent="-269372">
              <a:buFont typeface="Arial" panose="020B0604020202020204" pitchFamily="34" charset="0"/>
              <a:buChar char="•"/>
            </a:pPr>
            <a:r>
              <a:rPr lang="en-US" sz="1400"/>
              <a:t>Daily settlement runs for the transition week – 5 days of 30-minute 2 days of 5-minute</a:t>
            </a:r>
          </a:p>
          <a:p>
            <a:pPr marL="700369" lvl="1" indent="-269372">
              <a:buFont typeface="Arial" panose="020B0604020202020204" pitchFamily="34" charset="0"/>
              <a:buChar char="•"/>
            </a:pPr>
            <a:r>
              <a:rPr lang="en-US" sz="1400"/>
              <a:t>Followed by 3 weeks of daily 5-minute runs and normal weekly runs</a:t>
            </a:r>
          </a:p>
          <a:p>
            <a:pPr marL="700369" lvl="1" indent="-269372">
              <a:buFont typeface="Arial" panose="020B0604020202020204" pitchFamily="34" charset="0"/>
              <a:buChar char="•"/>
            </a:pPr>
            <a:r>
              <a:rPr lang="en-US" sz="1400"/>
              <a:t>Reallocations</a:t>
            </a:r>
          </a:p>
          <a:p>
            <a:pPr marL="700369" lvl="1" indent="-269372">
              <a:buFont typeface="Arial" panose="020B0604020202020204" pitchFamily="34" charset="0"/>
              <a:buChar char="•"/>
            </a:pPr>
            <a:r>
              <a:rPr lang="en-US" sz="1400"/>
              <a:t>Publishing of UFE reports</a:t>
            </a:r>
          </a:p>
          <a:p>
            <a:pPr marL="700369" lvl="1" indent="-269372">
              <a:buFont typeface="Arial" panose="020B0604020202020204" pitchFamily="34" charset="0"/>
              <a:buChar char="•"/>
            </a:pPr>
            <a:r>
              <a:rPr lang="en-US" sz="1400"/>
              <a:t>Settlement reports</a:t>
            </a:r>
          </a:p>
          <a:p>
            <a:pPr marL="700369" lvl="1" indent="-269372">
              <a:buFont typeface="Arial" panose="020B0604020202020204" pitchFamily="34" charset="0"/>
              <a:buChar char="•"/>
            </a:pPr>
            <a:r>
              <a:rPr lang="en-US" sz="1400"/>
              <a:t>Test population of </a:t>
            </a:r>
            <a:r>
              <a:rPr lang="en-AU" sz="1400"/>
              <a:t>SRA_PRUDENTIAL_CASH_SECURITY </a:t>
            </a:r>
            <a:endParaRPr lang="en-US" sz="1400"/>
          </a:p>
          <a:p>
            <a:pPr marL="700369" lvl="1" indent="-269372">
              <a:buFont typeface="Arial" panose="020B0604020202020204" pitchFamily="34" charset="0"/>
              <a:buChar char="•"/>
            </a:pPr>
            <a:endParaRPr lang="en-US" sz="1400"/>
          </a:p>
          <a:p>
            <a:pPr marL="430997" lvl="1"/>
            <a:r>
              <a:rPr lang="en-US" sz="1400" b="1"/>
              <a:t>Retail</a:t>
            </a:r>
          </a:p>
          <a:p>
            <a:pPr marL="700369" lvl="1" indent="-269372">
              <a:buFont typeface="Arial" panose="020B0604020202020204" pitchFamily="34" charset="0"/>
              <a:buChar char="•"/>
            </a:pPr>
            <a:r>
              <a:rPr lang="en-US" sz="1400"/>
              <a:t>Change of Retailer for a 5-minute meter</a:t>
            </a:r>
          </a:p>
          <a:p>
            <a:pPr marL="700369" lvl="1" indent="-269372">
              <a:buFont typeface="Arial" panose="020B0604020202020204" pitchFamily="34" charset="0"/>
              <a:buChar char="•"/>
            </a:pPr>
            <a:r>
              <a:rPr lang="en-US" sz="1400"/>
              <a:t>Confirm MDP rejection of MTMD interval files </a:t>
            </a:r>
          </a:p>
          <a:p>
            <a:pPr marL="700369" lvl="1" indent="-269372">
              <a:buFont typeface="Arial" panose="020B0604020202020204" pitchFamily="34" charset="0"/>
              <a:buChar char="•"/>
            </a:pPr>
            <a:r>
              <a:rPr lang="en-US" sz="1400"/>
              <a:t>Confirm successful submission of MTMD for basic </a:t>
            </a:r>
          </a:p>
          <a:p>
            <a:pPr marL="700369" lvl="1" indent="-269372">
              <a:buFont typeface="Arial" panose="020B0604020202020204" pitchFamily="34" charset="0"/>
              <a:buChar char="•"/>
            </a:pPr>
            <a:r>
              <a:rPr lang="en-US" sz="1400"/>
              <a:t>Publishing of UFE report</a:t>
            </a:r>
          </a:p>
          <a:p>
            <a:pPr marL="700369" lvl="1" indent="-269372">
              <a:buFont typeface="Arial" panose="020B0604020202020204" pitchFamily="34" charset="0"/>
              <a:buChar char="•"/>
            </a:pPr>
            <a:r>
              <a:rPr lang="en-US" sz="1400"/>
              <a:t>NCONUML </a:t>
            </a:r>
          </a:p>
          <a:p>
            <a:pPr marL="700369" lvl="1" indent="-269372">
              <a:buFont typeface="Arial" panose="020B0604020202020204" pitchFamily="34" charset="0"/>
              <a:buChar char="•"/>
            </a:pPr>
            <a:r>
              <a:rPr lang="en-US" sz="1400"/>
              <a:t>Type 7 meter read files </a:t>
            </a:r>
          </a:p>
          <a:p>
            <a:pPr marL="700369" lvl="1" indent="-269372">
              <a:buFont typeface="Arial" panose="020B0604020202020204" pitchFamily="34" charset="0"/>
              <a:buChar char="•"/>
            </a:pPr>
            <a:r>
              <a:rPr lang="en-US" sz="1400"/>
              <a:t>Network bills generated for FRMP’s</a:t>
            </a:r>
          </a:p>
          <a:p>
            <a:pPr marL="700369" lvl="1" indent="-269372">
              <a:buFont typeface="Arial" panose="020B0604020202020204" pitchFamily="34" charset="0"/>
              <a:buChar char="•"/>
            </a:pPr>
            <a:endParaRPr lang="en-AU" sz="1400"/>
          </a:p>
        </p:txBody>
      </p:sp>
      <p:sp>
        <p:nvSpPr>
          <p:cNvPr id="7" name="TextBox 6">
            <a:extLst>
              <a:ext uri="{FF2B5EF4-FFF2-40B4-BE49-F238E27FC236}">
                <a16:creationId xmlns:a16="http://schemas.microsoft.com/office/drawing/2014/main" id="{91089D74-8D3A-4B07-ABF4-2B3727AF3C2B}"/>
              </a:ext>
            </a:extLst>
          </p:cNvPr>
          <p:cNvSpPr txBox="1"/>
          <p:nvPr/>
        </p:nvSpPr>
        <p:spPr>
          <a:xfrm>
            <a:off x="9314260" y="358319"/>
            <a:ext cx="937180" cy="321306"/>
          </a:xfrm>
          <a:prstGeom prst="rect">
            <a:avLst/>
          </a:prstGeom>
          <a:noFill/>
        </p:spPr>
        <p:txBody>
          <a:bodyPr wrap="none" rtlCol="0">
            <a:spAutoFit/>
          </a:bodyPr>
          <a:lstStyle/>
          <a:p>
            <a:r>
              <a:rPr lang="en-AU" sz="1488" i="1">
                <a:solidFill>
                  <a:schemeClr val="bg1"/>
                </a:solidFill>
              </a:rPr>
              <a:t>Tui Grant</a:t>
            </a:r>
          </a:p>
        </p:txBody>
      </p:sp>
    </p:spTree>
    <p:extLst>
      <p:ext uri="{BB962C8B-B14F-4D97-AF65-F5344CB8AC3E}">
        <p14:creationId xmlns:p14="http://schemas.microsoft.com/office/powerpoint/2010/main" val="3350934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291084" y="312389"/>
            <a:ext cx="9918277" cy="1042731"/>
          </a:xfrm>
        </p:spPr>
        <p:txBody>
          <a:bodyPr vert="horz" lIns="80189" tIns="40094" rIns="80189" bIns="40094" rtlCol="0" anchor="b" anchorCtr="0">
            <a:normAutofit/>
          </a:bodyPr>
          <a:lstStyle/>
          <a:p>
            <a:r>
              <a:rPr lang="en-AU" sz="3157"/>
              <a:t>5MS Staging Environment – 30 April  2021</a:t>
            </a:r>
            <a:endParaRPr lang="en-AU" sz="3508">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39</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0A62B7F-C2B1-4AF0-AC70-5CF7A0B6C2B9}"/>
              </a:ext>
            </a:extLst>
          </p:cNvPr>
          <p:cNvSpPr txBox="1"/>
          <p:nvPr/>
        </p:nvSpPr>
        <p:spPr>
          <a:xfrm>
            <a:off x="5436219" y="7579158"/>
            <a:ext cx="753546" cy="173253"/>
          </a:xfrm>
          <a:prstGeom prst="rect">
            <a:avLst/>
          </a:prstGeom>
          <a:noFill/>
          <a:ln>
            <a:noFill/>
          </a:ln>
        </p:spPr>
        <p:txBody>
          <a:bodyPr wrap="square" rtlCol="0">
            <a:spAutoFit/>
          </a:bodyPr>
          <a:lstStyle/>
          <a:p>
            <a:r>
              <a:rPr lang="en-AU" sz="526"/>
              <a:t>Forecasting, SD/CD</a:t>
            </a:r>
          </a:p>
        </p:txBody>
      </p:sp>
      <p:graphicFrame>
        <p:nvGraphicFramePr>
          <p:cNvPr id="4" name="Table 3">
            <a:extLst>
              <a:ext uri="{FF2B5EF4-FFF2-40B4-BE49-F238E27FC236}">
                <a16:creationId xmlns:a16="http://schemas.microsoft.com/office/drawing/2014/main" id="{D45DADC0-205B-4B5C-9955-E9B920625579}"/>
              </a:ext>
            </a:extLst>
          </p:cNvPr>
          <p:cNvGraphicFramePr>
            <a:graphicFrameLocks noGrp="1"/>
          </p:cNvGraphicFramePr>
          <p:nvPr>
            <p:extLst>
              <p:ext uri="{D42A27DB-BD31-4B8C-83A1-F6EECF244321}">
                <p14:modId xmlns:p14="http://schemas.microsoft.com/office/powerpoint/2010/main" val="11537000"/>
              </p:ext>
            </p:extLst>
          </p:nvPr>
        </p:nvGraphicFramePr>
        <p:xfrm>
          <a:off x="1" y="2143402"/>
          <a:ext cx="10648334" cy="1430191"/>
        </p:xfrm>
        <a:graphic>
          <a:graphicData uri="http://schemas.openxmlformats.org/drawingml/2006/table">
            <a:tbl>
              <a:tblPr>
                <a:tableStyleId>{5C22544A-7EE6-4342-B048-85BDC9FD1C3A}</a:tableStyleId>
              </a:tblPr>
              <a:tblGrid>
                <a:gridCol w="737139">
                  <a:extLst>
                    <a:ext uri="{9D8B030D-6E8A-4147-A177-3AD203B41FA5}">
                      <a16:colId xmlns:a16="http://schemas.microsoft.com/office/drawing/2014/main" val="1934691659"/>
                    </a:ext>
                  </a:extLst>
                </a:gridCol>
                <a:gridCol w="4926241">
                  <a:extLst>
                    <a:ext uri="{9D8B030D-6E8A-4147-A177-3AD203B41FA5}">
                      <a16:colId xmlns:a16="http://schemas.microsoft.com/office/drawing/2014/main" val="4043616495"/>
                    </a:ext>
                  </a:extLst>
                </a:gridCol>
                <a:gridCol w="609600">
                  <a:extLst>
                    <a:ext uri="{9D8B030D-6E8A-4147-A177-3AD203B41FA5}">
                      <a16:colId xmlns:a16="http://schemas.microsoft.com/office/drawing/2014/main" val="3558298120"/>
                    </a:ext>
                  </a:extLst>
                </a:gridCol>
                <a:gridCol w="491613">
                  <a:extLst>
                    <a:ext uri="{9D8B030D-6E8A-4147-A177-3AD203B41FA5}">
                      <a16:colId xmlns:a16="http://schemas.microsoft.com/office/drawing/2014/main" val="3635936751"/>
                    </a:ext>
                  </a:extLst>
                </a:gridCol>
                <a:gridCol w="3883741">
                  <a:extLst>
                    <a:ext uri="{9D8B030D-6E8A-4147-A177-3AD203B41FA5}">
                      <a16:colId xmlns:a16="http://schemas.microsoft.com/office/drawing/2014/main" val="1560747917"/>
                    </a:ext>
                  </a:extLst>
                </a:gridCol>
              </a:tblGrid>
              <a:tr h="347730">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Issue ID​</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Description​</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Status​</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Stream</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Action​</a:t>
                      </a:r>
                    </a:p>
                  </a:txBody>
                  <a:tcPr marL="7685" marR="7685" marT="7685" marB="0" anchor="ctr">
                    <a:solidFill>
                      <a:schemeClr val="accent2"/>
                    </a:solidFill>
                  </a:tcPr>
                </a:tc>
                <a:extLst>
                  <a:ext uri="{0D108BD9-81ED-4DB2-BD59-A6C34878D82A}">
                    <a16:rowId xmlns:a16="http://schemas.microsoft.com/office/drawing/2014/main" val="3427373280"/>
                  </a:ext>
                </a:extLst>
              </a:tr>
              <a:tr h="298054">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4090</a:t>
                      </a:r>
                    </a:p>
                  </a:txBody>
                  <a:tcPr marL="7685" marR="7685" marT="7685" marB="0" anchor="ctr">
                    <a:solidFill>
                      <a:schemeClr val="bg1">
                        <a:lumMod val="8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RM43 report is throwing error(1809 -&gt; Security validation) when requested from MSATS.</a:t>
                      </a:r>
                    </a:p>
                  </a:txBody>
                  <a:tcPr marL="7685" marR="7685" marT="7685" marB="0" anchor="ctr">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C</a:t>
                      </a:r>
                      <a:r>
                        <a:rPr lang="en-AU" sz="1000" b="0" i="0" u="none" strike="noStrike" err="1">
                          <a:solidFill>
                            <a:srgbClr val="222324"/>
                          </a:solidFill>
                          <a:effectLst/>
                          <a:latin typeface="Segoe UI Semilight" panose="020B0402040204020203" pitchFamily="34" charset="0"/>
                        </a:rPr>
                        <a:t>losed</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Retail</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RM43 report is throwing an error.</a:t>
                      </a:r>
                    </a:p>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Scheduled to be deployed into staging 1st April</a:t>
                      </a:r>
                    </a:p>
                  </a:txBody>
                  <a:tcPr marL="7685" marR="7685" marT="7685" marB="0" anchor="ctr">
                    <a:solidFill>
                      <a:schemeClr val="bg1">
                        <a:lumMod val="85000"/>
                      </a:schemeClr>
                    </a:solidFill>
                  </a:tcPr>
                </a:tc>
                <a:extLst>
                  <a:ext uri="{0D108BD9-81ED-4DB2-BD59-A6C34878D82A}">
                    <a16:rowId xmlns:a16="http://schemas.microsoft.com/office/drawing/2014/main" val="3344862086"/>
                  </a:ext>
                </a:extLst>
              </a:tr>
              <a:tr h="258073">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4159</a:t>
                      </a:r>
                    </a:p>
                  </a:txBody>
                  <a:tcPr marL="7685" marR="7685" marT="7685" marB="0" anchor="ctr">
                    <a:solidFill>
                      <a:schemeClr val="bg1">
                        <a:lumMod val="95000"/>
                      </a:schemeClr>
                    </a:solidFill>
                  </a:tcPr>
                </a:tc>
                <a:tc>
                  <a:txBody>
                    <a:bodyPr/>
                    <a:lstStyle/>
                    <a:p>
                      <a:pPr fontAlgn="t"/>
                      <a:r>
                        <a:rPr lang="en-AU" sz="1000" b="0" i="0" u="none" strike="noStrike" kern="1200">
                          <a:solidFill>
                            <a:srgbClr val="222324"/>
                          </a:solidFill>
                          <a:effectLst/>
                          <a:latin typeface="Segoe UI Semilight" panose="020B0402040204020203" pitchFamily="34" charset="0"/>
                          <a:ea typeface="+mn-ea"/>
                          <a:cs typeface="+mn-cs"/>
                        </a:rPr>
                        <a:t>Incorrect event is being sent to participant for an invalid </a:t>
                      </a:r>
                      <a:r>
                        <a:rPr lang="en-AU" sz="1000" b="0" i="0" u="none" strike="noStrike" kern="1200" err="1">
                          <a:solidFill>
                            <a:srgbClr val="222324"/>
                          </a:solidFill>
                          <a:effectLst/>
                          <a:latin typeface="Segoe UI Semilight" panose="020B0402040204020203" pitchFamily="34" charset="0"/>
                          <a:ea typeface="+mn-ea"/>
                          <a:cs typeface="+mn-cs"/>
                        </a:rPr>
                        <a:t>aseXML</a:t>
                      </a:r>
                      <a:r>
                        <a:rPr lang="en-AU" sz="1000" b="0" i="0" u="none" strike="noStrike" kern="1200">
                          <a:solidFill>
                            <a:srgbClr val="222324"/>
                          </a:solidFill>
                          <a:effectLst/>
                          <a:latin typeface="Segoe UI Semilight" panose="020B0402040204020203" pitchFamily="34" charset="0"/>
                          <a:ea typeface="+mn-ea"/>
                          <a:cs typeface="+mn-cs"/>
                        </a:rPr>
                        <a:t> message submitted by participant. </a:t>
                      </a:r>
                    </a:p>
                  </a:txBody>
                  <a:tcPr marL="80189" marR="80189" marT="40094" marB="40094">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9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Retail</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Incorrect error message is being sent when we receive an invalid schema message.</a:t>
                      </a:r>
                    </a:p>
                  </a:txBody>
                  <a:tcPr marL="7685" marR="7685" marT="7685" marB="0" anchor="ctr">
                    <a:solidFill>
                      <a:schemeClr val="bg1">
                        <a:lumMod val="95000"/>
                      </a:schemeClr>
                    </a:solidFill>
                  </a:tcPr>
                </a:tc>
                <a:extLst>
                  <a:ext uri="{0D108BD9-81ED-4DB2-BD59-A6C34878D82A}">
                    <a16:rowId xmlns:a16="http://schemas.microsoft.com/office/drawing/2014/main" val="1286549700"/>
                  </a:ext>
                </a:extLst>
              </a:tr>
              <a:tr h="320754">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4161</a:t>
                      </a:r>
                    </a:p>
                  </a:txBody>
                  <a:tcPr marL="7685" marR="7685" marT="7685" marB="0" anchor="ctr">
                    <a:solidFill>
                      <a:schemeClr val="bg1">
                        <a:lumMod val="85000"/>
                      </a:schemeClr>
                    </a:solidFill>
                  </a:tcPr>
                </a:tc>
                <a:tc>
                  <a:txBody>
                    <a:bodyPr/>
                    <a:lstStyle/>
                    <a:p>
                      <a:pPr fontAlgn="t"/>
                      <a:r>
                        <a:rPr lang="en-AU" sz="1000" b="0" i="0" u="none" strike="noStrike" kern="1200">
                          <a:solidFill>
                            <a:srgbClr val="222324"/>
                          </a:solidFill>
                          <a:effectLst/>
                          <a:latin typeface="Segoe UI Semilight" panose="020B0402040204020203" pitchFamily="34" charset="0"/>
                          <a:ea typeface="+mn-ea"/>
                          <a:cs typeface="+mn-cs"/>
                        </a:rPr>
                        <a:t>Getting "StoreProcFunctionalException-FW410_SUBMIT_USP -&gt; Please contact Helpdesk" error when submitting CR1000 from MSATS</a:t>
                      </a:r>
                    </a:p>
                  </a:txBody>
                  <a:tcPr marL="80189" marR="80189" marT="40094" marB="40094">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Retail</a:t>
                      </a:r>
                    </a:p>
                  </a:txBody>
                  <a:tcPr marL="7685" marR="7685" marT="7685" marB="0" anchor="ctr">
                    <a:solidFill>
                      <a:schemeClr val="bg1">
                        <a:lumMod val="85000"/>
                      </a:schemeClr>
                    </a:solidFill>
                  </a:tcPr>
                </a:tc>
                <a:tc>
                  <a:txBody>
                    <a:bodyPr/>
                    <a:lstStyle/>
                    <a:p>
                      <a:pPr marL="0" algn="l" defTabSz="727510" rtl="0" eaLnBrk="1" fontAlgn="ctr" latinLnBrk="0" hangingPunct="1"/>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1193463373"/>
                  </a:ext>
                </a:extLst>
              </a:tr>
            </a:tbl>
          </a:graphicData>
        </a:graphic>
      </p:graphicFrame>
    </p:spTree>
    <p:extLst>
      <p:ext uri="{BB962C8B-B14F-4D97-AF65-F5344CB8AC3E}">
        <p14:creationId xmlns:p14="http://schemas.microsoft.com/office/powerpoint/2010/main" val="412198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0494"/>
            <a:ext cx="10255424" cy="1310695"/>
          </a:xfrm>
        </p:spPr>
        <p:txBody>
          <a:bodyPr>
            <a:normAutofit/>
          </a:bodyPr>
          <a:lstStyle/>
          <a:p>
            <a:r>
              <a:rPr lang="en-AU" sz="3600"/>
              <a:t>Agenda</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a:xfrm>
            <a:off x="10145980" y="7201918"/>
            <a:ext cx="505220" cy="402483"/>
          </a:xfrm>
        </p:spPr>
        <p:txBody>
          <a:bodyPr/>
          <a:lstStyle/>
          <a:p>
            <a:fld id="{4EC81F68-4976-451A-B2E9-79BCBD2F70CC}" type="slidenum">
              <a:rPr lang="en-AU" smtClean="0"/>
              <a:t>4</a:t>
            </a:fld>
            <a:endParaRPr lang="en-AU"/>
          </a:p>
        </p:txBody>
      </p:sp>
      <p:sp>
        <p:nvSpPr>
          <p:cNvPr id="3" name="Rectangle 2">
            <a:extLst>
              <a:ext uri="{FF2B5EF4-FFF2-40B4-BE49-F238E27FC236}">
                <a16:creationId xmlns:a16="http://schemas.microsoft.com/office/drawing/2014/main" id="{47DC102B-4D71-4062-9FDC-B7103F5ED73C}"/>
              </a:ext>
            </a:extLst>
          </p:cNvPr>
          <p:cNvSpPr/>
          <p:nvPr/>
        </p:nvSpPr>
        <p:spPr>
          <a:xfrm>
            <a:off x="206547" y="6659217"/>
            <a:ext cx="1751462" cy="824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Content Placeholder 4">
            <a:extLst>
              <a:ext uri="{FF2B5EF4-FFF2-40B4-BE49-F238E27FC236}">
                <a16:creationId xmlns:a16="http://schemas.microsoft.com/office/drawing/2014/main" id="{8123C230-F64B-4E1C-BF3C-B9190A362E64}"/>
              </a:ext>
            </a:extLst>
          </p:cNvPr>
          <p:cNvGraphicFramePr>
            <a:graphicFrameLocks noGrp="1"/>
          </p:cNvGraphicFramePr>
          <p:nvPr>
            <p:ph idx="1"/>
            <p:extLst>
              <p:ext uri="{D42A27DB-BD31-4B8C-83A1-F6EECF244321}">
                <p14:modId xmlns:p14="http://schemas.microsoft.com/office/powerpoint/2010/main" val="1234931198"/>
              </p:ext>
            </p:extLst>
          </p:nvPr>
        </p:nvGraphicFramePr>
        <p:xfrm>
          <a:off x="40614" y="1418970"/>
          <a:ext cx="9360322" cy="6185431"/>
        </p:xfrm>
        <a:graphic>
          <a:graphicData uri="http://schemas.openxmlformats.org/drawingml/2006/table">
            <a:tbl>
              <a:tblPr firstRow="1" firstCol="1" bandRow="1">
                <a:tableStyleId>{9DCAF9ED-07DC-4A11-8D7F-57B35C25682E}</a:tableStyleId>
              </a:tblPr>
              <a:tblGrid>
                <a:gridCol w="352776">
                  <a:extLst>
                    <a:ext uri="{9D8B030D-6E8A-4147-A177-3AD203B41FA5}">
                      <a16:colId xmlns:a16="http://schemas.microsoft.com/office/drawing/2014/main" val="2731405603"/>
                    </a:ext>
                  </a:extLst>
                </a:gridCol>
                <a:gridCol w="1250264">
                  <a:extLst>
                    <a:ext uri="{9D8B030D-6E8A-4147-A177-3AD203B41FA5}">
                      <a16:colId xmlns:a16="http://schemas.microsoft.com/office/drawing/2014/main" val="1395079894"/>
                    </a:ext>
                  </a:extLst>
                </a:gridCol>
                <a:gridCol w="5837955">
                  <a:extLst>
                    <a:ext uri="{9D8B030D-6E8A-4147-A177-3AD203B41FA5}">
                      <a16:colId xmlns:a16="http://schemas.microsoft.com/office/drawing/2014/main" val="2530892986"/>
                    </a:ext>
                  </a:extLst>
                </a:gridCol>
                <a:gridCol w="1919327">
                  <a:extLst>
                    <a:ext uri="{9D8B030D-6E8A-4147-A177-3AD203B41FA5}">
                      <a16:colId xmlns:a16="http://schemas.microsoft.com/office/drawing/2014/main" val="799105775"/>
                    </a:ext>
                  </a:extLst>
                </a:gridCol>
              </a:tblGrid>
              <a:tr h="265834">
                <a:tc>
                  <a:txBody>
                    <a:bodyPr/>
                    <a:lstStyle/>
                    <a:p>
                      <a:pPr algn="ctr">
                        <a:spcBef>
                          <a:spcPts val="100"/>
                        </a:spcBef>
                        <a:spcAft>
                          <a:spcPts val="100"/>
                        </a:spcAft>
                        <a:tabLst>
                          <a:tab pos="252095" algn="l"/>
                          <a:tab pos="504190" algn="l"/>
                          <a:tab pos="756285" algn="l"/>
                        </a:tabLst>
                      </a:pPr>
                      <a:r>
                        <a:rPr lang="en-AU" sz="1100" cap="all" dirty="0">
                          <a:effectLst/>
                        </a:rPr>
                        <a:t>#</a:t>
                      </a:r>
                      <a:endParaRPr lang="en-AU" sz="1100" b="0" dirty="0">
                        <a:solidFill>
                          <a:schemeClr val="bg1"/>
                        </a:solidFill>
                        <a:effectLst/>
                        <a:latin typeface="+mn-lt"/>
                        <a:ea typeface="Times New Roman" panose="02020603050405020304" pitchFamily="18" charset="0"/>
                        <a:cs typeface="Arial"/>
                      </a:endParaRPr>
                    </a:p>
                  </a:txBody>
                  <a:tcPr marL="32659" marR="32659" marT="32659" marB="32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252095" algn="l"/>
                          <a:tab pos="504190" algn="l"/>
                          <a:tab pos="756285" algn="l"/>
                        </a:tabLst>
                      </a:pPr>
                      <a:r>
                        <a:rPr lang="en-AU" sz="1100" cap="all" dirty="0">
                          <a:effectLst/>
                        </a:rPr>
                        <a:t>Time</a:t>
                      </a:r>
                      <a:endParaRPr lang="en-AU" sz="1100" b="1" dirty="0">
                        <a:solidFill>
                          <a:schemeClr val="bg1"/>
                        </a:solidFill>
                        <a:effectLst/>
                        <a:latin typeface="+mn-lt"/>
                        <a:ea typeface="Times New Roman" panose="02020603050405020304" pitchFamily="18" charset="0"/>
                        <a:cs typeface="Arial"/>
                      </a:endParaRPr>
                    </a:p>
                  </a:txBody>
                  <a:tcPr marL="0" marR="6221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252095" algn="l"/>
                          <a:tab pos="504190" algn="l"/>
                          <a:tab pos="756285" algn="l"/>
                        </a:tabLst>
                      </a:pPr>
                      <a:r>
                        <a:rPr lang="en-AU" sz="1100" cap="all" dirty="0">
                          <a:effectLst/>
                        </a:rPr>
                        <a:t>AGENDA ITEM</a:t>
                      </a:r>
                      <a:endParaRPr lang="en-AU" sz="1100" b="1" dirty="0">
                        <a:solidFill>
                          <a:schemeClr val="bg1"/>
                        </a:solidFill>
                        <a:effectLst/>
                        <a:latin typeface="+mn-lt"/>
                        <a:ea typeface="Times New Roman" panose="02020603050405020304" pitchFamily="18" charset="0"/>
                        <a:cs typeface="Arial"/>
                      </a:endParaRPr>
                    </a:p>
                  </a:txBody>
                  <a:tcPr marL="0" marR="6221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252095" algn="l"/>
                          <a:tab pos="504190" algn="l"/>
                          <a:tab pos="756285" algn="l"/>
                        </a:tabLst>
                      </a:pPr>
                      <a:r>
                        <a:rPr lang="en-AU" sz="1100" cap="all" dirty="0">
                          <a:effectLst/>
                        </a:rPr>
                        <a:t>Responsible</a:t>
                      </a:r>
                      <a:endParaRPr lang="en-AU" sz="1100" b="1" dirty="0">
                        <a:solidFill>
                          <a:schemeClr val="bg1"/>
                        </a:solidFill>
                        <a:effectLst/>
                        <a:latin typeface="+mn-lt"/>
                        <a:ea typeface="Times New Roman" panose="02020603050405020304" pitchFamily="18" charset="0"/>
                        <a:cs typeface="Arial"/>
                      </a:endParaRPr>
                    </a:p>
                  </a:txBody>
                  <a:tcPr marL="0" marR="6221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7111066"/>
                  </a:ext>
                </a:extLst>
              </a:tr>
              <a:tr h="275106">
                <a:tc>
                  <a:txBody>
                    <a:bodyPr/>
                    <a:lstStyle/>
                    <a:p>
                      <a:pPr algn="ctr"/>
                      <a:r>
                        <a:rPr lang="en-AU" sz="1100" dirty="0">
                          <a:effectLst/>
                        </a:rPr>
                        <a:t>1</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dirty="0">
                          <a:effectLst/>
                        </a:rPr>
                        <a:t>10:00 – 10:05</a:t>
                      </a:r>
                      <a:endParaRPr lang="en-AU" sz="1100" kern="1200" dirty="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Welcome and Agenda</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Greg Minney</a:t>
                      </a:r>
                      <a:endParaRPr lang="en-AU" sz="1100" kern="1200" dirty="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8203928"/>
                  </a:ext>
                </a:extLst>
              </a:tr>
              <a:tr h="275106">
                <a:tc>
                  <a:txBody>
                    <a:bodyPr/>
                    <a:lstStyle/>
                    <a:p>
                      <a:pPr algn="ctr"/>
                      <a:r>
                        <a:rPr lang="en-AU" sz="1100" dirty="0">
                          <a:effectLst/>
                          <a:latin typeface="Calibri"/>
                          <a:ea typeface="Calibri" panose="020F0502020204030204" pitchFamily="34" charset="0"/>
                        </a:rPr>
                        <a:t>2</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10:05-10:10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Minutes/Actions </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Anne-Marie </a:t>
                      </a:r>
                      <a:r>
                        <a:rPr lang="en-AU" sz="1100" kern="1200" dirty="0" err="1">
                          <a:effectLst/>
                        </a:rPr>
                        <a:t>McCague</a:t>
                      </a:r>
                      <a:endParaRPr lang="en-AU" sz="1100" kern="1200" dirty="0" err="1">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4457166"/>
                  </a:ext>
                </a:extLst>
              </a:tr>
              <a:tr h="275106">
                <a:tc gridSpan="4">
                  <a:txBody>
                    <a:bodyPr/>
                    <a:lstStyle/>
                    <a:p>
                      <a:pPr algn="ctr"/>
                      <a:r>
                        <a:rPr lang="en-AU" sz="1100" kern="1200" dirty="0">
                          <a:solidFill>
                            <a:schemeClr val="accent2"/>
                          </a:solidFill>
                          <a:effectLst/>
                        </a:rPr>
                        <a:t>General Update</a:t>
                      </a:r>
                      <a:endParaRPr lang="en-AU" sz="1100" kern="1200" dirty="0">
                        <a:solidFill>
                          <a:schemeClr val="accent2"/>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3</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10:10 – 10:20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5MS Program Update</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Greg Minney/ Graeme Windley</a:t>
                      </a:r>
                      <a:endParaRPr lang="en-AU" sz="1100" kern="1200" dirty="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2131487"/>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4</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10:20 – 10:40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Industry Readiness Report #7</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noProof="0" dirty="0">
                          <a:effectLst/>
                        </a:rPr>
                        <a:t>Blaine Miner</a:t>
                      </a:r>
                      <a:endParaRPr lang="en-AU" sz="1100" kern="1200" dirty="0">
                        <a:solidFill>
                          <a:srgbClr val="000000"/>
                        </a:solidFill>
                        <a:effectLst/>
                        <a:latin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357970"/>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10:40 – 11:10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AU" sz="1100" dirty="0">
                          <a:effectLst/>
                        </a:rPr>
                        <a:t>Contingency Planning</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Anne-Marie </a:t>
                      </a:r>
                      <a:r>
                        <a:rPr lang="en-AU" sz="1100" kern="1200" dirty="0" err="1">
                          <a:effectLst/>
                        </a:rPr>
                        <a:t>McCague</a:t>
                      </a:r>
                      <a:r>
                        <a:rPr lang="en-AU" sz="1100" kern="1200" dirty="0">
                          <a:effectLst/>
                        </a:rPr>
                        <a:t> / Greg Minney</a:t>
                      </a:r>
                      <a:endParaRPr lang="en-AU" sz="1100" kern="1200" dirty="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2850300"/>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6</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11:10 – 11:20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Industry Testing Update </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Tui Grant</a:t>
                      </a:r>
                      <a:endParaRPr lang="en-AU" sz="1100" kern="1200" dirty="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1428090"/>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7</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11:20 – 11:40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TFG/ MTP Update</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noProof="0" dirty="0">
                          <a:effectLst/>
                        </a:rPr>
                        <a:t>Blaine Miner</a:t>
                      </a:r>
                      <a:endParaRPr lang="en-AU" sz="1100" kern="1200" dirty="0">
                        <a:solidFill>
                          <a:srgbClr val="000000"/>
                        </a:solidFill>
                        <a:effectLst/>
                        <a:latin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0509413"/>
                  </a:ext>
                </a:extLst>
              </a:tr>
              <a:tr h="275100">
                <a:tc>
                  <a:txBody>
                    <a:bodyPr/>
                    <a:lstStyle/>
                    <a:p>
                      <a:pPr marL="0" algn="ctr" defTabSz="801929" rtl="0" eaLnBrk="1" latinLnBrk="0" hangingPunct="1"/>
                      <a:r>
                        <a:rPr lang="en-AU" sz="1100" b="1" kern="1200" dirty="0">
                          <a:solidFill>
                            <a:schemeClr val="dk1"/>
                          </a:solidFill>
                          <a:effectLst/>
                          <a:latin typeface="+mn-lt"/>
                          <a:ea typeface="+mn-ea"/>
                          <a:cs typeface="+mn-cs"/>
                        </a:rPr>
                        <a:t>8</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dirty="0">
                          <a:solidFill>
                            <a:schemeClr val="dk1"/>
                          </a:solidFill>
                          <a:effectLst/>
                          <a:latin typeface="+mn-lt"/>
                          <a:ea typeface="+mn-ea"/>
                          <a:cs typeface="+mn-cs"/>
                        </a:rPr>
                        <a:t>11:40 – 11:45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Procedure update</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Simon Tu</a:t>
                      </a:r>
                      <a:endParaRPr lang="en-AU" sz="1100" kern="1200" dirty="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03797444"/>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9</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dirty="0">
                          <a:solidFill>
                            <a:schemeClr val="dk1"/>
                          </a:solidFill>
                          <a:effectLst/>
                          <a:latin typeface="+mn-lt"/>
                          <a:ea typeface="+mn-ea"/>
                          <a:cs typeface="+mn-cs"/>
                        </a:rPr>
                        <a:t>11:45 – 11:50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kern="1200" dirty="0">
                          <a:solidFill>
                            <a:schemeClr val="dk1"/>
                          </a:solidFill>
                          <a:effectLst/>
                          <a:latin typeface="+mn-lt"/>
                          <a:ea typeface="+mn-ea"/>
                          <a:cs typeface="+mn-cs"/>
                        </a:rPr>
                        <a:t>5MS Staging  Environment availability</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Greg Minney</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83761355"/>
                  </a:ext>
                </a:extLst>
              </a:tr>
              <a:tr h="275106">
                <a:tc>
                  <a:txBody>
                    <a:bodyPr/>
                    <a:lstStyle/>
                    <a:p>
                      <a:pPr marL="0" algn="ctr" defTabSz="801929" rtl="0" eaLnBrk="1" latinLnBrk="0" hangingPunct="1"/>
                      <a:endParaRPr lang="en-AU" sz="1100" b="1"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marL="0" algn="ctr" defTabSz="801929" rtl="0" eaLnBrk="1" latinLnBrk="0" hangingPunct="1"/>
                      <a:r>
                        <a:rPr lang="en-AU" sz="1100" b="1" kern="1200" dirty="0">
                          <a:solidFill>
                            <a:schemeClr val="accent2"/>
                          </a:solidFill>
                          <a:effectLst/>
                          <a:latin typeface="+mn-lt"/>
                          <a:ea typeface="+mn-ea"/>
                          <a:cs typeface="+mn-cs"/>
                        </a:rPr>
                        <a:t>Settlements Readiness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810307"/>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9</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11:50 – 12:05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Settlements Update</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Mark </a:t>
                      </a:r>
                      <a:r>
                        <a:rPr lang="en-AU" sz="1100" dirty="0" err="1">
                          <a:effectLst/>
                        </a:rPr>
                        <a:t>Hillaby</a:t>
                      </a:r>
                      <a:endParaRPr lang="en-AU" sz="1100" dirty="0" err="1">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3199921"/>
                  </a:ext>
                </a:extLst>
              </a:tr>
              <a:tr h="275106">
                <a:tc gridSpan="4">
                  <a:txBody>
                    <a:bodyPr/>
                    <a:lstStyle/>
                    <a:p>
                      <a:pPr marL="0" algn="ctr" defTabSz="801929" rtl="0" eaLnBrk="1" latinLnBrk="0" hangingPunct="1"/>
                      <a:r>
                        <a:rPr lang="en-AU" sz="1100" b="1" kern="1200" dirty="0">
                          <a:solidFill>
                            <a:schemeClr val="accent2"/>
                          </a:solidFill>
                          <a:effectLst/>
                          <a:latin typeface="+mn-lt"/>
                          <a:ea typeface="+mn-ea"/>
                          <a:cs typeface="+mn-cs"/>
                        </a:rPr>
                        <a:t>Retail/ Metering Readiness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9808572"/>
                  </a:ext>
                </a:extLst>
              </a:tr>
              <a:tr h="275106">
                <a:tc>
                  <a:txBody>
                    <a:bodyPr/>
                    <a:lstStyle/>
                    <a:p>
                      <a:pPr algn="ctr"/>
                      <a:r>
                        <a:rPr lang="en-AU" sz="1100" kern="1200" dirty="0">
                          <a:solidFill>
                            <a:schemeClr val="dk1"/>
                          </a:solidFill>
                          <a:effectLst/>
                          <a:latin typeface="+mn-lt"/>
                          <a:ea typeface="+mn-ea"/>
                          <a:cs typeface="+mn-cs"/>
                        </a:rPr>
                        <a:t>10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12:05 – 12:30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Retail / Metering Update</a:t>
                      </a:r>
                      <a:endParaRPr lang="en-AU" sz="1100" kern="1200" dirty="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kern="1200" dirty="0">
                          <a:effectLst/>
                        </a:rPr>
                        <a:t>Jim </a:t>
                      </a:r>
                      <a:r>
                        <a:rPr lang="en-AU" sz="1100" kern="1200" dirty="0" err="1">
                          <a:effectLst/>
                        </a:rPr>
                        <a:t>Agelopoulos</a:t>
                      </a:r>
                      <a:r>
                        <a:rPr lang="en-AU" sz="1100" kern="1200" dirty="0">
                          <a:effectLst/>
                        </a:rPr>
                        <a:t> / Graeme Windley</a:t>
                      </a:r>
                      <a:endParaRPr lang="en-AU" sz="1100" kern="1200" dirty="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7175088"/>
                  </a:ext>
                </a:extLst>
              </a:tr>
              <a:tr h="275106">
                <a:tc gridSpan="4">
                  <a:txBody>
                    <a:bodyPr/>
                    <a:lstStyle/>
                    <a:p>
                      <a:pPr marL="0" algn="ctr" defTabSz="801929" rtl="0" eaLnBrk="1" latinLnBrk="0" hangingPunct="1"/>
                      <a:r>
                        <a:rPr lang="en-AU" sz="1100" b="1" kern="1200" dirty="0">
                          <a:solidFill>
                            <a:schemeClr val="accent2"/>
                          </a:solidFill>
                          <a:effectLst/>
                          <a:latin typeface="+mn-lt"/>
                          <a:ea typeface="+mn-ea"/>
                          <a:cs typeface="+mn-cs"/>
                        </a:rPr>
                        <a:t>Dispatch / Bidding Readiness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4274884"/>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11</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dirty="0">
                          <a:solidFill>
                            <a:schemeClr val="dk1"/>
                          </a:solidFill>
                          <a:effectLst/>
                          <a:latin typeface="+mn-lt"/>
                          <a:ea typeface="+mn-ea"/>
                          <a:cs typeface="+mn-cs"/>
                        </a:rPr>
                        <a:t>12:30 – 12:35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Dispatch / Bidding Update</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Ian Devaney</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1106789"/>
                  </a:ext>
                </a:extLst>
              </a:tr>
              <a:tr h="275106">
                <a:tc gridSpan="4">
                  <a:txBody>
                    <a:bodyPr/>
                    <a:lstStyle/>
                    <a:p>
                      <a:pPr marL="0" algn="ctr" defTabSz="801929" rtl="0" eaLnBrk="1" latinLnBrk="0" hangingPunct="1"/>
                      <a:r>
                        <a:rPr lang="en-AU" sz="1100" b="1" kern="1200" dirty="0">
                          <a:solidFill>
                            <a:schemeClr val="accent2"/>
                          </a:solidFill>
                          <a:effectLst/>
                          <a:latin typeface="+mn-lt"/>
                          <a:ea typeface="+mn-ea"/>
                          <a:cs typeface="+mn-cs"/>
                        </a:rPr>
                        <a:t>Meeting Closing Items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tc>
                <a:extLst>
                  <a:ext uri="{0D108BD9-81ED-4DB2-BD59-A6C34878D82A}">
                    <a16:rowId xmlns:a16="http://schemas.microsoft.com/office/drawing/2014/main" val="744203247"/>
                  </a:ext>
                </a:extLst>
              </a:tr>
              <a:tr h="275106">
                <a:tc>
                  <a:txBody>
                    <a:bodyPr/>
                    <a:lstStyle/>
                    <a:p>
                      <a:pPr marL="0" algn="ctr" defTabSz="801929" rtl="0" eaLnBrk="1" latinLnBrk="0" hangingPunct="1"/>
                      <a:r>
                        <a:rPr lang="en-AU" sz="1100" b="1" kern="1200" dirty="0">
                          <a:solidFill>
                            <a:schemeClr val="dk1"/>
                          </a:solidFill>
                          <a:effectLst/>
                          <a:latin typeface="+mn-lt"/>
                          <a:ea typeface="+mn-ea"/>
                          <a:cs typeface="+mn-cs"/>
                        </a:rPr>
                        <a:t>12</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solidFill>
                            <a:schemeClr val="dk1"/>
                          </a:solidFill>
                          <a:effectLst/>
                          <a:latin typeface="+mn-lt"/>
                          <a:ea typeface="+mn-ea"/>
                          <a:cs typeface="+mn-cs"/>
                        </a:rPr>
                        <a:t>12:35 – 12:45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AU" sz="1100" dirty="0">
                          <a:effectLst/>
                        </a:rPr>
                        <a:t>Feedback on Origin’s proposed changes to GS Market Trial</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dirty="0">
                          <a:effectLst/>
                        </a:rPr>
                        <a:t>Greg Minney</a:t>
                      </a:r>
                      <a:endParaRPr lang="en-AU" sz="1100" kern="1200" dirty="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9362209"/>
                  </a:ext>
                </a:extLst>
              </a:tr>
              <a:tr h="331533">
                <a:tc>
                  <a:txBody>
                    <a:bodyPr/>
                    <a:lstStyle/>
                    <a:p>
                      <a:pPr marL="0" algn="ctr" defTabSz="801929" rtl="0" eaLnBrk="1" latinLnBrk="0" hangingPunct="1"/>
                      <a:r>
                        <a:rPr lang="en-AU" sz="1100" b="1" kern="1200" dirty="0">
                          <a:solidFill>
                            <a:schemeClr val="dk1"/>
                          </a:solidFill>
                          <a:effectLst/>
                          <a:latin typeface="+mn-lt"/>
                          <a:ea typeface="+mn-ea"/>
                          <a:cs typeface="+mn-cs"/>
                        </a:rPr>
                        <a:t>13</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dirty="0">
                          <a:solidFill>
                            <a:schemeClr val="dk1"/>
                          </a:solidFill>
                          <a:effectLst/>
                          <a:latin typeface="+mn-lt"/>
                          <a:ea typeface="+mn-ea"/>
                          <a:cs typeface="+mn-cs"/>
                        </a:rPr>
                        <a:t>12:45 – 12:50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Forward Plan and Other Business</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Greg Minney</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2396016"/>
                  </a:ext>
                </a:extLst>
              </a:tr>
              <a:tr h="196532">
                <a:tc>
                  <a:txBody>
                    <a:bodyPr/>
                    <a:lstStyle/>
                    <a:p>
                      <a:pPr marL="0" algn="ctr" defTabSz="801929" rtl="0" eaLnBrk="1" latinLnBrk="0" hangingPunct="1"/>
                      <a:r>
                        <a:rPr lang="en-AU" sz="1100" b="1" kern="1200" dirty="0">
                          <a:solidFill>
                            <a:schemeClr val="dk1"/>
                          </a:solidFill>
                          <a:effectLst/>
                          <a:latin typeface="+mn-lt"/>
                          <a:ea typeface="+mn-ea"/>
                          <a:cs typeface="+mn-cs"/>
                        </a:rPr>
                        <a:t>14</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dirty="0">
                          <a:solidFill>
                            <a:schemeClr val="dk1"/>
                          </a:solidFill>
                          <a:effectLst/>
                          <a:latin typeface="+mn-lt"/>
                          <a:ea typeface="+mn-ea"/>
                          <a:cs typeface="+mn-cs"/>
                        </a:rPr>
                        <a:t>12:50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Meeting Close</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Greg Minney</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81439669"/>
                  </a:ext>
                </a:extLst>
              </a:tr>
            </a:tbl>
          </a:graphicData>
        </a:graphic>
      </p:graphicFrame>
    </p:spTree>
    <p:extLst>
      <p:ext uri="{BB962C8B-B14F-4D97-AF65-F5344CB8AC3E}">
        <p14:creationId xmlns:p14="http://schemas.microsoft.com/office/powerpoint/2010/main" val="416678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291084" y="365221"/>
            <a:ext cx="9918277" cy="1042731"/>
          </a:xfrm>
        </p:spPr>
        <p:txBody>
          <a:bodyPr vert="horz" lIns="80189" tIns="40094" rIns="80189" bIns="40094" rtlCol="0" anchor="b" anchorCtr="0">
            <a:normAutofit/>
          </a:bodyPr>
          <a:lstStyle/>
          <a:p>
            <a:r>
              <a:rPr lang="en-AU" sz="3157"/>
              <a:t>5MS Pre Production – 30 April  2021</a:t>
            </a:r>
            <a:endParaRPr lang="en-AU" sz="3508">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40</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0A62B7F-C2B1-4AF0-AC70-5CF7A0B6C2B9}"/>
              </a:ext>
            </a:extLst>
          </p:cNvPr>
          <p:cNvSpPr txBox="1"/>
          <p:nvPr/>
        </p:nvSpPr>
        <p:spPr>
          <a:xfrm>
            <a:off x="5436219" y="7579158"/>
            <a:ext cx="753546" cy="173253"/>
          </a:xfrm>
          <a:prstGeom prst="rect">
            <a:avLst/>
          </a:prstGeom>
          <a:noFill/>
          <a:ln>
            <a:noFill/>
          </a:ln>
        </p:spPr>
        <p:txBody>
          <a:bodyPr wrap="square" rtlCol="0">
            <a:spAutoFit/>
          </a:bodyPr>
          <a:lstStyle/>
          <a:p>
            <a:r>
              <a:rPr lang="en-AU" sz="526"/>
              <a:t>Forecasting, SD/CD</a:t>
            </a:r>
          </a:p>
        </p:txBody>
      </p:sp>
      <p:graphicFrame>
        <p:nvGraphicFramePr>
          <p:cNvPr id="4" name="Table 3">
            <a:extLst>
              <a:ext uri="{FF2B5EF4-FFF2-40B4-BE49-F238E27FC236}">
                <a16:creationId xmlns:a16="http://schemas.microsoft.com/office/drawing/2014/main" id="{D45DADC0-205B-4B5C-9955-E9B920625579}"/>
              </a:ext>
            </a:extLst>
          </p:cNvPr>
          <p:cNvGraphicFramePr>
            <a:graphicFrameLocks noGrp="1"/>
          </p:cNvGraphicFramePr>
          <p:nvPr>
            <p:extLst>
              <p:ext uri="{D42A27DB-BD31-4B8C-83A1-F6EECF244321}">
                <p14:modId xmlns:p14="http://schemas.microsoft.com/office/powerpoint/2010/main" val="1670639858"/>
              </p:ext>
            </p:extLst>
          </p:nvPr>
        </p:nvGraphicFramePr>
        <p:xfrm>
          <a:off x="29497" y="2143403"/>
          <a:ext cx="10662316" cy="4404604"/>
        </p:xfrm>
        <a:graphic>
          <a:graphicData uri="http://schemas.openxmlformats.org/drawingml/2006/table">
            <a:tbl>
              <a:tblPr>
                <a:tableStyleId>{5C22544A-7EE6-4342-B048-85BDC9FD1C3A}</a:tableStyleId>
              </a:tblPr>
              <a:tblGrid>
                <a:gridCol w="1115001">
                  <a:extLst>
                    <a:ext uri="{9D8B030D-6E8A-4147-A177-3AD203B41FA5}">
                      <a16:colId xmlns:a16="http://schemas.microsoft.com/office/drawing/2014/main" val="1934691659"/>
                    </a:ext>
                  </a:extLst>
                </a:gridCol>
                <a:gridCol w="4086263">
                  <a:extLst>
                    <a:ext uri="{9D8B030D-6E8A-4147-A177-3AD203B41FA5}">
                      <a16:colId xmlns:a16="http://schemas.microsoft.com/office/drawing/2014/main" val="4043616495"/>
                    </a:ext>
                  </a:extLst>
                </a:gridCol>
                <a:gridCol w="511278">
                  <a:extLst>
                    <a:ext uri="{9D8B030D-6E8A-4147-A177-3AD203B41FA5}">
                      <a16:colId xmlns:a16="http://schemas.microsoft.com/office/drawing/2014/main" val="3558298120"/>
                    </a:ext>
                  </a:extLst>
                </a:gridCol>
                <a:gridCol w="816077">
                  <a:extLst>
                    <a:ext uri="{9D8B030D-6E8A-4147-A177-3AD203B41FA5}">
                      <a16:colId xmlns:a16="http://schemas.microsoft.com/office/drawing/2014/main" val="3635936751"/>
                    </a:ext>
                  </a:extLst>
                </a:gridCol>
                <a:gridCol w="4133697">
                  <a:extLst>
                    <a:ext uri="{9D8B030D-6E8A-4147-A177-3AD203B41FA5}">
                      <a16:colId xmlns:a16="http://schemas.microsoft.com/office/drawing/2014/main" val="1560747917"/>
                    </a:ext>
                  </a:extLst>
                </a:gridCol>
              </a:tblGrid>
              <a:tr h="347730">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Issue ID​</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Description​</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Status​</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Stream</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Action​</a:t>
                      </a:r>
                    </a:p>
                  </a:txBody>
                  <a:tcPr marL="7685" marR="7685" marT="7685" marB="0" anchor="ctr">
                    <a:solidFill>
                      <a:schemeClr val="accent2"/>
                    </a:solidFill>
                  </a:tcPr>
                </a:tc>
                <a:extLst>
                  <a:ext uri="{0D108BD9-81ED-4DB2-BD59-A6C34878D82A}">
                    <a16:rowId xmlns:a16="http://schemas.microsoft.com/office/drawing/2014/main" val="3427373280"/>
                  </a:ext>
                </a:extLst>
              </a:tr>
              <a:tr h="298054">
                <a:tc>
                  <a:txBody>
                    <a:bodyPr/>
                    <a:lstStyle/>
                    <a:p>
                      <a:pPr algn="l" rtl="0" fontAlgn="ctr"/>
                      <a:r>
                        <a:rPr lang="en-AU" sz="1000" b="0" i="0" u="none" strike="noStrike">
                          <a:solidFill>
                            <a:srgbClr val="222324"/>
                          </a:solidFill>
                          <a:effectLst/>
                          <a:latin typeface="Segoe UI Semilight" panose="020B0402040204020203" pitchFamily="34" charset="0"/>
                        </a:rPr>
                        <a:t>4043</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Prudential External Alert - BUSALERT_PRUD_EXT_GRT_EXPIRE11 not generating alerts</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This alert is not generated when guarantee  expire</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extLst>
                  <a:ext uri="{0D108BD9-81ED-4DB2-BD59-A6C34878D82A}">
                    <a16:rowId xmlns:a16="http://schemas.microsoft.com/office/drawing/2014/main" val="3553843743"/>
                  </a:ext>
                </a:extLst>
              </a:tr>
              <a:tr h="298054">
                <a:tc>
                  <a:txBody>
                    <a:bodyPr/>
                    <a:lstStyle/>
                    <a:p>
                      <a:pPr algn="l" rtl="0" fontAlgn="ctr"/>
                      <a:r>
                        <a:rPr lang="en-AU" sz="1000" b="0" i="0" u="none" strike="noStrike">
                          <a:solidFill>
                            <a:srgbClr val="222324"/>
                          </a:solidFill>
                          <a:effectLst/>
                          <a:latin typeface="Segoe UI Semilight" panose="020B0402040204020203" pitchFamily="34" charset="0"/>
                        </a:rPr>
                        <a:t>4127</a:t>
                      </a:r>
                    </a:p>
                  </a:txBody>
                  <a:tcPr marL="7685" marR="7685" marT="7685" marB="0" anchor="ctr">
                    <a:solidFill>
                      <a:schemeClr val="bg1">
                        <a:lumMod val="8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Settlements - FCASREGIONRECOVERY Report is not being generated for participants</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000" b="0" i="0" u="none" strike="noStrike">
                          <a:solidFill>
                            <a:srgbClr val="222324"/>
                          </a:solidFill>
                          <a:effectLst/>
                          <a:latin typeface="Segoe UI Semilight" panose="020B0402040204020203" pitchFamily="34" charset="0"/>
                        </a:rPr>
                        <a:t>Closed</a:t>
                      </a:r>
                    </a:p>
                    <a:p>
                      <a:pPr marL="0" marR="0" lvl="0" indent="0" algn="l" defTabSz="727510" rtl="0" eaLnBrk="1" fontAlgn="ctr" latinLnBrk="0" hangingPunct="1">
                        <a:lnSpc>
                          <a:spcPct val="100000"/>
                        </a:lnSpc>
                        <a:spcBef>
                          <a:spcPts val="0"/>
                        </a:spcBef>
                        <a:spcAft>
                          <a:spcPts val="0"/>
                        </a:spcAft>
                        <a:buClrTx/>
                        <a:buSzTx/>
                        <a:buFontTx/>
                        <a:buNone/>
                        <a:tabLst/>
                        <a:defRPr/>
                      </a:pP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3632283818"/>
                  </a:ext>
                </a:extLst>
              </a:tr>
              <a:tr h="298054">
                <a:tc>
                  <a:txBody>
                    <a:bodyPr/>
                    <a:lstStyle/>
                    <a:p>
                      <a:pPr algn="l" rtl="0" fontAlgn="ctr"/>
                      <a:r>
                        <a:rPr lang="en-AU" sz="1000" b="0" i="0" u="none" strike="noStrike">
                          <a:solidFill>
                            <a:srgbClr val="222324"/>
                          </a:solidFill>
                          <a:effectLst/>
                          <a:latin typeface="Segoe UI Semilight" panose="020B0402040204020203" pitchFamily="34" charset="0"/>
                        </a:rPr>
                        <a:t>4148</a:t>
                      </a:r>
                    </a:p>
                  </a:txBody>
                  <a:tcPr marL="7685" marR="7685" marT="7685" marB="0" anchor="ctr">
                    <a:solidFill>
                      <a:schemeClr val="bg1">
                        <a:lumMod val="9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Settlements Direct screen has additional categories being displayed</a:t>
                      </a:r>
                    </a:p>
                  </a:txBody>
                  <a:tcPr marL="7685" marR="7685" marT="7685" marB="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Screen is still able to be used.</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extLst>
                  <a:ext uri="{0D108BD9-81ED-4DB2-BD59-A6C34878D82A}">
                    <a16:rowId xmlns:a16="http://schemas.microsoft.com/office/drawing/2014/main" val="256692753"/>
                  </a:ext>
                </a:extLst>
              </a:tr>
              <a:tr h="298054">
                <a:tc>
                  <a:txBody>
                    <a:bodyPr/>
                    <a:lstStyle/>
                    <a:p>
                      <a:pPr algn="l" rtl="0" fontAlgn="ctr"/>
                      <a:r>
                        <a:rPr lang="en-AU" sz="1000" b="0" i="0" u="none" strike="noStrike">
                          <a:solidFill>
                            <a:srgbClr val="222324"/>
                          </a:solidFill>
                          <a:effectLst/>
                          <a:latin typeface="Segoe UI Semilight" panose="020B0402040204020203" pitchFamily="34" charset="0"/>
                        </a:rPr>
                        <a:t>4160</a:t>
                      </a:r>
                    </a:p>
                  </a:txBody>
                  <a:tcPr marL="7685" marR="7685" marT="7685" marB="0" anchor="ctr">
                    <a:solidFill>
                      <a:schemeClr val="bg1">
                        <a:lumMod val="8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Meter Data Report Publishing is not able to be displayed in the settlement direct screen</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813189826"/>
                  </a:ext>
                </a:extLst>
              </a:tr>
              <a:tr h="298054">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4183</a:t>
                      </a:r>
                    </a:p>
                  </a:txBody>
                  <a:tcPr marL="7685" marR="7685" marT="7685" marB="0" anchor="ctr">
                    <a:solidFill>
                      <a:schemeClr val="bg1">
                        <a:lumMod val="9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Issues with Publishing Direct/Settlement Direct </a:t>
                      </a:r>
                      <a:r>
                        <a:rPr lang="en-AU" sz="1000" b="0" i="0" u="none" strike="noStrike" kern="1200" err="1">
                          <a:solidFill>
                            <a:srgbClr val="222324"/>
                          </a:solidFill>
                          <a:effectLst/>
                          <a:latin typeface="Segoe UI Semilight" panose="020B0402040204020203" pitchFamily="34" charset="0"/>
                          <a:ea typeface="+mn-ea"/>
                          <a:cs typeface="+mn-cs"/>
                        </a:rPr>
                        <a:t>APi</a:t>
                      </a:r>
                      <a:r>
                        <a:rPr lang="en-AU" sz="1000" b="0" i="0" u="none" strike="noStrike" kern="1200">
                          <a:solidFill>
                            <a:srgbClr val="222324"/>
                          </a:solidFill>
                          <a:effectLst/>
                          <a:latin typeface="Segoe UI Semilight" panose="020B0402040204020203" pitchFamily="34" charset="0"/>
                          <a:ea typeface="+mn-ea"/>
                          <a:cs typeface="+mn-cs"/>
                        </a:rPr>
                        <a:t> - </a:t>
                      </a:r>
                      <a:r>
                        <a:rPr lang="en-AU" sz="1000" b="0" i="0" u="none" strike="noStrike" kern="1200" err="1">
                          <a:solidFill>
                            <a:srgbClr val="222324"/>
                          </a:solidFill>
                          <a:effectLst/>
                          <a:latin typeface="Segoe UI Semilight" panose="020B0402040204020203" pitchFamily="34" charset="0"/>
                          <a:ea typeface="+mn-ea"/>
                          <a:cs typeface="+mn-cs"/>
                        </a:rPr>
                        <a:t>getAvailabileFiles</a:t>
                      </a:r>
                      <a:r>
                        <a:rPr lang="en-AU" sz="1000" b="0" i="0" u="none" strike="noStrike" kern="1200">
                          <a:solidFill>
                            <a:srgbClr val="222324"/>
                          </a:solidFill>
                          <a:effectLst/>
                          <a:latin typeface="Segoe UI Semilight" panose="020B0402040204020203" pitchFamily="34" charset="0"/>
                          <a:ea typeface="+mn-ea"/>
                          <a:cs typeface="+mn-cs"/>
                        </a:rPr>
                        <a:t> is timing out without specifying the </a:t>
                      </a:r>
                      <a:r>
                        <a:rPr lang="en-AU" sz="1000" b="0" i="0" u="none" strike="noStrike" kern="1200" err="1">
                          <a:solidFill>
                            <a:srgbClr val="222324"/>
                          </a:solidFill>
                          <a:effectLst/>
                          <a:latin typeface="Segoe UI Semilight" panose="020B0402040204020203" pitchFamily="34" charset="0"/>
                          <a:ea typeface="+mn-ea"/>
                          <a:cs typeface="+mn-cs"/>
                        </a:rPr>
                        <a:t>PublishingCategoryID</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If participants use the </a:t>
                      </a:r>
                      <a:r>
                        <a:rPr lang="en-AU" sz="1000" b="0" i="0" u="none" strike="noStrike" kern="1200" err="1">
                          <a:solidFill>
                            <a:srgbClr val="222324"/>
                          </a:solidFill>
                          <a:effectLst/>
                          <a:latin typeface="Segoe UI Semilight" panose="020B0402040204020203" pitchFamily="34" charset="0"/>
                          <a:ea typeface="+mn-ea"/>
                          <a:cs typeface="+mn-cs"/>
                        </a:rPr>
                        <a:t>PublishingCategoryID</a:t>
                      </a:r>
                      <a:r>
                        <a:rPr lang="en-AU" sz="1000" b="0" i="0" u="none" strike="noStrike" kern="1200">
                          <a:solidFill>
                            <a:srgbClr val="222324"/>
                          </a:solidFill>
                          <a:effectLst/>
                          <a:latin typeface="Segoe UI Semilight" panose="020B0402040204020203" pitchFamily="34" charset="0"/>
                          <a:ea typeface="+mn-ea"/>
                          <a:cs typeface="+mn-cs"/>
                        </a:rPr>
                        <a:t> the API responses  correctly.</a:t>
                      </a:r>
                    </a:p>
                  </a:txBody>
                  <a:tcPr marL="7685" marR="7685" marT="7685" marB="0" anchor="ctr">
                    <a:solidFill>
                      <a:schemeClr val="bg1">
                        <a:lumMod val="95000"/>
                      </a:schemeClr>
                    </a:solidFill>
                  </a:tcPr>
                </a:tc>
                <a:extLst>
                  <a:ext uri="{0D108BD9-81ED-4DB2-BD59-A6C34878D82A}">
                    <a16:rowId xmlns:a16="http://schemas.microsoft.com/office/drawing/2014/main" val="3263823008"/>
                  </a:ext>
                </a:extLst>
              </a:tr>
              <a:tr h="298054">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4201</a:t>
                      </a:r>
                    </a:p>
                  </a:txBody>
                  <a:tcPr marL="7685" marR="7685" marT="7685" marB="0" anchor="ctr">
                    <a:solidFill>
                      <a:schemeClr val="bg1">
                        <a:lumMod val="8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CDEII Report Issue</a:t>
                      </a:r>
                    </a:p>
                  </a:txBody>
                  <a:tcPr marL="60141" marR="60141" marT="0" marB="0">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In Testing</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This report is not generated in all instances.</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07 May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3344862086"/>
                  </a:ext>
                </a:extLst>
              </a:tr>
              <a:tr h="360849">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4333</a:t>
                      </a:r>
                    </a:p>
                  </a:txBody>
                  <a:tcPr marL="7685" marR="7685" marT="7685" marB="0" anchor="ctr">
                    <a:solidFill>
                      <a:schemeClr val="bg1">
                        <a:lumMod val="9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Settlements UAT - Settlement Direct - Settlements Direct Change to exclude Version</a:t>
                      </a:r>
                    </a:p>
                  </a:txBody>
                  <a:tcPr marL="60141" marR="60141" marT="0" marB="0">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The settlement direct screen is missing the version column on the screen.</a:t>
                      </a:r>
                    </a:p>
                    <a:p>
                      <a:pPr marL="0" marR="0" lvl="0" indent="0" algn="l" defTabSz="72751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95000"/>
                      </a:schemeClr>
                    </a:solidFill>
                  </a:tcPr>
                </a:tc>
                <a:extLst>
                  <a:ext uri="{0D108BD9-81ED-4DB2-BD59-A6C34878D82A}">
                    <a16:rowId xmlns:a16="http://schemas.microsoft.com/office/drawing/2014/main" val="1286549700"/>
                  </a:ext>
                </a:extLst>
              </a:tr>
              <a:tr h="360849">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4324</a:t>
                      </a:r>
                    </a:p>
                  </a:txBody>
                  <a:tcPr marL="7685" marR="7685" marT="7685" marB="0" anchor="ctr">
                    <a:solidFill>
                      <a:schemeClr val="bg1">
                        <a:lumMod val="8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Settlements UAT - NEM Public Daily Energy Summary report not generated</a:t>
                      </a:r>
                    </a:p>
                  </a:txBody>
                  <a:tcPr marL="60141" marR="60141" marT="0" marB="0">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8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This report is not being generated and displayed on the settlement direct screen.</a:t>
                      </a:r>
                    </a:p>
                    <a:p>
                      <a:pPr marL="0" marR="0" lvl="0" indent="0" algn="l" defTabSz="72751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07 May</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85000"/>
                      </a:schemeClr>
                    </a:solidFill>
                  </a:tcPr>
                </a:tc>
                <a:extLst>
                  <a:ext uri="{0D108BD9-81ED-4DB2-BD59-A6C34878D82A}">
                    <a16:rowId xmlns:a16="http://schemas.microsoft.com/office/drawing/2014/main" val="1715648933"/>
                  </a:ext>
                </a:extLst>
              </a:tr>
              <a:tr h="360849">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4323</a:t>
                      </a:r>
                    </a:p>
                  </a:txBody>
                  <a:tcPr marL="7685" marR="7685" marT="7685" marB="0" anchor="ctr">
                    <a:solidFill>
                      <a:schemeClr val="bg1">
                        <a:lumMod val="9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Settlements UAT - NEM Confidential Daily Energy Summary report not generated</a:t>
                      </a:r>
                    </a:p>
                  </a:txBody>
                  <a:tcPr marL="60141" marR="60141" marT="0" marB="0">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This report is not being generated and displayed on the settlement direct screen.</a:t>
                      </a:r>
                    </a:p>
                    <a:p>
                      <a:pPr marL="0" marR="0" lvl="0" indent="0" algn="l" defTabSz="72751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95000"/>
                      </a:schemeClr>
                    </a:solidFill>
                  </a:tcPr>
                </a:tc>
                <a:extLst>
                  <a:ext uri="{0D108BD9-81ED-4DB2-BD59-A6C34878D82A}">
                    <a16:rowId xmlns:a16="http://schemas.microsoft.com/office/drawing/2014/main" val="3444951448"/>
                  </a:ext>
                </a:extLst>
              </a:tr>
              <a:tr h="360849">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4322</a:t>
                      </a:r>
                    </a:p>
                  </a:txBody>
                  <a:tcPr marL="7685" marR="7685" marT="7685" marB="0" anchor="ctr">
                    <a:solidFill>
                      <a:schemeClr val="bg1">
                        <a:lumMod val="8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Settlement UAT - NEM NMAS Recovery Reconciliation reports not generated</a:t>
                      </a:r>
                    </a:p>
                  </a:txBody>
                  <a:tcPr marL="60141" marR="60141" marT="0" marB="0">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8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This report is not being generated and displayed on the settlement direct screen.</a:t>
                      </a:r>
                    </a:p>
                    <a:p>
                      <a:pPr marL="0" marR="0" lvl="0" indent="0" algn="l" defTabSz="72751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85000"/>
                      </a:schemeClr>
                    </a:solidFill>
                  </a:tcPr>
                </a:tc>
                <a:extLst>
                  <a:ext uri="{0D108BD9-81ED-4DB2-BD59-A6C34878D82A}">
                    <a16:rowId xmlns:a16="http://schemas.microsoft.com/office/drawing/2014/main" val="1102571131"/>
                  </a:ext>
                </a:extLst>
              </a:tr>
              <a:tr h="360849">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4321</a:t>
                      </a:r>
                    </a:p>
                  </a:txBody>
                  <a:tcPr marL="7685" marR="7685" marT="7685" marB="0" anchor="ctr">
                    <a:solidFill>
                      <a:schemeClr val="bg1">
                        <a:lumMod val="95000"/>
                      </a:schemeClr>
                    </a:solidFill>
                  </a:tcPr>
                </a:tc>
                <a:tc>
                  <a:txBody>
                    <a:bodyPr/>
                    <a:lstStyle/>
                    <a:p>
                      <a:pPr fontAlgn="t"/>
                      <a:r>
                        <a:rPr lang="en-AU" sz="1000" b="0" i="0" u="none" strike="noStrike" kern="1200">
                          <a:solidFill>
                            <a:srgbClr val="222324"/>
                          </a:solidFill>
                          <a:effectLst/>
                          <a:latin typeface="Segoe UI Semilight" panose="020B0402040204020203" pitchFamily="34" charset="0"/>
                          <a:ea typeface="+mn-ea"/>
                          <a:cs typeface="+mn-cs"/>
                        </a:rPr>
                        <a:t>NEM Directions Recovery Reconciliation not being generated in Settlement Direct</a:t>
                      </a:r>
                    </a:p>
                  </a:txBody>
                  <a:tcPr marL="80189" marR="80189" marT="40094" marB="40094">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r>
                        <a:rPr lang="en-AU" sz="1000" b="0" i="0" u="none" strike="noStrike" kern="1200">
                          <a:solidFill>
                            <a:srgbClr val="222324"/>
                          </a:solidFill>
                          <a:effectLst/>
                          <a:latin typeface="Segoe UI Semilight" panose="020B0402040204020203" pitchFamily="34" charset="0"/>
                          <a:ea typeface="+mn-ea"/>
                          <a:cs typeface="+mn-cs"/>
                        </a:rPr>
                        <a:t>This report is not being generated and displayed on the settlement direct screen.</a:t>
                      </a:r>
                    </a:p>
                    <a:p>
                      <a:pPr marL="0" marR="0" lvl="0" indent="0" algn="l" defTabSz="72751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95000"/>
                      </a:schemeClr>
                    </a:solidFill>
                  </a:tcPr>
                </a:tc>
                <a:extLst>
                  <a:ext uri="{0D108BD9-81ED-4DB2-BD59-A6C34878D82A}">
                    <a16:rowId xmlns:a16="http://schemas.microsoft.com/office/drawing/2014/main" val="2067796473"/>
                  </a:ext>
                </a:extLst>
              </a:tr>
            </a:tbl>
          </a:graphicData>
        </a:graphic>
      </p:graphicFrame>
    </p:spTree>
    <p:extLst>
      <p:ext uri="{BB962C8B-B14F-4D97-AF65-F5344CB8AC3E}">
        <p14:creationId xmlns:p14="http://schemas.microsoft.com/office/powerpoint/2010/main" val="3091438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206546" y="383418"/>
            <a:ext cx="9918277" cy="1042731"/>
          </a:xfrm>
        </p:spPr>
        <p:txBody>
          <a:bodyPr vert="horz" lIns="80189" tIns="40094" rIns="80189" bIns="40094" rtlCol="0" anchor="b" anchorCtr="0">
            <a:normAutofit/>
          </a:bodyPr>
          <a:lstStyle/>
          <a:p>
            <a:r>
              <a:rPr lang="en-AU" sz="3157"/>
              <a:t>5MS Pre Production –  30 April  2021</a:t>
            </a:r>
            <a:endParaRPr lang="en-AU" sz="3508">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41</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0A62B7F-C2B1-4AF0-AC70-5CF7A0B6C2B9}"/>
              </a:ext>
            </a:extLst>
          </p:cNvPr>
          <p:cNvSpPr txBox="1"/>
          <p:nvPr/>
        </p:nvSpPr>
        <p:spPr>
          <a:xfrm>
            <a:off x="5436219" y="7579158"/>
            <a:ext cx="753546" cy="173253"/>
          </a:xfrm>
          <a:prstGeom prst="rect">
            <a:avLst/>
          </a:prstGeom>
          <a:noFill/>
          <a:ln>
            <a:noFill/>
          </a:ln>
        </p:spPr>
        <p:txBody>
          <a:bodyPr wrap="square" rtlCol="0">
            <a:spAutoFit/>
          </a:bodyPr>
          <a:lstStyle/>
          <a:p>
            <a:r>
              <a:rPr lang="en-AU" sz="526"/>
              <a:t>Forecasting, SD/CD</a:t>
            </a:r>
          </a:p>
        </p:txBody>
      </p:sp>
      <p:graphicFrame>
        <p:nvGraphicFramePr>
          <p:cNvPr id="4" name="Table 3">
            <a:extLst>
              <a:ext uri="{FF2B5EF4-FFF2-40B4-BE49-F238E27FC236}">
                <a16:creationId xmlns:a16="http://schemas.microsoft.com/office/drawing/2014/main" id="{D45DADC0-205B-4B5C-9955-E9B920625579}"/>
              </a:ext>
            </a:extLst>
          </p:cNvPr>
          <p:cNvGraphicFramePr>
            <a:graphicFrameLocks noGrp="1"/>
          </p:cNvGraphicFramePr>
          <p:nvPr>
            <p:extLst>
              <p:ext uri="{D42A27DB-BD31-4B8C-83A1-F6EECF244321}">
                <p14:modId xmlns:p14="http://schemas.microsoft.com/office/powerpoint/2010/main" val="2733178672"/>
              </p:ext>
            </p:extLst>
          </p:nvPr>
        </p:nvGraphicFramePr>
        <p:xfrm>
          <a:off x="0" y="2143402"/>
          <a:ext cx="10691813" cy="3647758"/>
        </p:xfrm>
        <a:graphic>
          <a:graphicData uri="http://schemas.openxmlformats.org/drawingml/2006/table">
            <a:tbl>
              <a:tblPr>
                <a:tableStyleId>{5C22544A-7EE6-4342-B048-85BDC9FD1C3A}</a:tableStyleId>
              </a:tblPr>
              <a:tblGrid>
                <a:gridCol w="765368">
                  <a:extLst>
                    <a:ext uri="{9D8B030D-6E8A-4147-A177-3AD203B41FA5}">
                      <a16:colId xmlns:a16="http://schemas.microsoft.com/office/drawing/2014/main" val="1934691659"/>
                    </a:ext>
                  </a:extLst>
                </a:gridCol>
                <a:gridCol w="5273603">
                  <a:extLst>
                    <a:ext uri="{9D8B030D-6E8A-4147-A177-3AD203B41FA5}">
                      <a16:colId xmlns:a16="http://schemas.microsoft.com/office/drawing/2014/main" val="4043616495"/>
                    </a:ext>
                  </a:extLst>
                </a:gridCol>
                <a:gridCol w="658150">
                  <a:extLst>
                    <a:ext uri="{9D8B030D-6E8A-4147-A177-3AD203B41FA5}">
                      <a16:colId xmlns:a16="http://schemas.microsoft.com/office/drawing/2014/main" val="3558298120"/>
                    </a:ext>
                  </a:extLst>
                </a:gridCol>
                <a:gridCol w="700611">
                  <a:extLst>
                    <a:ext uri="{9D8B030D-6E8A-4147-A177-3AD203B41FA5}">
                      <a16:colId xmlns:a16="http://schemas.microsoft.com/office/drawing/2014/main" val="3635936751"/>
                    </a:ext>
                  </a:extLst>
                </a:gridCol>
                <a:gridCol w="3294081">
                  <a:extLst>
                    <a:ext uri="{9D8B030D-6E8A-4147-A177-3AD203B41FA5}">
                      <a16:colId xmlns:a16="http://schemas.microsoft.com/office/drawing/2014/main" val="1560747917"/>
                    </a:ext>
                  </a:extLst>
                </a:gridCol>
              </a:tblGrid>
              <a:tr h="347730">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Issue ID​</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Description​</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Status​</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Stream</a:t>
                      </a:r>
                    </a:p>
                  </a:txBody>
                  <a:tcPr marL="7685" marR="7685" marT="7685" marB="0" anchor="ctr">
                    <a:solidFill>
                      <a:schemeClr val="accent2"/>
                    </a:solidFill>
                  </a:tcPr>
                </a:tc>
                <a:tc>
                  <a:txBody>
                    <a:bodyPr/>
                    <a:lstStyle/>
                    <a:p>
                      <a:pPr marL="0" algn="l" defTabSz="727510" rtl="0" eaLnBrk="1" fontAlgn="base" latinLnBrk="0" hangingPunct="1"/>
                      <a:r>
                        <a:rPr lang="en-AU" sz="1000" b="1" i="0" u="none" strike="noStrike" kern="1200">
                          <a:solidFill>
                            <a:srgbClr val="FFFFFF"/>
                          </a:solidFill>
                          <a:effectLst/>
                          <a:latin typeface="Segoe UI Semilight" panose="020B0402040204020203" pitchFamily="34" charset="0"/>
                          <a:ea typeface="+mn-ea"/>
                          <a:cs typeface="+mn-cs"/>
                        </a:rPr>
                        <a:t>Action​</a:t>
                      </a:r>
                    </a:p>
                  </a:txBody>
                  <a:tcPr marL="7685" marR="7685" marT="7685" marB="0" anchor="ctr">
                    <a:solidFill>
                      <a:schemeClr val="accent2"/>
                    </a:solidFill>
                  </a:tcPr>
                </a:tc>
                <a:extLst>
                  <a:ext uri="{0D108BD9-81ED-4DB2-BD59-A6C34878D82A}">
                    <a16:rowId xmlns:a16="http://schemas.microsoft.com/office/drawing/2014/main" val="3427373280"/>
                  </a:ext>
                </a:extLst>
              </a:tr>
              <a:tr h="368533">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4392</a:t>
                      </a:r>
                    </a:p>
                  </a:txBody>
                  <a:tcPr marL="7685" marR="7685" marT="7685" marB="0" anchor="ctr">
                    <a:solidFill>
                      <a:schemeClr val="bg1">
                        <a:lumMod val="95000"/>
                      </a:schemeClr>
                    </a:solidFill>
                  </a:tcPr>
                </a:tc>
                <a:tc>
                  <a:txBody>
                    <a:bodyPr/>
                    <a:lstStyle/>
                    <a:p>
                      <a:pPr marL="0" algn="l" defTabSz="727510" rtl="0" eaLnBrk="1" fontAlgn="t" latinLnBrk="0" hangingPunct="1"/>
                      <a:r>
                        <a:rPr lang="en-AU" sz="1000" b="0" i="0" u="none" strike="noStrike" kern="1200">
                          <a:solidFill>
                            <a:srgbClr val="222324"/>
                          </a:solidFill>
                          <a:effectLst/>
                          <a:latin typeface="Segoe UI Semilight" panose="020B0402040204020203" pitchFamily="34" charset="0"/>
                          <a:ea typeface="+mn-ea"/>
                          <a:cs typeface="+mn-cs"/>
                        </a:rPr>
                        <a:t>Settlements Direct: The text reports do not have the .txt extension</a:t>
                      </a:r>
                    </a:p>
                  </a:txBody>
                  <a:tcPr marL="80189" marR="80189" marT="40094" marB="40094">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9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Settlements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1000" b="0" i="0" u="none" strike="noStrike" kern="1200">
                          <a:solidFill>
                            <a:srgbClr val="222324"/>
                          </a:solidFill>
                          <a:effectLst/>
                          <a:latin typeface="Segoe UI Semilight" panose="020B0402040204020203" pitchFamily="34" charset="0"/>
                          <a:ea typeface="+mn-ea"/>
                          <a:cs typeface="+mn-cs"/>
                        </a:rPr>
                        <a:t>Files are downloading with an incorrect .file name extension  which affects the opening of these files</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07 May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extLst>
                  <a:ext uri="{0D108BD9-81ED-4DB2-BD59-A6C34878D82A}">
                    <a16:rowId xmlns:a16="http://schemas.microsoft.com/office/drawing/2014/main" val="3553843743"/>
                  </a:ext>
                </a:extLst>
              </a:tr>
              <a:tr h="298054">
                <a:tc>
                  <a:txBody>
                    <a:bodyPr/>
                    <a:lstStyle/>
                    <a:p>
                      <a:pPr algn="l" rtl="0" fontAlgn="ctr"/>
                      <a:r>
                        <a:rPr lang="en-US" sz="1000" b="0" i="0" u="none" strike="noStrike" kern="1200">
                          <a:solidFill>
                            <a:srgbClr val="222324"/>
                          </a:solidFill>
                          <a:effectLst/>
                          <a:latin typeface="Segoe UI Semilight" panose="020B0402040204020203" pitchFamily="34" charset="0"/>
                          <a:ea typeface="+mn-ea"/>
                          <a:cs typeface="+mn-cs"/>
                        </a:rPr>
                        <a:t>4533</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tc>
                  <a:txBody>
                    <a:bodyPr/>
                    <a:lstStyle/>
                    <a:p>
                      <a:pPr fontAlgn="t"/>
                      <a:r>
                        <a:rPr lang="en-US" sz="1000" b="0" i="0" u="none" strike="noStrike" kern="1200">
                          <a:solidFill>
                            <a:srgbClr val="222324"/>
                          </a:solidFill>
                          <a:effectLst/>
                          <a:latin typeface="Segoe UI Semilight" panose="020B0402040204020203" pitchFamily="34" charset="0"/>
                          <a:ea typeface="+mn-ea"/>
                          <a:cs typeface="+mn-cs"/>
                        </a:rPr>
                        <a:t>Credit Support is missing a filed on the credit support page</a:t>
                      </a:r>
                      <a:endParaRPr lang="en-AU" sz="1000" b="0" i="0" u="none" strike="noStrike" kern="1200">
                        <a:solidFill>
                          <a:srgbClr val="222324"/>
                        </a:solidFill>
                        <a:effectLst/>
                        <a:latin typeface="Segoe UI Semilight" panose="020B0402040204020203" pitchFamily="34" charset="0"/>
                        <a:ea typeface="+mn-ea"/>
                        <a:cs typeface="+mn-cs"/>
                      </a:endParaRPr>
                    </a:p>
                  </a:txBody>
                  <a:tcPr marL="80189" marR="80189" marT="40094" marB="40094">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Settlements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Expected to be delivered 23 April </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3632283818"/>
                  </a:ext>
                </a:extLst>
              </a:tr>
              <a:tr h="298054">
                <a:tc>
                  <a:txBody>
                    <a:bodyPr/>
                    <a:lstStyle/>
                    <a:p>
                      <a:pPr algn="l" rtl="0" fontAlgn="ctr"/>
                      <a:r>
                        <a:rPr lang="en-US" sz="1000" b="0" i="0" u="none" strike="noStrike">
                          <a:solidFill>
                            <a:srgbClr val="222324"/>
                          </a:solidFill>
                          <a:effectLst/>
                          <a:latin typeface="Segoe UI Semilight" panose="020B0402040204020203" pitchFamily="34" charset="0"/>
                        </a:rPr>
                        <a:t>4539</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marL="0" algn="l" defTabSz="727510" rtl="0" eaLnBrk="1" fontAlgn="t" latinLnBrk="0" hangingPunct="1"/>
                      <a:r>
                        <a:rPr lang="en-AU" sz="1000" b="0" i="0" u="none" strike="noStrike" kern="1200">
                          <a:solidFill>
                            <a:srgbClr val="222324"/>
                          </a:solidFill>
                          <a:effectLst/>
                          <a:latin typeface="Segoe UI Semilight" panose="020B0402040204020203" pitchFamily="34" charset="0"/>
                          <a:ea typeface="+mn-ea"/>
                          <a:cs typeface="+mn-cs"/>
                        </a:rPr>
                        <a:t>r39_p1 in MSATS Pre-production returning r35 acks</a:t>
                      </a:r>
                    </a:p>
                  </a:txBody>
                  <a:tcPr marL="7685" marR="7685" marT="7685" marB="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a:solidFill>
                            <a:srgbClr val="222324"/>
                          </a:solidFill>
                          <a:effectLst/>
                          <a:latin typeface="Segoe UI Semilight" panose="020B0402040204020203" pitchFamily="34" charset="0"/>
                        </a:rPr>
                        <a:t>Closed</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a:solidFill>
                            <a:srgbClr val="222324"/>
                          </a:solidFill>
                          <a:effectLst/>
                          <a:latin typeface="Segoe UI Semilight" panose="020B0402040204020203" pitchFamily="34" charset="0"/>
                        </a:rPr>
                        <a:t>MSATS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Even if you update to the latest schema CATs transactions are returning acks in r35 format.</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extLst>
                  <a:ext uri="{0D108BD9-81ED-4DB2-BD59-A6C34878D82A}">
                    <a16:rowId xmlns:a16="http://schemas.microsoft.com/office/drawing/2014/main" val="256692753"/>
                  </a:ext>
                </a:extLst>
              </a:tr>
              <a:tr h="368533">
                <a:tc>
                  <a:txBody>
                    <a:bodyPr/>
                    <a:lstStyle/>
                    <a:p>
                      <a:pPr algn="l" rtl="0" fontAlgn="ctr"/>
                      <a:r>
                        <a:rPr lang="en-US" sz="1000" b="0" i="0" u="none" strike="noStrike">
                          <a:solidFill>
                            <a:srgbClr val="222324"/>
                          </a:solidFill>
                          <a:effectLst/>
                          <a:latin typeface="Segoe UI Semilight" panose="020B0402040204020203" pitchFamily="34" charset="0"/>
                        </a:rPr>
                        <a:t>4607</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algn="l" rtl="0" fontAlgn="ctr"/>
                      <a:r>
                        <a:rPr lang="en-US" sz="1000" b="0" i="0" u="none" strike="noStrike" kern="1200">
                          <a:solidFill>
                            <a:srgbClr val="222324"/>
                          </a:solidFill>
                          <a:effectLst/>
                          <a:latin typeface="Segoe UI Semilight" panose="020B0402040204020203" pitchFamily="34" charset="0"/>
                          <a:ea typeface="+mn-ea"/>
                          <a:cs typeface="+mn-cs"/>
                        </a:rPr>
                        <a:t>Incorrect event codes 201 and 202 are valid B2B codes that are being applied to B2M incorrectly should be 3021 and3022</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In Progress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MSATS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Incorrect error codes returned when errors occur in meter read files submitted to AEMO</a:t>
                      </a:r>
                    </a:p>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Expected to be delivered 14 May</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813189826"/>
                  </a:ext>
                </a:extLst>
              </a:tr>
              <a:tr h="368533">
                <a:tc>
                  <a:txBody>
                    <a:bodyPr/>
                    <a:lstStyle/>
                    <a:p>
                      <a:pPr algn="l" rtl="0" fontAlgn="ctr"/>
                      <a:r>
                        <a:rPr lang="en-US" sz="1000" b="0" i="0" u="none" strike="noStrike" kern="1200">
                          <a:solidFill>
                            <a:srgbClr val="222324"/>
                          </a:solidFill>
                          <a:effectLst/>
                          <a:latin typeface="Segoe UI Semilight" panose="020B0402040204020203" pitchFamily="34" charset="0"/>
                          <a:ea typeface="+mn-ea"/>
                          <a:cs typeface="+mn-cs"/>
                        </a:rPr>
                        <a:t>4563</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tc>
                  <a:txBody>
                    <a:bodyPr/>
                    <a:lstStyle/>
                    <a:p>
                      <a:r>
                        <a:rPr lang="en-US" sz="1000" b="0" i="0" u="none" strike="noStrike" kern="1200">
                          <a:solidFill>
                            <a:srgbClr val="222324"/>
                          </a:solidFill>
                          <a:effectLst/>
                          <a:latin typeface="Segoe UI Semilight" panose="020B0402040204020203" pitchFamily="34" charset="0"/>
                          <a:ea typeface="+mn-ea"/>
                          <a:cs typeface="+mn-cs"/>
                        </a:rPr>
                        <a:t>MSATS meter data enquiry screen is return duplicate rows of data</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9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In Progress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MSATS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Date is being4547 displayed twice – confirmed it is only in the DB once.</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14 May</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extLst>
                  <a:ext uri="{0D108BD9-81ED-4DB2-BD59-A6C34878D82A}">
                    <a16:rowId xmlns:a16="http://schemas.microsoft.com/office/drawing/2014/main" val="3263823008"/>
                  </a:ext>
                </a:extLst>
              </a:tr>
              <a:tr h="375634">
                <a:tc>
                  <a:txBody>
                    <a:bodyPr/>
                    <a:lstStyle/>
                    <a:p>
                      <a:pPr algn="l" rtl="0" fontAlgn="ctr"/>
                      <a:r>
                        <a:rPr lang="en-US" sz="1000" b="0" i="0" u="none" strike="noStrike" kern="1200">
                          <a:solidFill>
                            <a:srgbClr val="222324"/>
                          </a:solidFill>
                          <a:effectLst/>
                          <a:latin typeface="Segoe UI Semilight" panose="020B0402040204020203" pitchFamily="34" charset="0"/>
                          <a:ea typeface="+mn-ea"/>
                          <a:cs typeface="+mn-cs"/>
                        </a:rPr>
                        <a:t>4547</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tc>
                  <a:txBody>
                    <a:bodyPr/>
                    <a:lstStyle/>
                    <a:p>
                      <a:r>
                        <a:rPr lang="en-US" sz="1000" b="0" i="0" u="none" strike="noStrike" kern="1200">
                          <a:solidFill>
                            <a:srgbClr val="222324"/>
                          </a:solidFill>
                          <a:effectLst/>
                          <a:latin typeface="Segoe UI Semilight" panose="020B0402040204020203" pitchFamily="34" charset="0"/>
                          <a:ea typeface="+mn-ea"/>
                          <a:cs typeface="+mn-cs"/>
                        </a:rPr>
                        <a:t>Screen display issue – MDMT batch handler incorrectly showing as down for some participants</a:t>
                      </a:r>
                      <a:endParaRPr lang="en-AU" sz="1000" b="0" i="0" u="none" strike="noStrike" kern="1200">
                        <a:solidFill>
                          <a:srgbClr val="222324"/>
                        </a:solidFill>
                        <a:effectLst/>
                        <a:latin typeface="Segoe UI Semilight" panose="020B0402040204020203" pitchFamily="34" charset="0"/>
                        <a:ea typeface="+mn-ea"/>
                        <a:cs typeface="+mn-cs"/>
                      </a:endParaRPr>
                    </a:p>
                  </a:txBody>
                  <a:tcPr marL="60141" marR="60141" marT="0" marB="0">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In Progress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MSATS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85000"/>
                      </a:schemeClr>
                    </a:solidFill>
                  </a:tcPr>
                </a:tc>
                <a:tc>
                  <a:txBody>
                    <a:bodyPr/>
                    <a:lstStyle/>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The correct information is displayed directly under the incorrect message</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14 May</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3344862086"/>
                  </a:ext>
                </a:extLst>
              </a:tr>
              <a:tr h="368533">
                <a:tc>
                  <a:txBody>
                    <a:bodyPr/>
                    <a:lstStyle/>
                    <a:p>
                      <a:pPr algn="l" rtl="0" fontAlgn="ctr"/>
                      <a:r>
                        <a:rPr lang="en-US" sz="1000" b="0" i="0" u="none" strike="noStrike" kern="1200">
                          <a:solidFill>
                            <a:srgbClr val="222324"/>
                          </a:solidFill>
                          <a:effectLst/>
                          <a:latin typeface="Segoe UI Semilight" panose="020B0402040204020203" pitchFamily="34" charset="0"/>
                          <a:ea typeface="+mn-ea"/>
                          <a:cs typeface="+mn-cs"/>
                        </a:rPr>
                        <a:t>4443</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tc>
                  <a:txBody>
                    <a:bodyPr/>
                    <a:lstStyle/>
                    <a:p>
                      <a:pPr algn="l" rtl="0" fontAlgn="ctr"/>
                      <a:r>
                        <a:rPr lang="en-US" sz="1000" b="0" i="0" u="none" strike="noStrike" kern="1200">
                          <a:solidFill>
                            <a:srgbClr val="222324"/>
                          </a:solidFill>
                          <a:effectLst/>
                          <a:latin typeface="Segoe UI Semilight" panose="020B0402040204020203" pitchFamily="34" charset="0"/>
                          <a:ea typeface="+mn-ea"/>
                          <a:cs typeface="+mn-cs"/>
                        </a:rPr>
                        <a:t>Run Date/Time field mandatory for RM11 incorrectly</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In Progress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algn="l" rtl="0" fontAlgn="ctr"/>
                      <a:r>
                        <a:rPr lang="en-US" sz="1000" b="0" i="0" u="none" strike="noStrike">
                          <a:solidFill>
                            <a:srgbClr val="222324"/>
                          </a:solidFill>
                          <a:effectLst/>
                          <a:latin typeface="Segoe UI Semilight" panose="020B0402040204020203" pitchFamily="34" charset="0"/>
                        </a:rPr>
                        <a:t>MSATS</a:t>
                      </a:r>
                      <a:endParaRPr lang="en-AU" sz="10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marL="0" algn="l" defTabSz="727510" rtl="0" eaLnBrk="1" fontAlgn="ctr" latinLnBrk="0" hangingPunct="1"/>
                      <a:r>
                        <a:rPr lang="en-US" sz="1000" b="0" i="0" u="none" strike="noStrike" kern="1200">
                          <a:solidFill>
                            <a:srgbClr val="222324"/>
                          </a:solidFill>
                          <a:effectLst/>
                          <a:latin typeface="Segoe UI Semilight" panose="020B0402040204020203" pitchFamily="34" charset="0"/>
                          <a:ea typeface="+mn-ea"/>
                          <a:cs typeface="+mn-cs"/>
                        </a:rPr>
                        <a:t>Participant forced to enter a run date and time when select report via screen.</a:t>
                      </a:r>
                    </a:p>
                    <a:p>
                      <a:pPr marL="0" marR="0" lvl="0" indent="0" algn="l" defTabSz="727510" rtl="0" eaLnBrk="1" fontAlgn="ctr" latinLnBrk="0" hangingPunct="1">
                        <a:lnSpc>
                          <a:spcPct val="100000"/>
                        </a:lnSpc>
                        <a:spcBef>
                          <a:spcPts val="0"/>
                        </a:spcBef>
                        <a:spcAft>
                          <a:spcPts val="0"/>
                        </a:spcAft>
                        <a:buClrTx/>
                        <a:buSzTx/>
                        <a:buFontTx/>
                        <a:buNone/>
                        <a:tabLst/>
                        <a:defRPr/>
                      </a:pPr>
                      <a:r>
                        <a:rPr lang="en-US" sz="1000" b="0" i="0" u="none" strike="noStrike" kern="1200">
                          <a:solidFill>
                            <a:srgbClr val="222324"/>
                          </a:solidFill>
                          <a:effectLst/>
                          <a:latin typeface="Segoe UI Semilight" panose="020B0402040204020203" pitchFamily="34" charset="0"/>
                          <a:ea typeface="+mn-ea"/>
                          <a:cs typeface="+mn-cs"/>
                        </a:rPr>
                        <a:t>Expected to be delivered 14 May</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extLst>
                  <a:ext uri="{0D108BD9-81ED-4DB2-BD59-A6C34878D82A}">
                    <a16:rowId xmlns:a16="http://schemas.microsoft.com/office/drawing/2014/main" val="3901448253"/>
                  </a:ext>
                </a:extLst>
              </a:tr>
              <a:tr h="365064">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4656</a:t>
                      </a:r>
                    </a:p>
                  </a:txBody>
                  <a:tcPr marL="7685" marR="7685" marT="7685" marB="0" anchor="ctr">
                    <a:solidFill>
                      <a:schemeClr val="bg1">
                        <a:lumMod val="85000"/>
                      </a:schemeClr>
                    </a:solidFill>
                  </a:tcPr>
                </a:tc>
                <a:tc>
                  <a:txBody>
                    <a:bodyPr/>
                    <a:lstStyle/>
                    <a:p>
                      <a:pPr algn="l" rtl="0" fontAlgn="ctr"/>
                      <a:r>
                        <a:rPr lang="en-AU" sz="1000" b="0" i="0" u="none" strike="noStrike" kern="1200">
                          <a:solidFill>
                            <a:srgbClr val="222324"/>
                          </a:solidFill>
                          <a:effectLst/>
                          <a:latin typeface="Segoe UI Semilight" panose="020B0402040204020203" pitchFamily="34" charset="0"/>
                          <a:ea typeface="+mn-ea"/>
                          <a:cs typeface="+mn-cs"/>
                        </a:rPr>
                        <a:t>NEMMCO rejecting inbound MDMT and MTRD messages with more than 35 characters in the filename / </a:t>
                      </a:r>
                      <a:r>
                        <a:rPr lang="en-AU" sz="1000" b="0" i="0" u="none" strike="noStrike" kern="1200" err="1">
                          <a:solidFill>
                            <a:srgbClr val="222324"/>
                          </a:solidFill>
                          <a:effectLst/>
                          <a:latin typeface="Segoe UI Semilight" panose="020B0402040204020203" pitchFamily="34" charset="0"/>
                          <a:ea typeface="+mn-ea"/>
                          <a:cs typeface="+mn-cs"/>
                        </a:rPr>
                        <a:t>messageContextID</a:t>
                      </a:r>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Assigned</a:t>
                      </a:r>
                    </a:p>
                  </a:txBody>
                  <a:tcPr marL="7685" marR="7685" marT="7685" marB="0" anchor="ctr">
                    <a:solidFill>
                      <a:schemeClr val="bg1">
                        <a:lumMod val="85000"/>
                      </a:schemeClr>
                    </a:solidFill>
                  </a:tcPr>
                </a:tc>
                <a:tc>
                  <a:txBody>
                    <a:bodyPr/>
                    <a:lstStyle/>
                    <a:p>
                      <a:pPr algn="l" rtl="0" fontAlgn="ctr"/>
                      <a:r>
                        <a:rPr lang="en-AU" sz="1000" b="0" i="0" u="none" strike="noStrike">
                          <a:solidFill>
                            <a:srgbClr val="222324"/>
                          </a:solidFill>
                          <a:effectLst/>
                          <a:latin typeface="Segoe UI Semilight" panose="020B0402040204020203" pitchFamily="34" charset="0"/>
                        </a:rPr>
                        <a:t>MSATS</a:t>
                      </a:r>
                    </a:p>
                  </a:txBody>
                  <a:tcPr marL="7685" marR="7685" marT="7685" marB="0" anchor="ctr">
                    <a:solidFill>
                      <a:schemeClr val="bg1">
                        <a:lumMod val="85000"/>
                      </a:schemeClr>
                    </a:solidFill>
                  </a:tcPr>
                </a:tc>
                <a:tc>
                  <a:txBody>
                    <a:bodyPr/>
                    <a:lstStyle/>
                    <a:p>
                      <a:pPr marL="0" algn="l" defTabSz="727510" rtl="0" eaLnBrk="1" fontAlgn="ctr" latinLnBrk="0" hangingPunct="1"/>
                      <a:endParaRPr lang="en-AU" sz="10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1577684602"/>
                  </a:ext>
                </a:extLst>
              </a:tr>
            </a:tbl>
          </a:graphicData>
        </a:graphic>
      </p:graphicFrame>
    </p:spTree>
    <p:extLst>
      <p:ext uri="{BB962C8B-B14F-4D97-AF65-F5344CB8AC3E}">
        <p14:creationId xmlns:p14="http://schemas.microsoft.com/office/powerpoint/2010/main" val="3281342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TFG/MTP Update</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Blaine Miner</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42</a:t>
            </a:fld>
            <a:endParaRPr lang="en-AU"/>
          </a:p>
        </p:txBody>
      </p:sp>
    </p:spTree>
    <p:extLst>
      <p:ext uri="{BB962C8B-B14F-4D97-AF65-F5344CB8AC3E}">
        <p14:creationId xmlns:p14="http://schemas.microsoft.com/office/powerpoint/2010/main" val="136197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a:xfrm>
            <a:off x="206546" y="14057"/>
            <a:ext cx="7894138" cy="1310695"/>
          </a:xfrm>
        </p:spPr>
        <p:txBody>
          <a:bodyPr vert="horz" lIns="91440" tIns="45720" rIns="91440" bIns="45720" rtlCol="0" anchor="b" anchorCtr="0">
            <a:normAutofit/>
          </a:bodyPr>
          <a:lstStyle/>
          <a:p>
            <a:r>
              <a:rPr lang="en-AU" sz="3600"/>
              <a:t>TFG/MTP Update</a:t>
            </a:r>
          </a:p>
        </p:txBody>
      </p:sp>
      <p:sp>
        <p:nvSpPr>
          <p:cNvPr id="7" name="TextBox 6">
            <a:extLst>
              <a:ext uri="{FF2B5EF4-FFF2-40B4-BE49-F238E27FC236}">
                <a16:creationId xmlns:a16="http://schemas.microsoft.com/office/drawing/2014/main" id="{38A73FB9-5AE0-4ED8-A843-4779600B3C00}"/>
              </a:ext>
            </a:extLst>
          </p:cNvPr>
          <p:cNvSpPr txBox="1"/>
          <p:nvPr/>
        </p:nvSpPr>
        <p:spPr>
          <a:xfrm>
            <a:off x="206546" y="1974317"/>
            <a:ext cx="8758550" cy="5294850"/>
          </a:xfrm>
          <a:prstGeom prst="rect">
            <a:avLst/>
          </a:prstGeom>
        </p:spPr>
        <p:txBody>
          <a:bodyPr vert="horz" lIns="72000" tIns="45720" rIns="72000" bIns="45720" rtlCol="0" anchor="t">
            <a:normAutofit/>
          </a:bodyPr>
          <a:lstStyle/>
          <a:p>
            <a:pPr marL="285750" lvl="1" indent="-196850" defTabSz="801929">
              <a:spcBef>
                <a:spcPts val="600"/>
              </a:spcBef>
              <a:buFont typeface="Arial" panose="020B0604020202020204" pitchFamily="34" charset="0"/>
              <a:buChar char="•"/>
            </a:pPr>
            <a:r>
              <a:rPr lang="en-AU" sz="1600">
                <a:ea typeface="+mn-lt"/>
                <a:cs typeface="+mn-lt"/>
              </a:rPr>
              <a:t>MSDR Data Transition WG meeting #1 Debrief </a:t>
            </a:r>
          </a:p>
          <a:p>
            <a:pPr marL="285750" lvl="1" indent="-196850" defTabSz="801929" fontAlgn="ctr">
              <a:spcBef>
                <a:spcPts val="600"/>
              </a:spcBef>
              <a:buFont typeface="Arial" panose="020B0604020202020204" pitchFamily="34" charset="0"/>
              <a:buChar char="•"/>
            </a:pPr>
            <a:r>
              <a:rPr lang="en-US" sz="1600">
                <a:ea typeface="+mn-lt"/>
                <a:cs typeface="+mn-lt"/>
              </a:rPr>
              <a:t>CATS Transaction Analysis update</a:t>
            </a:r>
            <a:endParaRPr lang="en-AU" sz="1600">
              <a:ea typeface="+mn-lt"/>
              <a:cs typeface="+mn-lt"/>
            </a:endParaRPr>
          </a:p>
          <a:p>
            <a:pPr marL="285750" lvl="1" indent="-196850" defTabSz="801929" fontAlgn="ctr">
              <a:spcBef>
                <a:spcPts val="600"/>
              </a:spcBef>
              <a:buFont typeface="Arial" panose="020B0604020202020204" pitchFamily="34" charset="0"/>
              <a:buChar char="•"/>
            </a:pPr>
            <a:r>
              <a:rPr lang="en-AU" sz="1600">
                <a:ea typeface="+mn-lt"/>
                <a:cs typeface="+mn-lt"/>
              </a:rPr>
              <a:t>GLOPOOL planning</a:t>
            </a:r>
          </a:p>
          <a:p>
            <a:pPr marL="285750" lvl="1" indent="-196850" defTabSz="801929" fontAlgn="ctr">
              <a:spcBef>
                <a:spcPts val="600"/>
              </a:spcBef>
              <a:buFont typeface="Arial" panose="020B0604020202020204" pitchFamily="34" charset="0"/>
              <a:buChar char="•"/>
            </a:pPr>
            <a:r>
              <a:rPr lang="fr-FR" sz="1600">
                <a:ea typeface="+mn-lt"/>
                <a:cs typeface="+mn-lt"/>
              </a:rPr>
              <a:t>MTP Update</a:t>
            </a:r>
            <a:endParaRPr lang="en-AU" sz="1600">
              <a:ea typeface="+mn-lt"/>
              <a:cs typeface="+mn-lt"/>
            </a:endParaRPr>
          </a:p>
          <a:p>
            <a:pPr marL="285750" lvl="1" indent="-196850" defTabSz="801929" fontAlgn="ctr">
              <a:spcBef>
                <a:spcPts val="600"/>
              </a:spcBef>
              <a:buFont typeface="Arial" panose="020B0604020202020204" pitchFamily="34" charset="0"/>
              <a:buChar char="•"/>
            </a:pPr>
            <a:r>
              <a:rPr lang="fr-FR" sz="1600">
                <a:ea typeface="+mn-lt"/>
                <a:cs typeface="+mn-lt"/>
              </a:rPr>
              <a:t>Cross Boundary Supplies Guideline</a:t>
            </a:r>
            <a:endParaRPr lang="en-AU" sz="1600">
              <a:ea typeface="+mn-lt"/>
              <a:cs typeface="+mn-lt"/>
            </a:endParaRPr>
          </a:p>
          <a:p>
            <a:pPr marL="285750" indent="-196850" defTabSz="801929">
              <a:spcBef>
                <a:spcPts val="600"/>
              </a:spcBef>
              <a:buFont typeface="Arial" panose="020B0604020202020204" pitchFamily="34" charset="0"/>
              <a:buChar char="•"/>
            </a:pPr>
            <a:endParaRPr lang="en-AU" sz="1600">
              <a:ea typeface="+mn-lt"/>
              <a:cs typeface="+mn-lt"/>
            </a:endParaRPr>
          </a:p>
          <a:p>
            <a:pPr marL="1200150" lvl="2" indent="-285750" defTabSz="801929">
              <a:buFont typeface="Arial" panose="020B0604020202020204" pitchFamily="34" charset="0"/>
              <a:buChar char="•"/>
            </a:pPr>
            <a:endParaRPr lang="en-AU" sz="1200">
              <a:ea typeface="+mn-lt"/>
              <a:cs typeface="+mn-lt"/>
            </a:endParaRPr>
          </a:p>
          <a:p>
            <a:pPr defTabSz="801929">
              <a:spcAft>
                <a:spcPts val="400"/>
              </a:spcAft>
            </a:pPr>
            <a:r>
              <a:rPr lang="en-AU">
                <a:ea typeface="+mn-lt"/>
                <a:cs typeface="+mn-lt"/>
              </a:rPr>
              <a:t>The next meeting is on Thursday 13</a:t>
            </a:r>
            <a:r>
              <a:rPr lang="en-AU" baseline="30000">
                <a:ea typeface="+mn-lt"/>
                <a:cs typeface="+mn-lt"/>
              </a:rPr>
              <a:t>th</a:t>
            </a:r>
            <a:r>
              <a:rPr lang="en-AU">
                <a:ea typeface="+mn-lt"/>
                <a:cs typeface="+mn-lt"/>
              </a:rPr>
              <a:t> May 2021. Indicate agenda for this meeting is:</a:t>
            </a:r>
          </a:p>
          <a:p>
            <a:pPr marL="285750" indent="-196850" defTabSz="801929">
              <a:spcBef>
                <a:spcPts val="600"/>
              </a:spcBef>
              <a:buFont typeface="Arial" panose="020B0604020202020204" pitchFamily="34" charset="0"/>
              <a:buChar char="•"/>
            </a:pPr>
            <a:r>
              <a:rPr lang="en-AU" sz="1600">
                <a:ea typeface="+mn-lt"/>
                <a:cs typeface="+mn-lt"/>
              </a:rPr>
              <a:t>CATS Transaction Volume updates</a:t>
            </a:r>
          </a:p>
          <a:p>
            <a:pPr marL="285750" lvl="1" indent="-196850" defTabSz="801929">
              <a:spcBef>
                <a:spcPts val="600"/>
              </a:spcBef>
              <a:buFont typeface="Arial" panose="020B0604020202020204" pitchFamily="34" charset="0"/>
              <a:buChar char="•"/>
            </a:pPr>
            <a:r>
              <a:rPr lang="en-AU" sz="1600">
                <a:ea typeface="+mn-lt"/>
                <a:cs typeface="+mn-lt"/>
              </a:rPr>
              <a:t>Roll-out plans analysis</a:t>
            </a:r>
          </a:p>
          <a:p>
            <a:pPr marL="285750" indent="-196850" defTabSz="801929">
              <a:spcBef>
                <a:spcPts val="600"/>
              </a:spcBef>
              <a:buFont typeface="Arial" panose="020B0604020202020204" pitchFamily="34" charset="0"/>
              <a:buChar char="•"/>
            </a:pPr>
            <a:r>
              <a:rPr lang="en-AU" sz="1600">
                <a:ea typeface="+mn-lt"/>
                <a:cs typeface="+mn-lt"/>
              </a:rPr>
              <a:t>Upcoming MTP activities</a:t>
            </a:r>
          </a:p>
          <a:p>
            <a:pPr marL="285750" lvl="1" indent="-196850" defTabSz="801929">
              <a:spcBef>
                <a:spcPts val="600"/>
              </a:spcBef>
              <a:buFont typeface="Arial" panose="020B0604020202020204" pitchFamily="34" charset="0"/>
              <a:buChar char="•"/>
            </a:pPr>
            <a:r>
              <a:rPr lang="en-AU" sz="1600">
                <a:ea typeface="+mn-lt"/>
                <a:cs typeface="+mn-lt"/>
              </a:rPr>
              <a:t>MSDR Data Transition WG meeting #2 Debrief </a:t>
            </a:r>
          </a:p>
          <a:p>
            <a:pPr marL="285750" indent="-196850" defTabSz="801929">
              <a:spcBef>
                <a:spcPts val="600"/>
              </a:spcBef>
              <a:buFont typeface="Arial" panose="020B0604020202020204" pitchFamily="34" charset="0"/>
              <a:buChar char="•"/>
            </a:pPr>
            <a:r>
              <a:rPr lang="en-AU" sz="1600">
                <a:solidFill>
                  <a:srgbClr val="FF0000"/>
                </a:solidFill>
                <a:ea typeface="+mn-lt"/>
                <a:cs typeface="+mn-lt"/>
              </a:rPr>
              <a:t>RWG requests?</a:t>
            </a:r>
          </a:p>
        </p:txBody>
      </p:sp>
      <p:pic>
        <p:nvPicPr>
          <p:cNvPr id="4" name="Graphic 3" descr="Group brainstorm">
            <a:extLst>
              <a:ext uri="{FF2B5EF4-FFF2-40B4-BE49-F238E27FC236}">
                <a16:creationId xmlns:a16="http://schemas.microsoft.com/office/drawing/2014/main" id="{C91DB057-6388-4ED2-B15C-C1E43C4980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36070" y="1392902"/>
            <a:ext cx="2065071" cy="2065071"/>
          </a:xfrm>
          <a:prstGeom prst="rect">
            <a:avLst/>
          </a:prstGeom>
        </p:spPr>
      </p:pic>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a:xfrm>
            <a:off x="9956751" y="7006699"/>
            <a:ext cx="505220" cy="402483"/>
          </a:xfrm>
        </p:spPr>
        <p:txBody>
          <a:bodyPr vert="horz" lIns="91440" tIns="45720" rIns="91440" bIns="45720" rtlCol="0" anchor="ctr">
            <a:normAutofit/>
          </a:bodyPr>
          <a:lstStyle/>
          <a:p>
            <a:pPr>
              <a:spcAft>
                <a:spcPts val="600"/>
              </a:spcAft>
            </a:pPr>
            <a:fld id="{4EC81F68-4976-451A-B2E9-79BCBD2F70CC}" type="slidenum">
              <a:rPr lang="en-AU" smtClean="0"/>
              <a:pPr>
                <a:spcAft>
                  <a:spcPts val="600"/>
                </a:spcAft>
              </a:pPr>
              <a:t>43</a:t>
            </a:fld>
            <a:endParaRPr lang="en-AU"/>
          </a:p>
        </p:txBody>
      </p:sp>
      <p:sp>
        <p:nvSpPr>
          <p:cNvPr id="3" name="Rectangle 2">
            <a:extLst>
              <a:ext uri="{FF2B5EF4-FFF2-40B4-BE49-F238E27FC236}">
                <a16:creationId xmlns:a16="http://schemas.microsoft.com/office/drawing/2014/main" id="{5CB42C19-C5AB-4176-9DF5-CA3131E77A19}"/>
              </a:ext>
            </a:extLst>
          </p:cNvPr>
          <p:cNvSpPr/>
          <p:nvPr/>
        </p:nvSpPr>
        <p:spPr>
          <a:xfrm>
            <a:off x="147338" y="1601202"/>
            <a:ext cx="10594595" cy="373115"/>
          </a:xfrm>
          <a:prstGeom prst="rect">
            <a:avLst/>
          </a:prstGeom>
        </p:spPr>
        <p:txBody>
          <a:bodyPr wrap="square">
            <a:spAutoFit/>
          </a:bodyPr>
          <a:lstStyle/>
          <a:p>
            <a:pPr marL="85725" defTabSz="801929">
              <a:lnSpc>
                <a:spcPct val="110000"/>
              </a:lnSpc>
              <a:spcBef>
                <a:spcPts val="600"/>
              </a:spcBef>
              <a:spcAft>
                <a:spcPts val="600"/>
              </a:spcAft>
            </a:pPr>
            <a:r>
              <a:rPr lang="en-AU"/>
              <a:t>The last TFG meeting was held on Thursday 15</a:t>
            </a:r>
            <a:r>
              <a:rPr lang="en-AU" baseline="30000"/>
              <a:t>th</a:t>
            </a:r>
            <a:r>
              <a:rPr lang="en-AU"/>
              <a:t> April 2021. The agenda included:</a:t>
            </a:r>
          </a:p>
        </p:txBody>
      </p:sp>
    </p:spTree>
    <p:extLst>
      <p:ext uri="{BB962C8B-B14F-4D97-AF65-F5344CB8AC3E}">
        <p14:creationId xmlns:p14="http://schemas.microsoft.com/office/powerpoint/2010/main" val="1082207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50494"/>
            <a:ext cx="10255424" cy="1310695"/>
          </a:xfrm>
        </p:spPr>
        <p:txBody>
          <a:bodyPr/>
          <a:lstStyle/>
          <a:p>
            <a:r>
              <a:rPr lang="en-AU"/>
              <a:t>Proposed RTC Transition Approach</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29842" y="1728227"/>
            <a:ext cx="10255425" cy="5479713"/>
          </a:xfrm>
        </p:spPr>
        <p:txBody>
          <a:bodyPr>
            <a:normAutofit/>
          </a:bodyPr>
          <a:lstStyle/>
          <a:p>
            <a:pPr lvl="0"/>
            <a:r>
              <a:rPr lang="en-AU" sz="2000">
                <a:solidFill>
                  <a:srgbClr val="FF0000"/>
                </a:solidFill>
              </a:rPr>
              <a:t>By 1 Oct 2021</a:t>
            </a:r>
          </a:p>
          <a:p>
            <a:pPr lvl="1"/>
            <a:r>
              <a:rPr lang="en-AU" sz="1800"/>
              <a:t>All Tranche 1 meters (type 1-3, subset of 4 and cross boundary) to have their RTC updated with a fourth character of ‘A’ or ‘D’ (de-energisation scenarios only)</a:t>
            </a:r>
          </a:p>
          <a:p>
            <a:pPr lvl="0"/>
            <a:r>
              <a:rPr lang="en-AU" sz="2000">
                <a:solidFill>
                  <a:srgbClr val="FF0000"/>
                </a:solidFill>
              </a:rPr>
              <a:t>From 1 Oct 2021 to 30 Nov 2022</a:t>
            </a:r>
          </a:p>
          <a:p>
            <a:pPr lvl="1"/>
            <a:r>
              <a:rPr lang="en-AU" sz="1800"/>
              <a:t>All Tranche 2 meters (new and replacement type 4, 4A, VICAMI, etc.) to have their RTC updated with a fourth character of ‘A’ or ‘D’ (de-energisation scenarios only)</a:t>
            </a:r>
          </a:p>
          <a:p>
            <a:pPr lvl="0"/>
            <a:r>
              <a:rPr lang="en-AU" sz="2000">
                <a:solidFill>
                  <a:srgbClr val="FF0000"/>
                </a:solidFill>
              </a:rPr>
              <a:t>From 1 Dec 2022 onwards</a:t>
            </a:r>
          </a:p>
          <a:p>
            <a:pPr lvl="1"/>
            <a:r>
              <a:rPr lang="en-AU" sz="1800"/>
              <a:t>All other meters (e.g. basic meters and MRIM) to have their RTC updated with a fourth character whenever a change is made to that meter that requires MSATS to be updated</a:t>
            </a:r>
            <a:endParaRPr lang="en-AU" sz="2151"/>
          </a:p>
          <a:p>
            <a:endParaRPr lang="en-AU" sz="2151"/>
          </a:p>
          <a:p>
            <a:r>
              <a:rPr lang="en-AU" sz="2100"/>
              <a:t>Noting:</a:t>
            </a:r>
          </a:p>
          <a:p>
            <a:pPr lvl="1"/>
            <a:r>
              <a:rPr lang="en-AU" sz="1800"/>
              <a:t>MPs can update RTCs to the appropriate 4 character code, resulting from BAU activities only, from 1 May 2021</a:t>
            </a:r>
          </a:p>
          <a:p>
            <a:pPr lvl="1"/>
            <a:r>
              <a:rPr lang="en-AU" sz="1800">
                <a:solidFill>
                  <a:srgbClr val="FF0000"/>
                </a:solidFill>
              </a:rPr>
              <a:t>‘Mass’ updating of this field should be discouraged without prior engagement with all affected parties</a:t>
            </a:r>
          </a:p>
          <a:p>
            <a:pPr lvl="1"/>
            <a:r>
              <a:rPr lang="en-AU" sz="1800"/>
              <a:t>AEMO is not proposing any explicit transition end dates, at this stage, for non-tranche 1 and 2 meters</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44</a:t>
            </a:fld>
            <a:endParaRPr lang="en-AU"/>
          </a:p>
        </p:txBody>
      </p:sp>
    </p:spTree>
    <p:extLst>
      <p:ext uri="{BB962C8B-B14F-4D97-AF65-F5344CB8AC3E}">
        <p14:creationId xmlns:p14="http://schemas.microsoft.com/office/powerpoint/2010/main" val="540278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9046158" cy="1310695"/>
          </a:xfrm>
        </p:spPr>
        <p:txBody>
          <a:bodyPr/>
          <a:lstStyle/>
          <a:p>
            <a:r>
              <a:rPr lang="fr-FR" sz="3850"/>
              <a:t>Tranche 1 Volumes</a:t>
            </a:r>
            <a:endParaRPr lang="fr-FR" sz="3850">
              <a:solidFill>
                <a:srgbClr val="FFFFFF"/>
              </a:solidFill>
            </a:endParaRP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679588"/>
            <a:ext cx="10255425" cy="5880087"/>
          </a:xfrm>
        </p:spPr>
        <p:txBody>
          <a:bodyPr vert="horz" lIns="91440" tIns="45720" rIns="91440" bIns="45720" rtlCol="0" anchor="t">
            <a:noAutofit/>
          </a:bodyPr>
          <a:lstStyle/>
          <a:p>
            <a:pPr marL="0" indent="0">
              <a:buNone/>
            </a:pPr>
            <a:r>
              <a:rPr lang="en-AU" sz="2000"/>
              <a:t>Consolidated Roll-out plan numbers</a:t>
            </a:r>
          </a:p>
          <a:p>
            <a:pPr marL="0" indent="0">
              <a:buNone/>
            </a:pPr>
            <a:r>
              <a:rPr lang="en-AU" sz="2000"/>
              <a:t>     Tranche 1 - Meter updates				Tranche 1 – NMI creations		</a:t>
            </a:r>
          </a:p>
          <a:p>
            <a:pPr marL="200101" indent="-200025">
              <a:spcBef>
                <a:spcPts val="438"/>
              </a:spcBef>
            </a:pPr>
            <a:endParaRPr lang="en-AU" sz="20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0" indent="0">
              <a:spcBef>
                <a:spcPts val="438"/>
              </a:spcBef>
              <a:buNone/>
            </a:pPr>
            <a:r>
              <a:rPr lang="en-AU" sz="1600">
                <a:solidFill>
                  <a:srgbClr val="0070C0"/>
                </a:solidFill>
                <a:cs typeface="Segoe UI Semilight"/>
              </a:rPr>
              <a:t>Note: Graph ‘y’ axis = 30,000                                                 Note: Graph ‘y’ axis = 60,000</a:t>
            </a:r>
          </a:p>
          <a:p>
            <a:pPr marL="0" indent="0">
              <a:spcBef>
                <a:spcPts val="438"/>
              </a:spcBef>
              <a:buNone/>
            </a:pPr>
            <a:endParaRPr lang="en-AU" sz="1200">
              <a:solidFill>
                <a:srgbClr val="0070C0"/>
              </a:solidFill>
              <a:cs typeface="Segoe UI Semilight"/>
            </a:endParaRPr>
          </a:p>
          <a:p>
            <a:pPr marL="355" indent="0">
              <a:buNone/>
            </a:pPr>
            <a:r>
              <a:rPr lang="en-AU" sz="2000">
                <a:cs typeface="Segoe UI Semilight"/>
              </a:rPr>
              <a:t>Associated CR volumes: </a:t>
            </a:r>
          </a:p>
          <a:p>
            <a:pPr marL="343255" indent="-342900"/>
            <a:r>
              <a:rPr lang="en-AU" sz="1800">
                <a:cs typeface="Segoe UI Semilight"/>
              </a:rPr>
              <a:t>Includes some Tranche 2 CRs</a:t>
            </a:r>
          </a:p>
          <a:p>
            <a:pPr marL="343255" indent="-342900"/>
            <a:r>
              <a:rPr lang="en-AU" sz="1800">
                <a:cs typeface="Segoe UI Semilight"/>
              </a:rPr>
              <a:t>2 x CRs for NMI creations</a:t>
            </a:r>
          </a:p>
          <a:p>
            <a:pPr marL="343255" indent="-342900"/>
            <a:r>
              <a:rPr lang="en-AU" sz="1800">
                <a:cs typeface="Segoe UI Semilight"/>
              </a:rPr>
              <a:t>Max Volume 185,000 (Aug-21)</a:t>
            </a:r>
          </a:p>
          <a:p>
            <a:pPr marL="343255" indent="-342900"/>
            <a:r>
              <a:rPr lang="en-AU" sz="1800">
                <a:solidFill>
                  <a:srgbClr val="FF0000"/>
                </a:solidFill>
                <a:cs typeface="Segoe UI Semilight"/>
              </a:rPr>
              <a:t>74 Cross boundary NMIs </a:t>
            </a:r>
          </a:p>
          <a:p>
            <a:pPr marL="355" indent="0">
              <a:buNone/>
            </a:pPr>
            <a:r>
              <a:rPr lang="en-AU" sz="1800">
                <a:solidFill>
                  <a:srgbClr val="FF0000"/>
                </a:solidFill>
                <a:cs typeface="Segoe UI Semilight"/>
              </a:rPr>
              <a:t>      planned for post 5MS go-live</a:t>
            </a:r>
          </a:p>
          <a:p>
            <a:pPr marL="355" indent="0">
              <a:buNone/>
            </a:pPr>
            <a:r>
              <a:rPr lang="en-AU" sz="1600">
                <a:solidFill>
                  <a:srgbClr val="0070C0"/>
                </a:solidFill>
                <a:cs typeface="Segoe UI Semilight"/>
              </a:rPr>
              <a:t>	                                                          Note: Graph ‘y’ axis = 500,000</a:t>
            </a:r>
          </a:p>
          <a:p>
            <a:pPr marL="355" indent="0">
              <a:buNone/>
            </a:pPr>
            <a:endParaRPr lang="en-AU" sz="1600">
              <a:solidFill>
                <a:srgbClr val="FF0000"/>
              </a:solidFill>
              <a:cs typeface="Segoe UI Semilight"/>
            </a:endParaRPr>
          </a:p>
          <a:p>
            <a:pPr marL="601345" lvl="1" indent="-200025"/>
            <a:endParaRPr lang="en-AU" sz="1698">
              <a:cs typeface="Segoe UI Semilight"/>
            </a:endParaRPr>
          </a:p>
          <a:p>
            <a:pPr marL="0" indent="0">
              <a:buNone/>
            </a:pPr>
            <a:endParaRPr lang="en-AU" sz="2049">
              <a:cs typeface="Segoe UI Semilight"/>
            </a:endParaRP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45</a:t>
            </a:fld>
            <a:endParaRPr lang="en-AU"/>
          </a:p>
        </p:txBody>
      </p:sp>
      <p:pic>
        <p:nvPicPr>
          <p:cNvPr id="5" name="Picture 4">
            <a:extLst>
              <a:ext uri="{FF2B5EF4-FFF2-40B4-BE49-F238E27FC236}">
                <a16:creationId xmlns:a16="http://schemas.microsoft.com/office/drawing/2014/main" id="{B32F266A-D142-4AF0-A2B6-4AD78366D16C}"/>
              </a:ext>
            </a:extLst>
          </p:cNvPr>
          <p:cNvPicPr>
            <a:picLocks noChangeAspect="1"/>
          </p:cNvPicPr>
          <p:nvPr/>
        </p:nvPicPr>
        <p:blipFill>
          <a:blip r:embed="rId2"/>
          <a:stretch>
            <a:fillRect/>
          </a:stretch>
        </p:blipFill>
        <p:spPr>
          <a:xfrm>
            <a:off x="4318559" y="4853670"/>
            <a:ext cx="6034508" cy="2354270"/>
          </a:xfrm>
          <a:prstGeom prst="rect">
            <a:avLst/>
          </a:prstGeom>
        </p:spPr>
      </p:pic>
      <p:pic>
        <p:nvPicPr>
          <p:cNvPr id="6" name="Picture 5">
            <a:extLst>
              <a:ext uri="{FF2B5EF4-FFF2-40B4-BE49-F238E27FC236}">
                <a16:creationId xmlns:a16="http://schemas.microsoft.com/office/drawing/2014/main" id="{51DFF780-2B6B-441E-ACBB-A89577FF1B7C}"/>
              </a:ext>
            </a:extLst>
          </p:cNvPr>
          <p:cNvPicPr>
            <a:picLocks noChangeAspect="1"/>
          </p:cNvPicPr>
          <p:nvPr/>
        </p:nvPicPr>
        <p:blipFill>
          <a:blip r:embed="rId3"/>
          <a:stretch>
            <a:fillRect/>
          </a:stretch>
        </p:blipFill>
        <p:spPr>
          <a:xfrm>
            <a:off x="308640" y="2496717"/>
            <a:ext cx="4940554" cy="1949550"/>
          </a:xfrm>
          <a:prstGeom prst="rect">
            <a:avLst/>
          </a:prstGeom>
        </p:spPr>
      </p:pic>
      <p:pic>
        <p:nvPicPr>
          <p:cNvPr id="8" name="Picture 7">
            <a:extLst>
              <a:ext uri="{FF2B5EF4-FFF2-40B4-BE49-F238E27FC236}">
                <a16:creationId xmlns:a16="http://schemas.microsoft.com/office/drawing/2014/main" id="{2609D6C7-D25B-4A2B-B469-74C6666CB50B}"/>
              </a:ext>
            </a:extLst>
          </p:cNvPr>
          <p:cNvPicPr>
            <a:picLocks noChangeAspect="1"/>
          </p:cNvPicPr>
          <p:nvPr/>
        </p:nvPicPr>
        <p:blipFill>
          <a:blip r:embed="rId4"/>
          <a:stretch>
            <a:fillRect/>
          </a:stretch>
        </p:blipFill>
        <p:spPr>
          <a:xfrm>
            <a:off x="5521416" y="2496717"/>
            <a:ext cx="4940554" cy="1949550"/>
          </a:xfrm>
          <a:prstGeom prst="rect">
            <a:avLst/>
          </a:prstGeom>
        </p:spPr>
      </p:pic>
    </p:spTree>
    <p:extLst>
      <p:ext uri="{BB962C8B-B14F-4D97-AF65-F5344CB8AC3E}">
        <p14:creationId xmlns:p14="http://schemas.microsoft.com/office/powerpoint/2010/main" val="583451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9046158" cy="1310695"/>
          </a:xfrm>
        </p:spPr>
        <p:txBody>
          <a:bodyPr/>
          <a:lstStyle/>
          <a:p>
            <a:r>
              <a:rPr lang="fr-FR" sz="3850"/>
              <a:t>Tranche 2 Volumes</a:t>
            </a:r>
            <a:endParaRPr lang="fr-FR" sz="3850">
              <a:solidFill>
                <a:srgbClr val="FFFFFF"/>
              </a:solidFill>
            </a:endParaRP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679588"/>
            <a:ext cx="10255425" cy="5880087"/>
          </a:xfrm>
        </p:spPr>
        <p:txBody>
          <a:bodyPr vert="horz" lIns="91440" tIns="45720" rIns="91440" bIns="45720" rtlCol="0" anchor="t">
            <a:noAutofit/>
          </a:bodyPr>
          <a:lstStyle/>
          <a:p>
            <a:pPr marL="0" indent="0">
              <a:buNone/>
            </a:pPr>
            <a:r>
              <a:rPr lang="en-AU" sz="2000"/>
              <a:t>Consolidated Roll-out plan numbers</a:t>
            </a:r>
          </a:p>
          <a:p>
            <a:pPr marL="0" indent="0">
              <a:buNone/>
            </a:pPr>
            <a:r>
              <a:rPr lang="en-AU" sz="2000"/>
              <a:t>      Tranche 2 – 5 min Data Delivery 			Tranche 2 – Net to Reg Conversions</a:t>
            </a:r>
            <a:endParaRPr lang="en-AU" sz="1698">
              <a:cs typeface="Segoe UI Semilight"/>
            </a:endParaRPr>
          </a:p>
          <a:p>
            <a:pPr marL="0" indent="0">
              <a:buNone/>
            </a:pPr>
            <a:r>
              <a:rPr lang="en-AU" sz="2000"/>
              <a:t>		</a:t>
            </a:r>
          </a:p>
          <a:p>
            <a:pPr marL="200101" indent="-200025">
              <a:spcBef>
                <a:spcPts val="438"/>
              </a:spcBef>
            </a:pPr>
            <a:endParaRPr lang="en-AU" sz="20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1002030" lvl="2" indent="-200025">
              <a:spcBef>
                <a:spcPts val="438"/>
              </a:spcBef>
            </a:pPr>
            <a:endParaRPr lang="en-AU" sz="1800">
              <a:cs typeface="Segoe UI Semilight"/>
            </a:endParaRPr>
          </a:p>
          <a:p>
            <a:pPr marL="0" indent="0">
              <a:spcBef>
                <a:spcPts val="438"/>
              </a:spcBef>
              <a:buNone/>
            </a:pPr>
            <a:endParaRPr lang="en-AU" sz="1800">
              <a:cs typeface="Segoe UI Semilight"/>
            </a:endParaRPr>
          </a:p>
          <a:p>
            <a:pPr marL="0" indent="0">
              <a:spcBef>
                <a:spcPts val="438"/>
              </a:spcBef>
              <a:buNone/>
            </a:pPr>
            <a:r>
              <a:rPr lang="en-AU" sz="1800">
                <a:solidFill>
                  <a:srgbClr val="0070C0"/>
                </a:solidFill>
                <a:cs typeface="Segoe UI Semilight"/>
              </a:rPr>
              <a:t> </a:t>
            </a:r>
            <a:r>
              <a:rPr lang="en-AU" sz="1600">
                <a:solidFill>
                  <a:srgbClr val="0070C0"/>
                </a:solidFill>
                <a:cs typeface="Segoe UI Semilight"/>
              </a:rPr>
              <a:t>Note: Graph ‘y’ axis = 400,000</a:t>
            </a:r>
          </a:p>
          <a:p>
            <a:pPr marL="0" indent="0">
              <a:spcBef>
                <a:spcPts val="438"/>
              </a:spcBef>
              <a:buNone/>
            </a:pPr>
            <a:endParaRPr lang="en-AU" sz="2000">
              <a:cs typeface="Segoe UI Semilight"/>
            </a:endParaRPr>
          </a:p>
          <a:p>
            <a:pPr marL="355" indent="0">
              <a:buNone/>
            </a:pPr>
            <a:r>
              <a:rPr lang="en-AU" sz="2000">
                <a:cs typeface="Segoe UI Semilight"/>
              </a:rPr>
              <a:t>Associated CR volumes: </a:t>
            </a:r>
          </a:p>
          <a:p>
            <a:pPr marL="343255" indent="-342900"/>
            <a:r>
              <a:rPr lang="en-AU" sz="1800">
                <a:cs typeface="Segoe UI Semilight"/>
              </a:rPr>
              <a:t>Max Volume 420,000 (Dec-21)</a:t>
            </a:r>
          </a:p>
          <a:p>
            <a:pPr marL="343255" indent="-342900"/>
            <a:r>
              <a:rPr lang="en-AU" sz="1800">
                <a:cs typeface="Segoe UI Semilight"/>
              </a:rPr>
              <a:t>MSDR volumes not included</a:t>
            </a:r>
          </a:p>
          <a:p>
            <a:pPr marL="343255" indent="-342900"/>
            <a:r>
              <a:rPr lang="en-AU" sz="1800">
                <a:solidFill>
                  <a:srgbClr val="FF0000"/>
                </a:solidFill>
                <a:cs typeface="Segoe UI Semilight"/>
              </a:rPr>
              <a:t>2,500 Net to Reg conversions  </a:t>
            </a:r>
          </a:p>
          <a:p>
            <a:pPr marL="355" indent="0">
              <a:buNone/>
            </a:pPr>
            <a:r>
              <a:rPr lang="en-AU" sz="1800">
                <a:solidFill>
                  <a:srgbClr val="FF0000"/>
                </a:solidFill>
                <a:cs typeface="Segoe UI Semilight"/>
              </a:rPr>
              <a:t>     planned for post 1 Dec 22</a:t>
            </a:r>
            <a:endParaRPr lang="en-AU" sz="1600">
              <a:solidFill>
                <a:srgbClr val="FF0000"/>
              </a:solidFill>
              <a:cs typeface="Segoe UI Semilight"/>
            </a:endParaRPr>
          </a:p>
          <a:p>
            <a:pPr marL="0" indent="0">
              <a:buNone/>
            </a:pPr>
            <a:r>
              <a:rPr lang="en-AU" sz="1600">
                <a:solidFill>
                  <a:srgbClr val="0070C0"/>
                </a:solidFill>
                <a:cs typeface="Segoe UI Semilight"/>
              </a:rPr>
              <a:t>	                                                 Note: Graph ‘y’ axis = 500,000</a:t>
            </a:r>
          </a:p>
          <a:p>
            <a:pPr marL="0" indent="0">
              <a:buNone/>
            </a:pPr>
            <a:endParaRPr lang="en-AU" sz="2049">
              <a:cs typeface="Segoe UI Semilight"/>
            </a:endParaRP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46</a:t>
            </a:fld>
            <a:endParaRPr lang="en-AU"/>
          </a:p>
        </p:txBody>
      </p:sp>
      <p:pic>
        <p:nvPicPr>
          <p:cNvPr id="9" name="Picture 8">
            <a:extLst>
              <a:ext uri="{FF2B5EF4-FFF2-40B4-BE49-F238E27FC236}">
                <a16:creationId xmlns:a16="http://schemas.microsoft.com/office/drawing/2014/main" id="{C1AAEF50-3429-4421-80E1-3B4E80994022}"/>
              </a:ext>
            </a:extLst>
          </p:cNvPr>
          <p:cNvPicPr>
            <a:picLocks noChangeAspect="1"/>
          </p:cNvPicPr>
          <p:nvPr/>
        </p:nvPicPr>
        <p:blipFill>
          <a:blip r:embed="rId2"/>
          <a:stretch>
            <a:fillRect/>
          </a:stretch>
        </p:blipFill>
        <p:spPr>
          <a:xfrm>
            <a:off x="308645" y="2496717"/>
            <a:ext cx="4940553" cy="1971465"/>
          </a:xfrm>
          <a:prstGeom prst="rect">
            <a:avLst/>
          </a:prstGeom>
        </p:spPr>
      </p:pic>
      <p:pic>
        <p:nvPicPr>
          <p:cNvPr id="10" name="Picture 9">
            <a:extLst>
              <a:ext uri="{FF2B5EF4-FFF2-40B4-BE49-F238E27FC236}">
                <a16:creationId xmlns:a16="http://schemas.microsoft.com/office/drawing/2014/main" id="{AAE5E491-6EAB-4FD3-8F09-1E1605A72CB1}"/>
              </a:ext>
            </a:extLst>
          </p:cNvPr>
          <p:cNvPicPr>
            <a:picLocks noChangeAspect="1"/>
          </p:cNvPicPr>
          <p:nvPr/>
        </p:nvPicPr>
        <p:blipFill>
          <a:blip r:embed="rId3"/>
          <a:stretch>
            <a:fillRect/>
          </a:stretch>
        </p:blipFill>
        <p:spPr>
          <a:xfrm>
            <a:off x="5442616" y="2496717"/>
            <a:ext cx="4963851" cy="1971465"/>
          </a:xfrm>
          <a:prstGeom prst="rect">
            <a:avLst/>
          </a:prstGeom>
        </p:spPr>
      </p:pic>
      <p:pic>
        <p:nvPicPr>
          <p:cNvPr id="7" name="Picture 6">
            <a:extLst>
              <a:ext uri="{FF2B5EF4-FFF2-40B4-BE49-F238E27FC236}">
                <a16:creationId xmlns:a16="http://schemas.microsoft.com/office/drawing/2014/main" id="{EC973BAD-35E2-4EA8-9B7E-AA47841D1CB5}"/>
              </a:ext>
            </a:extLst>
          </p:cNvPr>
          <p:cNvPicPr>
            <a:picLocks noChangeAspect="1"/>
          </p:cNvPicPr>
          <p:nvPr/>
        </p:nvPicPr>
        <p:blipFill>
          <a:blip r:embed="rId4"/>
          <a:stretch>
            <a:fillRect/>
          </a:stretch>
        </p:blipFill>
        <p:spPr>
          <a:xfrm>
            <a:off x="3800612" y="4723736"/>
            <a:ext cx="6605855" cy="2354270"/>
          </a:xfrm>
          <a:prstGeom prst="rect">
            <a:avLst/>
          </a:prstGeom>
        </p:spPr>
      </p:pic>
    </p:spTree>
    <p:extLst>
      <p:ext uri="{BB962C8B-B14F-4D97-AF65-F5344CB8AC3E}">
        <p14:creationId xmlns:p14="http://schemas.microsoft.com/office/powerpoint/2010/main" val="377133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50494"/>
            <a:ext cx="10255424" cy="1310695"/>
          </a:xfrm>
        </p:spPr>
        <p:txBody>
          <a:bodyPr/>
          <a:lstStyle/>
          <a:p>
            <a:r>
              <a:rPr lang="en-AU"/>
              <a:t>Notification and CR Limits</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06546" y="1611683"/>
            <a:ext cx="10255425" cy="5479713"/>
          </a:xfrm>
        </p:spPr>
        <p:txBody>
          <a:bodyPr vert="horz" lIns="91440" tIns="45720" rIns="91440" bIns="45720" rtlCol="0" anchor="t">
            <a:noAutofit/>
          </a:bodyPr>
          <a:lstStyle/>
          <a:p>
            <a:pPr marL="200025" indent="-200025"/>
            <a:r>
              <a:rPr lang="en-AU" sz="1800">
                <a:ea typeface="+mn-lt"/>
                <a:cs typeface="+mn-lt"/>
              </a:rPr>
              <a:t>AEMO has had a number of enquiries relating to daily limit increases </a:t>
            </a:r>
          </a:p>
          <a:p>
            <a:pPr marL="200025" indent="-200025"/>
            <a:r>
              <a:rPr lang="en-AU" sz="1800">
                <a:ea typeface="+mn-lt"/>
                <a:cs typeface="+mn-lt"/>
              </a:rPr>
              <a:t>Participants can increase there limits daily via the Menu Path:</a:t>
            </a:r>
          </a:p>
          <a:p>
            <a:pPr marL="600990" lvl="1" indent="-200025"/>
            <a:endParaRPr lang="en-AU" sz="1249">
              <a:solidFill>
                <a:srgbClr val="FF0000"/>
              </a:solidFill>
              <a:ea typeface="+mn-lt"/>
              <a:cs typeface="+mn-lt"/>
            </a:endParaRPr>
          </a:p>
          <a:p>
            <a:pPr marL="600990" lvl="1" indent="-200025"/>
            <a:r>
              <a:rPr lang="en-AU" sz="1249">
                <a:solidFill>
                  <a:srgbClr val="FF0000"/>
                </a:solidFill>
                <a:ea typeface="+mn-lt"/>
                <a:cs typeface="+mn-lt"/>
              </a:rPr>
              <a:t>Reports and Alerts &gt; Query Monitoring &gt;</a:t>
            </a:r>
          </a:p>
          <a:p>
            <a:pPr marL="1001954" lvl="2" indent="-200025"/>
            <a:endParaRPr lang="en-AU" sz="1249">
              <a:solidFill>
                <a:srgbClr val="FF0000"/>
              </a:solidFill>
              <a:ea typeface="+mn-lt"/>
              <a:cs typeface="+mn-lt"/>
            </a:endParaRPr>
          </a:p>
          <a:p>
            <a:pPr marL="1001954" lvl="2" indent="-200025"/>
            <a:r>
              <a:rPr lang="en-AU" sz="1249">
                <a:solidFill>
                  <a:srgbClr val="FF0000"/>
                </a:solidFill>
                <a:ea typeface="+mn-lt"/>
                <a:cs typeface="+mn-lt"/>
              </a:rPr>
              <a:t>Outbound Notification Queue Monitoring</a:t>
            </a:r>
          </a:p>
          <a:p>
            <a:pPr marL="1001954" lvl="2" indent="-200025"/>
            <a:endParaRPr lang="en-AU" sz="1249">
              <a:solidFill>
                <a:srgbClr val="FF0000"/>
              </a:solidFill>
              <a:ea typeface="+mn-lt"/>
              <a:cs typeface="+mn-lt"/>
            </a:endParaRPr>
          </a:p>
          <a:p>
            <a:pPr marL="1001954" lvl="2" indent="-200025"/>
            <a:endParaRPr lang="en-AU" sz="1249">
              <a:solidFill>
                <a:srgbClr val="FF0000"/>
              </a:solidFill>
              <a:ea typeface="+mn-lt"/>
              <a:cs typeface="+mn-lt"/>
            </a:endParaRPr>
          </a:p>
          <a:p>
            <a:pPr marL="1001954" lvl="2" indent="-200025"/>
            <a:endParaRPr lang="en-AU" sz="1249">
              <a:solidFill>
                <a:srgbClr val="FF0000"/>
              </a:solidFill>
              <a:ea typeface="+mn-lt"/>
              <a:cs typeface="+mn-lt"/>
            </a:endParaRPr>
          </a:p>
          <a:p>
            <a:pPr marL="1001954" lvl="2" indent="-200025"/>
            <a:endParaRPr lang="en-AU" sz="1249">
              <a:solidFill>
                <a:srgbClr val="FF0000"/>
              </a:solidFill>
              <a:ea typeface="+mn-lt"/>
              <a:cs typeface="+mn-lt"/>
            </a:endParaRPr>
          </a:p>
          <a:p>
            <a:pPr marL="1001954" lvl="2" indent="-200025"/>
            <a:endParaRPr lang="en-AU" sz="1249">
              <a:solidFill>
                <a:srgbClr val="FF0000"/>
              </a:solidFill>
              <a:ea typeface="+mn-lt"/>
              <a:cs typeface="+mn-lt"/>
            </a:endParaRPr>
          </a:p>
          <a:p>
            <a:pPr marL="1001954" lvl="2" indent="-200025"/>
            <a:endParaRPr lang="en-AU" sz="1249">
              <a:solidFill>
                <a:srgbClr val="FF0000"/>
              </a:solidFill>
              <a:ea typeface="+mn-lt"/>
              <a:cs typeface="+mn-lt"/>
            </a:endParaRPr>
          </a:p>
          <a:p>
            <a:pPr marL="1001954" lvl="2" indent="-200025"/>
            <a:endParaRPr lang="en-AU" sz="1249">
              <a:solidFill>
                <a:srgbClr val="FF0000"/>
              </a:solidFill>
              <a:ea typeface="+mn-lt"/>
              <a:cs typeface="+mn-lt"/>
            </a:endParaRPr>
          </a:p>
          <a:p>
            <a:pPr marL="1001954" lvl="2" indent="-200025"/>
            <a:r>
              <a:rPr lang="en-AU" sz="1249">
                <a:solidFill>
                  <a:srgbClr val="FF0000"/>
                </a:solidFill>
                <a:ea typeface="+mn-lt"/>
                <a:cs typeface="+mn-lt"/>
              </a:rPr>
              <a:t>Change Request Queue Monitoring</a:t>
            </a:r>
          </a:p>
          <a:p>
            <a:pPr marL="600710" lvl="1" indent="-200025"/>
            <a:endParaRPr lang="en-AU" sz="1600">
              <a:cs typeface="Segoe UI Semilight"/>
            </a:endParaRPr>
          </a:p>
          <a:p>
            <a:pPr marL="600710" lvl="1" indent="-200025"/>
            <a:endParaRPr lang="en-AU" sz="1600">
              <a:cs typeface="Segoe UI Semilight"/>
            </a:endParaRPr>
          </a:p>
          <a:p>
            <a:pPr marL="600710" lvl="1" indent="-200025"/>
            <a:endParaRPr lang="en-AU" sz="1600">
              <a:cs typeface="Segoe UI Semilight"/>
            </a:endParaRPr>
          </a:p>
          <a:p>
            <a:pPr marL="600710" lvl="1" indent="-200025"/>
            <a:endParaRPr lang="en-AU" sz="1600">
              <a:cs typeface="Segoe UI Semilight"/>
            </a:endParaRPr>
          </a:p>
          <a:p>
            <a:pPr marL="199745" indent="-200025"/>
            <a:r>
              <a:rPr lang="en-AU" sz="1800">
                <a:ea typeface="+mn-lt"/>
                <a:cs typeface="+mn-lt"/>
              </a:rPr>
              <a:t>Selecting the Increase button within the window will double the participant limit for the day </a:t>
            </a:r>
          </a:p>
          <a:p>
            <a:pPr marL="199745" indent="-200025"/>
            <a:r>
              <a:rPr lang="en-AU" sz="1800">
                <a:cs typeface="Segoe UI Semilight"/>
              </a:rPr>
              <a:t>A permanent change to participant  limits must be requested via the AEMO Support Hub</a:t>
            </a:r>
          </a:p>
          <a:p>
            <a:pPr marL="600710" lvl="1" indent="-200025"/>
            <a:r>
              <a:rPr lang="en-AU" sz="1249">
                <a:cs typeface="Segoe UI Semilight"/>
              </a:rPr>
              <a:t>Each request is assessed and prior to updating</a:t>
            </a:r>
          </a:p>
          <a:p>
            <a:pPr marL="600710" lvl="1" indent="-200025"/>
            <a:r>
              <a:rPr lang="en-AU" sz="1250">
                <a:cs typeface="Segoe UI Semilight"/>
              </a:rPr>
              <a:t>Participants will be informed of limit changes</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47</a:t>
            </a:fld>
            <a:endParaRPr lang="en-AU"/>
          </a:p>
        </p:txBody>
      </p:sp>
      <p:pic>
        <p:nvPicPr>
          <p:cNvPr id="5" name="Picture 4">
            <a:extLst>
              <a:ext uri="{FF2B5EF4-FFF2-40B4-BE49-F238E27FC236}">
                <a16:creationId xmlns:a16="http://schemas.microsoft.com/office/drawing/2014/main" id="{B1EC06FD-0CEB-4FEE-A266-0DDA4D1D1FAD}"/>
              </a:ext>
            </a:extLst>
          </p:cNvPr>
          <p:cNvPicPr>
            <a:picLocks noChangeAspect="1"/>
          </p:cNvPicPr>
          <p:nvPr/>
        </p:nvPicPr>
        <p:blipFill>
          <a:blip r:embed="rId2"/>
          <a:stretch>
            <a:fillRect/>
          </a:stretch>
        </p:blipFill>
        <p:spPr>
          <a:xfrm>
            <a:off x="4360985" y="2508579"/>
            <a:ext cx="2338575" cy="1253015"/>
          </a:xfrm>
          <a:prstGeom prst="rect">
            <a:avLst/>
          </a:prstGeom>
        </p:spPr>
      </p:pic>
      <p:pic>
        <p:nvPicPr>
          <p:cNvPr id="6" name="Picture 5">
            <a:extLst>
              <a:ext uri="{FF2B5EF4-FFF2-40B4-BE49-F238E27FC236}">
                <a16:creationId xmlns:a16="http://schemas.microsoft.com/office/drawing/2014/main" id="{D4BAEB95-469A-490C-8F02-A3D26C1F199C}"/>
              </a:ext>
            </a:extLst>
          </p:cNvPr>
          <p:cNvPicPr>
            <a:picLocks noChangeAspect="1"/>
          </p:cNvPicPr>
          <p:nvPr/>
        </p:nvPicPr>
        <p:blipFill>
          <a:blip r:embed="rId3"/>
          <a:stretch>
            <a:fillRect/>
          </a:stretch>
        </p:blipFill>
        <p:spPr>
          <a:xfrm>
            <a:off x="4360985" y="4143575"/>
            <a:ext cx="2356213" cy="1493374"/>
          </a:xfrm>
          <a:prstGeom prst="rect">
            <a:avLst/>
          </a:prstGeom>
        </p:spPr>
      </p:pic>
    </p:spTree>
    <p:extLst>
      <p:ext uri="{BB962C8B-B14F-4D97-AF65-F5344CB8AC3E}">
        <p14:creationId xmlns:p14="http://schemas.microsoft.com/office/powerpoint/2010/main" val="2171460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MTP Update</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48</a:t>
            </a:fld>
            <a:endParaRPr lang="en-AU"/>
          </a:p>
        </p:txBody>
      </p:sp>
      <p:graphicFrame>
        <p:nvGraphicFramePr>
          <p:cNvPr id="6" name="Table 5">
            <a:extLst>
              <a:ext uri="{FF2B5EF4-FFF2-40B4-BE49-F238E27FC236}">
                <a16:creationId xmlns:a16="http://schemas.microsoft.com/office/drawing/2014/main" id="{9B7EE67E-7E98-4CA8-B38F-3DCB3E75C94C}"/>
              </a:ext>
            </a:extLst>
          </p:cNvPr>
          <p:cNvGraphicFramePr>
            <a:graphicFrameLocks/>
          </p:cNvGraphicFramePr>
          <p:nvPr>
            <p:extLst>
              <p:ext uri="{D42A27DB-BD31-4B8C-83A1-F6EECF244321}">
                <p14:modId xmlns:p14="http://schemas.microsoft.com/office/powerpoint/2010/main" val="3419839230"/>
              </p:ext>
            </p:extLst>
          </p:nvPr>
        </p:nvGraphicFramePr>
        <p:xfrm>
          <a:off x="206547" y="3772155"/>
          <a:ext cx="10400477" cy="3672840"/>
        </p:xfrm>
        <a:graphic>
          <a:graphicData uri="http://schemas.openxmlformats.org/drawingml/2006/table">
            <a:tbl>
              <a:tblPr firstRow="1" bandRow="1">
                <a:tableStyleId>{5C22544A-7EE6-4342-B048-85BDC9FD1C3A}</a:tableStyleId>
              </a:tblPr>
              <a:tblGrid>
                <a:gridCol w="7044543">
                  <a:extLst>
                    <a:ext uri="{9D8B030D-6E8A-4147-A177-3AD203B41FA5}">
                      <a16:colId xmlns:a16="http://schemas.microsoft.com/office/drawing/2014/main" val="116888471"/>
                    </a:ext>
                  </a:extLst>
                </a:gridCol>
                <a:gridCol w="1420380">
                  <a:extLst>
                    <a:ext uri="{9D8B030D-6E8A-4147-A177-3AD203B41FA5}">
                      <a16:colId xmlns:a16="http://schemas.microsoft.com/office/drawing/2014/main" val="4048816944"/>
                    </a:ext>
                  </a:extLst>
                </a:gridCol>
                <a:gridCol w="1935554">
                  <a:extLst>
                    <a:ext uri="{9D8B030D-6E8A-4147-A177-3AD203B41FA5}">
                      <a16:colId xmlns:a16="http://schemas.microsoft.com/office/drawing/2014/main" val="2964596239"/>
                    </a:ext>
                  </a:extLst>
                </a:gridCol>
              </a:tblGrid>
              <a:tr h="370840">
                <a:tc>
                  <a:txBody>
                    <a:bodyPr/>
                    <a:lstStyle/>
                    <a:p>
                      <a:pPr algn="ctr"/>
                      <a:r>
                        <a:rPr lang="en-AU" sz="1100"/>
                        <a:t>Description</a:t>
                      </a:r>
                    </a:p>
                  </a:txBody>
                  <a:tcPr>
                    <a:solidFill>
                      <a:srgbClr val="002060"/>
                    </a:solidFill>
                  </a:tcPr>
                </a:tc>
                <a:tc>
                  <a:txBody>
                    <a:bodyPr/>
                    <a:lstStyle/>
                    <a:p>
                      <a:pPr algn="ctr"/>
                      <a:r>
                        <a:rPr lang="en-AU" sz="1100"/>
                        <a:t>Date</a:t>
                      </a:r>
                    </a:p>
                  </a:txBody>
                  <a:tcPr>
                    <a:solidFill>
                      <a:srgbClr val="002060"/>
                    </a:solidFill>
                  </a:tcPr>
                </a:tc>
                <a:tc>
                  <a:txBody>
                    <a:bodyPr/>
                    <a:lstStyle/>
                    <a:p>
                      <a:pPr lvl="0" algn="ctr">
                        <a:buNone/>
                      </a:pPr>
                      <a:r>
                        <a:rPr lang="en-AU" sz="1100" b="1" i="0" u="none" strike="noStrike" noProof="0">
                          <a:latin typeface="Segoe UI Semilight"/>
                        </a:rPr>
                        <a:t>Activity ID</a:t>
                      </a:r>
                      <a:endParaRPr lang="en-US" sz="1100" b="1" i="0" u="none" strike="noStrike" noProof="0">
                        <a:latin typeface="Segoe UI Semilight"/>
                      </a:endParaRPr>
                    </a:p>
                  </a:txBody>
                  <a:tcPr>
                    <a:solidFill>
                      <a:srgbClr val="002060"/>
                    </a:solidFill>
                  </a:tcPr>
                </a:tc>
                <a:extLst>
                  <a:ext uri="{0D108BD9-81ED-4DB2-BD59-A6C34878D82A}">
                    <a16:rowId xmlns:a16="http://schemas.microsoft.com/office/drawing/2014/main" val="2493088496"/>
                  </a:ext>
                </a:extLst>
              </a:tr>
              <a:tr h="370840">
                <a:tc>
                  <a:txBody>
                    <a:bodyPr/>
                    <a:lstStyle/>
                    <a:p>
                      <a:r>
                        <a:rPr lang="en-AU" sz="1100">
                          <a:solidFill>
                            <a:schemeClr val="bg1"/>
                          </a:solidFill>
                        </a:rPr>
                        <a:t>MCs to provide visibility of the approach / timeframe for required meter replacement or reconfiguration of ‘unknown’ cross boundary meters</a:t>
                      </a:r>
                    </a:p>
                  </a:txBody>
                  <a:tcPr>
                    <a:solidFill>
                      <a:srgbClr val="00B05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a:solidFill>
                            <a:schemeClr val="bg1"/>
                          </a:solidFill>
                        </a:rPr>
                        <a:t>By 31 March 2021</a:t>
                      </a:r>
                    </a:p>
                  </a:txBody>
                  <a:tcPr>
                    <a:solidFill>
                      <a:srgbClr val="00B050"/>
                    </a:solidFill>
                  </a:tcPr>
                </a:tc>
                <a:tc>
                  <a:txBody>
                    <a:bodyPr/>
                    <a:lstStyle/>
                    <a:p>
                      <a:pPr lvl="0">
                        <a:buNone/>
                      </a:pPr>
                      <a:r>
                        <a:rPr lang="en-US" sz="1100">
                          <a:solidFill>
                            <a:schemeClr val="bg1"/>
                          </a:solidFill>
                        </a:rPr>
                        <a:t>A23</a:t>
                      </a:r>
                    </a:p>
                  </a:txBody>
                  <a:tcPr>
                    <a:solidFill>
                      <a:srgbClr val="00B050"/>
                    </a:solidFill>
                  </a:tcPr>
                </a:tc>
                <a:extLst>
                  <a:ext uri="{0D108BD9-81ED-4DB2-BD59-A6C34878D82A}">
                    <a16:rowId xmlns:a16="http://schemas.microsoft.com/office/drawing/2014/main" val="2170211165"/>
                  </a:ext>
                </a:extLst>
              </a:tr>
              <a:tr h="370840">
                <a:tc>
                  <a:txBody>
                    <a:bodyPr/>
                    <a:lstStyle/>
                    <a:p>
                      <a:r>
                        <a:rPr lang="en-AU" sz="1100">
                          <a:solidFill>
                            <a:schemeClr val="bg1"/>
                          </a:solidFill>
                        </a:rPr>
                        <a:t>MCs to ensure that details of the Inventory Table, calculation methodologies and Agreed Loads are agreed prior to implementation by relevant Registered Participants </a:t>
                      </a:r>
                    </a:p>
                  </a:txBody>
                  <a:tcPr>
                    <a:solidFill>
                      <a:srgbClr val="00B050"/>
                    </a:solidFill>
                  </a:tcPr>
                </a:tc>
                <a:tc>
                  <a:txBody>
                    <a:bodyPr/>
                    <a:lstStyle/>
                    <a:p>
                      <a:pPr algn="ctr"/>
                      <a:r>
                        <a:rPr lang="en-AU" sz="1100">
                          <a:solidFill>
                            <a:schemeClr val="bg1"/>
                          </a:solidFill>
                        </a:rPr>
                        <a:t>By 31 March 2021</a:t>
                      </a:r>
                    </a:p>
                  </a:txBody>
                  <a:tcPr>
                    <a:solidFill>
                      <a:srgbClr val="00B050"/>
                    </a:solidFill>
                  </a:tcPr>
                </a:tc>
                <a:tc>
                  <a:txBody>
                    <a:bodyPr/>
                    <a:lstStyle/>
                    <a:p>
                      <a:pPr lvl="0">
                        <a:buNone/>
                      </a:pPr>
                      <a:r>
                        <a:rPr lang="en-AU" sz="1100">
                          <a:solidFill>
                            <a:schemeClr val="bg1"/>
                          </a:solidFill>
                        </a:rPr>
                        <a:t>A87</a:t>
                      </a:r>
                      <a:endParaRPr lang="en-US" sz="1100">
                        <a:solidFill>
                          <a:schemeClr val="bg1"/>
                        </a:solidFill>
                      </a:endParaRPr>
                    </a:p>
                  </a:txBody>
                  <a:tcPr>
                    <a:solidFill>
                      <a:srgbClr val="00B050"/>
                    </a:solidFill>
                  </a:tcPr>
                </a:tc>
                <a:extLst>
                  <a:ext uri="{0D108BD9-81ED-4DB2-BD59-A6C34878D82A}">
                    <a16:rowId xmlns:a16="http://schemas.microsoft.com/office/drawing/2014/main" val="723622651"/>
                  </a:ext>
                </a:extLst>
              </a:tr>
              <a:tr h="370840">
                <a:tc>
                  <a:txBody>
                    <a:bodyPr/>
                    <a:lstStyle/>
                    <a:p>
                      <a:r>
                        <a:rPr lang="en-AU" sz="1100">
                          <a:solidFill>
                            <a:schemeClr val="bg1"/>
                          </a:solidFill>
                        </a:rPr>
                        <a:t>AEMO Metering Business to approve MDP NCONUML profiles/algorithms </a:t>
                      </a:r>
                    </a:p>
                  </a:txBody>
                  <a:tcPr>
                    <a:solidFill>
                      <a:srgbClr val="00B050"/>
                    </a:solidFill>
                  </a:tcPr>
                </a:tc>
                <a:tc>
                  <a:txBody>
                    <a:bodyPr/>
                    <a:lstStyle/>
                    <a:p>
                      <a:pPr algn="ctr"/>
                      <a:r>
                        <a:rPr lang="en-AU" sz="1100">
                          <a:solidFill>
                            <a:schemeClr val="bg1"/>
                          </a:solidFill>
                        </a:rPr>
                        <a:t>By 1 May 2021</a:t>
                      </a:r>
                    </a:p>
                  </a:txBody>
                  <a:tcPr>
                    <a:solidFill>
                      <a:srgbClr val="00B050"/>
                    </a:solidFill>
                  </a:tcPr>
                </a:tc>
                <a:tc>
                  <a:txBody>
                    <a:bodyPr/>
                    <a:lstStyle/>
                    <a:p>
                      <a:pPr lvl="0">
                        <a:buNone/>
                      </a:pPr>
                      <a:r>
                        <a:rPr lang="en-US" sz="1100">
                          <a:solidFill>
                            <a:schemeClr val="bg1"/>
                          </a:solidFill>
                        </a:rPr>
                        <a:t>A89</a:t>
                      </a:r>
                    </a:p>
                  </a:txBody>
                  <a:tcPr>
                    <a:solidFill>
                      <a:srgbClr val="00B050"/>
                    </a:solidFill>
                  </a:tcPr>
                </a:tc>
                <a:extLst>
                  <a:ext uri="{0D108BD9-81ED-4DB2-BD59-A6C34878D82A}">
                    <a16:rowId xmlns:a16="http://schemas.microsoft.com/office/drawing/2014/main" val="1168080591"/>
                  </a:ext>
                </a:extLst>
              </a:tr>
              <a:tr h="370840">
                <a:tc>
                  <a:txBody>
                    <a:bodyPr/>
                    <a:lstStyle/>
                    <a:p>
                      <a:r>
                        <a:rPr lang="en-AU" sz="1100">
                          <a:solidFill>
                            <a:schemeClr val="bg1"/>
                          </a:solidFill>
                        </a:rPr>
                        <a:t>Provide AEMO estimated number of NMIs and associated energy volumes for each Unmetered Device category within  calculation methodology</a:t>
                      </a:r>
                    </a:p>
                  </a:txBody>
                  <a:tcPr>
                    <a:solidFill>
                      <a:srgbClr val="00B050"/>
                    </a:solidFill>
                  </a:tcPr>
                </a:tc>
                <a:tc>
                  <a:txBody>
                    <a:bodyPr/>
                    <a:lstStyle/>
                    <a:p>
                      <a:pPr algn="ctr"/>
                      <a:r>
                        <a:rPr lang="en-AU" sz="1100">
                          <a:solidFill>
                            <a:schemeClr val="bg1"/>
                          </a:solidFill>
                        </a:rPr>
                        <a:t>By 1 May 2021</a:t>
                      </a:r>
                    </a:p>
                  </a:txBody>
                  <a:tcPr>
                    <a:solidFill>
                      <a:srgbClr val="00B050"/>
                    </a:solidFill>
                  </a:tcPr>
                </a:tc>
                <a:tc>
                  <a:txBody>
                    <a:bodyPr/>
                    <a:lstStyle/>
                    <a:p>
                      <a:pPr lvl="0">
                        <a:buNone/>
                      </a:pPr>
                      <a:r>
                        <a:rPr lang="en-US" sz="1100">
                          <a:solidFill>
                            <a:schemeClr val="bg1"/>
                          </a:solidFill>
                        </a:rPr>
                        <a:t>A89a</a:t>
                      </a:r>
                    </a:p>
                  </a:txBody>
                  <a:tcPr>
                    <a:solidFill>
                      <a:srgbClr val="00B050"/>
                    </a:solidFill>
                  </a:tcPr>
                </a:tc>
                <a:extLst>
                  <a:ext uri="{0D108BD9-81ED-4DB2-BD59-A6C34878D82A}">
                    <a16:rowId xmlns:a16="http://schemas.microsoft.com/office/drawing/2014/main" val="2569945720"/>
                  </a:ext>
                </a:extLst>
              </a:tr>
              <a:tr h="370840">
                <a:tc>
                  <a:txBody>
                    <a:bodyPr/>
                    <a:lstStyle/>
                    <a:p>
                      <a:r>
                        <a:rPr lang="en-AU" sz="1100">
                          <a:solidFill>
                            <a:schemeClr val="bg1"/>
                          </a:solidFill>
                        </a:rPr>
                        <a:t>MCs to provide progress and amendments to forward plans for Type 1-3, subset of 4 and ‘known’ cross boundary meters to AEMO</a:t>
                      </a:r>
                    </a:p>
                  </a:txBody>
                  <a:tcPr>
                    <a:solidFill>
                      <a:srgbClr val="00B050"/>
                    </a:solidFill>
                  </a:tcPr>
                </a:tc>
                <a:tc>
                  <a:txBody>
                    <a:bodyPr/>
                    <a:lstStyle/>
                    <a:p>
                      <a:pPr algn="ctr"/>
                      <a:r>
                        <a:rPr lang="en-AU" sz="1100" b="1">
                          <a:solidFill>
                            <a:schemeClr val="bg1"/>
                          </a:solidFill>
                        </a:rPr>
                        <a:t>By 1 May 2021</a:t>
                      </a:r>
                    </a:p>
                  </a:txBody>
                  <a:tcPr>
                    <a:solidFill>
                      <a:srgbClr val="00B050"/>
                    </a:solidFill>
                  </a:tcPr>
                </a:tc>
                <a:tc>
                  <a:txBody>
                    <a:bodyPr/>
                    <a:lstStyle/>
                    <a:p>
                      <a:pPr lvl="0">
                        <a:buNone/>
                      </a:pPr>
                      <a:r>
                        <a:rPr lang="en-AU" sz="1100">
                          <a:solidFill>
                            <a:schemeClr val="bg1"/>
                          </a:solidFill>
                        </a:rPr>
                        <a:t>A3a, A8a, A13a, A19a</a:t>
                      </a:r>
                      <a:endParaRPr lang="en-US" sz="1100">
                        <a:solidFill>
                          <a:schemeClr val="bg1"/>
                        </a:solidFill>
                      </a:endParaRPr>
                    </a:p>
                  </a:txBody>
                  <a:tcPr>
                    <a:solidFill>
                      <a:srgbClr val="00B050"/>
                    </a:solidFill>
                  </a:tcPr>
                </a:tc>
                <a:extLst>
                  <a:ext uri="{0D108BD9-81ED-4DB2-BD59-A6C34878D82A}">
                    <a16:rowId xmlns:a16="http://schemas.microsoft.com/office/drawing/2014/main" val="2449618813"/>
                  </a:ext>
                </a:extLst>
              </a:tr>
              <a:tr h="370840">
                <a:tc>
                  <a:txBody>
                    <a:bodyPr/>
                    <a:lstStyle/>
                    <a:p>
                      <a:r>
                        <a:rPr lang="en-AU" sz="1100">
                          <a:solidFill>
                            <a:schemeClr val="bg1"/>
                          </a:solidFill>
                        </a:rPr>
                        <a:t>MDPs to provide progress and amendments to forward plans for Type 1-3, subset 4, 4, 4A, VICAMI and Sample meters to AEMO</a:t>
                      </a:r>
                    </a:p>
                  </a:txBody>
                  <a:tcPr>
                    <a:solidFill>
                      <a:srgbClr val="00B050"/>
                    </a:solidFill>
                  </a:tcPr>
                </a:tc>
                <a:tc>
                  <a:txBody>
                    <a:bodyPr/>
                    <a:lstStyle/>
                    <a:p>
                      <a:pPr algn="ctr"/>
                      <a:r>
                        <a:rPr lang="en-AU" sz="1100" b="1">
                          <a:solidFill>
                            <a:schemeClr val="bg1"/>
                          </a:solidFill>
                        </a:rPr>
                        <a:t>By 1 May 2021</a:t>
                      </a:r>
                    </a:p>
                  </a:txBody>
                  <a:tcPr>
                    <a:solidFill>
                      <a:srgbClr val="00B050"/>
                    </a:solidFill>
                  </a:tcPr>
                </a:tc>
                <a:tc>
                  <a:txBody>
                    <a:bodyPr/>
                    <a:lstStyle/>
                    <a:p>
                      <a:pPr lvl="0">
                        <a:buNone/>
                      </a:pPr>
                      <a:r>
                        <a:rPr lang="en-AU" sz="1100">
                          <a:solidFill>
                            <a:schemeClr val="bg1"/>
                          </a:solidFill>
                        </a:rPr>
                        <a:t>A52a, A58a, A64a, A70a</a:t>
                      </a:r>
                      <a:endParaRPr lang="en-US" sz="1100">
                        <a:solidFill>
                          <a:schemeClr val="bg1"/>
                        </a:solidFill>
                      </a:endParaRPr>
                    </a:p>
                  </a:txBody>
                  <a:tcPr>
                    <a:solidFill>
                      <a:srgbClr val="00B050"/>
                    </a:solidFill>
                  </a:tcPr>
                </a:tc>
                <a:extLst>
                  <a:ext uri="{0D108BD9-81ED-4DB2-BD59-A6C34878D82A}">
                    <a16:rowId xmlns:a16="http://schemas.microsoft.com/office/drawing/2014/main" val="3069601324"/>
                  </a:ext>
                </a:extLst>
              </a:tr>
              <a:tr h="370840">
                <a:tc>
                  <a:txBody>
                    <a:bodyPr/>
                    <a:lstStyle/>
                    <a:p>
                      <a:r>
                        <a:rPr lang="en-AU" sz="1100">
                          <a:solidFill>
                            <a:schemeClr val="bg1"/>
                          </a:solidFill>
                        </a:rPr>
                        <a:t>MDPs to provide progress and amendments to datastream conversion plans, to convert Net datastreams to register level</a:t>
                      </a:r>
                    </a:p>
                  </a:txBody>
                  <a:tcPr>
                    <a:solidFill>
                      <a:srgbClr val="00B050"/>
                    </a:solidFill>
                  </a:tcPr>
                </a:tc>
                <a:tc>
                  <a:txBody>
                    <a:bodyPr/>
                    <a:lstStyle/>
                    <a:p>
                      <a:pPr algn="ctr"/>
                      <a:r>
                        <a:rPr lang="en-AU" sz="1100" b="1">
                          <a:solidFill>
                            <a:schemeClr val="bg1"/>
                          </a:solidFill>
                        </a:rPr>
                        <a:t>By 1 May 2021</a:t>
                      </a:r>
                    </a:p>
                  </a:txBody>
                  <a:tcPr>
                    <a:solidFill>
                      <a:srgbClr val="00B050"/>
                    </a:solidFill>
                  </a:tcPr>
                </a:tc>
                <a:tc>
                  <a:txBody>
                    <a:bodyPr/>
                    <a:lstStyle/>
                    <a:p>
                      <a:pPr lvl="0">
                        <a:buNone/>
                      </a:pPr>
                      <a:r>
                        <a:rPr lang="en-AU" sz="1100" kern="1200">
                          <a:solidFill>
                            <a:schemeClr val="bg1"/>
                          </a:solidFill>
                          <a:latin typeface="+mn-lt"/>
                          <a:ea typeface="+mn-ea"/>
                          <a:cs typeface="+mn-cs"/>
                        </a:rPr>
                        <a:t>A32a, A37a, A42a, A52b, A58b, A64b, A70b, A82a</a:t>
                      </a:r>
                      <a:endParaRPr lang="en-US" sz="1100" kern="1200">
                        <a:solidFill>
                          <a:schemeClr val="bg1"/>
                        </a:solidFill>
                        <a:latin typeface="+mn-lt"/>
                        <a:ea typeface="+mn-ea"/>
                        <a:cs typeface="+mn-cs"/>
                      </a:endParaRPr>
                    </a:p>
                  </a:txBody>
                  <a:tcPr>
                    <a:solidFill>
                      <a:srgbClr val="00B050"/>
                    </a:solidFill>
                  </a:tcPr>
                </a:tc>
                <a:extLst>
                  <a:ext uri="{0D108BD9-81ED-4DB2-BD59-A6C34878D82A}">
                    <a16:rowId xmlns:a16="http://schemas.microsoft.com/office/drawing/2014/main" val="3212116953"/>
                  </a:ext>
                </a:extLst>
              </a:tr>
              <a:tr h="370840">
                <a:tc>
                  <a:txBody>
                    <a:bodyPr/>
                    <a:lstStyle/>
                    <a:p>
                      <a:r>
                        <a:rPr lang="en-AU" sz="1100">
                          <a:solidFill>
                            <a:schemeClr val="bg1"/>
                          </a:solidFill>
                        </a:rPr>
                        <a:t>LNSPs to provide progress and amendments to Cross Boundary and NCONUMLs NMI Create plans</a:t>
                      </a:r>
                    </a:p>
                  </a:txBody>
                  <a:tcPr>
                    <a:solidFill>
                      <a:srgbClr val="00B050"/>
                    </a:solidFill>
                  </a:tcPr>
                </a:tc>
                <a:tc>
                  <a:txBody>
                    <a:bodyPr/>
                    <a:lstStyle/>
                    <a:p>
                      <a:pPr algn="ctr"/>
                      <a:r>
                        <a:rPr lang="en-AU" sz="1100" b="1">
                          <a:solidFill>
                            <a:schemeClr val="bg1"/>
                          </a:solidFill>
                        </a:rPr>
                        <a:t>By 1 May 2021</a:t>
                      </a:r>
                    </a:p>
                  </a:txBody>
                  <a:tcPr>
                    <a:solidFill>
                      <a:srgbClr val="00B050"/>
                    </a:solidFill>
                  </a:tcPr>
                </a:tc>
                <a:tc>
                  <a:txBody>
                    <a:bodyPr/>
                    <a:lstStyle/>
                    <a:p>
                      <a:pPr lvl="0">
                        <a:buNone/>
                      </a:pPr>
                      <a:r>
                        <a:rPr lang="en-US" sz="1100">
                          <a:solidFill>
                            <a:schemeClr val="bg1"/>
                          </a:solidFill>
                        </a:rPr>
                        <a:t>A95a, A99a</a:t>
                      </a:r>
                    </a:p>
                  </a:txBody>
                  <a:tcPr>
                    <a:solidFill>
                      <a:srgbClr val="00B050"/>
                    </a:solidFill>
                  </a:tcPr>
                </a:tc>
                <a:extLst>
                  <a:ext uri="{0D108BD9-81ED-4DB2-BD59-A6C34878D82A}">
                    <a16:rowId xmlns:a16="http://schemas.microsoft.com/office/drawing/2014/main" val="1818637424"/>
                  </a:ext>
                </a:extLst>
              </a:tr>
            </a:tbl>
          </a:graphicData>
        </a:graphic>
      </p:graphicFrame>
      <p:sp>
        <p:nvSpPr>
          <p:cNvPr id="3" name="TextBox 2">
            <a:extLst>
              <a:ext uri="{FF2B5EF4-FFF2-40B4-BE49-F238E27FC236}">
                <a16:creationId xmlns:a16="http://schemas.microsoft.com/office/drawing/2014/main" id="{2F7F6DC1-E341-4FE1-A4A9-09E92AB4BEAE}"/>
              </a:ext>
            </a:extLst>
          </p:cNvPr>
          <p:cNvSpPr txBox="1"/>
          <p:nvPr/>
        </p:nvSpPr>
        <p:spPr>
          <a:xfrm>
            <a:off x="124763" y="3402823"/>
            <a:ext cx="4635861" cy="369332"/>
          </a:xfrm>
          <a:prstGeom prst="rect">
            <a:avLst/>
          </a:prstGeom>
          <a:noFill/>
        </p:spPr>
        <p:txBody>
          <a:bodyPr wrap="square" rtlCol="0">
            <a:spAutoFit/>
          </a:bodyPr>
          <a:lstStyle/>
          <a:p>
            <a:r>
              <a:rPr lang="en-AU"/>
              <a:t>Activities Now Deemed Completed or </a:t>
            </a:r>
            <a:r>
              <a:rPr lang="en-AU">
                <a:solidFill>
                  <a:srgbClr val="FF0000"/>
                </a:solidFill>
              </a:rPr>
              <a:t>Late</a:t>
            </a:r>
          </a:p>
        </p:txBody>
      </p:sp>
      <p:graphicFrame>
        <p:nvGraphicFramePr>
          <p:cNvPr id="8" name="Table 7">
            <a:extLst>
              <a:ext uri="{FF2B5EF4-FFF2-40B4-BE49-F238E27FC236}">
                <a16:creationId xmlns:a16="http://schemas.microsoft.com/office/drawing/2014/main" id="{9F294901-1204-4762-978D-01CCF1E6A774}"/>
              </a:ext>
            </a:extLst>
          </p:cNvPr>
          <p:cNvGraphicFramePr>
            <a:graphicFrameLocks/>
          </p:cNvGraphicFramePr>
          <p:nvPr>
            <p:extLst>
              <p:ext uri="{D42A27DB-BD31-4B8C-83A1-F6EECF244321}">
                <p14:modId xmlns:p14="http://schemas.microsoft.com/office/powerpoint/2010/main" val="41247829"/>
              </p:ext>
            </p:extLst>
          </p:nvPr>
        </p:nvGraphicFramePr>
        <p:xfrm>
          <a:off x="206547" y="1928721"/>
          <a:ext cx="10400477" cy="1391920"/>
        </p:xfrm>
        <a:graphic>
          <a:graphicData uri="http://schemas.openxmlformats.org/drawingml/2006/table">
            <a:tbl>
              <a:tblPr firstRow="1" bandRow="1">
                <a:tableStyleId>{5C22544A-7EE6-4342-B048-85BDC9FD1C3A}</a:tableStyleId>
              </a:tblPr>
              <a:tblGrid>
                <a:gridCol w="7044543">
                  <a:extLst>
                    <a:ext uri="{9D8B030D-6E8A-4147-A177-3AD203B41FA5}">
                      <a16:colId xmlns:a16="http://schemas.microsoft.com/office/drawing/2014/main" val="116888471"/>
                    </a:ext>
                  </a:extLst>
                </a:gridCol>
                <a:gridCol w="1420380">
                  <a:extLst>
                    <a:ext uri="{9D8B030D-6E8A-4147-A177-3AD203B41FA5}">
                      <a16:colId xmlns:a16="http://schemas.microsoft.com/office/drawing/2014/main" val="4048816944"/>
                    </a:ext>
                  </a:extLst>
                </a:gridCol>
                <a:gridCol w="1935554">
                  <a:extLst>
                    <a:ext uri="{9D8B030D-6E8A-4147-A177-3AD203B41FA5}">
                      <a16:colId xmlns:a16="http://schemas.microsoft.com/office/drawing/2014/main" val="2964596239"/>
                    </a:ext>
                  </a:extLst>
                </a:gridCol>
              </a:tblGrid>
              <a:tr h="370840">
                <a:tc>
                  <a:txBody>
                    <a:bodyPr/>
                    <a:lstStyle/>
                    <a:p>
                      <a:pPr algn="ctr"/>
                      <a:r>
                        <a:rPr lang="en-AU" sz="1100"/>
                        <a:t>Description</a:t>
                      </a:r>
                    </a:p>
                  </a:txBody>
                  <a:tcPr>
                    <a:solidFill>
                      <a:srgbClr val="002060"/>
                    </a:solidFill>
                  </a:tcPr>
                </a:tc>
                <a:tc>
                  <a:txBody>
                    <a:bodyPr/>
                    <a:lstStyle/>
                    <a:p>
                      <a:pPr algn="ctr"/>
                      <a:r>
                        <a:rPr lang="en-AU" sz="1100"/>
                        <a:t>Date</a:t>
                      </a:r>
                    </a:p>
                  </a:txBody>
                  <a:tcPr>
                    <a:solidFill>
                      <a:srgbClr val="002060"/>
                    </a:solidFill>
                  </a:tcPr>
                </a:tc>
                <a:tc>
                  <a:txBody>
                    <a:bodyPr/>
                    <a:lstStyle/>
                    <a:p>
                      <a:pPr lvl="0" algn="ctr">
                        <a:buNone/>
                      </a:pPr>
                      <a:r>
                        <a:rPr lang="en-AU" sz="1100" b="1" i="0" u="none" strike="noStrike" noProof="0">
                          <a:latin typeface="Segoe UI Semilight"/>
                        </a:rPr>
                        <a:t>Activity ID</a:t>
                      </a:r>
                      <a:endParaRPr lang="en-US" sz="1100" b="1" i="0" u="none" strike="noStrike" noProof="0">
                        <a:latin typeface="Segoe UI Semilight"/>
                      </a:endParaRPr>
                    </a:p>
                  </a:txBody>
                  <a:tcPr>
                    <a:solidFill>
                      <a:srgbClr val="002060"/>
                    </a:solidFill>
                  </a:tcPr>
                </a:tc>
                <a:extLst>
                  <a:ext uri="{0D108BD9-81ED-4DB2-BD59-A6C34878D82A}">
                    <a16:rowId xmlns:a16="http://schemas.microsoft.com/office/drawing/2014/main" val="2493088496"/>
                  </a:ext>
                </a:extLst>
              </a:tr>
              <a:tr h="370840">
                <a:tc>
                  <a:txBody>
                    <a:bodyPr/>
                    <a:lstStyle/>
                    <a:p>
                      <a:r>
                        <a:rPr lang="en-AU" sz="1100">
                          <a:solidFill>
                            <a:schemeClr val="tx1"/>
                          </a:solidFill>
                        </a:rPr>
                        <a:t>AEMO to provide TNI2 values to LNSPs to support the updating of applicable TNI fields i.e. TNI fields associated to NMIs downstream of a cross boundary NMI</a:t>
                      </a:r>
                    </a:p>
                    <a:p>
                      <a:r>
                        <a:rPr lang="en-AU" sz="1100">
                          <a:solidFill>
                            <a:schemeClr val="tx1"/>
                          </a:solidFill>
                        </a:rPr>
                        <a:t>(new activity)</a:t>
                      </a:r>
                    </a:p>
                  </a:txBody>
                  <a:tcPr>
                    <a:solidFill>
                      <a:srgbClr val="FFFF0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a:solidFill>
                            <a:schemeClr val="tx1"/>
                          </a:solidFill>
                        </a:rPr>
                        <a:t>By 31 August 2021</a:t>
                      </a:r>
                    </a:p>
                  </a:txBody>
                  <a:tcPr>
                    <a:solidFill>
                      <a:srgbClr val="FFFF00"/>
                    </a:solidFill>
                  </a:tcPr>
                </a:tc>
                <a:tc>
                  <a:txBody>
                    <a:bodyPr/>
                    <a:lstStyle/>
                    <a:p>
                      <a:pPr lvl="0">
                        <a:buNone/>
                      </a:pPr>
                      <a:r>
                        <a:rPr lang="en-US" sz="1100">
                          <a:solidFill>
                            <a:schemeClr val="tx1"/>
                          </a:solidFill>
                        </a:rPr>
                        <a:t>A97a</a:t>
                      </a:r>
                    </a:p>
                  </a:txBody>
                  <a:tcPr>
                    <a:solidFill>
                      <a:srgbClr val="FFFF00"/>
                    </a:solidFill>
                  </a:tcPr>
                </a:tc>
                <a:extLst>
                  <a:ext uri="{0D108BD9-81ED-4DB2-BD59-A6C34878D82A}">
                    <a16:rowId xmlns:a16="http://schemas.microsoft.com/office/drawing/2014/main" val="2170211165"/>
                  </a:ext>
                </a:extLst>
              </a:tr>
              <a:tr h="370840">
                <a:tc>
                  <a:txBody>
                    <a:bodyPr/>
                    <a:lstStyle/>
                    <a:p>
                      <a:r>
                        <a:rPr lang="en-AU" sz="1100">
                          <a:solidFill>
                            <a:schemeClr val="tx1"/>
                          </a:solidFill>
                        </a:rPr>
                        <a:t>LNSPs to update the TNI field, for NMIs downstream of a cross boundary NMI, with the AEMO provided TNI2 value(new activity)</a:t>
                      </a:r>
                    </a:p>
                  </a:txBody>
                  <a:tcPr>
                    <a:solidFill>
                      <a:srgbClr val="FFFF0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a:solidFill>
                            <a:schemeClr val="tx1"/>
                          </a:solidFill>
                        </a:rPr>
                        <a:t>By 31 August 2021</a:t>
                      </a:r>
                    </a:p>
                  </a:txBody>
                  <a:tcPr>
                    <a:solidFill>
                      <a:srgbClr val="FFFF00"/>
                    </a:solidFill>
                  </a:tcPr>
                </a:tc>
                <a:tc>
                  <a:txBody>
                    <a:bodyPr/>
                    <a:lstStyle/>
                    <a:p>
                      <a:pPr lvl="0">
                        <a:buNone/>
                      </a:pPr>
                      <a:r>
                        <a:rPr lang="en-US" sz="1100">
                          <a:solidFill>
                            <a:schemeClr val="tx1"/>
                          </a:solidFill>
                        </a:rPr>
                        <a:t>A97b</a:t>
                      </a:r>
                    </a:p>
                  </a:txBody>
                  <a:tcPr>
                    <a:solidFill>
                      <a:srgbClr val="FFFF00"/>
                    </a:solidFill>
                  </a:tcPr>
                </a:tc>
                <a:extLst>
                  <a:ext uri="{0D108BD9-81ED-4DB2-BD59-A6C34878D82A}">
                    <a16:rowId xmlns:a16="http://schemas.microsoft.com/office/drawing/2014/main" val="3663609764"/>
                  </a:ext>
                </a:extLst>
              </a:tr>
            </a:tbl>
          </a:graphicData>
        </a:graphic>
      </p:graphicFrame>
      <p:sp>
        <p:nvSpPr>
          <p:cNvPr id="9" name="TextBox 8">
            <a:extLst>
              <a:ext uri="{FF2B5EF4-FFF2-40B4-BE49-F238E27FC236}">
                <a16:creationId xmlns:a16="http://schemas.microsoft.com/office/drawing/2014/main" id="{18592A65-CB0E-4BDD-B4E2-0E89758653C4}"/>
              </a:ext>
            </a:extLst>
          </p:cNvPr>
          <p:cNvSpPr txBox="1"/>
          <p:nvPr/>
        </p:nvSpPr>
        <p:spPr>
          <a:xfrm>
            <a:off x="147151" y="1530572"/>
            <a:ext cx="3352378" cy="369332"/>
          </a:xfrm>
          <a:prstGeom prst="rect">
            <a:avLst/>
          </a:prstGeom>
          <a:noFill/>
        </p:spPr>
        <p:txBody>
          <a:bodyPr wrap="square" rtlCol="0">
            <a:spAutoFit/>
          </a:bodyPr>
          <a:lstStyle/>
          <a:p>
            <a:r>
              <a:rPr lang="en-AU"/>
              <a:t>Proposed Updates</a:t>
            </a:r>
          </a:p>
        </p:txBody>
      </p:sp>
    </p:spTree>
    <p:extLst>
      <p:ext uri="{BB962C8B-B14F-4D97-AF65-F5344CB8AC3E}">
        <p14:creationId xmlns:p14="http://schemas.microsoft.com/office/powerpoint/2010/main" val="2767191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Upcoming Transition </a:t>
            </a:r>
            <a:r>
              <a:rPr lang="en-AU">
                <a:solidFill>
                  <a:srgbClr val="FFFF00"/>
                </a:solidFill>
              </a:rPr>
              <a:t>End</a:t>
            </a:r>
            <a:r>
              <a:rPr lang="en-AU"/>
              <a:t> Date Activities</a:t>
            </a:r>
          </a:p>
        </p:txBody>
      </p:sp>
      <p:graphicFrame>
        <p:nvGraphicFramePr>
          <p:cNvPr id="5" name="Table 5">
            <a:extLst>
              <a:ext uri="{FF2B5EF4-FFF2-40B4-BE49-F238E27FC236}">
                <a16:creationId xmlns:a16="http://schemas.microsoft.com/office/drawing/2014/main" id="{B4749FEA-DB41-4E08-ADEC-4FC9C98B61DE}"/>
              </a:ext>
            </a:extLst>
          </p:cNvPr>
          <p:cNvGraphicFramePr>
            <a:graphicFrameLocks noGrp="1"/>
          </p:cNvGraphicFramePr>
          <p:nvPr>
            <p:ph idx="1"/>
            <p:extLst>
              <p:ext uri="{D42A27DB-BD31-4B8C-83A1-F6EECF244321}">
                <p14:modId xmlns:p14="http://schemas.microsoft.com/office/powerpoint/2010/main" val="3021062755"/>
              </p:ext>
            </p:extLst>
          </p:nvPr>
        </p:nvGraphicFramePr>
        <p:xfrm>
          <a:off x="218194" y="1696130"/>
          <a:ext cx="10255423" cy="742214"/>
        </p:xfrm>
        <a:graphic>
          <a:graphicData uri="http://schemas.openxmlformats.org/drawingml/2006/table">
            <a:tbl>
              <a:tblPr firstRow="1" bandRow="1">
                <a:tableStyleId>{5C22544A-7EE6-4342-B048-85BDC9FD1C3A}</a:tableStyleId>
              </a:tblPr>
              <a:tblGrid>
                <a:gridCol w="6846482">
                  <a:extLst>
                    <a:ext uri="{9D8B030D-6E8A-4147-A177-3AD203B41FA5}">
                      <a16:colId xmlns:a16="http://schemas.microsoft.com/office/drawing/2014/main" val="116888471"/>
                    </a:ext>
                  </a:extLst>
                </a:gridCol>
                <a:gridCol w="1573024">
                  <a:extLst>
                    <a:ext uri="{9D8B030D-6E8A-4147-A177-3AD203B41FA5}">
                      <a16:colId xmlns:a16="http://schemas.microsoft.com/office/drawing/2014/main" val="4048816944"/>
                    </a:ext>
                  </a:extLst>
                </a:gridCol>
                <a:gridCol w="1835917">
                  <a:extLst>
                    <a:ext uri="{9D8B030D-6E8A-4147-A177-3AD203B41FA5}">
                      <a16:colId xmlns:a16="http://schemas.microsoft.com/office/drawing/2014/main" val="2964596239"/>
                    </a:ext>
                  </a:extLst>
                </a:gridCol>
              </a:tblGrid>
              <a:tr h="285014">
                <a:tc>
                  <a:txBody>
                    <a:bodyPr/>
                    <a:lstStyle/>
                    <a:p>
                      <a:pPr algn="ctr"/>
                      <a:r>
                        <a:rPr lang="en-AU" sz="1200"/>
                        <a:t>Description</a:t>
                      </a:r>
                    </a:p>
                  </a:txBody>
                  <a:tcPr>
                    <a:solidFill>
                      <a:srgbClr val="002060"/>
                    </a:solidFill>
                  </a:tcPr>
                </a:tc>
                <a:tc>
                  <a:txBody>
                    <a:bodyPr/>
                    <a:lstStyle/>
                    <a:p>
                      <a:pPr algn="ctr"/>
                      <a:r>
                        <a:rPr lang="en-AU" sz="1200"/>
                        <a:t>Transition End Date</a:t>
                      </a:r>
                    </a:p>
                  </a:txBody>
                  <a:tcPr>
                    <a:solidFill>
                      <a:srgbClr val="002060"/>
                    </a:solidFill>
                  </a:tcPr>
                </a:tc>
                <a:tc>
                  <a:txBody>
                    <a:bodyPr/>
                    <a:lstStyle/>
                    <a:p>
                      <a:pPr lvl="0" algn="ctr">
                        <a:buNone/>
                      </a:pPr>
                      <a:r>
                        <a:rPr lang="en-AU" sz="1200" b="1" i="0" u="none" strike="noStrike" noProof="0">
                          <a:latin typeface="Segoe UI Semilight"/>
                        </a:rPr>
                        <a:t>Activity ID</a:t>
                      </a:r>
                      <a:endParaRPr lang="en-US" sz="1200" b="1" i="0" u="none" strike="noStrike" noProof="0">
                        <a:latin typeface="Segoe UI Semilight"/>
                      </a:endParaRPr>
                    </a:p>
                  </a:txBody>
                  <a:tcPr>
                    <a:solidFill>
                      <a:srgbClr val="002060"/>
                    </a:solidFill>
                  </a:tcPr>
                </a:tc>
                <a:extLst>
                  <a:ext uri="{0D108BD9-81ED-4DB2-BD59-A6C34878D82A}">
                    <a16:rowId xmlns:a16="http://schemas.microsoft.com/office/drawing/2014/main" val="2493088496"/>
                  </a:ext>
                </a:extLst>
              </a:tr>
              <a:tr h="370840">
                <a:tc>
                  <a:txBody>
                    <a:bodyPr/>
                    <a:lstStyle/>
                    <a:p>
                      <a:r>
                        <a:rPr lang="en-AU" sz="1200">
                          <a:solidFill>
                            <a:srgbClr val="FF0000"/>
                          </a:solidFill>
                        </a:rPr>
                        <a:t>Participants</a:t>
                      </a:r>
                      <a:r>
                        <a:rPr lang="en-AU" sz="1200"/>
                        <a:t> to establish agreements to allow the delivery of 5min metering data pre 1 Oct 2021 between NSP, Retailer, MDP and AEMO, as applicable</a:t>
                      </a:r>
                    </a:p>
                  </a:txBody>
                  <a:tcPr>
                    <a:solidFill>
                      <a:schemeClr val="bg1">
                        <a:lumMod val="85000"/>
                      </a:schemeClr>
                    </a:solidFill>
                  </a:tcPr>
                </a:tc>
                <a:tc>
                  <a:txBody>
                    <a:bodyPr/>
                    <a:lstStyle/>
                    <a:p>
                      <a:pPr algn="ctr"/>
                      <a:r>
                        <a:rPr lang="en-AU" sz="1200">
                          <a:solidFill>
                            <a:schemeClr val="tx1"/>
                          </a:solidFill>
                        </a:rPr>
                        <a:t>By 31 May 2021</a:t>
                      </a:r>
                    </a:p>
                  </a:txBody>
                  <a:tcPr>
                    <a:solidFill>
                      <a:schemeClr val="bg1">
                        <a:lumMod val="85000"/>
                      </a:schemeClr>
                    </a:solidFill>
                  </a:tcPr>
                </a:tc>
                <a:tc>
                  <a:txBody>
                    <a:bodyPr/>
                    <a:lstStyle/>
                    <a:p>
                      <a:pPr lvl="0">
                        <a:buNone/>
                      </a:pPr>
                      <a:r>
                        <a:rPr lang="en-AU" sz="1200"/>
                        <a:t>A32, A37, A42, A47, A53, A59, A65, A71, A84, A88</a:t>
                      </a:r>
                      <a:endParaRPr lang="en-US" sz="1200"/>
                    </a:p>
                  </a:txBody>
                  <a:tcPr>
                    <a:solidFill>
                      <a:schemeClr val="bg1">
                        <a:lumMod val="85000"/>
                      </a:schemeClr>
                    </a:solidFill>
                  </a:tcPr>
                </a:tc>
                <a:extLst>
                  <a:ext uri="{0D108BD9-81ED-4DB2-BD59-A6C34878D82A}">
                    <a16:rowId xmlns:a16="http://schemas.microsoft.com/office/drawing/2014/main" val="3319209400"/>
                  </a:ext>
                </a:extLst>
              </a:tr>
            </a:tbl>
          </a:graphicData>
        </a:graphic>
      </p:graphicFrame>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49</a:t>
            </a:fld>
            <a:endParaRPr lang="en-AU"/>
          </a:p>
        </p:txBody>
      </p:sp>
    </p:spTree>
    <p:extLst>
      <p:ext uri="{BB962C8B-B14F-4D97-AF65-F5344CB8AC3E}">
        <p14:creationId xmlns:p14="http://schemas.microsoft.com/office/powerpoint/2010/main" val="424161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Minutes &amp; Actions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343352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Upcoming Transition </a:t>
            </a:r>
            <a:r>
              <a:rPr lang="en-AU">
                <a:solidFill>
                  <a:srgbClr val="FFFF00"/>
                </a:solidFill>
              </a:rPr>
              <a:t>Start</a:t>
            </a:r>
            <a:r>
              <a:rPr lang="en-AU"/>
              <a:t> Date Activities</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50</a:t>
            </a:fld>
            <a:endParaRPr lang="en-AU"/>
          </a:p>
        </p:txBody>
      </p:sp>
      <p:graphicFrame>
        <p:nvGraphicFramePr>
          <p:cNvPr id="8" name="Table 7">
            <a:extLst>
              <a:ext uri="{FF2B5EF4-FFF2-40B4-BE49-F238E27FC236}">
                <a16:creationId xmlns:a16="http://schemas.microsoft.com/office/drawing/2014/main" id="{324D773E-B4B1-4E3C-BB08-A99C661866ED}"/>
              </a:ext>
            </a:extLst>
          </p:cNvPr>
          <p:cNvGraphicFramePr>
            <a:graphicFrameLocks/>
          </p:cNvGraphicFramePr>
          <p:nvPr/>
        </p:nvGraphicFramePr>
        <p:xfrm>
          <a:off x="206547" y="1728263"/>
          <a:ext cx="10255423" cy="3215640"/>
        </p:xfrm>
        <a:graphic>
          <a:graphicData uri="http://schemas.openxmlformats.org/drawingml/2006/table">
            <a:tbl>
              <a:tblPr firstRow="1" bandRow="1">
                <a:tableStyleId>{5C22544A-7EE6-4342-B048-85BDC9FD1C3A}</a:tableStyleId>
              </a:tblPr>
              <a:tblGrid>
                <a:gridCol w="6737777">
                  <a:extLst>
                    <a:ext uri="{9D8B030D-6E8A-4147-A177-3AD203B41FA5}">
                      <a16:colId xmlns:a16="http://schemas.microsoft.com/office/drawing/2014/main" val="116888471"/>
                    </a:ext>
                  </a:extLst>
                </a:gridCol>
                <a:gridCol w="1609087">
                  <a:extLst>
                    <a:ext uri="{9D8B030D-6E8A-4147-A177-3AD203B41FA5}">
                      <a16:colId xmlns:a16="http://schemas.microsoft.com/office/drawing/2014/main" val="4048816944"/>
                    </a:ext>
                  </a:extLst>
                </a:gridCol>
                <a:gridCol w="1908559">
                  <a:extLst>
                    <a:ext uri="{9D8B030D-6E8A-4147-A177-3AD203B41FA5}">
                      <a16:colId xmlns:a16="http://schemas.microsoft.com/office/drawing/2014/main" val="2964596239"/>
                    </a:ext>
                  </a:extLst>
                </a:gridCol>
              </a:tblGrid>
              <a:tr h="0">
                <a:tc>
                  <a:txBody>
                    <a:bodyPr/>
                    <a:lstStyle/>
                    <a:p>
                      <a:pPr algn="ctr"/>
                      <a:r>
                        <a:rPr lang="en-AU" sz="1200"/>
                        <a:t>Description</a:t>
                      </a:r>
                    </a:p>
                  </a:txBody>
                  <a:tcPr>
                    <a:solidFill>
                      <a:srgbClr val="002060"/>
                    </a:solidFill>
                  </a:tcPr>
                </a:tc>
                <a:tc>
                  <a:txBody>
                    <a:bodyPr/>
                    <a:lstStyle/>
                    <a:p>
                      <a:pPr algn="ctr"/>
                      <a:r>
                        <a:rPr lang="en-AU" sz="1200"/>
                        <a:t>Transition Start Date</a:t>
                      </a:r>
                    </a:p>
                  </a:txBody>
                  <a:tcPr>
                    <a:solidFill>
                      <a:srgbClr val="002060"/>
                    </a:solidFill>
                  </a:tcPr>
                </a:tc>
                <a:tc>
                  <a:txBody>
                    <a:bodyPr/>
                    <a:lstStyle/>
                    <a:p>
                      <a:pPr lvl="0" algn="ctr">
                        <a:buNone/>
                      </a:pPr>
                      <a:r>
                        <a:rPr lang="en-AU" sz="1200" b="1" i="0" u="none" strike="noStrike" noProof="0">
                          <a:latin typeface="Segoe UI Semilight"/>
                        </a:rPr>
                        <a:t>Activity ID</a:t>
                      </a:r>
                      <a:endParaRPr lang="en-US" sz="1200" b="1" i="0" u="none" strike="noStrike" noProof="0">
                        <a:latin typeface="Segoe UI Semilight"/>
                      </a:endParaRPr>
                    </a:p>
                  </a:txBody>
                  <a:tcPr>
                    <a:solidFill>
                      <a:srgbClr val="002060"/>
                    </a:solidFill>
                  </a:tcPr>
                </a:tc>
                <a:extLst>
                  <a:ext uri="{0D108BD9-81ED-4DB2-BD59-A6C34878D82A}">
                    <a16:rowId xmlns:a16="http://schemas.microsoft.com/office/drawing/2014/main" val="2493088496"/>
                  </a:ext>
                </a:extLst>
              </a:tr>
              <a:tr h="370840">
                <a:tc>
                  <a:txBody>
                    <a:bodyPr/>
                    <a:lstStyle/>
                    <a:p>
                      <a:pPr lvl="0">
                        <a:buNone/>
                      </a:pPr>
                      <a:r>
                        <a:rPr lang="en-AU" sz="1200">
                          <a:solidFill>
                            <a:srgbClr val="FF0000"/>
                          </a:solidFill>
                        </a:rPr>
                        <a:t>MPs</a:t>
                      </a:r>
                      <a:r>
                        <a:rPr lang="en-AU" sz="1200">
                          <a:solidFill>
                            <a:schemeClr val="tx1"/>
                          </a:solidFill>
                        </a:rPr>
                        <a:t> able to update the Meter Read Type code (RTC) with four-character values, resulting from BAU activities</a:t>
                      </a:r>
                      <a:endParaRPr lang="en-US" sz="1200">
                        <a:solidFill>
                          <a:schemeClr val="tx1"/>
                        </a:solidFill>
                      </a:endParaRPr>
                    </a:p>
                  </a:txBody>
                  <a:tcPr>
                    <a:solidFill>
                      <a:schemeClr val="bg1">
                        <a:lumMod val="85000"/>
                      </a:schemeClr>
                    </a:solidFill>
                  </a:tcPr>
                </a:tc>
                <a:tc>
                  <a:txBody>
                    <a:bodyPr/>
                    <a:lstStyle/>
                    <a:p>
                      <a:pPr marL="0" marR="0" lvl="0" indent="0" algn="ctr" rtl="0">
                        <a:lnSpc>
                          <a:spcPct val="100000"/>
                        </a:lnSpc>
                        <a:spcBef>
                          <a:spcPts val="0"/>
                        </a:spcBef>
                        <a:spcAft>
                          <a:spcPts val="0"/>
                        </a:spcAft>
                        <a:buClrTx/>
                        <a:buSzTx/>
                        <a:buFontTx/>
                        <a:buNone/>
                      </a:pPr>
                      <a:r>
                        <a:rPr lang="en-AU" sz="1200">
                          <a:solidFill>
                            <a:schemeClr val="tx1"/>
                          </a:solidFill>
                        </a:rPr>
                        <a:t>From 1 May 2021</a:t>
                      </a:r>
                    </a:p>
                  </a:txBody>
                  <a:tcPr>
                    <a:solidFill>
                      <a:schemeClr val="bg1">
                        <a:lumMod val="85000"/>
                      </a:schemeClr>
                    </a:solidFill>
                  </a:tcPr>
                </a:tc>
                <a:tc>
                  <a:txBody>
                    <a:bodyPr/>
                    <a:lstStyle/>
                    <a:p>
                      <a:pPr lvl="0">
                        <a:buNone/>
                      </a:pPr>
                      <a:r>
                        <a:rPr lang="en-US" sz="1200">
                          <a:solidFill>
                            <a:schemeClr val="tx1"/>
                          </a:solidFill>
                        </a:rPr>
                        <a:t>A4a, A9a, A14a, A20a</a:t>
                      </a:r>
                    </a:p>
                  </a:txBody>
                  <a:tcPr>
                    <a:solidFill>
                      <a:schemeClr val="bg1">
                        <a:lumMod val="85000"/>
                      </a:schemeClr>
                    </a:solidFill>
                  </a:tcPr>
                </a:tc>
                <a:extLst>
                  <a:ext uri="{0D108BD9-81ED-4DB2-BD59-A6C34878D82A}">
                    <a16:rowId xmlns:a16="http://schemas.microsoft.com/office/drawing/2014/main" val="2170211165"/>
                  </a:ext>
                </a:extLst>
              </a:tr>
              <a:tr h="370840">
                <a:tc>
                  <a:txBody>
                    <a:bodyPr/>
                    <a:lstStyle/>
                    <a:p>
                      <a:pPr lvl="0">
                        <a:buNone/>
                      </a:pPr>
                      <a:r>
                        <a:rPr lang="en-AU" sz="1200">
                          <a:solidFill>
                            <a:srgbClr val="FF0000"/>
                          </a:solidFill>
                        </a:rPr>
                        <a:t>MDPs</a:t>
                      </a:r>
                      <a:r>
                        <a:rPr lang="en-AU" sz="1200">
                          <a:solidFill>
                            <a:schemeClr val="tx1"/>
                          </a:solidFill>
                        </a:rPr>
                        <a:t> able to create/convert export and import Active (kWh) and Reactive (kVarh) energy datastreams, where applicable, in the CNDS table</a:t>
                      </a:r>
                      <a:endParaRPr lang="en-US" sz="1200">
                        <a:solidFill>
                          <a:schemeClr val="tx1"/>
                        </a:solidFill>
                      </a:endParaRPr>
                    </a:p>
                  </a:txBody>
                  <a:tcP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AU" sz="1200">
                          <a:solidFill>
                            <a:schemeClr val="tx1"/>
                          </a:solidFill>
                        </a:rPr>
                        <a:t>From 31 May 2021</a:t>
                      </a:r>
                    </a:p>
                  </a:txBody>
                  <a:tcPr>
                    <a:solidFill>
                      <a:schemeClr val="bg1">
                        <a:lumMod val="95000"/>
                      </a:schemeClr>
                    </a:solidFill>
                  </a:tcPr>
                </a:tc>
                <a:tc>
                  <a:txBody>
                    <a:bodyPr/>
                    <a:lstStyle/>
                    <a:p>
                      <a:pPr lvl="0">
                        <a:buNone/>
                      </a:pPr>
                      <a:r>
                        <a:rPr lang="en-AU" sz="1200">
                          <a:solidFill>
                            <a:schemeClr val="tx1"/>
                          </a:solidFill>
                        </a:rPr>
                        <a:t>A36, A40, A45, A51, A57, A63, A69, A75</a:t>
                      </a:r>
                      <a:endParaRPr lang="en-US" sz="1200">
                        <a:solidFill>
                          <a:schemeClr val="tx1"/>
                        </a:solidFill>
                      </a:endParaRPr>
                    </a:p>
                  </a:txBody>
                  <a:tcPr>
                    <a:solidFill>
                      <a:schemeClr val="bg1">
                        <a:lumMod val="95000"/>
                      </a:schemeClr>
                    </a:solidFill>
                  </a:tcPr>
                </a:tc>
                <a:extLst>
                  <a:ext uri="{0D108BD9-81ED-4DB2-BD59-A6C34878D82A}">
                    <a16:rowId xmlns:a16="http://schemas.microsoft.com/office/drawing/2014/main" val="3481515327"/>
                  </a:ext>
                </a:extLst>
              </a:tr>
              <a:tr h="370840">
                <a:tc>
                  <a:txBody>
                    <a:bodyPr/>
                    <a:lstStyle/>
                    <a:p>
                      <a:pPr lvl="0">
                        <a:buNone/>
                      </a:pPr>
                      <a:r>
                        <a:rPr lang="en-US" sz="1200">
                          <a:solidFill>
                            <a:srgbClr val="FF0000"/>
                          </a:solidFill>
                        </a:rPr>
                        <a:t>Participants</a:t>
                      </a:r>
                      <a:r>
                        <a:rPr lang="en-US" sz="1200">
                          <a:solidFill>
                            <a:schemeClr val="tx1"/>
                          </a:solidFill>
                        </a:rPr>
                        <a:t> able to create cross-boundary NMIs, datastreams and registers</a:t>
                      </a:r>
                    </a:p>
                  </a:txBody>
                  <a:tcP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solidFill>
                      <a:schemeClr val="bg1">
                        <a:lumMod val="85000"/>
                      </a:schemeClr>
                    </a:solidFill>
                  </a:tcPr>
                </a:tc>
                <a:tc>
                  <a:txBody>
                    <a:bodyPr/>
                    <a:lstStyle/>
                    <a:p>
                      <a:pPr lvl="0">
                        <a:buNone/>
                      </a:pPr>
                      <a:r>
                        <a:rPr lang="en-US" sz="1200">
                          <a:solidFill>
                            <a:schemeClr val="tx1"/>
                          </a:solidFill>
                        </a:rPr>
                        <a:t>A95, A96, A97</a:t>
                      </a:r>
                    </a:p>
                  </a:txBody>
                  <a:tcPr>
                    <a:solidFill>
                      <a:schemeClr val="bg1">
                        <a:lumMod val="85000"/>
                      </a:schemeClr>
                    </a:solidFill>
                  </a:tcPr>
                </a:tc>
                <a:extLst>
                  <a:ext uri="{0D108BD9-81ED-4DB2-BD59-A6C34878D82A}">
                    <a16:rowId xmlns:a16="http://schemas.microsoft.com/office/drawing/2014/main" val="1788209359"/>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US" sz="1200">
                          <a:solidFill>
                            <a:srgbClr val="FF0000"/>
                          </a:solidFill>
                        </a:rPr>
                        <a:t>Participants</a:t>
                      </a:r>
                      <a:r>
                        <a:rPr lang="en-US" sz="1200">
                          <a:solidFill>
                            <a:schemeClr val="tx1"/>
                          </a:solidFill>
                        </a:rPr>
                        <a:t> able to create NCONUML NMIs, datastreams and registers</a:t>
                      </a:r>
                    </a:p>
                  </a:txBody>
                  <a:tcP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solidFill>
                      <a:schemeClr val="bg1">
                        <a:lumMod val="95000"/>
                      </a:schemeClr>
                    </a:solidFill>
                  </a:tcPr>
                </a:tc>
                <a:tc>
                  <a:txBody>
                    <a:bodyPr/>
                    <a:lstStyle/>
                    <a:p>
                      <a:pPr lvl="0">
                        <a:buNone/>
                      </a:pPr>
                      <a:r>
                        <a:rPr lang="en-US" sz="1200">
                          <a:solidFill>
                            <a:schemeClr val="tx1"/>
                          </a:solidFill>
                        </a:rPr>
                        <a:t>A99, A100, A101</a:t>
                      </a:r>
                    </a:p>
                  </a:txBody>
                  <a:tcPr>
                    <a:solidFill>
                      <a:schemeClr val="bg1">
                        <a:lumMod val="95000"/>
                      </a:schemeClr>
                    </a:solidFill>
                  </a:tcPr>
                </a:tc>
                <a:extLst>
                  <a:ext uri="{0D108BD9-81ED-4DB2-BD59-A6C34878D82A}">
                    <a16:rowId xmlns:a16="http://schemas.microsoft.com/office/drawing/2014/main" val="2292043733"/>
                  </a:ext>
                </a:extLst>
              </a:tr>
              <a:tr h="370840">
                <a:tc>
                  <a:txBody>
                    <a:bodyPr/>
                    <a:lstStyle/>
                    <a:p>
                      <a:pPr lvl="0">
                        <a:buNone/>
                      </a:pPr>
                      <a:r>
                        <a:rPr lang="en-US" sz="1200">
                          <a:solidFill>
                            <a:srgbClr val="FF0000"/>
                          </a:solidFill>
                        </a:rPr>
                        <a:t>MDPs</a:t>
                      </a:r>
                      <a:r>
                        <a:rPr lang="en-US" sz="1200"/>
                        <a:t> able to send </a:t>
                      </a:r>
                      <a:r>
                        <a:rPr lang="en-AU" sz="1200"/>
                        <a:t>15 and 30min metering data via MDFF to AEMO</a:t>
                      </a:r>
                      <a:endParaRPr lang="en-US" sz="1200"/>
                    </a:p>
                  </a:txBody>
                  <a:tcP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solidFill>
                      <a:schemeClr val="bg1">
                        <a:lumMod val="85000"/>
                      </a:schemeClr>
                    </a:solidFill>
                  </a:tcPr>
                </a:tc>
                <a:tc>
                  <a:txBody>
                    <a:bodyPr/>
                    <a:lstStyle/>
                    <a:p>
                      <a:pPr lvl="0">
                        <a:buNone/>
                      </a:pPr>
                      <a:r>
                        <a:rPr lang="en-US" sz="1200"/>
                        <a:t>A94</a:t>
                      </a:r>
                    </a:p>
                  </a:txBody>
                  <a:tcPr>
                    <a:solidFill>
                      <a:schemeClr val="bg1">
                        <a:lumMod val="85000"/>
                      </a:schemeClr>
                    </a:solidFill>
                  </a:tcPr>
                </a:tc>
                <a:extLst>
                  <a:ext uri="{0D108BD9-81ED-4DB2-BD59-A6C34878D82A}">
                    <a16:rowId xmlns:a16="http://schemas.microsoft.com/office/drawing/2014/main" val="3722050529"/>
                  </a:ext>
                </a:extLst>
              </a:tr>
              <a:tr h="370840">
                <a:tc>
                  <a:txBody>
                    <a:bodyPr/>
                    <a:lstStyle/>
                    <a:p>
                      <a:pPr lvl="0">
                        <a:buNone/>
                      </a:pPr>
                      <a:r>
                        <a:rPr lang="en-US" sz="1200">
                          <a:solidFill>
                            <a:srgbClr val="FF0000"/>
                          </a:solidFill>
                        </a:rPr>
                        <a:t>LNSPs</a:t>
                      </a:r>
                      <a:r>
                        <a:rPr lang="en-US" sz="1200"/>
                        <a:t> able to apply new NMI classification codes</a:t>
                      </a:r>
                    </a:p>
                  </a:txBody>
                  <a:tcP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solidFill>
                      <a:schemeClr val="bg1">
                        <a:lumMod val="95000"/>
                      </a:schemeClr>
                    </a:solidFill>
                  </a:tcPr>
                </a:tc>
                <a:tc>
                  <a:txBody>
                    <a:bodyPr/>
                    <a:lstStyle/>
                    <a:p>
                      <a:pPr lvl="0">
                        <a:buNone/>
                      </a:pPr>
                      <a:r>
                        <a:rPr lang="en-US" sz="1200"/>
                        <a:t>A103, A105, A107, A109, A111, A113, A115</a:t>
                      </a:r>
                    </a:p>
                  </a:txBody>
                  <a:tcPr>
                    <a:solidFill>
                      <a:schemeClr val="bg1">
                        <a:lumMod val="95000"/>
                      </a:schemeClr>
                    </a:solidFill>
                  </a:tcPr>
                </a:tc>
                <a:extLst>
                  <a:ext uri="{0D108BD9-81ED-4DB2-BD59-A6C34878D82A}">
                    <a16:rowId xmlns:a16="http://schemas.microsoft.com/office/drawing/2014/main" val="3326821364"/>
                  </a:ext>
                </a:extLst>
              </a:tr>
              <a:tr h="370840">
                <a:tc>
                  <a:txBody>
                    <a:bodyPr/>
                    <a:lstStyle/>
                    <a:p>
                      <a:pPr lvl="0">
                        <a:buNone/>
                      </a:pPr>
                      <a:r>
                        <a:rPr lang="en-AU" sz="1200">
                          <a:solidFill>
                            <a:srgbClr val="FF0000"/>
                          </a:solidFill>
                        </a:rPr>
                        <a:t>MDPs</a:t>
                      </a:r>
                      <a:r>
                        <a:rPr lang="en-AU" sz="1200"/>
                        <a:t> able to provide 5min metering data to AEMO (MDFF) (Export and import (active (kWh) and reactive (kVarh)) energy metering data as applicable) </a:t>
                      </a:r>
                      <a:endParaRPr lang="en-US" sz="1200"/>
                    </a:p>
                  </a:txBody>
                  <a:tcPr>
                    <a:solidFill>
                      <a:schemeClr val="bg1">
                        <a:lumMod val="85000"/>
                      </a:schemeClr>
                    </a:solidFill>
                  </a:tcPr>
                </a:tc>
                <a:tc>
                  <a:txBody>
                    <a:bodyPr/>
                    <a:lstStyle/>
                    <a:p>
                      <a:pPr algn="ctr"/>
                      <a:r>
                        <a:rPr lang="en-AU" sz="1200">
                          <a:solidFill>
                            <a:schemeClr val="tx1"/>
                          </a:solidFill>
                        </a:rPr>
                        <a:t>From 21 June 2021</a:t>
                      </a:r>
                    </a:p>
                  </a:txBody>
                  <a:tcPr>
                    <a:solidFill>
                      <a:schemeClr val="bg1">
                        <a:lumMod val="85000"/>
                      </a:schemeClr>
                    </a:solidFill>
                  </a:tcPr>
                </a:tc>
                <a:tc>
                  <a:txBody>
                    <a:bodyPr/>
                    <a:lstStyle/>
                    <a:p>
                      <a:pPr lvl="0">
                        <a:buNone/>
                      </a:pPr>
                      <a:r>
                        <a:rPr lang="en-US" sz="1200"/>
                        <a:t>A35, A41, A46, A50, A56, A62, A68, A74, A86, A92</a:t>
                      </a:r>
                    </a:p>
                  </a:txBody>
                  <a:tcPr>
                    <a:solidFill>
                      <a:schemeClr val="bg1">
                        <a:lumMod val="85000"/>
                      </a:schemeClr>
                    </a:solidFill>
                  </a:tcPr>
                </a:tc>
                <a:extLst>
                  <a:ext uri="{0D108BD9-81ED-4DB2-BD59-A6C34878D82A}">
                    <a16:rowId xmlns:a16="http://schemas.microsoft.com/office/drawing/2014/main" val="482602021"/>
                  </a:ext>
                </a:extLst>
              </a:tr>
            </a:tbl>
          </a:graphicData>
        </a:graphic>
      </p:graphicFrame>
    </p:spTree>
    <p:extLst>
      <p:ext uri="{BB962C8B-B14F-4D97-AF65-F5344CB8AC3E}">
        <p14:creationId xmlns:p14="http://schemas.microsoft.com/office/powerpoint/2010/main" val="2493558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Procedure update </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Simon Tu</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51</a:t>
            </a:fld>
            <a:endParaRPr lang="en-AU"/>
          </a:p>
        </p:txBody>
      </p:sp>
    </p:spTree>
    <p:extLst>
      <p:ext uri="{BB962C8B-B14F-4D97-AF65-F5344CB8AC3E}">
        <p14:creationId xmlns:p14="http://schemas.microsoft.com/office/powerpoint/2010/main" val="2880170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62912" y="206173"/>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52</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3152350942"/>
              </p:ext>
            </p:extLst>
          </p:nvPr>
        </p:nvGraphicFramePr>
        <p:xfrm>
          <a:off x="74831" y="1530497"/>
          <a:ext cx="10541898" cy="4958738"/>
        </p:xfrm>
        <a:graphic>
          <a:graphicData uri="http://schemas.openxmlformats.org/drawingml/2006/table">
            <a:tbl>
              <a:tblPr firstRow="1" bandRow="1">
                <a:tableStyleId>{5C22544A-7EE6-4342-B048-85BDC9FD1C3A}</a:tableStyleId>
              </a:tblPr>
              <a:tblGrid>
                <a:gridCol w="3783274">
                  <a:extLst>
                    <a:ext uri="{9D8B030D-6E8A-4147-A177-3AD203B41FA5}">
                      <a16:colId xmlns:a16="http://schemas.microsoft.com/office/drawing/2014/main" val="325043150"/>
                    </a:ext>
                  </a:extLst>
                </a:gridCol>
                <a:gridCol w="4883499">
                  <a:extLst>
                    <a:ext uri="{9D8B030D-6E8A-4147-A177-3AD203B41FA5}">
                      <a16:colId xmlns:a16="http://schemas.microsoft.com/office/drawing/2014/main" val="2074518550"/>
                    </a:ext>
                  </a:extLst>
                </a:gridCol>
                <a:gridCol w="1875125">
                  <a:extLst>
                    <a:ext uri="{9D8B030D-6E8A-4147-A177-3AD203B41FA5}">
                      <a16:colId xmlns:a16="http://schemas.microsoft.com/office/drawing/2014/main" val="1402844314"/>
                    </a:ext>
                  </a:extLst>
                </a:gridCol>
              </a:tblGrid>
              <a:tr h="260805">
                <a:tc>
                  <a:txBody>
                    <a:bodyPr/>
                    <a:lstStyle/>
                    <a:p>
                      <a:pPr algn="ctr" fontAlgn="ctr"/>
                      <a:r>
                        <a:rPr lang="en-AU" sz="13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Status</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Final Determination Date</a:t>
                      </a:r>
                    </a:p>
                  </a:txBody>
                  <a:tcPr marL="5431" marR="5431" marT="5431" marB="0" anchor="ctr">
                    <a:solidFill>
                      <a:schemeClr val="accent2"/>
                    </a:solidFill>
                  </a:tcPr>
                </a:tc>
                <a:extLst>
                  <a:ext uri="{0D108BD9-81ED-4DB2-BD59-A6C34878D82A}">
                    <a16:rowId xmlns:a16="http://schemas.microsoft.com/office/drawing/2014/main" val="11208616"/>
                  </a:ext>
                </a:extLst>
              </a:tr>
              <a:tr h="1505239">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Phase 1</a:t>
                      </a:r>
                    </a:p>
                  </a:txBody>
                  <a:tcPr marL="5431" marR="5431" marT="5431" marB="0" anchor="ctr">
                    <a:solidFill>
                      <a:srgbClr val="FFFF00"/>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Expected to be published by mid May-2021</a:t>
                      </a: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Focusing on Oct-2021 requirements</a:t>
                      </a: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The consolidation of Procedures will not be a full consultation as the Procedures (BAU and 5MS/GS) have already gone through their respective formal consultations. </a:t>
                      </a:r>
                    </a:p>
                  </a:txBody>
                  <a:tcPr marL="5431" marR="5431" marT="5431" marB="0" anchor="ctr">
                    <a:solidFill>
                      <a:srgbClr val="FFFF00"/>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30-Jun-2021</a:t>
                      </a:r>
                    </a:p>
                  </a:txBody>
                  <a:tcPr marL="5431" marR="5431" marT="5431" marB="0" anchor="ctr">
                    <a:solidFill>
                      <a:srgbClr val="FFFF00"/>
                    </a:solidFill>
                  </a:tcPr>
                </a:tc>
                <a:extLst>
                  <a:ext uri="{0D108BD9-81ED-4DB2-BD59-A6C34878D82A}">
                    <a16:rowId xmlns:a16="http://schemas.microsoft.com/office/drawing/2014/main" val="679719128"/>
                  </a:ext>
                </a:extLst>
              </a:tr>
              <a:tr h="652827">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Consolidation of Retail Electricity Procedures  Phase 2</a:t>
                      </a:r>
                    </a:p>
                  </a:txBody>
                  <a:tcPr marL="5431" marR="5431" marT="5431" marB="0" anchor="ctr">
                    <a:solidFill>
                      <a:srgbClr val="FFFF99"/>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Expected to be published late 2021</a:t>
                      </a: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Focusing on May-2022 requirements</a:t>
                      </a:r>
                    </a:p>
                  </a:txBody>
                  <a:tcPr marL="5431" marR="5431" marT="5431" marB="0" anchor="ctr">
                    <a:solidFill>
                      <a:srgbClr val="FFFF99"/>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31-Jan-2022 </a:t>
                      </a:r>
                    </a:p>
                  </a:txBody>
                  <a:tcPr marL="5431" marR="5431" marT="5431" marB="0" anchor="ctr">
                    <a:solidFill>
                      <a:srgbClr val="FFFF99"/>
                    </a:solidFill>
                  </a:tcPr>
                </a:tc>
                <a:extLst>
                  <a:ext uri="{0D108BD9-81ED-4DB2-BD59-A6C34878D82A}">
                    <a16:rowId xmlns:a16="http://schemas.microsoft.com/office/drawing/2014/main" val="2628973867"/>
                  </a:ext>
                </a:extLst>
              </a:tr>
              <a:tr h="416046">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Update to published settlement formulas</a:t>
                      </a:r>
                      <a:r>
                        <a:rPr lang="en-AU" sz="1400" b="1" i="0" u="none" strike="noStrike" kern="1200">
                          <a:solidFill>
                            <a:srgbClr val="FF0000"/>
                          </a:solidFill>
                          <a:effectLst/>
                          <a:latin typeface="Calibri Light"/>
                          <a:ea typeface="+mn-ea"/>
                          <a:cs typeface="Calibri Light"/>
                        </a:rPr>
                        <a:t>*</a:t>
                      </a: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highlight>
                            <a:srgbClr val="FFFF00"/>
                          </a:highlight>
                          <a:latin typeface="Calibri Light"/>
                        </a:rPr>
                        <a:t>Final report and determination has been published. </a:t>
                      </a:r>
                      <a:r>
                        <a:rPr lang="en-AU" sz="1300" b="0" i="0" u="none" strike="noStrike" kern="1200" noProof="0">
                          <a:solidFill>
                            <a:srgbClr val="000000"/>
                          </a:solidFill>
                          <a:effectLst/>
                          <a:latin typeface="Calibri Light"/>
                          <a:hlinkClick r:id="rId3"/>
                        </a:rPr>
                        <a:t>5MS/GS &amp; Customer Switching B2M Consultation</a:t>
                      </a:r>
                      <a:endParaRPr lang="en-US" sz="1300">
                        <a:highlight>
                          <a:srgbClr val="FFFF00"/>
                        </a:highlight>
                      </a:endParaRP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ea typeface="+mn-ea"/>
                          <a:cs typeface="Calibri Light"/>
                        </a:rPr>
                        <a:t>23-Apr-2021 </a:t>
                      </a:r>
                    </a:p>
                  </a:txBody>
                  <a:tcPr marL="5431" marR="5431" marT="5431" marB="0" anchor="ctr">
                    <a:solidFill>
                      <a:srgbClr val="FFFF00"/>
                    </a:solidFill>
                  </a:tcPr>
                </a:tc>
                <a:extLst>
                  <a:ext uri="{0D108BD9-81ED-4DB2-BD59-A6C34878D82A}">
                    <a16:rowId xmlns:a16="http://schemas.microsoft.com/office/drawing/2014/main" val="1948449902"/>
                  </a:ext>
                </a:extLst>
              </a:tr>
              <a:tr h="637042">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Cross Boundary (CB) connections, inclusion of cross boundary energy formulas and a Change Request type for CB updates update </a:t>
                      </a:r>
                      <a:r>
                        <a:rPr lang="en-AU" sz="1400" b="1" i="0" u="none" strike="noStrike" kern="1200">
                          <a:solidFill>
                            <a:srgbClr val="FF0000"/>
                          </a:solidFill>
                          <a:effectLst/>
                          <a:latin typeface="Calibri Light"/>
                          <a:ea typeface="+mn-ea"/>
                          <a:cs typeface="Calibri Light"/>
                        </a:rPr>
                        <a:t>*</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highlight>
                            <a:srgbClr val="FFFF00"/>
                          </a:highlight>
                          <a:latin typeface="Calibri Light"/>
                        </a:rPr>
                        <a:t>Final report and determination has been published. </a:t>
                      </a:r>
                      <a:r>
                        <a:rPr lang="en-AU" sz="1300" b="0" i="0" u="none" strike="noStrike" kern="1200" noProof="0">
                          <a:solidFill>
                            <a:srgbClr val="000000"/>
                          </a:solidFill>
                          <a:effectLst/>
                          <a:latin typeface="Calibri Light"/>
                          <a:hlinkClick r:id="rId3"/>
                        </a:rPr>
                        <a:t>5MS/GS &amp; Customer Switching B2M Consultation</a:t>
                      </a:r>
                      <a:endParaRPr lang="en-US" sz="1300">
                        <a:highlight>
                          <a:srgbClr val="FFFF00"/>
                        </a:highlight>
                      </a:endParaRPr>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ea typeface="+mn-ea"/>
                          <a:cs typeface="Calibri Light"/>
                        </a:rPr>
                        <a:t>23-Apr-2021</a:t>
                      </a:r>
                    </a:p>
                  </a:txBody>
                  <a:tcPr marL="5431" marR="5431" marT="5431" marB="0" anchor="ctr">
                    <a:solidFill>
                      <a:srgbClr val="FFFF99"/>
                    </a:solidFill>
                  </a:tcPr>
                </a:tc>
                <a:extLst>
                  <a:ext uri="{0D108BD9-81ED-4DB2-BD59-A6C34878D82A}">
                    <a16:rowId xmlns:a16="http://schemas.microsoft.com/office/drawing/2014/main" val="1066409797"/>
                  </a:ext>
                </a:extLst>
              </a:tr>
              <a:tr h="1063542">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highlight>
                            <a:srgbClr val="FFFF00"/>
                          </a:highlight>
                          <a:latin typeface="Calibri Light"/>
                        </a:rPr>
                        <a:t>Final report and determination has been published. </a:t>
                      </a:r>
                      <a:r>
                        <a:rPr lang="en-AU" sz="1300" b="0" i="0" u="none" strike="noStrike" kern="1200" noProof="0">
                          <a:solidFill>
                            <a:srgbClr val="000000"/>
                          </a:solidFill>
                          <a:effectLst/>
                          <a:latin typeface="Calibri Light"/>
                          <a:hlinkClick r:id="rId3"/>
                        </a:rPr>
                        <a:t>5MS/GS &amp; Customer Switching B2M Consultation</a:t>
                      </a:r>
                      <a:endParaRPr lang="en-AU" sz="1300" b="0" i="0" u="none" strike="noStrike" kern="1200" noProof="0">
                        <a:solidFill>
                          <a:srgbClr val="000000"/>
                        </a:solidFill>
                        <a:effectLst/>
                        <a:latin typeface="Calibri Light"/>
                      </a:endParaRP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rPr>
                        <a:t>Related to Endeavour Energy’s feedback of the Aug-2020 Metering ICF Package update of the MDFF Specification to remove the ‘N’ quality flag.</a:t>
                      </a:r>
                      <a:endParaRPr lang="en-US" sz="1300"/>
                    </a:p>
                  </a:txBody>
                  <a:tcPr marL="5715" marR="5715" marT="5715"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ea typeface="+mn-ea"/>
                          <a:cs typeface="Calibri Light"/>
                        </a:rPr>
                        <a:t>23-Apr-2021</a:t>
                      </a:r>
                    </a:p>
                  </a:txBody>
                  <a:tcPr marL="5431" marR="5431" marT="5431" marB="0" anchor="ctr">
                    <a:solidFill>
                      <a:srgbClr val="FFFF00"/>
                    </a:solidFill>
                  </a:tcPr>
                </a:tc>
                <a:extLst>
                  <a:ext uri="{0D108BD9-81ED-4DB2-BD59-A6C34878D82A}">
                    <a16:rowId xmlns:a16="http://schemas.microsoft.com/office/drawing/2014/main" val="415002224"/>
                  </a:ext>
                </a:extLst>
              </a:tr>
              <a:tr h="423237">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5-minute load profile and RM reports</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highlight>
                            <a:srgbClr val="FFFF00"/>
                          </a:highlight>
                          <a:latin typeface="Calibri Light"/>
                        </a:rPr>
                        <a:t>Final report and determination has been published. </a:t>
                      </a:r>
                      <a:r>
                        <a:rPr lang="en-AU" sz="1300" b="0" i="0" u="none" strike="noStrike" kern="1200">
                          <a:solidFill>
                            <a:srgbClr val="000000"/>
                          </a:solidFill>
                          <a:effectLst/>
                          <a:latin typeface="Calibri Light"/>
                          <a:ea typeface="+mn-ea"/>
                          <a:cs typeface="Calibri Light"/>
                          <a:hlinkClick r:id="rId4"/>
                        </a:rPr>
                        <a:t>Retail Procedures (Wholesale Demand Response)</a:t>
                      </a:r>
                      <a:r>
                        <a:rPr lang="en-AU" sz="1300" b="0" i="0" u="none" strike="noStrike" kern="1200">
                          <a:solidFill>
                            <a:srgbClr val="000000"/>
                          </a:solidFill>
                          <a:effectLst/>
                          <a:latin typeface="Calibri Light"/>
                          <a:ea typeface="+mn-ea"/>
                          <a:cs typeface="Calibri Light"/>
                        </a:rPr>
                        <a:t> consultation.</a:t>
                      </a:r>
                    </a:p>
                  </a:txBody>
                  <a:tcPr marL="5715" marR="5715" marT="5715"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15-Mar-2021</a:t>
                      </a:r>
                    </a:p>
                  </a:txBody>
                  <a:tcPr marL="5431" marR="5431" marT="5431" marB="0" anchor="ctr">
                    <a:solidFill>
                      <a:srgbClr val="FFFF99"/>
                    </a:solidFill>
                  </a:tcPr>
                </a:tc>
                <a:extLst>
                  <a:ext uri="{0D108BD9-81ED-4DB2-BD59-A6C34878D82A}">
                    <a16:rowId xmlns:a16="http://schemas.microsoft.com/office/drawing/2014/main" val="646321274"/>
                  </a:ext>
                </a:extLst>
              </a:tr>
            </a:tbl>
          </a:graphicData>
        </a:graphic>
      </p:graphicFrame>
      <p:sp>
        <p:nvSpPr>
          <p:cNvPr id="3" name="TextBox 2">
            <a:extLst>
              <a:ext uri="{FF2B5EF4-FFF2-40B4-BE49-F238E27FC236}">
                <a16:creationId xmlns:a16="http://schemas.microsoft.com/office/drawing/2014/main" id="{84609115-CDAF-48E1-B5CE-A27F6677DB68}"/>
              </a:ext>
            </a:extLst>
          </p:cNvPr>
          <p:cNvSpPr txBox="1"/>
          <p:nvPr/>
        </p:nvSpPr>
        <p:spPr>
          <a:xfrm>
            <a:off x="8335434" y="6880253"/>
            <a:ext cx="1964320" cy="646331"/>
          </a:xfrm>
          <a:prstGeom prst="rect">
            <a:avLst/>
          </a:prstGeom>
          <a:noFill/>
        </p:spPr>
        <p:txBody>
          <a:bodyPr wrap="none" lIns="91440" tIns="45720" rIns="91440" bIns="45720" rtlCol="0" anchor="t">
            <a:spAutoFit/>
          </a:bodyPr>
          <a:lstStyle/>
          <a:p>
            <a:r>
              <a:rPr lang="en-AU" sz="1200" i="1">
                <a:solidFill>
                  <a:srgbClr val="000000"/>
                </a:solidFill>
                <a:latin typeface="Calibri Light"/>
                <a:cs typeface="Calibri Light"/>
              </a:rPr>
              <a:t>    Changes since April RWG  </a:t>
            </a:r>
          </a:p>
          <a:p>
            <a:r>
              <a:rPr lang="en-AU" sz="1200" b="1" i="1">
                <a:solidFill>
                  <a:srgbClr val="FF0000"/>
                </a:solidFill>
                <a:latin typeface="Calibri Light"/>
                <a:cs typeface="Calibri Light"/>
              </a:rPr>
              <a:t>*</a:t>
            </a:r>
            <a:r>
              <a:rPr lang="en-AU" sz="1200" i="1">
                <a:solidFill>
                  <a:srgbClr val="000000"/>
                </a:solidFill>
                <a:latin typeface="Calibri Light"/>
                <a:cs typeface="Calibri Light"/>
              </a:rPr>
              <a:t>raised by the 5MS Program</a:t>
            </a:r>
          </a:p>
          <a:p>
            <a:r>
              <a:rPr lang="en-AU" sz="1200" b="1">
                <a:solidFill>
                  <a:srgbClr val="FF0000"/>
                </a:solidFill>
                <a:latin typeface="Calibri Light"/>
                <a:cs typeface="Calibri Light"/>
              </a:rPr>
              <a:t># </a:t>
            </a:r>
            <a:r>
              <a:rPr lang="en-AU" sz="1200" i="1">
                <a:solidFill>
                  <a:srgbClr val="000000"/>
                </a:solidFill>
                <a:latin typeface="Calibri Light"/>
                <a:cs typeface="Calibri Light"/>
              </a:rPr>
              <a:t>aseXML schema impact</a:t>
            </a:r>
          </a:p>
        </p:txBody>
      </p:sp>
      <p:sp>
        <p:nvSpPr>
          <p:cNvPr id="5" name="Rectangle 4">
            <a:extLst>
              <a:ext uri="{FF2B5EF4-FFF2-40B4-BE49-F238E27FC236}">
                <a16:creationId xmlns:a16="http://schemas.microsoft.com/office/drawing/2014/main" id="{96C2B72A-97BE-46EA-B652-44BBF3B726C2}"/>
              </a:ext>
            </a:extLst>
          </p:cNvPr>
          <p:cNvSpPr/>
          <p:nvPr/>
        </p:nvSpPr>
        <p:spPr>
          <a:xfrm>
            <a:off x="8419516" y="6942964"/>
            <a:ext cx="114883" cy="1467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09909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53</a:t>
            </a:fld>
            <a:endParaRPr lang="en-AU"/>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extLst>
              <p:ext uri="{D42A27DB-BD31-4B8C-83A1-F6EECF244321}">
                <p14:modId xmlns:p14="http://schemas.microsoft.com/office/powerpoint/2010/main" val="3948564872"/>
              </p:ext>
            </p:extLst>
          </p:nvPr>
        </p:nvGraphicFramePr>
        <p:xfrm>
          <a:off x="79967" y="1532439"/>
          <a:ext cx="10541897" cy="5318291"/>
        </p:xfrm>
        <a:graphic>
          <a:graphicData uri="http://schemas.openxmlformats.org/drawingml/2006/table">
            <a:tbl>
              <a:tblPr firstRow="1" bandRow="1">
                <a:tableStyleId>{5C22544A-7EE6-4342-B048-85BDC9FD1C3A}</a:tableStyleId>
              </a:tblPr>
              <a:tblGrid>
                <a:gridCol w="3090241">
                  <a:extLst>
                    <a:ext uri="{9D8B030D-6E8A-4147-A177-3AD203B41FA5}">
                      <a16:colId xmlns:a16="http://schemas.microsoft.com/office/drawing/2014/main" val="325043150"/>
                    </a:ext>
                  </a:extLst>
                </a:gridCol>
                <a:gridCol w="3367882">
                  <a:extLst>
                    <a:ext uri="{9D8B030D-6E8A-4147-A177-3AD203B41FA5}">
                      <a16:colId xmlns:a16="http://schemas.microsoft.com/office/drawing/2014/main" val="2074518550"/>
                    </a:ext>
                  </a:extLst>
                </a:gridCol>
                <a:gridCol w="2041887">
                  <a:extLst>
                    <a:ext uri="{9D8B030D-6E8A-4147-A177-3AD203B41FA5}">
                      <a16:colId xmlns:a16="http://schemas.microsoft.com/office/drawing/2014/main" val="3915063128"/>
                    </a:ext>
                  </a:extLst>
                </a:gridCol>
                <a:gridCol w="2041887">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r>
                        <a:rPr lang="en-AU" sz="1300" b="0" i="0" u="none" strike="noStrike" kern="1200" noProof="0">
                          <a:solidFill>
                            <a:srgbClr val="000000"/>
                          </a:solidFill>
                          <a:effectLst/>
                          <a:highlight>
                            <a:srgbClr val="FFFF00"/>
                          </a:highlight>
                          <a:latin typeface="Calibri Light"/>
                          <a:ea typeface="+mn-ea"/>
                          <a:cs typeface="Calibri Light"/>
                        </a:rPr>
                        <a:t>Closed</a:t>
                      </a:r>
                      <a:r>
                        <a:rPr lang="en-AU" sz="1300" b="0" i="0" u="none" strike="noStrike" kern="1200" noProof="0">
                          <a:solidFill>
                            <a:srgbClr val="000000"/>
                          </a:solidFill>
                          <a:effectLst/>
                          <a:latin typeface="Calibri Light"/>
                          <a:ea typeface="+mn-ea"/>
                          <a:cs typeface="Calibri Light"/>
                        </a:rPr>
                        <a:t>.</a:t>
                      </a:r>
                      <a:endParaRPr lang="en-AU" sz="1300" b="0" i="0" u="none" strike="noStrike" kern="1200">
                        <a:solidFill>
                          <a:srgbClr val="000000"/>
                        </a:solidFill>
                        <a:effectLst/>
                        <a:latin typeface="Calibri Light"/>
                        <a:ea typeface="+mn-ea"/>
                        <a:cs typeface="Calibri Light"/>
                      </a:endParaRPr>
                    </a:p>
                  </a:txBody>
                  <a:tcPr marL="5431" marR="5431" marT="5431" marB="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 </a:t>
                      </a:r>
                    </a:p>
                  </a:txBody>
                  <a:tcPr marL="5431" marR="5431" marT="5431" marB="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75000"/>
                      </a:schemeClr>
                    </a:solidFill>
                  </a:tcPr>
                </a:tc>
                <a:extLst>
                  <a:ext uri="{0D108BD9-81ED-4DB2-BD59-A6C34878D82A}">
                    <a16:rowId xmlns:a16="http://schemas.microsoft.com/office/drawing/2014/main" val="679719128"/>
                  </a:ext>
                </a:extLst>
              </a:tr>
              <a:tr h="263558">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Update to published settlement formulas</a:t>
                      </a:r>
                      <a:r>
                        <a:rPr lang="en-AU" sz="1600" b="1" i="0" u="none" strike="noStrike" kern="1200">
                          <a:solidFill>
                            <a:srgbClr val="FF0000"/>
                          </a:solidFill>
                          <a:effectLst/>
                          <a:latin typeface="Calibri Light"/>
                          <a:ea typeface="+mn-ea"/>
                          <a:cs typeface="Calibri Light"/>
                        </a:rPr>
                        <a:t>*. </a:t>
                      </a:r>
                      <a:r>
                        <a:rPr lang="en-AU" sz="1300" b="0" i="0" u="none" strike="noStrike" kern="1200" noProof="0">
                          <a:solidFill>
                            <a:srgbClr val="000000"/>
                          </a:solidFill>
                          <a:effectLst/>
                          <a:highlight>
                            <a:srgbClr val="FFFF00"/>
                          </a:highlight>
                          <a:latin typeface="Calibri Light"/>
                          <a:ea typeface="+mn-ea"/>
                          <a:cs typeface="Calibri Light"/>
                        </a:rPr>
                        <a:t>Closed.</a:t>
                      </a:r>
                      <a:endParaRPr lang="en-AU" sz="1300" b="1" i="0" u="none" strike="noStrike" kern="1200">
                        <a:solidFill>
                          <a:srgbClr val="FF0000"/>
                        </a:solidFill>
                        <a:effectLst/>
                        <a:highlight>
                          <a:srgbClr val="FFFF00"/>
                        </a:highlight>
                        <a:latin typeface="Calibri Light"/>
                        <a:ea typeface="+mn-ea"/>
                        <a:cs typeface="Calibri Light"/>
                      </a:endParaRP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75000"/>
                      </a:schemeClr>
                    </a:solidFill>
                  </a:tcPr>
                </a:tc>
                <a:extLst>
                  <a:ext uri="{0D108BD9-81ED-4DB2-BD59-A6C34878D82A}">
                    <a16:rowId xmlns:a16="http://schemas.microsoft.com/office/drawing/2014/main" val="1948449902"/>
                  </a:ext>
                </a:extLst>
              </a:tr>
              <a:tr h="232696">
                <a:tc>
                  <a:txBody>
                    <a:bodyPr/>
                    <a:lstStyle/>
                    <a:p>
                      <a:pPr marL="0" lvl="0" indent="0" algn="l"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Cross Boundary (CB) connections, inclusion of cross boundary energy formulas</a:t>
                      </a:r>
                      <a:r>
                        <a:rPr lang="en-AU" sz="1400" b="1" i="0" u="none" strike="noStrike" kern="1200">
                          <a:solidFill>
                            <a:srgbClr val="FF0000"/>
                          </a:solidFill>
                          <a:effectLst/>
                          <a:latin typeface="Calibri Light"/>
                          <a:ea typeface="+mn-ea"/>
                          <a:cs typeface="Calibri Light"/>
                        </a:rPr>
                        <a:t>*. </a:t>
                      </a:r>
                      <a:r>
                        <a:rPr lang="en-AU" sz="1300" b="0" i="0" u="none" strike="noStrike" kern="1200" noProof="0">
                          <a:solidFill>
                            <a:srgbClr val="000000"/>
                          </a:solidFill>
                          <a:effectLst/>
                          <a:highlight>
                            <a:srgbClr val="FFFF00"/>
                          </a:highlight>
                          <a:latin typeface="Calibri Light"/>
                          <a:ea typeface="+mn-ea"/>
                          <a:cs typeface="Calibri Light"/>
                        </a:rPr>
                        <a:t>Closed</a:t>
                      </a:r>
                      <a:endParaRPr lang="en-AU" sz="1300" b="1" i="0" u="none" strike="noStrike" kern="1200">
                        <a:solidFill>
                          <a:srgbClr val="FF0000"/>
                        </a:solidFill>
                        <a:effectLst/>
                        <a:highlight>
                          <a:srgbClr val="FFFF00"/>
                        </a:highlight>
                        <a:latin typeface="Calibri Light"/>
                        <a:ea typeface="+mn-ea"/>
                        <a:cs typeface="Calibri Light"/>
                      </a:endParaRPr>
                    </a:p>
                  </a:txBody>
                  <a:tcPr marL="5431" marR="5431" marT="5431" marB="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solidFill>
                      <a:schemeClr val="bg1">
                        <a:lumMod val="75000"/>
                      </a:schemeClr>
                    </a:solid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 </a:t>
                      </a:r>
                      <a:r>
                        <a:rPr lang="en-AU" sz="1300" b="0" i="0" u="none" strike="noStrike" kern="1200" noProof="0">
                          <a:solidFill>
                            <a:srgbClr val="000000"/>
                          </a:solidFill>
                          <a:effectLst/>
                          <a:highlight>
                            <a:srgbClr val="FFFF00"/>
                          </a:highlight>
                          <a:latin typeface="Calibri Light"/>
                          <a:ea typeface="+mn-ea"/>
                          <a:cs typeface="Calibri Light"/>
                        </a:rPr>
                        <a:t>Closed</a:t>
                      </a:r>
                      <a:endParaRPr lang="en-AU" sz="1300" b="0" i="0" u="none" strike="noStrike" kern="1200">
                        <a:solidFill>
                          <a:srgbClr val="000000"/>
                        </a:solidFill>
                        <a:effectLst/>
                        <a:highlight>
                          <a:srgbClr val="FFFF00"/>
                        </a:highlight>
                        <a:latin typeface="Calibri Light"/>
                        <a:ea typeface="+mn-ea"/>
                        <a:cs typeface="Calibri Light"/>
                      </a:endParaRP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solidFill>
                      <a:schemeClr val="bg1">
                        <a:lumMod val="75000"/>
                      </a:schemeClr>
                    </a:solidFill>
                  </a:tcPr>
                </a:tc>
                <a:extLst>
                  <a:ext uri="{0D108BD9-81ED-4DB2-BD59-A6C34878D82A}">
                    <a16:rowId xmlns:a16="http://schemas.microsoft.com/office/drawing/2014/main" val="306811284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 minute load profile and RM reports</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5MLP included in RM20 and RM25 reports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R27</a:t>
                      </a:r>
                      <a:r>
                        <a:rPr lang="en-AU" sz="1300" b="0" i="0" u="none" strike="noStrike" kern="1200">
                          <a:solidFill>
                            <a:srgbClr val="000000"/>
                          </a:solidFill>
                          <a:effectLst/>
                          <a:latin typeface="Calibri Light"/>
                          <a:ea typeface="+mn-ea"/>
                          <a:cs typeface="Calibri Light"/>
                        </a:rPr>
                        <a:t> - 31-Oct-20 - Existing Settlements Reports @5-min: RM16, RM17, RM20, RM21, RM22, RM26</a:t>
                      </a:r>
                    </a:p>
                  </a:txBody>
                  <a:tcPr marL="72000" marR="36000" marT="36000" marB="36000" anchor="ctr">
                    <a:solidFill>
                      <a:schemeClr val="bg1">
                        <a:lumMod val="75000"/>
                      </a:schemeClr>
                    </a:solidFill>
                  </a:tcPr>
                </a:tc>
                <a:tc>
                  <a:txBody>
                    <a:bodyPr/>
                    <a:lstStyle/>
                    <a:p>
                      <a:pPr marL="0" marR="0" lvl="0" indent="0" algn="l" defTabSz="801929">
                        <a:lnSpc>
                          <a:spcPct val="100000"/>
                        </a:lnSpc>
                        <a:spcBef>
                          <a:spcPts val="600"/>
                        </a:spcBef>
                        <a:spcAft>
                          <a:spcPts val="1200"/>
                        </a:spcAft>
                        <a:buNone/>
                      </a:pPr>
                      <a:r>
                        <a:rPr lang="en-AU" sz="1300" b="0" i="0" u="none" strike="noStrike" kern="1200" noProof="0">
                          <a:solidFill>
                            <a:srgbClr val="000000"/>
                          </a:solidFill>
                          <a:effectLst/>
                          <a:latin typeface="Calibri Light"/>
                        </a:rPr>
                        <a:t>N/A</a:t>
                      </a:r>
                      <a:endParaRPr lang="en-US"/>
                    </a:p>
                  </a:txBody>
                  <a:tcPr marL="5431" marR="5431" marT="5431" marB="0" anchor="ctr">
                    <a:solidFill>
                      <a:schemeClr val="bg1">
                        <a:lumMod val="75000"/>
                      </a:schemeClr>
                    </a:solidFill>
                  </a:tcPr>
                </a:tc>
                <a:extLst>
                  <a:ext uri="{0D108BD9-81ED-4DB2-BD59-A6C34878D82A}">
                    <a16:rowId xmlns:a16="http://schemas.microsoft.com/office/drawing/2014/main" val="646321274"/>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Proposed procedural change to MDFF quality flag (N flag)</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Rejection of B2M MTRD MDFF meter reads where quality flag is ‘N’.</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Results in B2M MTRD Transactions with the status of ‘Partial’ or ‘Rejected’.</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buFont typeface="Arial" panose="020B0604020202020204" pitchFamily="34" charset="0"/>
                        <a:buNone/>
                      </a:pPr>
                      <a:r>
                        <a:rPr lang="en-AU" sz="1300" b="1" i="0" u="none" strike="noStrike" kern="1200">
                          <a:solidFill>
                            <a:srgbClr val="000000"/>
                          </a:solidFill>
                          <a:effectLst/>
                          <a:latin typeface="Calibri Light"/>
                          <a:ea typeface="+mn-ea"/>
                          <a:cs typeface="Calibri Light"/>
                        </a:rPr>
                        <a:t>R1</a:t>
                      </a:r>
                      <a:r>
                        <a:rPr lang="en-AU" sz="1300" b="0" i="0" u="none" strike="noStrike" kern="1200">
                          <a:solidFill>
                            <a:srgbClr val="000000"/>
                          </a:solidFill>
                          <a:effectLst/>
                          <a:latin typeface="Calibri Light"/>
                          <a:ea typeface="+mn-ea"/>
                          <a:cs typeface="Calibri Light"/>
                        </a:rPr>
                        <a:t> - 1-Dec-19 - Support for new B2M MTRD validations.</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Participant Mkt Systems must not send ‘N’ for B2B or B2M MTRDs. </a:t>
                      </a:r>
                    </a:p>
                  </a:txBody>
                  <a:tcPr marL="5431" marR="5431" marT="5431" marB="0" anchor="ctr">
                    <a:solidFill>
                      <a:schemeClr val="bg1">
                        <a:lumMod val="75000"/>
                      </a:schemeClr>
                    </a:solidFill>
                  </a:tcPr>
                </a:tc>
                <a:extLst>
                  <a:ext uri="{0D108BD9-81ED-4DB2-BD59-A6C34878D82A}">
                    <a16:rowId xmlns:a16="http://schemas.microsoft.com/office/drawing/2014/main" val="4226120452"/>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end user details from inventory table</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75000"/>
                      </a:schemeClr>
                    </a:solidFill>
                  </a:tcPr>
                </a:tc>
                <a:extLst>
                  <a:ext uri="{0D108BD9-81ED-4DB2-BD59-A6C34878D82A}">
                    <a16:rowId xmlns:a16="http://schemas.microsoft.com/office/drawing/2014/main" val="3851033615"/>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register ID = suffix requirement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noProof="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Material participant readiness activity impact as the existing requirement is to be retained.</a:t>
                      </a:r>
                    </a:p>
                  </a:txBody>
                  <a:tcPr marL="5431" marR="5431" marT="5431" marB="0" anchor="ctr">
                    <a:solidFill>
                      <a:schemeClr val="bg1">
                        <a:lumMod val="75000"/>
                      </a:schemeClr>
                    </a:solidFill>
                  </a:tcPr>
                </a:tc>
                <a:extLst>
                  <a:ext uri="{0D108BD9-81ED-4DB2-BD59-A6C34878D82A}">
                    <a16:rowId xmlns:a16="http://schemas.microsoft.com/office/drawing/2014/main" val="3901090912"/>
                  </a:ext>
                </a:extLst>
              </a:tr>
            </a:tbl>
          </a:graphicData>
        </a:graphic>
      </p:graphicFrame>
      <p:sp>
        <p:nvSpPr>
          <p:cNvPr id="6" name="Slide Number Placeholder 3">
            <a:extLst>
              <a:ext uri="{FF2B5EF4-FFF2-40B4-BE49-F238E27FC236}">
                <a16:creationId xmlns:a16="http://schemas.microsoft.com/office/drawing/2014/main" id="{5ACC13CD-F094-40BF-8240-312415468D91}"/>
              </a:ext>
            </a:extLst>
          </p:cNvPr>
          <p:cNvSpPr txBox="1">
            <a:spLocks/>
          </p:cNvSpPr>
          <p:nvPr/>
        </p:nvSpPr>
        <p:spPr>
          <a:xfrm>
            <a:off x="9956751" y="7006699"/>
            <a:ext cx="505220" cy="402483"/>
          </a:xfrm>
          <a:prstGeom prst="rect">
            <a:avLst/>
          </a:prstGeom>
        </p:spPr>
        <p:txBody>
          <a:bodyPr vert="horz" lIns="91440" tIns="45720" rIns="91440" bIns="45720" rtlCol="0" anchor="ctr"/>
          <a:lstStyle>
            <a:defPPr>
              <a:defRPr lang="en-US"/>
            </a:defPPr>
            <a:lvl1pPr marL="0" algn="r"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C81F68-4976-451A-B2E9-79BCBD2F70CC}" type="slidenum">
              <a:rPr lang="en-AU" smtClean="0"/>
              <a:pPr/>
              <a:t>53</a:t>
            </a:fld>
            <a:endParaRPr lang="en-AU"/>
          </a:p>
        </p:txBody>
      </p:sp>
      <p:sp>
        <p:nvSpPr>
          <p:cNvPr id="7" name="TextBox 6">
            <a:extLst>
              <a:ext uri="{FF2B5EF4-FFF2-40B4-BE49-F238E27FC236}">
                <a16:creationId xmlns:a16="http://schemas.microsoft.com/office/drawing/2014/main" id="{C91DE294-B69B-4966-AE9E-CD1A9951DD3D}"/>
              </a:ext>
            </a:extLst>
          </p:cNvPr>
          <p:cNvSpPr txBox="1"/>
          <p:nvPr/>
        </p:nvSpPr>
        <p:spPr>
          <a:xfrm>
            <a:off x="8335434" y="6880253"/>
            <a:ext cx="1964320" cy="646331"/>
          </a:xfrm>
          <a:prstGeom prst="rect">
            <a:avLst/>
          </a:prstGeom>
          <a:noFill/>
        </p:spPr>
        <p:txBody>
          <a:bodyPr wrap="none" lIns="91440" tIns="45720" rIns="91440" bIns="45720" rtlCol="0" anchor="t">
            <a:spAutoFit/>
          </a:bodyPr>
          <a:lstStyle/>
          <a:p>
            <a:r>
              <a:rPr lang="en-AU" sz="1200" i="1">
                <a:solidFill>
                  <a:srgbClr val="000000"/>
                </a:solidFill>
                <a:latin typeface="Calibri Light"/>
                <a:cs typeface="Calibri Light"/>
              </a:rPr>
              <a:t>    Changes since April RWG  </a:t>
            </a:r>
          </a:p>
          <a:p>
            <a:r>
              <a:rPr lang="en-AU" sz="1200" b="1" i="1">
                <a:solidFill>
                  <a:srgbClr val="FF0000"/>
                </a:solidFill>
                <a:latin typeface="Calibri Light"/>
                <a:cs typeface="Calibri Light"/>
              </a:rPr>
              <a:t>*</a:t>
            </a:r>
            <a:r>
              <a:rPr lang="en-AU" sz="1200" i="1">
                <a:solidFill>
                  <a:srgbClr val="000000"/>
                </a:solidFill>
                <a:latin typeface="Calibri Light"/>
                <a:cs typeface="Calibri Light"/>
              </a:rPr>
              <a:t>raised by the 5MS Program</a:t>
            </a:r>
          </a:p>
          <a:p>
            <a:r>
              <a:rPr lang="en-AU" sz="1200" b="1">
                <a:solidFill>
                  <a:srgbClr val="FF0000"/>
                </a:solidFill>
                <a:latin typeface="Calibri Light"/>
                <a:cs typeface="Calibri Light"/>
              </a:rPr>
              <a:t># </a:t>
            </a:r>
            <a:r>
              <a:rPr lang="en-AU" sz="1200" i="1">
                <a:solidFill>
                  <a:srgbClr val="000000"/>
                </a:solidFill>
                <a:latin typeface="Calibri Light"/>
                <a:cs typeface="Calibri Light"/>
              </a:rPr>
              <a:t>aseXML schema impact</a:t>
            </a:r>
          </a:p>
        </p:txBody>
      </p:sp>
      <p:sp>
        <p:nvSpPr>
          <p:cNvPr id="8" name="Rectangle 7">
            <a:extLst>
              <a:ext uri="{FF2B5EF4-FFF2-40B4-BE49-F238E27FC236}">
                <a16:creationId xmlns:a16="http://schemas.microsoft.com/office/drawing/2014/main" id="{A2D7B7B8-19C0-4591-889C-1C028E22DABF}"/>
              </a:ext>
            </a:extLst>
          </p:cNvPr>
          <p:cNvSpPr/>
          <p:nvPr/>
        </p:nvSpPr>
        <p:spPr>
          <a:xfrm>
            <a:off x="8419516" y="6942964"/>
            <a:ext cx="114883" cy="1467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75908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54</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04801" y="7050625"/>
            <a:ext cx="2081788" cy="492443"/>
          </a:xfrm>
          <a:prstGeom prst="rect">
            <a:avLst/>
          </a:prstGeom>
          <a:noFill/>
        </p:spPr>
        <p:txBody>
          <a:bodyPr wrap="none" rtlCol="0">
            <a:spAutoFit/>
          </a:bodyPr>
          <a:lstStyle/>
          <a:p>
            <a:r>
              <a:rPr lang="en-AU" sz="1300" b="1" i="1">
                <a:solidFill>
                  <a:srgbClr val="FF0000"/>
                </a:solidFill>
                <a:latin typeface="Calibri Light" panose="020F0302020204030204" pitchFamily="34" charset="0"/>
                <a:cs typeface="Calibri Light" panose="020F0302020204030204" pitchFamily="34" charset="0"/>
              </a:rPr>
              <a:t>*</a:t>
            </a:r>
            <a:r>
              <a:rPr lang="en-AU" sz="1300" i="1">
                <a:solidFill>
                  <a:srgbClr val="000000"/>
                </a:solidFill>
                <a:latin typeface="Calibri Light" panose="020F0302020204030204" pitchFamily="34" charset="0"/>
                <a:cs typeface="Calibri Light" panose="020F0302020204030204" pitchFamily="34" charset="0"/>
              </a:rPr>
              <a:t>raised by the 5MS Program</a:t>
            </a:r>
          </a:p>
          <a:p>
            <a:r>
              <a:rPr lang="en-AU" sz="1300" b="1">
                <a:solidFill>
                  <a:srgbClr val="FF0000"/>
                </a:solidFill>
                <a:latin typeface="Calibri Light"/>
                <a:cs typeface="Calibri Light"/>
              </a:rPr>
              <a:t># </a:t>
            </a:r>
            <a:r>
              <a:rPr lang="en-AU" sz="1300" i="1">
                <a:solidFill>
                  <a:srgbClr val="000000"/>
                </a:solidFill>
                <a:latin typeface="Calibri Light" panose="020F0302020204030204" pitchFamily="34" charset="0"/>
                <a:cs typeface="Calibri Light" panose="020F0302020204030204" pitchFamily="34" charset="0"/>
              </a:rPr>
              <a:t>aseXML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extLst>
              <p:ext uri="{D42A27DB-BD31-4B8C-83A1-F6EECF244321}">
                <p14:modId xmlns:p14="http://schemas.microsoft.com/office/powerpoint/2010/main" val="1731756251"/>
              </p:ext>
            </p:extLst>
          </p:nvPr>
        </p:nvGraphicFramePr>
        <p:xfrm>
          <a:off x="74308" y="1529098"/>
          <a:ext cx="10541892" cy="5080189"/>
        </p:xfrm>
        <a:graphic>
          <a:graphicData uri="http://schemas.openxmlformats.org/drawingml/2006/table">
            <a:tbl>
              <a:tblPr firstRow="1" bandRow="1">
                <a:tableStyleId>{5C22544A-7EE6-4342-B048-85BDC9FD1C3A}</a:tableStyleId>
              </a:tblPr>
              <a:tblGrid>
                <a:gridCol w="2567085">
                  <a:extLst>
                    <a:ext uri="{9D8B030D-6E8A-4147-A177-3AD203B41FA5}">
                      <a16:colId xmlns:a16="http://schemas.microsoft.com/office/drawing/2014/main" val="325043150"/>
                    </a:ext>
                  </a:extLst>
                </a:gridCol>
                <a:gridCol w="3891035">
                  <a:extLst>
                    <a:ext uri="{9D8B030D-6E8A-4147-A177-3AD203B41FA5}">
                      <a16:colId xmlns:a16="http://schemas.microsoft.com/office/drawing/2014/main" val="2074518550"/>
                    </a:ext>
                  </a:extLst>
                </a:gridCol>
                <a:gridCol w="1618569">
                  <a:extLst>
                    <a:ext uri="{9D8B030D-6E8A-4147-A177-3AD203B41FA5}">
                      <a16:colId xmlns:a16="http://schemas.microsoft.com/office/drawing/2014/main" val="3915063128"/>
                    </a:ext>
                  </a:extLst>
                </a:gridCol>
                <a:gridCol w="2465203">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Proposal for RWD</a:t>
                      </a:r>
                    </a:p>
                  </a:txBody>
                  <a:tcPr marL="5431" marR="5431" marT="5431" marB="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a:solidFill>
                            <a:srgbClr val="000000"/>
                          </a:solidFill>
                          <a:effectLst/>
                          <a:latin typeface="Calibri Light"/>
                          <a:ea typeface="+mn-ea"/>
                          <a:cs typeface="Calibri Light"/>
                        </a:rPr>
                        <a:t>N/A</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err="1">
                          <a:solidFill>
                            <a:srgbClr val="000000"/>
                          </a:solidFill>
                          <a:effectLst/>
                          <a:latin typeface="Calibri Light"/>
                          <a:ea typeface="+mn-ea"/>
                          <a:cs typeface="Calibri Light"/>
                        </a:rPr>
                        <a:t>ReadTypeCode</a:t>
                      </a:r>
                      <a:r>
                        <a:rPr lang="en-AU" sz="1300" b="0" i="0" u="none" strike="noStrike" kern="1200">
                          <a:solidFill>
                            <a:srgbClr val="000000"/>
                          </a:solidFill>
                          <a:effectLst/>
                          <a:latin typeface="Calibri Light"/>
                          <a:ea typeface="+mn-ea"/>
                          <a:cs typeface="Calibri Light"/>
                        </a:rPr>
                        <a:t> amended from ‘Optional’ to ‘Required’. Fourth character added to identify whether a meter is capable of reading at five-minute granularity.</a:t>
                      </a:r>
                    </a:p>
                    <a:p>
                      <a:pPr>
                        <a:spcAft>
                          <a:spcPts val="0"/>
                        </a:spcAft>
                      </a:pPr>
                      <a:r>
                        <a:rPr lang="en-AU" sz="1300" b="0" i="0" u="none" strike="noStrike" kern="1200">
                          <a:solidFill>
                            <a:srgbClr val="000000"/>
                          </a:solidFill>
                          <a:effectLst/>
                          <a:latin typeface="Calibri Light"/>
                          <a:ea typeface="+mn-ea"/>
                          <a:cs typeface="Calibri Light"/>
                        </a:rPr>
                        <a:t>4th char field is already avail for data updates in PROD</a:t>
                      </a:r>
                    </a:p>
                  </a:txBody>
                  <a:tcPr marL="5715" marR="5715" marT="5715" marB="0" anchor="ctr">
                    <a:solidFill>
                      <a:schemeClr val="bg1">
                        <a:lumMod val="75000"/>
                      </a:schemeClr>
                    </a:solidFill>
                  </a:tcPr>
                </a:tc>
                <a:extLst>
                  <a:ext uri="{0D108BD9-81ED-4DB2-BD59-A6C34878D82A}">
                    <a16:rowId xmlns:a16="http://schemas.microsoft.com/office/drawing/2014/main" val="1421962289"/>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TNI 2 for cross-boundary meters</a:t>
                      </a:r>
                      <a:r>
                        <a:rPr lang="en-AU" sz="1600" b="1" i="0" u="none" strike="noStrike" kern="1200">
                          <a:solidFill>
                            <a:srgbClr val="FF0000"/>
                          </a:solidFill>
                          <a:effectLst/>
                          <a:latin typeface="Calibri Light"/>
                          <a:ea typeface="+mn-ea"/>
                          <a:cs typeface="Calibri Light"/>
                        </a:rPr>
                        <a:t> *#</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CATS CR support for TNI2 field.</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MSATS Browser to support display TNI2 for NMI Discovery Transactions.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t>
                      </a:r>
                      <a:r>
                        <a:rPr lang="en-AU" sz="1300" b="0" i="0" u="none" strike="noStrike" kern="1200" err="1">
                          <a:solidFill>
                            <a:srgbClr val="000000"/>
                          </a:solidFill>
                          <a:effectLst/>
                          <a:latin typeface="Calibri Light"/>
                          <a:ea typeface="+mn-ea"/>
                          <a:cs typeface="Calibri Light"/>
                        </a:rPr>
                        <a:t>aseXML</a:t>
                      </a:r>
                      <a:r>
                        <a:rPr lang="en-AU" sz="1300" b="0" i="0" u="none" strike="noStrike" kern="1200">
                          <a:solidFill>
                            <a:srgbClr val="000000"/>
                          </a:solidFill>
                          <a:effectLst/>
                          <a:latin typeface="Calibri Light"/>
                          <a:ea typeface="+mn-ea"/>
                          <a:cs typeface="Calibri Light"/>
                        </a:rPr>
                        <a:t> schema support extension to support TNI2 inclusion (r39).</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R18</a:t>
                      </a:r>
                      <a:r>
                        <a:rPr lang="en-AU" sz="1300" b="0" i="0" u="none" strike="noStrike" kern="1200">
                          <a:solidFill>
                            <a:srgbClr val="000000"/>
                          </a:solidFill>
                          <a:effectLst/>
                          <a:latin typeface="Calibri Light"/>
                          <a:ea typeface="+mn-ea"/>
                          <a:cs typeface="Calibri Light"/>
                        </a:rPr>
                        <a:t> and </a:t>
                      </a:r>
                      <a:r>
                        <a:rPr lang="en-AU" sz="1300" b="1" i="0" u="none" strike="noStrike" kern="1200">
                          <a:solidFill>
                            <a:srgbClr val="000000"/>
                          </a:solidFill>
                          <a:effectLst/>
                          <a:latin typeface="Calibri Light"/>
                          <a:ea typeface="+mn-ea"/>
                          <a:cs typeface="Calibri Light"/>
                        </a:rPr>
                        <a:t>R19</a:t>
                      </a:r>
                      <a:r>
                        <a:rPr lang="en-AU" sz="1300" b="0" i="0" u="none" strike="noStrike" kern="1200">
                          <a:solidFill>
                            <a:srgbClr val="000000"/>
                          </a:solidFill>
                          <a:effectLst/>
                          <a:latin typeface="Calibri Light"/>
                          <a:ea typeface="+mn-ea"/>
                          <a:cs typeface="Calibri Light"/>
                        </a:rPr>
                        <a:t> - 31-Aug-20 - Support for TNI2 for CATS CRs.</a:t>
                      </a:r>
                    </a:p>
                  </a:txBody>
                  <a:tcPr marL="72000" marR="36000" marT="36000" marB="3600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ea typeface="+mn-ea"/>
                          <a:cs typeface="Calibri Light"/>
                        </a:rPr>
                        <a:t>TNI Code assigned, by AEMO, however Participants to undertake the generation of associated CR2xxx transactions, </a:t>
                      </a:r>
                      <a:r>
                        <a:rPr lang="en-AU" sz="1300" b="0" i="0" u="none" strike="noStrike" kern="1200">
                          <a:solidFill>
                            <a:srgbClr val="000000"/>
                          </a:solidFill>
                          <a:effectLst/>
                          <a:latin typeface="Calibri Light"/>
                          <a:ea typeface="+mn-ea"/>
                          <a:cs typeface="Calibri Light"/>
                        </a:rPr>
                        <a:t>to register a cross boundary meter using TNI 2. Migration to r39 aseXML necessitated.</a:t>
                      </a:r>
                    </a:p>
                  </a:txBody>
                  <a:tcPr marL="5431" marR="5431" marT="5431" marB="0" anchor="ctr">
                    <a:solidFill>
                      <a:schemeClr val="bg1">
                        <a:lumMod val="75000"/>
                      </a:schemeClr>
                    </a:solidFill>
                  </a:tcPr>
                </a:tc>
                <a:extLst>
                  <a:ext uri="{0D108BD9-81ED-4DB2-BD59-A6C34878D82A}">
                    <a16:rowId xmlns:a16="http://schemas.microsoft.com/office/drawing/2014/main" val="467452775"/>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New NCONUML NMI Class codes available in list for SORD </a:t>
                      </a:r>
                      <a:r>
                        <a:rPr lang="en-AU" sz="1600" b="1" i="0" u="none" strike="noStrike" kern="1200">
                          <a:solidFill>
                            <a:srgbClr val="FF0000"/>
                          </a:solidFill>
                          <a:effectLst/>
                          <a:latin typeface="Calibri Light"/>
                          <a:ea typeface="+mn-ea"/>
                          <a:cs typeface="Calibri Light"/>
                        </a:rPr>
                        <a: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Likely B2B schema change.</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AEMO confirms that the Electricity B2B changes for v3.5 will be made available in pre-production in September or early October 2021. The changes will be in pre-production for a minimum of 4 weeks.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5MS will have to merge the changes from Electricity B2B for the GS May 2022 release.</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TBD</a:t>
                      </a:r>
                    </a:p>
                  </a:txBody>
                  <a:tcPr marL="72000" marR="36000" marT="36000" marB="36000" anchor="ctr">
                    <a:solidFill>
                      <a:schemeClr val="bg1">
                        <a:lumMod val="75000"/>
                      </a:schemeClr>
                    </a:solidFill>
                  </a:tcPr>
                </a:tc>
                <a:tc>
                  <a:txBody>
                    <a:bodyPr/>
                    <a:lstStyle/>
                    <a:p>
                      <a:r>
                        <a:rPr lang="en-AU" sz="1300" b="0" i="0" u="none" strike="noStrike" kern="1200">
                          <a:solidFill>
                            <a:srgbClr val="000000"/>
                          </a:solidFill>
                          <a:effectLst/>
                          <a:latin typeface="Calibri Light"/>
                          <a:ea typeface="+mn-ea"/>
                          <a:cs typeface="Calibri Light"/>
                        </a:rPr>
                        <a:t>10-Nov-2021 effective date decided as part of the regulator implementation  roadmap. </a:t>
                      </a:r>
                    </a:p>
                  </a:txBody>
                  <a:tcPr marL="5431" marR="5431" marT="5431" marB="0" anchor="ctr">
                    <a:solidFill>
                      <a:schemeClr val="bg1">
                        <a:lumMod val="75000"/>
                      </a:schemeClr>
                    </a:solidFill>
                  </a:tcPr>
                </a:tc>
                <a:extLst>
                  <a:ext uri="{0D108BD9-81ED-4DB2-BD59-A6C34878D82A}">
                    <a16:rowId xmlns:a16="http://schemas.microsoft.com/office/drawing/2014/main" val="1115453898"/>
                  </a:ext>
                </a:extLst>
              </a:tr>
            </a:tbl>
          </a:graphicData>
        </a:graphic>
      </p:graphicFrame>
    </p:spTree>
    <p:extLst>
      <p:ext uri="{BB962C8B-B14F-4D97-AF65-F5344CB8AC3E}">
        <p14:creationId xmlns:p14="http://schemas.microsoft.com/office/powerpoint/2010/main" val="390009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Staging Environment</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55</a:t>
            </a:fld>
            <a:endParaRPr lang="en-AU"/>
          </a:p>
        </p:txBody>
      </p:sp>
    </p:spTree>
    <p:extLst>
      <p:ext uri="{BB962C8B-B14F-4D97-AF65-F5344CB8AC3E}">
        <p14:creationId xmlns:p14="http://schemas.microsoft.com/office/powerpoint/2010/main" val="500681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4EC1B8-613A-443A-9C65-217E0CA54AC9}"/>
              </a:ext>
            </a:extLst>
          </p:cNvPr>
          <p:cNvSpPr>
            <a:spLocks noGrp="1"/>
          </p:cNvSpPr>
          <p:nvPr>
            <p:ph type="title"/>
          </p:nvPr>
        </p:nvSpPr>
        <p:spPr/>
        <p:txBody>
          <a:bodyPr/>
          <a:lstStyle/>
          <a:p>
            <a:r>
              <a:rPr lang="en-AU"/>
              <a:t>Staging Environment Closure</a:t>
            </a:r>
          </a:p>
        </p:txBody>
      </p:sp>
      <p:sp>
        <p:nvSpPr>
          <p:cNvPr id="6" name="Content Placeholder 5">
            <a:extLst>
              <a:ext uri="{FF2B5EF4-FFF2-40B4-BE49-F238E27FC236}">
                <a16:creationId xmlns:a16="http://schemas.microsoft.com/office/drawing/2014/main" id="{23CB876B-D5BC-45D0-B527-09774B62E9F7}"/>
              </a:ext>
            </a:extLst>
          </p:cNvPr>
          <p:cNvSpPr>
            <a:spLocks noGrp="1"/>
          </p:cNvSpPr>
          <p:nvPr>
            <p:ph idx="1"/>
          </p:nvPr>
        </p:nvSpPr>
        <p:spPr>
          <a:xfrm>
            <a:off x="206546" y="1623237"/>
            <a:ext cx="10255425" cy="5185721"/>
          </a:xfrm>
        </p:spPr>
        <p:txBody>
          <a:bodyPr>
            <a:normAutofit fontScale="92500" lnSpcReduction="20000"/>
          </a:bodyPr>
          <a:lstStyle/>
          <a:p>
            <a:r>
              <a:rPr lang="en-AU"/>
              <a:t>AEMO has maintained a staging environment across all delivery streams to allow participant testing of upcoming 5MS deliveries</a:t>
            </a:r>
          </a:p>
          <a:p>
            <a:r>
              <a:rPr lang="en-AU"/>
              <a:t>In its current state Staging supports is in the following modes:</a:t>
            </a:r>
          </a:p>
          <a:p>
            <a:pPr lvl="1"/>
            <a:r>
              <a:rPr lang="en-AU"/>
              <a:t>Retail – 5 Minute</a:t>
            </a:r>
          </a:p>
          <a:p>
            <a:pPr lvl="1"/>
            <a:r>
              <a:rPr lang="en-AU"/>
              <a:t>Settlements – 30, 5 and GS statements are / have been available </a:t>
            </a:r>
          </a:p>
          <a:p>
            <a:pPr lvl="1"/>
            <a:r>
              <a:rPr lang="en-AU"/>
              <a:t>Bidding – 5 minute mode</a:t>
            </a:r>
          </a:p>
          <a:p>
            <a:r>
              <a:rPr lang="en-AU"/>
              <a:t>This has supported 5 minute testing with Pre-prod reflecting the go-live state for each platform </a:t>
            </a:r>
          </a:p>
          <a:p>
            <a:r>
              <a:rPr lang="en-AU"/>
              <a:t>AEMO is proposing to withdraw the staging environment following the deployment of the Retail Platform on 31 May</a:t>
            </a:r>
          </a:p>
          <a:p>
            <a:pPr lvl="1"/>
            <a:r>
              <a:rPr lang="en-AU"/>
              <a:t>Pre-prod will continue to be available to support participant testing</a:t>
            </a:r>
          </a:p>
          <a:p>
            <a:pPr lvl="1"/>
            <a:r>
              <a:rPr lang="en-AU"/>
              <a:t>Pre-prod will transition from 30 minute to 5 minute state in line with the Market trail period (from 5</a:t>
            </a:r>
            <a:r>
              <a:rPr lang="en-AU" baseline="30000"/>
              <a:t>th</a:t>
            </a:r>
            <a:r>
              <a:rPr lang="en-AU"/>
              <a:t> July) </a:t>
            </a:r>
          </a:p>
          <a:p>
            <a:pPr lvl="1"/>
            <a:r>
              <a:rPr lang="en-AU"/>
              <a:t>Other programs e.g. Customer Switching, WDR do not plan to deploy in the current staging environment</a:t>
            </a:r>
          </a:p>
          <a:p>
            <a:pPr lvl="1"/>
            <a:r>
              <a:rPr lang="en-AU"/>
              <a:t>Readiness surveys indicate that the pre-prod environment is favoured for the conduct of bi-lateral and industry testing</a:t>
            </a:r>
          </a:p>
          <a:p>
            <a:r>
              <a:rPr lang="en-AU"/>
              <a:t>AEMO requests feedback if participants expect adverse impacts on their programs</a:t>
            </a:r>
          </a:p>
        </p:txBody>
      </p:sp>
      <p:sp>
        <p:nvSpPr>
          <p:cNvPr id="4" name="Slide Number Placeholder 3">
            <a:extLst>
              <a:ext uri="{FF2B5EF4-FFF2-40B4-BE49-F238E27FC236}">
                <a16:creationId xmlns:a16="http://schemas.microsoft.com/office/drawing/2014/main" id="{3F59C212-D529-4692-AF8A-3892C5AACD76}"/>
              </a:ext>
            </a:extLst>
          </p:cNvPr>
          <p:cNvSpPr>
            <a:spLocks noGrp="1"/>
          </p:cNvSpPr>
          <p:nvPr>
            <p:ph type="sldNum" sz="quarter" idx="12"/>
          </p:nvPr>
        </p:nvSpPr>
        <p:spPr/>
        <p:txBody>
          <a:bodyPr/>
          <a:lstStyle/>
          <a:p>
            <a:fld id="{4EC81F68-4976-451A-B2E9-79BCBD2F70CC}" type="slidenum">
              <a:rPr lang="en-AU" smtClean="0"/>
              <a:pPr/>
              <a:t>56</a:t>
            </a:fld>
            <a:endParaRPr lang="en-AU"/>
          </a:p>
        </p:txBody>
      </p:sp>
    </p:spTree>
    <p:extLst>
      <p:ext uri="{BB962C8B-B14F-4D97-AF65-F5344CB8AC3E}">
        <p14:creationId xmlns:p14="http://schemas.microsoft.com/office/powerpoint/2010/main" val="1963068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Settlements Update </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Mark Hillaby </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57</a:t>
            </a:fld>
            <a:endParaRPr lang="en-AU"/>
          </a:p>
        </p:txBody>
      </p:sp>
    </p:spTree>
    <p:extLst>
      <p:ext uri="{BB962C8B-B14F-4D97-AF65-F5344CB8AC3E}">
        <p14:creationId xmlns:p14="http://schemas.microsoft.com/office/powerpoint/2010/main" val="3511159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0B1E-F326-468D-8CC1-81EC92C875AB}"/>
              </a:ext>
            </a:extLst>
          </p:cNvPr>
          <p:cNvSpPr>
            <a:spLocks noGrp="1"/>
          </p:cNvSpPr>
          <p:nvPr>
            <p:ph type="title"/>
          </p:nvPr>
        </p:nvSpPr>
        <p:spPr>
          <a:xfrm>
            <a:off x="401450" y="61474"/>
            <a:ext cx="8245741" cy="1310695"/>
          </a:xfrm>
        </p:spPr>
        <p:txBody>
          <a:bodyPr>
            <a:normAutofit/>
          </a:bodyPr>
          <a:lstStyle/>
          <a:p>
            <a:r>
              <a:rPr lang="en-AU" sz="3600"/>
              <a:t>Systems Workstream – Settlements</a:t>
            </a:r>
          </a:p>
        </p:txBody>
      </p:sp>
      <p:sp>
        <p:nvSpPr>
          <p:cNvPr id="4" name="Slide Number Placeholder 3">
            <a:extLst>
              <a:ext uri="{FF2B5EF4-FFF2-40B4-BE49-F238E27FC236}">
                <a16:creationId xmlns:a16="http://schemas.microsoft.com/office/drawing/2014/main" id="{BD8F36EC-21FC-44B5-8FEC-5E646904ABC5}"/>
              </a:ext>
            </a:extLst>
          </p:cNvPr>
          <p:cNvSpPr>
            <a:spLocks noGrp="1"/>
          </p:cNvSpPr>
          <p:nvPr>
            <p:ph type="sldNum" sz="quarter" idx="12"/>
          </p:nvPr>
        </p:nvSpPr>
        <p:spPr/>
        <p:txBody>
          <a:bodyPr/>
          <a:lstStyle/>
          <a:p>
            <a:fld id="{4EC81F68-4976-451A-B2E9-79BCBD2F70CC}" type="slidenum">
              <a:rPr lang="en-AU" smtClean="0"/>
              <a:t>58</a:t>
            </a:fld>
            <a:endParaRPr lang="en-AU"/>
          </a:p>
        </p:txBody>
      </p:sp>
      <p:sp>
        <p:nvSpPr>
          <p:cNvPr id="9" name="Title 1">
            <a:extLst>
              <a:ext uri="{FF2B5EF4-FFF2-40B4-BE49-F238E27FC236}">
                <a16:creationId xmlns:a16="http://schemas.microsoft.com/office/drawing/2014/main" id="{745BA1EC-7A40-4F76-91C1-E316D24B766F}"/>
              </a:ext>
            </a:extLst>
          </p:cNvPr>
          <p:cNvSpPr txBox="1">
            <a:spLocks/>
          </p:cNvSpPr>
          <p:nvPr/>
        </p:nvSpPr>
        <p:spPr>
          <a:xfrm>
            <a:off x="8517788" y="61474"/>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0"/>
              <a:t>Current as at 09-04-2021</a:t>
            </a:r>
          </a:p>
        </p:txBody>
      </p:sp>
      <p:sp>
        <p:nvSpPr>
          <p:cNvPr id="10" name="Date Placeholder 3">
            <a:extLst>
              <a:ext uri="{FF2B5EF4-FFF2-40B4-BE49-F238E27FC236}">
                <a16:creationId xmlns:a16="http://schemas.microsoft.com/office/drawing/2014/main" id="{7C35A805-FD6E-461F-820F-76323333DF07}"/>
              </a:ext>
            </a:extLst>
          </p:cNvPr>
          <p:cNvSpPr>
            <a:spLocks noGrp="1"/>
          </p:cNvSpPr>
          <p:nvPr>
            <p:ph type="dt" sz="half" idx="10"/>
          </p:nvPr>
        </p:nvSpPr>
        <p:spPr>
          <a:xfrm>
            <a:off x="8157160" y="7006700"/>
            <a:ext cx="1435269" cy="402483"/>
          </a:xfrm>
        </p:spPr>
        <p:txBody>
          <a:bodyPr/>
          <a:lstStyle/>
          <a:p>
            <a:fld id="{7A2107B3-3FE4-4C31-9B4E-A3C583FFA43A}" type="datetime1">
              <a:rPr lang="en-AU" smtClean="0"/>
              <a:t>11/05/2021</a:t>
            </a:fld>
            <a:endParaRPr lang="en-AU"/>
          </a:p>
        </p:txBody>
      </p:sp>
      <p:graphicFrame>
        <p:nvGraphicFramePr>
          <p:cNvPr id="8" name="Table 7">
            <a:extLst>
              <a:ext uri="{FF2B5EF4-FFF2-40B4-BE49-F238E27FC236}">
                <a16:creationId xmlns:a16="http://schemas.microsoft.com/office/drawing/2014/main" id="{425252C1-D536-4622-8478-18CB618359AF}"/>
              </a:ext>
            </a:extLst>
          </p:cNvPr>
          <p:cNvGraphicFramePr>
            <a:graphicFrameLocks noGrp="1"/>
          </p:cNvGraphicFramePr>
          <p:nvPr>
            <p:extLst>
              <p:ext uri="{D42A27DB-BD31-4B8C-83A1-F6EECF244321}">
                <p14:modId xmlns:p14="http://schemas.microsoft.com/office/powerpoint/2010/main" val="3818043321"/>
              </p:ext>
            </p:extLst>
          </p:nvPr>
        </p:nvGraphicFramePr>
        <p:xfrm>
          <a:off x="208186" y="2733576"/>
          <a:ext cx="10275439" cy="2790697"/>
        </p:xfrm>
        <a:graphic>
          <a:graphicData uri="http://schemas.openxmlformats.org/drawingml/2006/table">
            <a:tbl>
              <a:tblPr/>
              <a:tblGrid>
                <a:gridCol w="2627826">
                  <a:extLst>
                    <a:ext uri="{9D8B030D-6E8A-4147-A177-3AD203B41FA5}">
                      <a16:colId xmlns:a16="http://schemas.microsoft.com/office/drawing/2014/main" val="4291392808"/>
                    </a:ext>
                  </a:extLst>
                </a:gridCol>
                <a:gridCol w="838341">
                  <a:extLst>
                    <a:ext uri="{9D8B030D-6E8A-4147-A177-3AD203B41FA5}">
                      <a16:colId xmlns:a16="http://schemas.microsoft.com/office/drawing/2014/main" val="3584581587"/>
                    </a:ext>
                  </a:extLst>
                </a:gridCol>
                <a:gridCol w="833213">
                  <a:extLst>
                    <a:ext uri="{9D8B030D-6E8A-4147-A177-3AD203B41FA5}">
                      <a16:colId xmlns:a16="http://schemas.microsoft.com/office/drawing/2014/main" val="1594233993"/>
                    </a:ext>
                  </a:extLst>
                </a:gridCol>
                <a:gridCol w="717845">
                  <a:extLst>
                    <a:ext uri="{9D8B030D-6E8A-4147-A177-3AD203B41FA5}">
                      <a16:colId xmlns:a16="http://schemas.microsoft.com/office/drawing/2014/main" val="1747754464"/>
                    </a:ext>
                  </a:extLst>
                </a:gridCol>
                <a:gridCol w="717845">
                  <a:extLst>
                    <a:ext uri="{9D8B030D-6E8A-4147-A177-3AD203B41FA5}">
                      <a16:colId xmlns:a16="http://schemas.microsoft.com/office/drawing/2014/main" val="3924925880"/>
                    </a:ext>
                  </a:extLst>
                </a:gridCol>
                <a:gridCol w="717845">
                  <a:extLst>
                    <a:ext uri="{9D8B030D-6E8A-4147-A177-3AD203B41FA5}">
                      <a16:colId xmlns:a16="http://schemas.microsoft.com/office/drawing/2014/main" val="3701647871"/>
                    </a:ext>
                  </a:extLst>
                </a:gridCol>
                <a:gridCol w="717845">
                  <a:extLst>
                    <a:ext uri="{9D8B030D-6E8A-4147-A177-3AD203B41FA5}">
                      <a16:colId xmlns:a16="http://schemas.microsoft.com/office/drawing/2014/main" val="226786205"/>
                    </a:ext>
                  </a:extLst>
                </a:gridCol>
                <a:gridCol w="897306">
                  <a:extLst>
                    <a:ext uri="{9D8B030D-6E8A-4147-A177-3AD203B41FA5}">
                      <a16:colId xmlns:a16="http://schemas.microsoft.com/office/drawing/2014/main" val="1606922463"/>
                    </a:ext>
                  </a:extLst>
                </a:gridCol>
                <a:gridCol w="722973">
                  <a:extLst>
                    <a:ext uri="{9D8B030D-6E8A-4147-A177-3AD203B41FA5}">
                      <a16:colId xmlns:a16="http://schemas.microsoft.com/office/drawing/2014/main" val="914048133"/>
                    </a:ext>
                  </a:extLst>
                </a:gridCol>
                <a:gridCol w="692207">
                  <a:extLst>
                    <a:ext uri="{9D8B030D-6E8A-4147-A177-3AD203B41FA5}">
                      <a16:colId xmlns:a16="http://schemas.microsoft.com/office/drawing/2014/main" val="1111786375"/>
                    </a:ext>
                  </a:extLst>
                </a:gridCol>
                <a:gridCol w="792193">
                  <a:extLst>
                    <a:ext uri="{9D8B030D-6E8A-4147-A177-3AD203B41FA5}">
                      <a16:colId xmlns:a16="http://schemas.microsoft.com/office/drawing/2014/main" val="2682347545"/>
                    </a:ext>
                  </a:extLst>
                </a:gridCol>
              </a:tblGrid>
              <a:tr h="171417">
                <a:tc rowSpan="2">
                  <a:txBody>
                    <a:bodyPr/>
                    <a:lstStyle/>
                    <a:p>
                      <a:pPr algn="ctr" fontAlgn="t"/>
                      <a:r>
                        <a:rPr lang="en-AU" sz="900" b="1" i="0" u="none" strike="noStrike">
                          <a:solidFill>
                            <a:srgbClr val="000000"/>
                          </a:solidFill>
                          <a:effectLst/>
                          <a:latin typeface="Calibri" panose="020F0502020204030204" pitchFamily="34" charset="0"/>
                        </a:rPr>
                        <a:t>5 MINUTE SETTLEMENT</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9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8466908"/>
                  </a:ext>
                </a:extLst>
              </a:tr>
              <a:tr h="342833">
                <a:tc vMerge="1">
                  <a:txBody>
                    <a:bodyPr/>
                    <a:lstStyle/>
                    <a:p>
                      <a:endParaRPr lang="en-AU"/>
                    </a:p>
                  </a:txBody>
                  <a:tcPr/>
                </a:tc>
                <a:tc>
                  <a:txBody>
                    <a:bodyPr/>
                    <a:lstStyle/>
                    <a:p>
                      <a:pPr algn="ctr" fontAlgn="t"/>
                      <a:r>
                        <a:rPr lang="en-AU" sz="900" b="1" i="0" u="none" strike="noStrike">
                          <a:solidFill>
                            <a:srgbClr val="000000"/>
                          </a:solidFill>
                          <a:effectLst/>
                          <a:latin typeface="Calibri" panose="020F0502020204030204" pitchFamily="34" charset="0"/>
                        </a:rPr>
                        <a:t>Internal</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SWG</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External</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Draft</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Final</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User</a:t>
                      </a:r>
                      <a:br>
                        <a:rPr lang="en-AU" sz="900" b="1" i="0" u="none" strike="noStrike">
                          <a:solidFill>
                            <a:srgbClr val="000000"/>
                          </a:solidFill>
                          <a:effectLst/>
                          <a:latin typeface="Calibri" panose="020F0502020204030204" pitchFamily="34" charset="0"/>
                        </a:rPr>
                      </a:br>
                      <a:r>
                        <a:rPr lang="en-AU" sz="9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569088"/>
                  </a:ext>
                </a:extLst>
              </a:tr>
              <a:tr h="171417">
                <a:tc gridSpan="11">
                  <a:txBody>
                    <a:bodyPr/>
                    <a:lstStyle/>
                    <a:p>
                      <a:pPr algn="l" fontAlgn="t"/>
                      <a:r>
                        <a:rPr lang="en-AU" sz="900" b="1"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22681475"/>
                  </a:ext>
                </a:extLst>
              </a:tr>
              <a:tr h="249982">
                <a:tc gridSpan="11">
                  <a:txBody>
                    <a:bodyPr/>
                    <a:lstStyle/>
                    <a:p>
                      <a:pPr algn="ctr" fontAlgn="ctr"/>
                      <a:r>
                        <a:rPr lang="en-AU" sz="900" b="1" i="0" u="none" strike="noStrike">
                          <a:solidFill>
                            <a:srgbClr val="000000"/>
                          </a:solidFill>
                          <a:effectLst/>
                          <a:latin typeface="Calibri" panose="020F0502020204030204" pitchFamily="34" charset="0"/>
                        </a:rPr>
                        <a:t>PACKAGE 1 - Reallocations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77320266"/>
                  </a:ext>
                </a:extLst>
              </a:tr>
              <a:tr h="171417">
                <a:tc>
                  <a:txBody>
                    <a:bodyPr/>
                    <a:lstStyle/>
                    <a:p>
                      <a:pPr algn="l" fontAlgn="t"/>
                      <a:r>
                        <a:rPr lang="en-AU" sz="900" b="0" i="0" u="none" strike="noStrike">
                          <a:solidFill>
                            <a:srgbClr val="000000"/>
                          </a:solidFill>
                          <a:effectLst/>
                          <a:latin typeface="Calibri" panose="020F0502020204030204" pitchFamily="34" charset="0"/>
                        </a:rPr>
                        <a:t>Reallocations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15-Oct-19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1-Apr-20</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3231868756"/>
                  </a:ext>
                </a:extLst>
              </a:tr>
              <a:tr h="249982">
                <a:tc gridSpan="11">
                  <a:txBody>
                    <a:bodyPr/>
                    <a:lstStyle/>
                    <a:p>
                      <a:pPr algn="ctr" fontAlgn="ctr"/>
                      <a:r>
                        <a:rPr lang="en-AU" sz="900" b="1" i="0" u="none" strike="noStrike">
                          <a:solidFill>
                            <a:srgbClr val="000000"/>
                          </a:solidFill>
                          <a:effectLst/>
                          <a:latin typeface="Calibri" panose="020F0502020204030204" pitchFamily="34" charset="0"/>
                        </a:rPr>
                        <a:t>PACKAGE 2 - Settlements and Billing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53119814"/>
                  </a:ext>
                </a:extLst>
              </a:tr>
              <a:tr h="171417">
                <a:tc>
                  <a:txBody>
                    <a:bodyPr/>
                    <a:lstStyle/>
                    <a:p>
                      <a:pPr algn="l" fontAlgn="t"/>
                      <a:r>
                        <a:rPr lang="en-AU" sz="900" b="0"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highlight>
                            <a:srgbClr val="FFFF00"/>
                          </a:highligh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09710912"/>
                  </a:ext>
                </a:extLst>
              </a:tr>
              <a:tr h="171417">
                <a:tc>
                  <a:txBody>
                    <a:bodyPr/>
                    <a:lstStyle/>
                    <a:p>
                      <a:pPr algn="l" fontAlgn="t"/>
                      <a:r>
                        <a:rPr lang="en-AU" sz="900" b="0" i="0" u="none" strike="noStrike">
                          <a:solidFill>
                            <a:srgbClr val="000000"/>
                          </a:solidFill>
                          <a:effectLst/>
                          <a:latin typeface="Calibri" panose="020F0502020204030204" pitchFamily="34" charset="0"/>
                        </a:rPr>
                        <a:t>Billing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highlight>
                            <a:srgbClr val="FFFF00"/>
                          </a:highligh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71902"/>
                  </a:ext>
                </a:extLst>
              </a:tr>
              <a:tr h="249982">
                <a:tc gridSpan="11">
                  <a:txBody>
                    <a:bodyPr/>
                    <a:lstStyle/>
                    <a:p>
                      <a:pPr algn="ctr" fontAlgn="ctr"/>
                      <a:r>
                        <a:rPr lang="en-AU" sz="900" b="1" i="0" u="none" strike="noStrike">
                          <a:solidFill>
                            <a:srgbClr val="000000"/>
                          </a:solidFill>
                          <a:effectLst/>
                          <a:latin typeface="Calibri" panose="020F0502020204030204" pitchFamily="34" charset="0"/>
                        </a:rPr>
                        <a:t>PACKAGE 3 - </a:t>
                      </a:r>
                      <a:r>
                        <a:rPr lang="en-AU" sz="900" b="1" i="0" u="none" strike="noStrike" err="1">
                          <a:solidFill>
                            <a:srgbClr val="000000"/>
                          </a:solidFill>
                          <a:effectLst/>
                          <a:latin typeface="Calibri" panose="020F0502020204030204" pitchFamily="34" charset="0"/>
                        </a:rPr>
                        <a:t>Prudentials</a:t>
                      </a:r>
                      <a:r>
                        <a:rPr lang="en-AU" sz="900" b="1" i="0" u="none" strike="noStrike">
                          <a:solidFill>
                            <a:srgbClr val="000000"/>
                          </a:solidFill>
                          <a:effectLst/>
                          <a:latin typeface="Calibri" panose="020F0502020204030204" pitchFamily="34" charset="0"/>
                        </a:rPr>
                        <a:t> and Estimation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81666462"/>
                  </a:ext>
                </a:extLst>
              </a:tr>
              <a:tr h="171417">
                <a:tc>
                  <a:txBody>
                    <a:bodyPr/>
                    <a:lstStyle/>
                    <a:p>
                      <a:pPr algn="l" fontAlgn="t"/>
                      <a:r>
                        <a:rPr lang="en-AU" sz="900" b="0" i="0" u="none" strike="noStrike">
                          <a:solidFill>
                            <a:srgbClr val="000000"/>
                          </a:solidFill>
                          <a:effectLst/>
                          <a:latin typeface="Calibri" panose="020F0502020204030204" pitchFamily="34" charset="0"/>
                        </a:rPr>
                        <a:t>Prudentials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highlight>
                            <a:srgbClr val="FFFF00"/>
                          </a:highligh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36846936"/>
                  </a:ext>
                </a:extLst>
              </a:tr>
              <a:tr h="171417">
                <a:tc>
                  <a:txBody>
                    <a:bodyPr/>
                    <a:lstStyle/>
                    <a:p>
                      <a:pPr algn="l" fontAlgn="t"/>
                      <a:r>
                        <a:rPr lang="en-AU" sz="900" b="0" i="0" u="none" strike="noStrike">
                          <a:solidFill>
                            <a:srgbClr val="000000"/>
                          </a:solidFill>
                          <a:effectLst/>
                          <a:latin typeface="Calibri" panose="020F0502020204030204" pitchFamily="34" charset="0"/>
                        </a:rPr>
                        <a:t>Estimation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highlight>
                            <a:srgbClr val="FFFF00"/>
                          </a:highligh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9334802"/>
                  </a:ext>
                </a:extLst>
              </a:tr>
              <a:tr h="319440">
                <a:tc>
                  <a:txBody>
                    <a:bodyPr/>
                    <a:lstStyle/>
                    <a:p>
                      <a:pPr algn="l" fontAlgn="t"/>
                      <a:r>
                        <a:rPr lang="en-AU" sz="9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900" b="0" i="0" u="none" strike="noStrike">
                          <a:solidFill>
                            <a:srgbClr val="000000"/>
                          </a:solidFill>
                          <a:effectLst/>
                          <a:latin typeface="Calibri" panose="020F0502020204030204" pitchFamily="34" charset="0"/>
                        </a:rPr>
                        <a:t>Refer DISPATCH</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012928838"/>
                  </a:ext>
                </a:extLst>
              </a:tr>
              <a:tr h="178559">
                <a:tc gridSpan="11">
                  <a:txBody>
                    <a:bodyPr/>
                    <a:lstStyle/>
                    <a:p>
                      <a:pPr algn="ctr" fontAlgn="t"/>
                      <a:r>
                        <a:rPr lang="en-AU" sz="900" b="0" i="0" u="none" strike="noStrike">
                          <a:solidFill>
                            <a:srgbClr val="000000"/>
                          </a:solidFill>
                          <a:effectLst/>
                          <a:latin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00651172"/>
                  </a:ext>
                </a:extLst>
              </a:tr>
            </a:tbl>
          </a:graphicData>
        </a:graphic>
      </p:graphicFrame>
      <p:sp>
        <p:nvSpPr>
          <p:cNvPr id="11" name="Rectangle: Rounded Corners 10">
            <a:extLst>
              <a:ext uri="{FF2B5EF4-FFF2-40B4-BE49-F238E27FC236}">
                <a16:creationId xmlns:a16="http://schemas.microsoft.com/office/drawing/2014/main" id="{00AE09B5-E116-483E-92A4-BEE7E7E61A72}"/>
              </a:ext>
            </a:extLst>
          </p:cNvPr>
          <p:cNvSpPr/>
          <p:nvPr/>
        </p:nvSpPr>
        <p:spPr>
          <a:xfrm>
            <a:off x="8697397" y="630857"/>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Changes Highlighted</a:t>
            </a:r>
          </a:p>
        </p:txBody>
      </p:sp>
    </p:spTree>
    <p:extLst>
      <p:ext uri="{BB962C8B-B14F-4D97-AF65-F5344CB8AC3E}">
        <p14:creationId xmlns:p14="http://schemas.microsoft.com/office/powerpoint/2010/main" val="1034761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8827E392-85C8-4251-BC11-1DC4C539579B}"/>
              </a:ext>
            </a:extLst>
          </p:cNvPr>
          <p:cNvSpPr/>
          <p:nvPr/>
        </p:nvSpPr>
        <p:spPr>
          <a:xfrm>
            <a:off x="1951564" y="3500533"/>
            <a:ext cx="8003175"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30" name="Arrow: Right 29">
            <a:extLst>
              <a:ext uri="{FF2B5EF4-FFF2-40B4-BE49-F238E27FC236}">
                <a16:creationId xmlns:a16="http://schemas.microsoft.com/office/drawing/2014/main" id="{8B9C7A30-136A-4633-AF75-1B59BF5C1A78}"/>
              </a:ext>
            </a:extLst>
          </p:cNvPr>
          <p:cNvSpPr/>
          <p:nvPr/>
        </p:nvSpPr>
        <p:spPr>
          <a:xfrm>
            <a:off x="1899900" y="4627299"/>
            <a:ext cx="8097371"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352794" y="150495"/>
            <a:ext cx="8151224" cy="1310695"/>
          </a:xfrm>
        </p:spPr>
        <p:txBody>
          <a:bodyPr>
            <a:normAutofit/>
          </a:bodyPr>
          <a:lstStyle/>
          <a:p>
            <a:r>
              <a:rPr lang="en-AU" sz="3600"/>
              <a:t>Settlements</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58408"/>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288525" y="3609908"/>
            <a:ext cx="1581864" cy="307777"/>
          </a:xfrm>
          <a:prstGeom prst="rect">
            <a:avLst/>
          </a:prstGeom>
          <a:noFill/>
        </p:spPr>
        <p:txBody>
          <a:bodyPr wrap="square" rtlCol="0">
            <a:spAutoFit/>
          </a:bodyPr>
          <a:lstStyle/>
          <a:p>
            <a:pPr algn="ctr"/>
            <a:r>
              <a:rPr lang="en-AU" sz="1400" b="1"/>
              <a:t>Pre-production</a:t>
            </a:r>
            <a:endParaRPr lang="en-AU" sz="1600" b="1"/>
          </a:p>
        </p:txBody>
      </p:sp>
      <p:sp>
        <p:nvSpPr>
          <p:cNvPr id="73" name="TextBox 72">
            <a:extLst>
              <a:ext uri="{FF2B5EF4-FFF2-40B4-BE49-F238E27FC236}">
                <a16:creationId xmlns:a16="http://schemas.microsoft.com/office/drawing/2014/main" id="{782E3A97-D138-45BB-9D3E-8F14B841FC28}"/>
              </a:ext>
            </a:extLst>
          </p:cNvPr>
          <p:cNvSpPr txBox="1"/>
          <p:nvPr/>
        </p:nvSpPr>
        <p:spPr>
          <a:xfrm>
            <a:off x="346320" y="4764293"/>
            <a:ext cx="1414651" cy="307777"/>
          </a:xfrm>
          <a:prstGeom prst="rect">
            <a:avLst/>
          </a:prstGeom>
          <a:noFill/>
        </p:spPr>
        <p:txBody>
          <a:bodyPr wrap="square" rtlCol="0">
            <a:spAutoFit/>
          </a:bodyPr>
          <a:lstStyle/>
          <a:p>
            <a:pPr algn="ctr"/>
            <a:r>
              <a:rPr lang="en-AU" sz="1400" b="1"/>
              <a:t>Production</a:t>
            </a:r>
            <a:endParaRPr lang="en-AU" sz="1600" b="1"/>
          </a:p>
        </p:txBody>
      </p:sp>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nvGraphicFramePr>
        <p:xfrm>
          <a:off x="1921216" y="4764467"/>
          <a:ext cx="6037632" cy="263749"/>
        </p:xfrm>
        <a:graphic>
          <a:graphicData uri="http://schemas.openxmlformats.org/drawingml/2006/table">
            <a:tbl>
              <a:tblPr firstRow="1" bandRow="1">
                <a:tableStyleId>{5C22544A-7EE6-4342-B048-85BDC9FD1C3A}</a:tableStyleId>
              </a:tblPr>
              <a:tblGrid>
                <a:gridCol w="2172318">
                  <a:extLst>
                    <a:ext uri="{9D8B030D-6E8A-4147-A177-3AD203B41FA5}">
                      <a16:colId xmlns:a16="http://schemas.microsoft.com/office/drawing/2014/main" val="97459750"/>
                    </a:ext>
                  </a:extLst>
                </a:gridCol>
                <a:gridCol w="2158410">
                  <a:extLst>
                    <a:ext uri="{9D8B030D-6E8A-4147-A177-3AD203B41FA5}">
                      <a16:colId xmlns:a16="http://schemas.microsoft.com/office/drawing/2014/main" val="1036072466"/>
                    </a:ext>
                  </a:extLst>
                </a:gridCol>
                <a:gridCol w="1706904">
                  <a:extLst>
                    <a:ext uri="{9D8B030D-6E8A-4147-A177-3AD203B41FA5}">
                      <a16:colId xmlns:a16="http://schemas.microsoft.com/office/drawing/2014/main" val="1673324170"/>
                    </a:ext>
                  </a:extLst>
                </a:gridCol>
              </a:tblGrid>
              <a:tr h="263749">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85498" y="2379741"/>
            <a:ext cx="4510995" cy="2880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102" b="1"/>
              <a:t>1 Oct 2021</a:t>
            </a:r>
          </a:p>
        </p:txBody>
      </p:sp>
      <p:sp>
        <p:nvSpPr>
          <p:cNvPr id="88" name="TextBox 87">
            <a:extLst>
              <a:ext uri="{FF2B5EF4-FFF2-40B4-BE49-F238E27FC236}">
                <a16:creationId xmlns:a16="http://schemas.microsoft.com/office/drawing/2014/main" id="{AB7A6F59-9927-4DE7-93CB-C89D32DEF997}"/>
              </a:ext>
            </a:extLst>
          </p:cNvPr>
          <p:cNvSpPr txBox="1"/>
          <p:nvPr/>
        </p:nvSpPr>
        <p:spPr>
          <a:xfrm>
            <a:off x="2916456" y="4755853"/>
            <a:ext cx="1142860" cy="261931"/>
          </a:xfrm>
          <a:prstGeom prst="rect">
            <a:avLst/>
          </a:prstGeom>
          <a:noFill/>
        </p:spPr>
        <p:txBody>
          <a:bodyPr wrap="square" rtlCol="0">
            <a:spAutoFit/>
          </a:bodyPr>
          <a:lstStyle/>
          <a:p>
            <a:pPr algn="r"/>
            <a:r>
              <a:rPr lang="en-AU" sz="1102" b="1">
                <a:solidFill>
                  <a:schemeClr val="bg1"/>
                </a:solidFill>
              </a:rPr>
              <a:t>17 May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343650" y="4755261"/>
            <a:ext cx="893431" cy="261931"/>
          </a:xfrm>
          <a:prstGeom prst="rect">
            <a:avLst/>
          </a:prstGeom>
          <a:noFill/>
        </p:spPr>
        <p:txBody>
          <a:bodyPr wrap="square" rtlCol="0">
            <a:spAutoFit/>
          </a:bodyPr>
          <a:lstStyle/>
          <a:p>
            <a:pPr algn="r"/>
            <a:r>
              <a:rPr lang="en-AU" sz="1102" b="1">
                <a:solidFill>
                  <a:schemeClr val="bg1"/>
                </a:solidFill>
              </a:rPr>
              <a:t>1 Oct 2021</a:t>
            </a:r>
          </a:p>
        </p:txBody>
      </p:sp>
      <p:graphicFrame>
        <p:nvGraphicFramePr>
          <p:cNvPr id="29" name="Table 74">
            <a:extLst>
              <a:ext uri="{FF2B5EF4-FFF2-40B4-BE49-F238E27FC236}">
                <a16:creationId xmlns:a16="http://schemas.microsoft.com/office/drawing/2014/main" id="{32DB978F-E9A3-44E2-81F0-BC33A775B96B}"/>
              </a:ext>
            </a:extLst>
          </p:cNvPr>
          <p:cNvGraphicFramePr>
            <a:graphicFrameLocks noGrp="1"/>
          </p:cNvGraphicFramePr>
          <p:nvPr/>
        </p:nvGraphicFramePr>
        <p:xfrm>
          <a:off x="840188" y="6149556"/>
          <a:ext cx="9535014" cy="102609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Settlement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Settlements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kern="1200">
                          <a:solidFill>
                            <a:schemeClr val="tx1"/>
                          </a:solidFill>
                          <a:latin typeface="+mn-lt"/>
                          <a:ea typeface="+mn-ea"/>
                          <a:cs typeface="+mn-cs"/>
                        </a:rPr>
                        <a:t>The 5MS capable solution is available in the relevant environment, however 30-minute settlement will remain until the environment reflects the 5MS Rule solution </a:t>
                      </a:r>
                      <a:endParaRPr lang="en-AU" sz="1100" b="0" i="1" kern="1200">
                        <a:solidFill>
                          <a:schemeClr val="tx1"/>
                        </a:solidFill>
                        <a:latin typeface="+mn-lt"/>
                        <a:ea typeface="+mn-ea"/>
                        <a:cs typeface="+mn-cs"/>
                      </a:endParaRP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Five-minute settlement and </a:t>
                      </a:r>
                    </a:p>
                    <a:p>
                      <a:pPr algn="l"/>
                      <a:r>
                        <a:rPr lang="en-AU" sz="1100" kern="1200">
                          <a:solidFill>
                            <a:schemeClr val="dk1"/>
                          </a:solidFill>
                          <a:effectLst/>
                          <a:latin typeface="+mn-lt"/>
                          <a:ea typeface="+mn-ea"/>
                          <a:cs typeface="+mn-cs"/>
                        </a:rPr>
                        <a:t>Global Settlement soft-start - UFE Reporting</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All Retailers become liable for UFE</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4" name="TextBox 33">
            <a:extLst>
              <a:ext uri="{FF2B5EF4-FFF2-40B4-BE49-F238E27FC236}">
                <a16:creationId xmlns:a16="http://schemas.microsoft.com/office/drawing/2014/main" id="{E769018A-693D-4DF2-9C22-F057E442620D}"/>
              </a:ext>
            </a:extLst>
          </p:cNvPr>
          <p:cNvSpPr txBox="1"/>
          <p:nvPr/>
        </p:nvSpPr>
        <p:spPr>
          <a:xfrm>
            <a:off x="6843279" y="4763741"/>
            <a:ext cx="1046084" cy="261931"/>
          </a:xfrm>
          <a:prstGeom prst="rect">
            <a:avLst/>
          </a:prstGeom>
          <a:noFill/>
        </p:spPr>
        <p:txBody>
          <a:bodyPr wrap="square" rtlCol="0">
            <a:spAutoFit/>
          </a:bodyPr>
          <a:lstStyle/>
          <a:p>
            <a:pPr algn="r"/>
            <a:r>
              <a:rPr lang="en-AU" sz="1102" b="1">
                <a:solidFill>
                  <a:schemeClr val="bg1"/>
                </a:solidFill>
              </a:rPr>
              <a:t>1 May 2022</a:t>
            </a:r>
          </a:p>
        </p:txBody>
      </p:sp>
      <p:sp>
        <p:nvSpPr>
          <p:cNvPr id="4" name="Speech Bubble: Rectangle with Corners Rounded 3">
            <a:extLst>
              <a:ext uri="{FF2B5EF4-FFF2-40B4-BE49-F238E27FC236}">
                <a16:creationId xmlns:a16="http://schemas.microsoft.com/office/drawing/2014/main" id="{71E256A2-08C7-4D20-96B6-791DF49E2140}"/>
              </a:ext>
            </a:extLst>
          </p:cNvPr>
          <p:cNvSpPr/>
          <p:nvPr/>
        </p:nvSpPr>
        <p:spPr>
          <a:xfrm>
            <a:off x="5755049" y="2928394"/>
            <a:ext cx="1591462" cy="54927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solidFill>
                  <a:schemeClr val="bg1"/>
                </a:solidFill>
              </a:rPr>
              <a:t>Incl. UFE Reporting from 05/07/21</a:t>
            </a:r>
          </a:p>
        </p:txBody>
      </p:sp>
      <p:sp>
        <p:nvSpPr>
          <p:cNvPr id="37" name="Speech Bubble: Rectangle with Corners Rounded 36">
            <a:extLst>
              <a:ext uri="{FF2B5EF4-FFF2-40B4-BE49-F238E27FC236}">
                <a16:creationId xmlns:a16="http://schemas.microsoft.com/office/drawing/2014/main" id="{A28920D6-01F4-41B0-BE80-83759EE2C95C}"/>
              </a:ext>
            </a:extLst>
          </p:cNvPr>
          <p:cNvSpPr/>
          <p:nvPr/>
        </p:nvSpPr>
        <p:spPr>
          <a:xfrm>
            <a:off x="4679736" y="1640143"/>
            <a:ext cx="1591463" cy="54927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Supports 30MS, 5MS and GS modes </a:t>
            </a:r>
          </a:p>
        </p:txBody>
      </p:sp>
      <p:sp>
        <p:nvSpPr>
          <p:cNvPr id="31" name="TextBox 30">
            <a:extLst>
              <a:ext uri="{FF2B5EF4-FFF2-40B4-BE49-F238E27FC236}">
                <a16:creationId xmlns:a16="http://schemas.microsoft.com/office/drawing/2014/main" id="{819BB59F-696C-462B-8BEF-A136B3D762E9}"/>
              </a:ext>
            </a:extLst>
          </p:cNvPr>
          <p:cNvSpPr txBox="1"/>
          <p:nvPr/>
        </p:nvSpPr>
        <p:spPr>
          <a:xfrm>
            <a:off x="837248" y="5854945"/>
            <a:ext cx="7503795" cy="307777"/>
          </a:xfrm>
          <a:prstGeom prst="rect">
            <a:avLst/>
          </a:prstGeom>
          <a:noFill/>
          <a:ln>
            <a:noFill/>
          </a:ln>
        </p:spPr>
        <p:txBody>
          <a:bodyPr wrap="square" rtlCol="0" anchor="ctr">
            <a:spAutoFit/>
          </a:bodyPr>
          <a:lstStyle/>
          <a:p>
            <a:r>
              <a:rPr lang="en-AU" sz="1400" b="1"/>
              <a:t>Legend</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1960046" y="3643926"/>
          <a:ext cx="5748556" cy="259274"/>
        </p:xfrm>
        <a:graphic>
          <a:graphicData uri="http://schemas.openxmlformats.org/drawingml/2006/table">
            <a:tbl>
              <a:tblPr firstRow="1" bandRow="1">
                <a:tableStyleId>{5C22544A-7EE6-4342-B048-85BDC9FD1C3A}</a:tableStyleId>
              </a:tblPr>
              <a:tblGrid>
                <a:gridCol w="1609068">
                  <a:extLst>
                    <a:ext uri="{9D8B030D-6E8A-4147-A177-3AD203B41FA5}">
                      <a16:colId xmlns:a16="http://schemas.microsoft.com/office/drawing/2014/main" val="97459750"/>
                    </a:ext>
                  </a:extLst>
                </a:gridCol>
                <a:gridCol w="2204362">
                  <a:extLst>
                    <a:ext uri="{9D8B030D-6E8A-4147-A177-3AD203B41FA5}">
                      <a16:colId xmlns:a16="http://schemas.microsoft.com/office/drawing/2014/main" val="3520758818"/>
                    </a:ext>
                  </a:extLst>
                </a:gridCol>
                <a:gridCol w="1935126">
                  <a:extLst>
                    <a:ext uri="{9D8B030D-6E8A-4147-A177-3AD203B41FA5}">
                      <a16:colId xmlns:a16="http://schemas.microsoft.com/office/drawing/2014/main" val="3554931790"/>
                    </a:ext>
                  </a:extLst>
                </a:gridCol>
              </a:tblGrid>
              <a:tr h="254586">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26" name="TextBox 25">
            <a:extLst>
              <a:ext uri="{FF2B5EF4-FFF2-40B4-BE49-F238E27FC236}">
                <a16:creationId xmlns:a16="http://schemas.microsoft.com/office/drawing/2014/main" id="{FF57C1C8-D382-4C00-8C26-C3EDE3EFF241}"/>
              </a:ext>
            </a:extLst>
          </p:cNvPr>
          <p:cNvSpPr txBox="1"/>
          <p:nvPr/>
        </p:nvSpPr>
        <p:spPr>
          <a:xfrm>
            <a:off x="2664531" y="3642315"/>
            <a:ext cx="1064402" cy="261931"/>
          </a:xfrm>
          <a:prstGeom prst="rect">
            <a:avLst/>
          </a:prstGeom>
          <a:noFill/>
        </p:spPr>
        <p:txBody>
          <a:bodyPr wrap="square" rtlCol="0">
            <a:spAutoFit/>
          </a:bodyPr>
          <a:lstStyle/>
          <a:p>
            <a:r>
              <a:rPr lang="en-AU" sz="1102" b="1">
                <a:solidFill>
                  <a:schemeClr val="bg1"/>
                </a:solidFill>
              </a:rPr>
              <a:t>22 Mar 2021</a:t>
            </a:r>
          </a:p>
        </p:txBody>
      </p:sp>
      <p:sp>
        <p:nvSpPr>
          <p:cNvPr id="23" name="TextBox 22">
            <a:extLst>
              <a:ext uri="{FF2B5EF4-FFF2-40B4-BE49-F238E27FC236}">
                <a16:creationId xmlns:a16="http://schemas.microsoft.com/office/drawing/2014/main" id="{4748FF2E-A513-4538-A0E1-49F3F06C75B6}"/>
              </a:ext>
            </a:extLst>
          </p:cNvPr>
          <p:cNvSpPr txBox="1"/>
          <p:nvPr/>
        </p:nvSpPr>
        <p:spPr>
          <a:xfrm>
            <a:off x="6779338" y="3650098"/>
            <a:ext cx="1045205" cy="261931"/>
          </a:xfrm>
          <a:prstGeom prst="rect">
            <a:avLst/>
          </a:prstGeom>
          <a:noFill/>
        </p:spPr>
        <p:txBody>
          <a:bodyPr wrap="square" rtlCol="0">
            <a:spAutoFit/>
          </a:bodyPr>
          <a:lstStyle/>
          <a:p>
            <a:r>
              <a:rPr lang="en-AU" sz="1102" b="1">
                <a:solidFill>
                  <a:schemeClr val="bg1"/>
                </a:solidFill>
              </a:rPr>
              <a:t>1 Feb 2022</a:t>
            </a:r>
          </a:p>
        </p:txBody>
      </p:sp>
      <p:sp>
        <p:nvSpPr>
          <p:cNvPr id="28" name="TextBox 27">
            <a:extLst>
              <a:ext uri="{FF2B5EF4-FFF2-40B4-BE49-F238E27FC236}">
                <a16:creationId xmlns:a16="http://schemas.microsoft.com/office/drawing/2014/main" id="{8599AAAF-EED6-4514-BAEF-20EACC596B12}"/>
              </a:ext>
            </a:extLst>
          </p:cNvPr>
          <p:cNvSpPr txBox="1"/>
          <p:nvPr/>
        </p:nvSpPr>
        <p:spPr>
          <a:xfrm>
            <a:off x="4869476" y="3632715"/>
            <a:ext cx="1117234" cy="261931"/>
          </a:xfrm>
          <a:prstGeom prst="rect">
            <a:avLst/>
          </a:prstGeom>
          <a:noFill/>
        </p:spPr>
        <p:txBody>
          <a:bodyPr wrap="square" rtlCol="0">
            <a:spAutoFit/>
          </a:bodyPr>
          <a:lstStyle/>
          <a:p>
            <a:r>
              <a:rPr lang="en-AU" sz="1102" b="1">
                <a:solidFill>
                  <a:schemeClr val="bg1"/>
                </a:solidFill>
              </a:rPr>
              <a:t>5 Jul 2021</a:t>
            </a:r>
          </a:p>
        </p:txBody>
      </p:sp>
      <p:sp>
        <p:nvSpPr>
          <p:cNvPr id="21" name="Speech Bubble: Rectangle with Corners Rounded 20">
            <a:extLst>
              <a:ext uri="{FF2B5EF4-FFF2-40B4-BE49-F238E27FC236}">
                <a16:creationId xmlns:a16="http://schemas.microsoft.com/office/drawing/2014/main" id="{95DD3AB6-AA9C-4461-908A-7FB655BDD0FC}"/>
              </a:ext>
            </a:extLst>
          </p:cNvPr>
          <p:cNvSpPr/>
          <p:nvPr/>
        </p:nvSpPr>
        <p:spPr>
          <a:xfrm>
            <a:off x="6568911" y="1668186"/>
            <a:ext cx="1656942" cy="64283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APIs for Settlements Direct and Prudential dashboard added</a:t>
            </a:r>
            <a:endParaRPr lang="en-AU" sz="1200" err="1">
              <a:cs typeface="Segoe UI Semilight"/>
            </a:endParaRPr>
          </a:p>
        </p:txBody>
      </p:sp>
      <p:sp>
        <p:nvSpPr>
          <p:cNvPr id="22" name="Rectangle: Rounded Corners 21">
            <a:extLst>
              <a:ext uri="{FF2B5EF4-FFF2-40B4-BE49-F238E27FC236}">
                <a16:creationId xmlns:a16="http://schemas.microsoft.com/office/drawing/2014/main" id="{F1AEFC94-33A2-4CBB-91E6-684EF947C2FF}"/>
              </a:ext>
            </a:extLst>
          </p:cNvPr>
          <p:cNvSpPr/>
          <p:nvPr/>
        </p:nvSpPr>
        <p:spPr>
          <a:xfrm>
            <a:off x="8675555" y="298383"/>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a:t>
            </a:r>
          </a:p>
        </p:txBody>
      </p:sp>
    </p:spTree>
    <p:extLst>
      <p:ext uri="{BB962C8B-B14F-4D97-AF65-F5344CB8AC3E}">
        <p14:creationId xmlns:p14="http://schemas.microsoft.com/office/powerpoint/2010/main" val="1698678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a:t>RWG Actions</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2918189676"/>
              </p:ext>
            </p:extLst>
          </p:nvPr>
        </p:nvGraphicFramePr>
        <p:xfrm>
          <a:off x="0" y="1535915"/>
          <a:ext cx="10691812" cy="3307780"/>
        </p:xfrm>
        <a:graphic>
          <a:graphicData uri="http://schemas.openxmlformats.org/drawingml/2006/table">
            <a:tbl>
              <a:tblPr>
                <a:tableStyleId>{7DF18680-E054-41AD-8BC1-D1AEF772440D}</a:tableStyleId>
              </a:tblPr>
              <a:tblGrid>
                <a:gridCol w="759055">
                  <a:extLst>
                    <a:ext uri="{9D8B030D-6E8A-4147-A177-3AD203B41FA5}">
                      <a16:colId xmlns:a16="http://schemas.microsoft.com/office/drawing/2014/main" val="411289004"/>
                    </a:ext>
                  </a:extLst>
                </a:gridCol>
                <a:gridCol w="896935">
                  <a:extLst>
                    <a:ext uri="{9D8B030D-6E8A-4147-A177-3AD203B41FA5}">
                      <a16:colId xmlns:a16="http://schemas.microsoft.com/office/drawing/2014/main" val="1572276015"/>
                    </a:ext>
                  </a:extLst>
                </a:gridCol>
                <a:gridCol w="3984414">
                  <a:extLst>
                    <a:ext uri="{9D8B030D-6E8A-4147-A177-3AD203B41FA5}">
                      <a16:colId xmlns:a16="http://schemas.microsoft.com/office/drawing/2014/main" val="71918296"/>
                    </a:ext>
                  </a:extLst>
                </a:gridCol>
                <a:gridCol w="5051408">
                  <a:extLst>
                    <a:ext uri="{9D8B030D-6E8A-4147-A177-3AD203B41FA5}">
                      <a16:colId xmlns:a16="http://schemas.microsoft.com/office/drawing/2014/main" val="3532150438"/>
                    </a:ext>
                  </a:extLst>
                </a:gridCol>
              </a:tblGrid>
              <a:tr h="342162">
                <a:tc>
                  <a:txBody>
                    <a:bodyPr/>
                    <a:lstStyle/>
                    <a:p>
                      <a:pPr marL="0" algn="l" defTabSz="801929" rtl="0" eaLnBrk="1" fontAlgn="b" latinLnBrk="0" hangingPunct="1"/>
                      <a:r>
                        <a:rPr lang="en-AU" sz="1400" b="1" u="none" strike="noStrike" kern="1200">
                          <a:solidFill>
                            <a:schemeClr val="bg1"/>
                          </a:solidFill>
                          <a:effectLst/>
                        </a:rPr>
                        <a:t>No.</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Status</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Action</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Comment</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extLst>
                  <a:ext uri="{0D108BD9-81ED-4DB2-BD59-A6C34878D82A}">
                    <a16:rowId xmlns:a16="http://schemas.microsoft.com/office/drawing/2014/main" val="3305108398"/>
                  </a:ext>
                </a:extLst>
              </a:tr>
              <a:tr h="737605">
                <a:tc>
                  <a:txBody>
                    <a:bodyPr/>
                    <a:lstStyle/>
                    <a:p>
                      <a:pPr algn="l" rtl="0" fontAlgn="base"/>
                      <a:r>
                        <a:rPr lang="en-AU" sz="1200" u="none" strike="noStrike" kern="1200">
                          <a:solidFill>
                            <a:schemeClr val="dk1"/>
                          </a:solidFill>
                          <a:effectLst/>
                          <a:latin typeface="+mn-lt"/>
                          <a:ea typeface="+mn-ea"/>
                          <a:cs typeface="+mn-cs"/>
                        </a:rPr>
                        <a:t>21.4.2 </a:t>
                      </a:r>
                    </a:p>
                  </a:txBody>
                  <a:tcPr marL="72000" marR="72000" marT="72000" marB="72000" anchor="ctr">
                    <a:solidFill>
                      <a:srgbClr val="D8D9DE"/>
                    </a:solidFill>
                  </a:tcPr>
                </a:tc>
                <a:tc>
                  <a:txBody>
                    <a:bodyPr/>
                    <a:lstStyle/>
                    <a:p>
                      <a:pPr algn="ctr" rtl="0" fontAlgn="base"/>
                      <a:r>
                        <a:rPr lang="en-AU" sz="1200" u="none" strike="noStrike" kern="1200">
                          <a:solidFill>
                            <a:schemeClr val="dk1"/>
                          </a:solidFill>
                          <a:effectLst/>
                          <a:latin typeface="+mn-lt"/>
                          <a:ea typeface="+mn-ea"/>
                          <a:cs typeface="+mn-cs"/>
                        </a:rPr>
                        <a:t>Closed</a:t>
                      </a:r>
                    </a:p>
                  </a:txBody>
                  <a:tcPr marL="72000" marR="72000" marT="72000" marB="72000" anchor="ctr">
                    <a:solidFill>
                      <a:srgbClr val="D8D9DE"/>
                    </a:solidFill>
                  </a:tcPr>
                </a:tc>
                <a:tc>
                  <a:txBody>
                    <a:bodyPr/>
                    <a:lstStyle/>
                    <a:p>
                      <a:pPr algn="l" rtl="0" fontAlgn="base"/>
                      <a:r>
                        <a:rPr lang="en-AU" sz="1200" u="none" strike="noStrike" kern="1200">
                          <a:solidFill>
                            <a:schemeClr val="dk1"/>
                          </a:solidFill>
                          <a:effectLst/>
                          <a:latin typeface="+mn-lt"/>
                          <a:ea typeface="+mn-ea"/>
                          <a:cs typeface="+mn-cs"/>
                        </a:rPr>
                        <a:t>Local Retailers to provide assessment of materiality of NCONUML for greater industry visibility of impact on UFE </a:t>
                      </a:r>
                    </a:p>
                  </a:txBody>
                  <a:tcPr marL="72000" marR="72000" marT="72000" marB="72000" anchor="ctr">
                    <a:solidFill>
                      <a:srgbClr val="D8D9DE"/>
                    </a:solidFill>
                  </a:tcPr>
                </a:tc>
                <a:tc>
                  <a:txBody>
                    <a:bodyPr/>
                    <a:lstStyle/>
                    <a:p>
                      <a:pPr algn="l"/>
                      <a:r>
                        <a:rPr lang="en-AU" sz="1200" u="none" strike="noStrike" kern="1200">
                          <a:solidFill>
                            <a:schemeClr val="dk1"/>
                          </a:solidFill>
                          <a:effectLst/>
                          <a:latin typeface="+mn-lt"/>
                          <a:ea typeface="+mn-ea"/>
                          <a:cs typeface="+mn-cs"/>
                        </a:rPr>
                        <a:t>One response received noting that there is a small impact</a:t>
                      </a:r>
                    </a:p>
                  </a:txBody>
                  <a:tcPr marL="72000" marR="72000" marT="72000" marB="72000" anchor="ctr">
                    <a:solidFill>
                      <a:srgbClr val="D8D9DE"/>
                    </a:solidFill>
                  </a:tcPr>
                </a:tc>
                <a:extLst>
                  <a:ext uri="{0D108BD9-81ED-4DB2-BD59-A6C34878D82A}">
                    <a16:rowId xmlns:a16="http://schemas.microsoft.com/office/drawing/2014/main" val="989979628"/>
                  </a:ext>
                </a:extLst>
              </a:tr>
              <a:tr h="737605">
                <a:tc>
                  <a:txBody>
                    <a:bodyPr/>
                    <a:lstStyle/>
                    <a:p>
                      <a:pPr algn="l">
                        <a:lnSpc>
                          <a:spcPct val="106000"/>
                        </a:lnSpc>
                        <a:spcBef>
                          <a:spcPts val="600"/>
                        </a:spcBef>
                        <a:spcAft>
                          <a:spcPts val="600"/>
                        </a:spcAft>
                      </a:pPr>
                      <a:r>
                        <a:rPr lang="en-AU" sz="1200" u="none" strike="noStrike" kern="1200">
                          <a:solidFill>
                            <a:schemeClr val="dk1"/>
                          </a:solidFill>
                          <a:effectLst/>
                          <a:latin typeface="+mn-lt"/>
                          <a:ea typeface="+mn-ea"/>
                          <a:cs typeface="+mn-cs"/>
                        </a:rPr>
                        <a:t>22.4.1</a:t>
                      </a:r>
                    </a:p>
                  </a:txBody>
                  <a:tcPr marL="68580" marR="68580" marT="0" marB="0" anchor="ctr">
                    <a:solidFill>
                      <a:srgbClr val="EDEDEF"/>
                    </a:solidFill>
                  </a:tcPr>
                </a:tc>
                <a:tc>
                  <a:txBody>
                    <a:bodyPr/>
                    <a:lstStyle/>
                    <a:p>
                      <a:pPr algn="ctr" rtl="0" fontAlgn="base"/>
                      <a:r>
                        <a:rPr lang="en-AU" sz="1200" u="none" strike="noStrike" kern="1200">
                          <a:solidFill>
                            <a:schemeClr val="dk1"/>
                          </a:solidFill>
                          <a:effectLst/>
                          <a:latin typeface="+mn-lt"/>
                          <a:ea typeface="+mn-ea"/>
                          <a:cs typeface="+mn-cs"/>
                        </a:rPr>
                        <a:t>Closed</a:t>
                      </a:r>
                    </a:p>
                  </a:txBody>
                  <a:tcPr marL="72000" marR="72000" marT="72000" marB="72000" anchor="ctr">
                    <a:solidFill>
                      <a:srgbClr val="EDEDEF"/>
                    </a:solidFill>
                  </a:tcPr>
                </a:tc>
                <a:tc>
                  <a:txBody>
                    <a:bodyPr/>
                    <a:lstStyle/>
                    <a:p>
                      <a:pPr marL="0" algn="l" defTabSz="801929" rtl="0" eaLnBrk="1" fontAlgn="base" latinLnBrk="0" hangingPunct="1"/>
                      <a:r>
                        <a:rPr lang="en-AU" sz="1200" u="none" strike="noStrike" kern="1200">
                          <a:solidFill>
                            <a:schemeClr val="dk1"/>
                          </a:solidFill>
                          <a:effectLst/>
                          <a:latin typeface="+mn-lt"/>
                          <a:ea typeface="+mn-ea"/>
                          <a:cs typeface="+mn-cs"/>
                        </a:rPr>
                        <a:t>AEMO to provide clarity on how 5MS working groups will be updated on MSDR activities.</a:t>
                      </a:r>
                    </a:p>
                  </a:txBody>
                  <a:tcPr marL="68580" marR="68580" marT="0" marB="0" anchor="ctr">
                    <a:solidFill>
                      <a:srgbClr val="EDEDEF"/>
                    </a:solidFill>
                  </a:tcPr>
                </a:tc>
                <a:tc>
                  <a:txBody>
                    <a:bodyPr/>
                    <a:lstStyle/>
                    <a:p>
                      <a:pPr algn="l" rtl="0" fontAlgn="base"/>
                      <a:r>
                        <a:rPr lang="en-AU" sz="1200" kern="1200">
                          <a:solidFill>
                            <a:schemeClr val="dk1"/>
                          </a:solidFill>
                          <a:effectLst/>
                          <a:latin typeface="+mn-lt"/>
                          <a:ea typeface="+mn-ea"/>
                          <a:cs typeface="+mn-cs"/>
                        </a:rPr>
                        <a:t>Correspondence, outcomes and requests from the MSDR WG are being shared with the TFG and RWG. Any subsequent implications are discussed and considered in the following TFG.</a:t>
                      </a:r>
                    </a:p>
                  </a:txBody>
                  <a:tcPr marL="72000" marR="72000" marT="72000" marB="72000" anchor="ctr">
                    <a:solidFill>
                      <a:srgbClr val="EDEDEF"/>
                    </a:solidFill>
                  </a:tcPr>
                </a:tc>
                <a:extLst>
                  <a:ext uri="{0D108BD9-81ED-4DB2-BD59-A6C34878D82A}">
                    <a16:rowId xmlns:a16="http://schemas.microsoft.com/office/drawing/2014/main" val="2722228219"/>
                  </a:ext>
                </a:extLst>
              </a:tr>
              <a:tr h="737605">
                <a:tc>
                  <a:txBody>
                    <a:bodyPr/>
                    <a:lstStyle/>
                    <a:p>
                      <a:pPr algn="l">
                        <a:lnSpc>
                          <a:spcPct val="106000"/>
                        </a:lnSpc>
                        <a:spcBef>
                          <a:spcPts val="600"/>
                        </a:spcBef>
                        <a:spcAft>
                          <a:spcPts val="600"/>
                        </a:spcAft>
                      </a:pPr>
                      <a:r>
                        <a:rPr lang="en-AU" sz="1200" u="none" strike="noStrike" kern="1200">
                          <a:solidFill>
                            <a:schemeClr val="dk1"/>
                          </a:solidFill>
                          <a:effectLst/>
                          <a:latin typeface="+mn-lt"/>
                          <a:ea typeface="+mn-ea"/>
                          <a:cs typeface="+mn-cs"/>
                        </a:rPr>
                        <a:t>22.6.1</a:t>
                      </a:r>
                    </a:p>
                  </a:txBody>
                  <a:tcPr marL="68580" marR="68580" marT="0" marB="0" anchor="ctr">
                    <a:solidFill>
                      <a:srgbClr val="D8D9DE"/>
                    </a:solidFill>
                  </a:tcPr>
                </a:tc>
                <a:tc>
                  <a:txBody>
                    <a:bodyPr/>
                    <a:lstStyle/>
                    <a:p>
                      <a:pPr algn="ctr" rtl="0" fontAlgn="base"/>
                      <a:r>
                        <a:rPr lang="en-AU" sz="1200" u="none" strike="noStrike" kern="1200">
                          <a:solidFill>
                            <a:schemeClr val="dk1"/>
                          </a:solidFill>
                          <a:effectLst/>
                          <a:latin typeface="+mn-lt"/>
                          <a:ea typeface="+mn-ea"/>
                          <a:cs typeface="+mn-cs"/>
                        </a:rPr>
                        <a:t>Closed </a:t>
                      </a:r>
                    </a:p>
                  </a:txBody>
                  <a:tcPr marL="72000" marR="72000" marT="72000" marB="72000" anchor="ctr">
                    <a:solidFill>
                      <a:srgbClr val="D8D9DE"/>
                    </a:solidFill>
                  </a:tcPr>
                </a:tc>
                <a:tc>
                  <a:txBody>
                    <a:bodyPr/>
                    <a:lstStyle/>
                    <a:p>
                      <a:pPr marL="0" algn="l" defTabSz="801929" rtl="0" eaLnBrk="1" fontAlgn="base" latinLnBrk="0" hangingPunct="1"/>
                      <a:r>
                        <a:rPr lang="en-AU" sz="1200" u="none" strike="noStrike" kern="1200">
                          <a:solidFill>
                            <a:schemeClr val="dk1"/>
                          </a:solidFill>
                          <a:effectLst/>
                          <a:latin typeface="+mn-lt"/>
                          <a:ea typeface="+mn-ea"/>
                          <a:cs typeface="+mn-cs"/>
                        </a:rPr>
                        <a:t>AEMO to confirm whether they intend to provide an extension to the deadline for cross-boundary meters as a result in the delay in publishing the guideline.</a:t>
                      </a:r>
                    </a:p>
                  </a:txBody>
                  <a:tcPr marL="68580" marR="68580" marT="0" marB="0" anchor="ctr">
                    <a:solidFill>
                      <a:srgbClr val="D8D9DE"/>
                    </a:solidFill>
                  </a:tcPr>
                </a:tc>
                <a:tc>
                  <a:txBody>
                    <a:bodyPr/>
                    <a:lstStyle/>
                    <a:p>
                      <a:pPr algn="l" rtl="0" fontAlgn="base"/>
                      <a:r>
                        <a:rPr lang="en-AU" sz="1200" kern="1200">
                          <a:solidFill>
                            <a:schemeClr val="dk1"/>
                          </a:solidFill>
                          <a:effectLst/>
                          <a:latin typeface="+mn-lt"/>
                          <a:ea typeface="+mn-ea"/>
                          <a:cs typeface="+mn-cs"/>
                        </a:rPr>
                        <a:t>AEMO does not intend to provide an extension on the deadline for cross-boundary meters.</a:t>
                      </a:r>
                    </a:p>
                  </a:txBody>
                  <a:tcPr marL="72000" marR="72000" marT="72000" marB="72000" anchor="ctr">
                    <a:solidFill>
                      <a:srgbClr val="D8D9DE"/>
                    </a:solidFill>
                  </a:tcPr>
                </a:tc>
                <a:extLst>
                  <a:ext uri="{0D108BD9-81ED-4DB2-BD59-A6C34878D82A}">
                    <a16:rowId xmlns:a16="http://schemas.microsoft.com/office/drawing/2014/main" val="1843058842"/>
                  </a:ext>
                </a:extLst>
              </a:tr>
              <a:tr h="737605">
                <a:tc>
                  <a:txBody>
                    <a:bodyPr/>
                    <a:lstStyle/>
                    <a:p>
                      <a:pPr algn="l">
                        <a:lnSpc>
                          <a:spcPct val="106000"/>
                        </a:lnSpc>
                        <a:spcBef>
                          <a:spcPts val="600"/>
                        </a:spcBef>
                        <a:spcAft>
                          <a:spcPts val="600"/>
                        </a:spcAft>
                      </a:pPr>
                      <a:r>
                        <a:rPr lang="en-AU" sz="1200" u="none" strike="noStrike" kern="1200">
                          <a:solidFill>
                            <a:schemeClr val="dk1"/>
                          </a:solidFill>
                          <a:effectLst/>
                          <a:latin typeface="+mn-lt"/>
                          <a:ea typeface="+mn-ea"/>
                          <a:cs typeface="+mn-cs"/>
                        </a:rPr>
                        <a:t>22.6.2</a:t>
                      </a:r>
                    </a:p>
                  </a:txBody>
                  <a:tcPr marL="68580" marR="68580" marT="0" marB="0" anchor="ctr">
                    <a:solidFill>
                      <a:srgbClr val="EDEDEF"/>
                    </a:solidFill>
                  </a:tcPr>
                </a:tc>
                <a:tc>
                  <a:txBody>
                    <a:bodyPr/>
                    <a:lstStyle/>
                    <a:p>
                      <a:pPr algn="ctr" rtl="0" fontAlgn="base"/>
                      <a:r>
                        <a:rPr lang="en-AU" sz="1200" u="none" strike="noStrike" kern="1200">
                          <a:solidFill>
                            <a:schemeClr val="dk1"/>
                          </a:solidFill>
                          <a:effectLst/>
                          <a:latin typeface="+mn-lt"/>
                          <a:ea typeface="+mn-ea"/>
                          <a:cs typeface="+mn-cs"/>
                        </a:rPr>
                        <a:t>Closed</a:t>
                      </a:r>
                    </a:p>
                  </a:txBody>
                  <a:tcPr marL="72000" marR="72000" marT="72000" marB="72000" anchor="ctr">
                    <a:solidFill>
                      <a:srgbClr val="EDEDEF"/>
                    </a:solidFill>
                  </a:tcPr>
                </a:tc>
                <a:tc>
                  <a:txBody>
                    <a:bodyPr/>
                    <a:lstStyle/>
                    <a:p>
                      <a:pPr marL="0" algn="l" defTabSz="801929" rtl="0" eaLnBrk="1" fontAlgn="base" latinLnBrk="0" hangingPunct="1"/>
                      <a:r>
                        <a:rPr lang="en-AU" sz="1200" u="none" strike="noStrike" kern="1200">
                          <a:solidFill>
                            <a:schemeClr val="dk1"/>
                          </a:solidFill>
                          <a:effectLst/>
                          <a:latin typeface="+mn-lt"/>
                          <a:ea typeface="+mn-ea"/>
                          <a:cs typeface="+mn-cs"/>
                        </a:rPr>
                        <a:t>AEMO to confirm that all NCONUML NMIs are to be provided to AEMO including the profile.</a:t>
                      </a:r>
                    </a:p>
                  </a:txBody>
                  <a:tcPr marL="68580" marR="68580" marT="0" marB="0" anchor="ctr">
                    <a:solidFill>
                      <a:srgbClr val="EDEDEF"/>
                    </a:solidFill>
                  </a:tcPr>
                </a:tc>
                <a:tc>
                  <a:txBody>
                    <a:bodyPr/>
                    <a:lstStyle/>
                    <a:p>
                      <a:pPr algn="l" rtl="0" fontAlgn="base"/>
                      <a:r>
                        <a:rPr lang="en-AU" sz="1200" kern="1200">
                          <a:solidFill>
                            <a:schemeClr val="dk1"/>
                          </a:solidFill>
                          <a:effectLst/>
                          <a:latin typeface="+mn-lt"/>
                          <a:ea typeface="+mn-ea"/>
                          <a:cs typeface="+mn-cs"/>
                        </a:rPr>
                        <a:t>Requirement is to provide for each algorithm the number of NMIs and the energy volume as part of the template. The individual NMI IDs are not required. </a:t>
                      </a:r>
                      <a:endParaRPr lang="en-AU" sz="1200" kern="1200">
                        <a:solidFill>
                          <a:schemeClr val="dk1"/>
                        </a:solidFill>
                        <a:effectLst/>
                        <a:highlight>
                          <a:srgbClr val="FFFF00"/>
                        </a:highlight>
                        <a:latin typeface="+mn-lt"/>
                        <a:ea typeface="+mn-ea"/>
                        <a:cs typeface="+mn-cs"/>
                      </a:endParaRPr>
                    </a:p>
                  </a:txBody>
                  <a:tcPr marL="72000" marR="72000" marT="72000" marB="72000" anchor="ctr">
                    <a:solidFill>
                      <a:srgbClr val="EDEDEF"/>
                    </a:solidFill>
                  </a:tcPr>
                </a:tc>
                <a:extLst>
                  <a:ext uri="{0D108BD9-81ED-4DB2-BD59-A6C34878D82A}">
                    <a16:rowId xmlns:a16="http://schemas.microsoft.com/office/drawing/2014/main" val="369559343"/>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642771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D95505-A4EE-4C65-836B-8FE888275F51}"/>
              </a:ext>
            </a:extLst>
          </p:cNvPr>
          <p:cNvSpPr>
            <a:spLocks noGrp="1"/>
          </p:cNvSpPr>
          <p:nvPr>
            <p:ph type="title"/>
          </p:nvPr>
        </p:nvSpPr>
        <p:spPr>
          <a:xfrm>
            <a:off x="206547" y="150494"/>
            <a:ext cx="7894138" cy="1310695"/>
          </a:xfrm>
        </p:spPr>
        <p:txBody>
          <a:bodyPr/>
          <a:lstStyle/>
          <a:p>
            <a:r>
              <a:rPr lang="en-US"/>
              <a:t>Settlements Production Cutover</a:t>
            </a:r>
          </a:p>
        </p:txBody>
      </p:sp>
      <p:pic>
        <p:nvPicPr>
          <p:cNvPr id="5" name="Picture 4">
            <a:extLst>
              <a:ext uri="{FF2B5EF4-FFF2-40B4-BE49-F238E27FC236}">
                <a16:creationId xmlns:a16="http://schemas.microsoft.com/office/drawing/2014/main" id="{ABF8DBC1-1C65-46DD-B29A-F5C12846424E}"/>
              </a:ext>
            </a:extLst>
          </p:cNvPr>
          <p:cNvPicPr>
            <a:picLocks noChangeAspect="1"/>
          </p:cNvPicPr>
          <p:nvPr/>
        </p:nvPicPr>
        <p:blipFill>
          <a:blip r:embed="rId2"/>
          <a:stretch>
            <a:fillRect/>
          </a:stretch>
        </p:blipFill>
        <p:spPr>
          <a:xfrm>
            <a:off x="242378" y="2012414"/>
            <a:ext cx="10183760" cy="4796544"/>
          </a:xfrm>
          <a:prstGeom prst="rect">
            <a:avLst/>
          </a:prstGeom>
          <a:noFill/>
        </p:spPr>
      </p:pic>
      <p:sp>
        <p:nvSpPr>
          <p:cNvPr id="4" name="Slide Number Placeholder 3">
            <a:extLst>
              <a:ext uri="{FF2B5EF4-FFF2-40B4-BE49-F238E27FC236}">
                <a16:creationId xmlns:a16="http://schemas.microsoft.com/office/drawing/2014/main" id="{14133232-52C2-4688-9937-C95DDA65C84B}"/>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60</a:t>
            </a:fld>
            <a:endParaRPr lang="en-AU"/>
          </a:p>
        </p:txBody>
      </p:sp>
    </p:spTree>
    <p:extLst>
      <p:ext uri="{BB962C8B-B14F-4D97-AF65-F5344CB8AC3E}">
        <p14:creationId xmlns:p14="http://schemas.microsoft.com/office/powerpoint/2010/main" val="1164017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F45D-7A26-41DD-A450-DB85D70858EC}"/>
              </a:ext>
            </a:extLst>
          </p:cNvPr>
          <p:cNvSpPr>
            <a:spLocks noGrp="1"/>
          </p:cNvSpPr>
          <p:nvPr>
            <p:ph type="title"/>
          </p:nvPr>
        </p:nvSpPr>
        <p:spPr>
          <a:xfrm>
            <a:off x="233620" y="503978"/>
            <a:ext cx="2907626" cy="1460347"/>
          </a:xfrm>
        </p:spPr>
        <p:txBody>
          <a:bodyPr anchor="t">
            <a:normAutofit/>
          </a:bodyPr>
          <a:lstStyle/>
          <a:p>
            <a:r>
              <a:rPr lang="en-AU"/>
              <a:t>Data Model V5</a:t>
            </a:r>
          </a:p>
        </p:txBody>
      </p:sp>
      <p:pic>
        <p:nvPicPr>
          <p:cNvPr id="5" name="Picture 4">
            <a:extLst>
              <a:ext uri="{FF2B5EF4-FFF2-40B4-BE49-F238E27FC236}">
                <a16:creationId xmlns:a16="http://schemas.microsoft.com/office/drawing/2014/main" id="{B5E4DB8E-8367-491A-B66B-7080CDEE1801}"/>
              </a:ext>
            </a:extLst>
          </p:cNvPr>
          <p:cNvPicPr>
            <a:picLocks noChangeAspect="1"/>
          </p:cNvPicPr>
          <p:nvPr/>
        </p:nvPicPr>
        <p:blipFill>
          <a:blip r:embed="rId2"/>
          <a:stretch>
            <a:fillRect/>
          </a:stretch>
        </p:blipFill>
        <p:spPr>
          <a:xfrm>
            <a:off x="4073960" y="503978"/>
            <a:ext cx="5996117" cy="6202505"/>
          </a:xfrm>
          <a:prstGeom prst="rect">
            <a:avLst/>
          </a:prstGeom>
          <a:noFill/>
        </p:spPr>
      </p:pic>
      <p:sp>
        <p:nvSpPr>
          <p:cNvPr id="10" name="Text Placeholder 3">
            <a:extLst>
              <a:ext uri="{FF2B5EF4-FFF2-40B4-BE49-F238E27FC236}">
                <a16:creationId xmlns:a16="http://schemas.microsoft.com/office/drawing/2014/main" id="{9BB7EB8F-2A6F-43C7-A2C6-D2F462628472}"/>
              </a:ext>
            </a:extLst>
          </p:cNvPr>
          <p:cNvSpPr>
            <a:spLocks noGrp="1"/>
          </p:cNvSpPr>
          <p:nvPr>
            <p:ph type="body" sz="half" idx="2"/>
          </p:nvPr>
        </p:nvSpPr>
        <p:spPr>
          <a:xfrm>
            <a:off x="233620" y="3436577"/>
            <a:ext cx="2907626" cy="2035755"/>
          </a:xfrm>
        </p:spPr>
        <p:txBody>
          <a:bodyPr/>
          <a:lstStyle/>
          <a:p>
            <a:endParaRPr lang="en-US"/>
          </a:p>
        </p:txBody>
      </p:sp>
      <p:sp>
        <p:nvSpPr>
          <p:cNvPr id="4" name="Slide Number Placeholder 3">
            <a:extLst>
              <a:ext uri="{FF2B5EF4-FFF2-40B4-BE49-F238E27FC236}">
                <a16:creationId xmlns:a16="http://schemas.microsoft.com/office/drawing/2014/main" id="{5404B206-C673-4370-82C6-7E33140FF5E4}"/>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61</a:t>
            </a:fld>
            <a:endParaRPr lang="en-AU"/>
          </a:p>
        </p:txBody>
      </p:sp>
    </p:spTree>
    <p:extLst>
      <p:ext uri="{BB962C8B-B14F-4D97-AF65-F5344CB8AC3E}">
        <p14:creationId xmlns:p14="http://schemas.microsoft.com/office/powerpoint/2010/main" val="1639680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A25C2-AD30-4B68-8941-8017389E95F0}"/>
              </a:ext>
            </a:extLst>
          </p:cNvPr>
          <p:cNvSpPr>
            <a:spLocks noGrp="1"/>
          </p:cNvSpPr>
          <p:nvPr>
            <p:ph type="title"/>
          </p:nvPr>
        </p:nvSpPr>
        <p:spPr/>
        <p:txBody>
          <a:bodyPr/>
          <a:lstStyle/>
          <a:p>
            <a:r>
              <a:rPr lang="en-AU"/>
              <a:t>Participant Action following Cutover</a:t>
            </a:r>
          </a:p>
        </p:txBody>
      </p:sp>
      <p:sp>
        <p:nvSpPr>
          <p:cNvPr id="3" name="Content Placeholder 2">
            <a:extLst>
              <a:ext uri="{FF2B5EF4-FFF2-40B4-BE49-F238E27FC236}">
                <a16:creationId xmlns:a16="http://schemas.microsoft.com/office/drawing/2014/main" id="{FDB2EE59-88ED-4042-A1C3-CD86665CF1D9}"/>
              </a:ext>
            </a:extLst>
          </p:cNvPr>
          <p:cNvSpPr>
            <a:spLocks noGrp="1"/>
          </p:cNvSpPr>
          <p:nvPr>
            <p:ph idx="1"/>
          </p:nvPr>
        </p:nvSpPr>
        <p:spPr>
          <a:xfrm>
            <a:off x="206546" y="1602377"/>
            <a:ext cx="10255425" cy="5206581"/>
          </a:xfrm>
        </p:spPr>
        <p:txBody>
          <a:bodyPr/>
          <a:lstStyle/>
          <a:p>
            <a:r>
              <a:rPr lang="en-AU"/>
              <a:t>Data Model V5 will be used, you don’t have to update to this data model until you want to make use of the 5MS Data model components.</a:t>
            </a:r>
          </a:p>
          <a:p>
            <a:r>
              <a:rPr lang="en-AU"/>
              <a:t>You will need to apply the following script to obtain settlement reports</a:t>
            </a:r>
          </a:p>
          <a:p>
            <a:r>
              <a:rPr lang="en-AU">
                <a:hlinkClick r:id="rId2" tooltip="https://www.aemo.com.au/energy-systems/electricity/national-electricity-market-nem/data-nem/nemweb-help"/>
              </a:rPr>
              <a:t>https://www.aemo.com.au/energy-systems/electricity/national-electricity-market-nem/data-nem/nemweb-help</a:t>
            </a:r>
            <a:endParaRPr lang="en-AU"/>
          </a:p>
          <a:p>
            <a:endParaRPr lang="en-AU"/>
          </a:p>
          <a:p>
            <a:endParaRPr lang="en-AU"/>
          </a:p>
        </p:txBody>
      </p:sp>
      <p:sp>
        <p:nvSpPr>
          <p:cNvPr id="4" name="Slide Number Placeholder 3">
            <a:extLst>
              <a:ext uri="{FF2B5EF4-FFF2-40B4-BE49-F238E27FC236}">
                <a16:creationId xmlns:a16="http://schemas.microsoft.com/office/drawing/2014/main" id="{5025F6F1-8C78-4DA7-9E1E-F5D795ADC4C1}"/>
              </a:ext>
            </a:extLst>
          </p:cNvPr>
          <p:cNvSpPr>
            <a:spLocks noGrp="1"/>
          </p:cNvSpPr>
          <p:nvPr>
            <p:ph type="sldNum" sz="quarter" idx="12"/>
          </p:nvPr>
        </p:nvSpPr>
        <p:spPr/>
        <p:txBody>
          <a:bodyPr/>
          <a:lstStyle/>
          <a:p>
            <a:fld id="{4EC81F68-4976-451A-B2E9-79BCBD2F70CC}" type="slidenum">
              <a:rPr lang="en-AU" smtClean="0"/>
              <a:t>62</a:t>
            </a:fld>
            <a:endParaRPr lang="en-AU"/>
          </a:p>
        </p:txBody>
      </p:sp>
      <p:pic>
        <p:nvPicPr>
          <p:cNvPr id="5" name="Picture 4">
            <a:extLst>
              <a:ext uri="{FF2B5EF4-FFF2-40B4-BE49-F238E27FC236}">
                <a16:creationId xmlns:a16="http://schemas.microsoft.com/office/drawing/2014/main" id="{78F72D06-046A-4C0A-BB2A-C558E0050728}"/>
              </a:ext>
            </a:extLst>
          </p:cNvPr>
          <p:cNvPicPr>
            <a:picLocks noChangeAspect="1"/>
          </p:cNvPicPr>
          <p:nvPr/>
        </p:nvPicPr>
        <p:blipFill>
          <a:blip r:embed="rId3"/>
          <a:stretch>
            <a:fillRect/>
          </a:stretch>
        </p:blipFill>
        <p:spPr>
          <a:xfrm>
            <a:off x="229843" y="3842259"/>
            <a:ext cx="10369806" cy="2767548"/>
          </a:xfrm>
          <a:prstGeom prst="rect">
            <a:avLst/>
          </a:prstGeom>
        </p:spPr>
      </p:pic>
    </p:spTree>
    <p:extLst>
      <p:ext uri="{BB962C8B-B14F-4D97-AF65-F5344CB8AC3E}">
        <p14:creationId xmlns:p14="http://schemas.microsoft.com/office/powerpoint/2010/main" val="532155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406"/>
            <a:ext cx="9909605" cy="1310695"/>
          </a:xfrm>
        </p:spPr>
        <p:txBody>
          <a:bodyPr>
            <a:normAutofit/>
          </a:bodyPr>
          <a:lstStyle/>
          <a:p>
            <a:r>
              <a:rPr lang="en-AU" sz="3600"/>
              <a:t>Settlements Implementation Plan</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10000"/>
              </a:lnSpc>
              <a:spcBef>
                <a:spcPts val="1200"/>
              </a:spcBef>
              <a:spcAft>
                <a:spcPts val="600"/>
              </a:spcAft>
            </a:pPr>
            <a:r>
              <a:rPr lang="en-AU" sz="1600">
                <a:ea typeface="+mn-lt"/>
                <a:cs typeface="+mn-lt"/>
              </a:rPr>
              <a:t>Settlements Direct and Prudential dashboard API’s will be available from Monday 17</a:t>
            </a:r>
            <a:r>
              <a:rPr lang="en-AU" sz="1600" baseline="30000">
                <a:ea typeface="+mn-lt"/>
                <a:cs typeface="+mn-lt"/>
              </a:rPr>
              <a:t>th</a:t>
            </a:r>
            <a:r>
              <a:rPr lang="en-AU" sz="1600">
                <a:ea typeface="+mn-lt"/>
                <a:cs typeface="+mn-lt"/>
              </a:rPr>
              <a:t> May. The latest versions of the guides for these are at:</a:t>
            </a:r>
          </a:p>
          <a:p>
            <a:pPr marL="200025" indent="-200025">
              <a:lnSpc>
                <a:spcPct val="110000"/>
              </a:lnSpc>
              <a:spcBef>
                <a:spcPts val="1200"/>
              </a:spcBef>
              <a:spcAft>
                <a:spcPts val="600"/>
              </a:spcAft>
            </a:pPr>
            <a:r>
              <a:rPr lang="en-AU" sz="1600">
                <a:ea typeface="+mn-lt"/>
                <a:cs typeface="+mn-lt"/>
              </a:rPr>
              <a:t>Guide to Prudential Dashboard: </a:t>
            </a:r>
            <a:r>
              <a:rPr lang="en-AU" sz="1600">
                <a:hlinkClick r:id="rId2"/>
              </a:rPr>
              <a:t>Prudential Dashboard Guide</a:t>
            </a:r>
            <a:endParaRPr lang="en-AU" sz="1600"/>
          </a:p>
          <a:p>
            <a:pPr marL="200025" indent="-200025">
              <a:lnSpc>
                <a:spcPct val="110000"/>
              </a:lnSpc>
              <a:spcBef>
                <a:spcPts val="1200"/>
              </a:spcBef>
              <a:spcAft>
                <a:spcPts val="600"/>
              </a:spcAft>
            </a:pPr>
            <a:r>
              <a:rPr lang="en-AU" sz="1600">
                <a:ea typeface="+mn-lt"/>
                <a:cs typeface="+mn-lt"/>
              </a:rPr>
              <a:t>Guide to Prudential Dashboard: </a:t>
            </a:r>
            <a:r>
              <a:rPr lang="en-AU" sz="1600">
                <a:hlinkClick r:id="rId3"/>
              </a:rPr>
              <a:t>Settlements Direct Guide</a:t>
            </a:r>
            <a:endParaRPr lang="en-AU" sz="1600">
              <a:ea typeface="+mn-lt"/>
              <a:cs typeface="+mn-lt"/>
            </a:endParaRPr>
          </a:p>
          <a:p>
            <a:pPr marL="200025" indent="-200025">
              <a:lnSpc>
                <a:spcPct val="110000"/>
              </a:lnSpc>
              <a:spcBef>
                <a:spcPts val="1200"/>
              </a:spcBef>
              <a:spcAft>
                <a:spcPts val="600"/>
              </a:spcAft>
            </a:pPr>
            <a:r>
              <a:rPr lang="en-AU" sz="1600">
                <a:ea typeface="+mn-lt"/>
                <a:cs typeface="+mn-lt"/>
              </a:rPr>
              <a:t>Just a reminder of the full description of implementation principles is set out in the Industry transition and go-live strategy at: </a:t>
            </a:r>
            <a:r>
              <a:rPr lang="en-AU" sz="1600">
                <a:ea typeface="+mn-lt"/>
                <a:cs typeface="+mn-lt"/>
                <a:hlinkClick r:id="rId4"/>
              </a:rPr>
              <a:t>https://aemo.com.au/Electricity/National-Electricity-Market-NEM/Five-Minute-Settlement/Readiness-Workstream/Key-Readiness-Documents</a:t>
            </a:r>
            <a:r>
              <a:rPr lang="en-AU" sz="1600">
                <a:ea typeface="+mn-lt"/>
                <a:cs typeface="+mn-lt"/>
              </a:rPr>
              <a:t>.</a:t>
            </a:r>
          </a:p>
          <a:p>
            <a:pPr marL="687070" lvl="1" indent="-285750">
              <a:lnSpc>
                <a:spcPct val="110000"/>
              </a:lnSpc>
              <a:spcBef>
                <a:spcPts val="300"/>
              </a:spcBef>
              <a:buFont typeface="Segoe UI Semilight" panose="020B0402040204020203" pitchFamily="34" charset="0"/>
              <a:buChar char="–"/>
            </a:pPr>
            <a:r>
              <a:rPr lang="en-AU" sz="1400">
                <a:ea typeface="+mn-lt"/>
                <a:cs typeface="+mn-lt"/>
              </a:rPr>
              <a:t>Rules start dates must be met</a:t>
            </a:r>
          </a:p>
          <a:p>
            <a:pPr marL="687070" lvl="1" indent="-285750">
              <a:lnSpc>
                <a:spcPct val="110000"/>
              </a:lnSpc>
              <a:spcBef>
                <a:spcPts val="300"/>
              </a:spcBef>
              <a:buFont typeface="Segoe UI Semilight" panose="020B0402040204020203" pitchFamily="34" charset="0"/>
              <a:buChar char="–"/>
            </a:pPr>
            <a:r>
              <a:rPr lang="en-AU" sz="1400">
                <a:ea typeface="+mn-lt"/>
                <a:cs typeface="+mn-lt"/>
              </a:rPr>
              <a:t>Operation of the NEM must be uninterrupted</a:t>
            </a:r>
          </a:p>
          <a:p>
            <a:pPr marL="687070" lvl="1" indent="-285750">
              <a:lnSpc>
                <a:spcPct val="110000"/>
              </a:lnSpc>
              <a:spcBef>
                <a:spcPts val="300"/>
              </a:spcBef>
              <a:buFont typeface="Segoe UI Semilight" panose="020B0402040204020203" pitchFamily="34" charset="0"/>
              <a:buChar char="–"/>
            </a:pPr>
            <a:r>
              <a:rPr lang="en-AU" sz="1400">
                <a:ea typeface="+mn-lt"/>
                <a:cs typeface="+mn-lt"/>
              </a:rPr>
              <a:t>Flexibility in implementation must be maximised for Participants.</a:t>
            </a:r>
            <a:endParaRPr lang="en-AU" sz="1400">
              <a:cs typeface="Segoe UI Semilight"/>
            </a:endParaRPr>
          </a:p>
          <a:p>
            <a:pPr marL="687070" lvl="1" indent="-285750">
              <a:lnSpc>
                <a:spcPct val="110000"/>
              </a:lnSpc>
              <a:spcBef>
                <a:spcPts val="300"/>
              </a:spcBef>
              <a:buFont typeface="Segoe UI Semilight" panose="020B0402040204020203" pitchFamily="34" charset="0"/>
              <a:buChar char="–"/>
            </a:pPr>
            <a:r>
              <a:rPr lang="en-AU" sz="1400">
                <a:ea typeface="+mn-lt"/>
                <a:cs typeface="+mn-lt"/>
              </a:rPr>
              <a:t>Participants and AEMO are each responsible for their own transition and go-live planning.</a:t>
            </a:r>
          </a:p>
          <a:p>
            <a:pPr marL="200025" indent="-200025"/>
            <a:r>
              <a:rPr lang="en-AU" sz="1600">
                <a:ea typeface="+mn-lt"/>
                <a:cs typeface="+mn-lt"/>
              </a:rPr>
              <a:t>In addition, the following principles are specific to this plan:</a:t>
            </a:r>
          </a:p>
          <a:p>
            <a:pPr marL="687070" lvl="1" indent="-285750">
              <a:lnSpc>
                <a:spcPct val="120000"/>
              </a:lnSpc>
              <a:spcBef>
                <a:spcPts val="300"/>
              </a:spcBef>
              <a:buFont typeface="Segoe UI Semilight" panose="020B0402040204020203" pitchFamily="34" charset="0"/>
              <a:buChar char="–"/>
            </a:pPr>
            <a:r>
              <a:rPr lang="en-AU" sz="1400">
                <a:ea typeface="+mn-lt"/>
                <a:cs typeface="+mn-lt"/>
              </a:rPr>
              <a:t>AEMO must keep Participants informed with status updates during implementation.</a:t>
            </a:r>
          </a:p>
          <a:p>
            <a:pPr marL="687070" lvl="1" indent="-285750">
              <a:lnSpc>
                <a:spcPct val="120000"/>
              </a:lnSpc>
              <a:spcBef>
                <a:spcPts val="300"/>
              </a:spcBef>
              <a:buFont typeface="Segoe UI Semilight" panose="020B0402040204020203" pitchFamily="34" charset="0"/>
              <a:buChar char="–"/>
            </a:pPr>
            <a:r>
              <a:rPr lang="en-AU" sz="1400">
                <a:ea typeface="+mn-lt"/>
                <a:cs typeface="+mn-lt"/>
              </a:rPr>
              <a:t>Participants must comply with directions from AEMO during implementation.</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63</a:t>
            </a:fld>
            <a:endParaRPr lang="en-AU"/>
          </a:p>
        </p:txBody>
      </p:sp>
    </p:spTree>
    <p:extLst>
      <p:ext uri="{BB962C8B-B14F-4D97-AF65-F5344CB8AC3E}">
        <p14:creationId xmlns:p14="http://schemas.microsoft.com/office/powerpoint/2010/main" val="359841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Retail/ Metering Readiness</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Jim Agelopoulos</a:t>
            </a:r>
          </a:p>
          <a:p>
            <a:endParaRPr lang="en-AU"/>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64</a:t>
            </a:fld>
            <a:endParaRPr lang="en-AU"/>
          </a:p>
        </p:txBody>
      </p:sp>
    </p:spTree>
    <p:extLst>
      <p:ext uri="{BB962C8B-B14F-4D97-AF65-F5344CB8AC3E}">
        <p14:creationId xmlns:p14="http://schemas.microsoft.com/office/powerpoint/2010/main" val="1977042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2DC2C630-4D8F-4261-BE1A-400175068E48}"/>
              </a:ext>
            </a:extLst>
          </p:cNvPr>
          <p:cNvSpPr/>
          <p:nvPr/>
        </p:nvSpPr>
        <p:spPr>
          <a:xfrm>
            <a:off x="1950389" y="3292532"/>
            <a:ext cx="8003175" cy="5220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6" name="Arrow: Right 25">
            <a:extLst>
              <a:ext uri="{FF2B5EF4-FFF2-40B4-BE49-F238E27FC236}">
                <a16:creationId xmlns:a16="http://schemas.microsoft.com/office/drawing/2014/main" id="{EAF62B7E-85EA-4B7C-ADA2-BFDD087B575B}"/>
              </a:ext>
            </a:extLst>
          </p:cNvPr>
          <p:cNvSpPr/>
          <p:nvPr/>
        </p:nvSpPr>
        <p:spPr>
          <a:xfrm>
            <a:off x="1942965" y="4467218"/>
            <a:ext cx="8003175" cy="529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490209" y="139862"/>
            <a:ext cx="8003176" cy="1310695"/>
          </a:xfrm>
        </p:spPr>
        <p:txBody>
          <a:bodyPr>
            <a:normAutofit/>
          </a:bodyPr>
          <a:lstStyle/>
          <a:p>
            <a:r>
              <a:rPr lang="en-AU" sz="3600"/>
              <a:t>Retail Metering</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05243"/>
            <a:ext cx="1155942" cy="307777"/>
          </a:xfrm>
          <a:prstGeom prst="rect">
            <a:avLst/>
          </a:prstGeom>
          <a:noFill/>
        </p:spPr>
        <p:txBody>
          <a:bodyPr wrap="square" rtlCol="0">
            <a:spAutoFit/>
          </a:bodyPr>
          <a:lstStyle/>
          <a:p>
            <a:pPr algn="ctr"/>
            <a:r>
              <a:rPr lang="en-AU" sz="1400" b="1"/>
              <a:t>Staging</a:t>
            </a:r>
            <a:endParaRPr lang="en-AU" sz="1323" b="1"/>
          </a:p>
        </p:txBody>
      </p:sp>
      <p:sp>
        <p:nvSpPr>
          <p:cNvPr id="72" name="TextBox 71">
            <a:extLst>
              <a:ext uri="{FF2B5EF4-FFF2-40B4-BE49-F238E27FC236}">
                <a16:creationId xmlns:a16="http://schemas.microsoft.com/office/drawing/2014/main" id="{43FF08DC-4770-4AED-B24B-069945836172}"/>
              </a:ext>
            </a:extLst>
          </p:cNvPr>
          <p:cNvSpPr txBox="1"/>
          <p:nvPr/>
        </p:nvSpPr>
        <p:spPr>
          <a:xfrm>
            <a:off x="428160" y="3409428"/>
            <a:ext cx="1414651"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498598" y="4531082"/>
            <a:ext cx="1414651" cy="307777"/>
          </a:xfrm>
          <a:prstGeom prst="rect">
            <a:avLst/>
          </a:prstGeom>
          <a:noFill/>
        </p:spPr>
        <p:txBody>
          <a:bodyPr wrap="square" rtlCol="0">
            <a:spAutoFit/>
          </a:bodyPr>
          <a:lstStyle/>
          <a:p>
            <a:pPr algn="ctr"/>
            <a:r>
              <a:rPr lang="en-AU" sz="1400" b="1"/>
              <a:t>Production</a:t>
            </a:r>
            <a:endParaRPr lang="en-AU" sz="1213" b="1"/>
          </a:p>
        </p:txBody>
      </p:sp>
      <p:graphicFrame>
        <p:nvGraphicFramePr>
          <p:cNvPr id="74" name="Table 74">
            <a:extLst>
              <a:ext uri="{FF2B5EF4-FFF2-40B4-BE49-F238E27FC236}">
                <a16:creationId xmlns:a16="http://schemas.microsoft.com/office/drawing/2014/main" id="{954B29DC-2A93-41DD-BA46-9FA604D43E7F}"/>
              </a:ext>
            </a:extLst>
          </p:cNvPr>
          <p:cNvGraphicFramePr>
            <a:graphicFrameLocks noGrp="1"/>
          </p:cNvGraphicFramePr>
          <p:nvPr/>
        </p:nvGraphicFramePr>
        <p:xfrm>
          <a:off x="707495" y="6008679"/>
          <a:ext cx="9535014" cy="90925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meter reads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i="0" kern="1200">
                          <a:solidFill>
                            <a:schemeClr val="tx1"/>
                          </a:solidFill>
                          <a:latin typeface="+mn-lt"/>
                          <a:ea typeface="+mn-ea"/>
                          <a:cs typeface="+mn-cs"/>
                        </a:rPr>
                        <a:t>30-min settlement</a:t>
                      </a:r>
                    </a:p>
                    <a:p>
                      <a:pPr marL="0" algn="l" defTabSz="685800" rtl="0" eaLnBrk="1" latinLnBrk="0" hangingPunct="1">
                        <a:spcBef>
                          <a:spcPts val="200"/>
                        </a:spcBef>
                      </a:pPr>
                      <a:r>
                        <a:rPr lang="en-AU" sz="1100" b="0" i="0" kern="1200">
                          <a:solidFill>
                            <a:schemeClr val="tx1"/>
                          </a:solidFill>
                          <a:latin typeface="+mn-lt"/>
                          <a:ea typeface="+mn-ea"/>
                          <a:cs typeface="+mn-cs"/>
                        </a:rPr>
                        <a:t>5-min reads supported </a:t>
                      </a:r>
                    </a:p>
                    <a:p>
                      <a:pPr marL="0" algn="l" defTabSz="685800" rtl="0" eaLnBrk="1" latinLnBrk="0" hangingPunct="1">
                        <a:spcBef>
                          <a:spcPts val="200"/>
                        </a:spcBef>
                      </a:pPr>
                      <a:r>
                        <a:rPr lang="en-AU" sz="1100" b="0" i="0" kern="1200">
                          <a:solidFill>
                            <a:schemeClr val="tx1"/>
                          </a:solidFill>
                          <a:latin typeface="+mn-lt"/>
                          <a:ea typeface="+mn-ea"/>
                          <a:cs typeface="+mn-cs"/>
                        </a:rPr>
                        <a:t>Standing data updates for GS </a:t>
                      </a: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UFE calculation and 5-min settlement</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LR updated to GLOPOOL</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1960366" y="3423895"/>
          <a:ext cx="5109508" cy="259274"/>
        </p:xfrm>
        <a:graphic>
          <a:graphicData uri="http://schemas.openxmlformats.org/drawingml/2006/table">
            <a:tbl>
              <a:tblPr firstRow="1" bandRow="1">
                <a:tableStyleId>{5C22544A-7EE6-4342-B048-85BDC9FD1C3A}</a:tableStyleId>
              </a:tblPr>
              <a:tblGrid>
                <a:gridCol w="1909109">
                  <a:extLst>
                    <a:ext uri="{9D8B030D-6E8A-4147-A177-3AD203B41FA5}">
                      <a16:colId xmlns:a16="http://schemas.microsoft.com/office/drawing/2014/main" val="97459750"/>
                    </a:ext>
                  </a:extLst>
                </a:gridCol>
                <a:gridCol w="1364164">
                  <a:extLst>
                    <a:ext uri="{9D8B030D-6E8A-4147-A177-3AD203B41FA5}">
                      <a16:colId xmlns:a16="http://schemas.microsoft.com/office/drawing/2014/main" val="3520758818"/>
                    </a:ext>
                  </a:extLst>
                </a:gridCol>
                <a:gridCol w="1836235">
                  <a:extLst>
                    <a:ext uri="{9D8B030D-6E8A-4147-A177-3AD203B41FA5}">
                      <a16:colId xmlns:a16="http://schemas.microsoft.com/office/drawing/2014/main" val="3533560872"/>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2332532"/>
            <a:ext cx="4026515" cy="24817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endParaRPr lang="en-AU" sz="1102" b="1"/>
          </a:p>
        </p:txBody>
      </p:sp>
      <p:sp>
        <p:nvSpPr>
          <p:cNvPr id="84" name="TextBox 83">
            <a:extLst>
              <a:ext uri="{FF2B5EF4-FFF2-40B4-BE49-F238E27FC236}">
                <a16:creationId xmlns:a16="http://schemas.microsoft.com/office/drawing/2014/main" id="{7B2400D9-DE7D-45CE-9B09-D4490F95642F}"/>
              </a:ext>
            </a:extLst>
          </p:cNvPr>
          <p:cNvSpPr txBox="1"/>
          <p:nvPr/>
        </p:nvSpPr>
        <p:spPr>
          <a:xfrm>
            <a:off x="4197375" y="3422567"/>
            <a:ext cx="1045205" cy="261931"/>
          </a:xfrm>
          <a:prstGeom prst="rect">
            <a:avLst/>
          </a:prstGeom>
          <a:noFill/>
        </p:spPr>
        <p:txBody>
          <a:bodyPr wrap="square" rtlCol="0">
            <a:spAutoFit/>
          </a:bodyPr>
          <a:lstStyle/>
          <a:p>
            <a:pPr algn="r"/>
            <a:r>
              <a:rPr lang="en-AU" sz="1102" b="1">
                <a:solidFill>
                  <a:schemeClr val="bg1"/>
                </a:solidFill>
              </a:rPr>
              <a:t>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870011" y="3405149"/>
            <a:ext cx="995746" cy="261931"/>
          </a:xfrm>
          <a:prstGeom prst="rect">
            <a:avLst/>
          </a:prstGeom>
          <a:noFill/>
        </p:spPr>
        <p:txBody>
          <a:bodyPr wrap="square" rtlCol="0">
            <a:spAutoFit/>
          </a:bodyPr>
          <a:lstStyle/>
          <a:p>
            <a:pPr algn="r"/>
            <a:r>
              <a:rPr lang="en-AU" sz="1102" b="1">
                <a:solidFill>
                  <a:schemeClr val="bg1"/>
                </a:solidFill>
              </a:rPr>
              <a:t>19 Apr 2021</a:t>
            </a:r>
          </a:p>
        </p:txBody>
      </p:sp>
      <p:sp>
        <p:nvSpPr>
          <p:cNvPr id="29" name="TextBox 28">
            <a:extLst>
              <a:ext uri="{FF2B5EF4-FFF2-40B4-BE49-F238E27FC236}">
                <a16:creationId xmlns:a16="http://schemas.microsoft.com/office/drawing/2014/main" id="{CC527DE0-2ED0-4969-910F-893B93E35C00}"/>
              </a:ext>
            </a:extLst>
          </p:cNvPr>
          <p:cNvSpPr txBox="1"/>
          <p:nvPr/>
        </p:nvSpPr>
        <p:spPr>
          <a:xfrm>
            <a:off x="6022646" y="3422567"/>
            <a:ext cx="1039796" cy="261931"/>
          </a:xfrm>
          <a:prstGeom prst="rect">
            <a:avLst/>
          </a:prstGeom>
          <a:noFill/>
        </p:spPr>
        <p:txBody>
          <a:bodyPr wrap="square" rtlCol="0">
            <a:spAutoFit/>
          </a:bodyPr>
          <a:lstStyle/>
          <a:p>
            <a:pPr algn="r"/>
            <a:r>
              <a:rPr lang="en-AU" sz="1102" b="1">
                <a:solidFill>
                  <a:schemeClr val="bg1"/>
                </a:solidFill>
              </a:rPr>
              <a:t>1 Feb 2022</a:t>
            </a:r>
          </a:p>
        </p:txBody>
      </p:sp>
      <p:graphicFrame>
        <p:nvGraphicFramePr>
          <p:cNvPr id="33" name="Table 76">
            <a:extLst>
              <a:ext uri="{FF2B5EF4-FFF2-40B4-BE49-F238E27FC236}">
                <a16:creationId xmlns:a16="http://schemas.microsoft.com/office/drawing/2014/main" id="{7705C0B1-E3E5-4666-A474-75C32FFAD2F3}"/>
              </a:ext>
            </a:extLst>
          </p:cNvPr>
          <p:cNvGraphicFramePr>
            <a:graphicFrameLocks noGrp="1"/>
          </p:cNvGraphicFramePr>
          <p:nvPr/>
        </p:nvGraphicFramePr>
        <p:xfrm>
          <a:off x="1981446" y="2326981"/>
          <a:ext cx="1051686" cy="259274"/>
        </p:xfrm>
        <a:graphic>
          <a:graphicData uri="http://schemas.openxmlformats.org/drawingml/2006/table">
            <a:tbl>
              <a:tblPr firstRow="1" bandRow="1">
                <a:tableStyleId>{5C22544A-7EE6-4342-B048-85BDC9FD1C3A}</a:tableStyleId>
              </a:tblPr>
              <a:tblGrid>
                <a:gridCol w="1051686">
                  <a:extLst>
                    <a:ext uri="{9D8B030D-6E8A-4147-A177-3AD203B41FA5}">
                      <a16:colId xmlns:a16="http://schemas.microsoft.com/office/drawing/2014/main" val="97459750"/>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34" name="TextBox 33">
            <a:extLst>
              <a:ext uri="{FF2B5EF4-FFF2-40B4-BE49-F238E27FC236}">
                <a16:creationId xmlns:a16="http://schemas.microsoft.com/office/drawing/2014/main" id="{3B08BD9C-221D-4186-B720-89F110F07C3A}"/>
              </a:ext>
            </a:extLst>
          </p:cNvPr>
          <p:cNvSpPr txBox="1"/>
          <p:nvPr/>
        </p:nvSpPr>
        <p:spPr>
          <a:xfrm>
            <a:off x="1994042" y="2334362"/>
            <a:ext cx="1040120" cy="261931"/>
          </a:xfrm>
          <a:prstGeom prst="rect">
            <a:avLst/>
          </a:prstGeom>
          <a:noFill/>
        </p:spPr>
        <p:txBody>
          <a:bodyPr wrap="square" rtlCol="0">
            <a:spAutoFit/>
          </a:bodyPr>
          <a:lstStyle/>
          <a:p>
            <a:pPr algn="r"/>
            <a:r>
              <a:rPr lang="en-AU" sz="1102" b="1">
                <a:solidFill>
                  <a:schemeClr val="bg1"/>
                </a:solidFill>
              </a:rPr>
              <a:t>31 Oct 2020</a:t>
            </a:r>
          </a:p>
        </p:txBody>
      </p:sp>
      <p:sp>
        <p:nvSpPr>
          <p:cNvPr id="12" name="Rectangle 11">
            <a:extLst>
              <a:ext uri="{FF2B5EF4-FFF2-40B4-BE49-F238E27FC236}">
                <a16:creationId xmlns:a16="http://schemas.microsoft.com/office/drawing/2014/main" id="{6DA0A700-F803-431F-B301-F32B9DE4F28E}"/>
              </a:ext>
            </a:extLst>
          </p:cNvPr>
          <p:cNvSpPr/>
          <p:nvPr/>
        </p:nvSpPr>
        <p:spPr>
          <a:xfrm>
            <a:off x="5045930" y="2325653"/>
            <a:ext cx="878767" cy="261931"/>
          </a:xfrm>
          <a:prstGeom prst="rect">
            <a:avLst/>
          </a:prstGeom>
        </p:spPr>
        <p:txBody>
          <a:bodyPr wrap="none">
            <a:spAutoFit/>
          </a:bodyPr>
          <a:lstStyle/>
          <a:p>
            <a:pPr algn="r"/>
            <a:r>
              <a:rPr lang="en-AU" sz="1102" b="1">
                <a:solidFill>
                  <a:schemeClr val="bg1"/>
                </a:solidFill>
              </a:rPr>
              <a:t>01 Oct 2021</a:t>
            </a:r>
          </a:p>
        </p:txBody>
      </p:sp>
      <p:graphicFrame>
        <p:nvGraphicFramePr>
          <p:cNvPr id="28" name="Table 76">
            <a:extLst>
              <a:ext uri="{FF2B5EF4-FFF2-40B4-BE49-F238E27FC236}">
                <a16:creationId xmlns:a16="http://schemas.microsoft.com/office/drawing/2014/main" id="{2B5096CA-E722-4A18-973E-7B721D0C47DC}"/>
              </a:ext>
            </a:extLst>
          </p:cNvPr>
          <p:cNvGraphicFramePr>
            <a:graphicFrameLocks noGrp="1"/>
          </p:cNvGraphicFramePr>
          <p:nvPr/>
        </p:nvGraphicFramePr>
        <p:xfrm>
          <a:off x="1946505" y="4601410"/>
          <a:ext cx="5971867" cy="260816"/>
        </p:xfrm>
        <a:graphic>
          <a:graphicData uri="http://schemas.openxmlformats.org/drawingml/2006/table">
            <a:tbl>
              <a:tblPr firstRow="1" bandRow="1">
                <a:tableStyleId>{5C22544A-7EE6-4342-B048-85BDC9FD1C3A}</a:tableStyleId>
              </a:tblPr>
              <a:tblGrid>
                <a:gridCol w="2195321">
                  <a:extLst>
                    <a:ext uri="{9D8B030D-6E8A-4147-A177-3AD203B41FA5}">
                      <a16:colId xmlns:a16="http://schemas.microsoft.com/office/drawing/2014/main" val="97459750"/>
                    </a:ext>
                  </a:extLst>
                </a:gridCol>
                <a:gridCol w="1888273">
                  <a:extLst>
                    <a:ext uri="{9D8B030D-6E8A-4147-A177-3AD203B41FA5}">
                      <a16:colId xmlns:a16="http://schemas.microsoft.com/office/drawing/2014/main" val="1541971239"/>
                    </a:ext>
                  </a:extLst>
                </a:gridCol>
                <a:gridCol w="1888273">
                  <a:extLst>
                    <a:ext uri="{9D8B030D-6E8A-4147-A177-3AD203B41FA5}">
                      <a16:colId xmlns:a16="http://schemas.microsoft.com/office/drawing/2014/main" val="1036072466"/>
                    </a:ext>
                  </a:extLst>
                </a:gridCol>
              </a:tblGrid>
              <a:tr h="219541">
                <a:tc>
                  <a:txBody>
                    <a:bodyPr/>
                    <a:lstStyle/>
                    <a:p>
                      <a:endParaRPr lang="en-AU" sz="105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35" name="TextBox 34">
            <a:extLst>
              <a:ext uri="{FF2B5EF4-FFF2-40B4-BE49-F238E27FC236}">
                <a16:creationId xmlns:a16="http://schemas.microsoft.com/office/drawing/2014/main" id="{661C2220-3D42-4C35-98B9-556B4AE24ABE}"/>
              </a:ext>
            </a:extLst>
          </p:cNvPr>
          <p:cNvSpPr txBox="1"/>
          <p:nvPr/>
        </p:nvSpPr>
        <p:spPr>
          <a:xfrm>
            <a:off x="3114736" y="4597800"/>
            <a:ext cx="1046083" cy="268037"/>
          </a:xfrm>
          <a:prstGeom prst="rect">
            <a:avLst/>
          </a:prstGeom>
          <a:noFill/>
        </p:spPr>
        <p:txBody>
          <a:bodyPr wrap="square" rtlCol="0">
            <a:spAutoFit/>
          </a:bodyPr>
          <a:lstStyle/>
          <a:p>
            <a:pPr algn="r"/>
            <a:r>
              <a:rPr lang="en-AU" sz="1102" b="1">
                <a:solidFill>
                  <a:schemeClr val="bg1"/>
                </a:solidFill>
              </a:rPr>
              <a:t>31 May 2021</a:t>
            </a:r>
          </a:p>
        </p:txBody>
      </p:sp>
      <p:sp>
        <p:nvSpPr>
          <p:cNvPr id="39" name="TextBox 38">
            <a:extLst>
              <a:ext uri="{FF2B5EF4-FFF2-40B4-BE49-F238E27FC236}">
                <a16:creationId xmlns:a16="http://schemas.microsoft.com/office/drawing/2014/main" id="{AEC705FE-64DC-4D30-AE6C-902525B32D9C}"/>
              </a:ext>
            </a:extLst>
          </p:cNvPr>
          <p:cNvSpPr txBox="1"/>
          <p:nvPr/>
        </p:nvSpPr>
        <p:spPr>
          <a:xfrm>
            <a:off x="707495" y="5677984"/>
            <a:ext cx="7503795" cy="307777"/>
          </a:xfrm>
          <a:prstGeom prst="rect">
            <a:avLst/>
          </a:prstGeom>
          <a:noFill/>
          <a:ln>
            <a:noFill/>
          </a:ln>
        </p:spPr>
        <p:txBody>
          <a:bodyPr wrap="square" rtlCol="0" anchor="ctr">
            <a:spAutoFit/>
          </a:bodyPr>
          <a:lstStyle/>
          <a:p>
            <a:r>
              <a:rPr lang="en-AU" sz="1400" b="1"/>
              <a:t>Legend</a:t>
            </a:r>
          </a:p>
        </p:txBody>
      </p:sp>
      <p:sp>
        <p:nvSpPr>
          <p:cNvPr id="3" name="Rectangle 2">
            <a:extLst>
              <a:ext uri="{FF2B5EF4-FFF2-40B4-BE49-F238E27FC236}">
                <a16:creationId xmlns:a16="http://schemas.microsoft.com/office/drawing/2014/main" id="{FD91BB1E-438B-4585-8C8C-376B21AF7009}"/>
              </a:ext>
            </a:extLst>
          </p:cNvPr>
          <p:cNvSpPr/>
          <p:nvPr/>
        </p:nvSpPr>
        <p:spPr>
          <a:xfrm>
            <a:off x="6022646" y="2331087"/>
            <a:ext cx="3408349" cy="251063"/>
          </a:xfrm>
          <a:prstGeom prst="rect">
            <a:avLst/>
          </a:prstGeom>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00067F5-C1B7-4B02-843B-97D116ED983D}"/>
              </a:ext>
            </a:extLst>
          </p:cNvPr>
          <p:cNvSpPr txBox="1"/>
          <p:nvPr/>
        </p:nvSpPr>
        <p:spPr>
          <a:xfrm>
            <a:off x="6033601" y="2325813"/>
            <a:ext cx="3397393" cy="261610"/>
          </a:xfrm>
          <a:prstGeom prst="rect">
            <a:avLst/>
          </a:prstGeom>
          <a:noFill/>
        </p:spPr>
        <p:txBody>
          <a:bodyPr wrap="square" rtlCol="0" anchor="ctr">
            <a:spAutoFit/>
          </a:bodyPr>
          <a:lstStyle/>
          <a:p>
            <a:pPr algn="ctr"/>
            <a:r>
              <a:rPr lang="en-AU" sz="1100" b="1">
                <a:solidFill>
                  <a:schemeClr val="bg1"/>
                </a:solidFill>
              </a:rPr>
              <a:t>GS from 1</a:t>
            </a:r>
            <a:r>
              <a:rPr lang="en-AU" sz="1100" b="1" baseline="30000">
                <a:solidFill>
                  <a:schemeClr val="bg1"/>
                </a:solidFill>
              </a:rPr>
              <a:t>st</a:t>
            </a:r>
            <a:r>
              <a:rPr lang="en-AU" sz="1100" b="1">
                <a:solidFill>
                  <a:schemeClr val="bg1"/>
                </a:solidFill>
              </a:rPr>
              <a:t> quarter 2021 - TBC</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132743" y="4600853"/>
            <a:ext cx="893431" cy="261931"/>
          </a:xfrm>
          <a:prstGeom prst="rect">
            <a:avLst/>
          </a:prstGeom>
          <a:noFill/>
        </p:spPr>
        <p:txBody>
          <a:bodyPr wrap="square" rtlCol="0">
            <a:spAutoFit/>
          </a:bodyPr>
          <a:lstStyle/>
          <a:p>
            <a:pPr algn="r"/>
            <a:r>
              <a:rPr lang="en-AU" sz="1102" b="1">
                <a:solidFill>
                  <a:schemeClr val="bg1"/>
                </a:solidFill>
              </a:rPr>
              <a:t>1 Oct 2021</a:t>
            </a:r>
          </a:p>
        </p:txBody>
      </p:sp>
      <p:sp>
        <p:nvSpPr>
          <p:cNvPr id="7" name="Speech Bubble: Rectangle with Corners Rounded 6">
            <a:extLst>
              <a:ext uri="{FF2B5EF4-FFF2-40B4-BE49-F238E27FC236}">
                <a16:creationId xmlns:a16="http://schemas.microsoft.com/office/drawing/2014/main" id="{57E1E9B8-348E-4025-8A11-61C6C7BE89D0}"/>
              </a:ext>
            </a:extLst>
          </p:cNvPr>
          <p:cNvSpPr/>
          <p:nvPr/>
        </p:nvSpPr>
        <p:spPr>
          <a:xfrm>
            <a:off x="8211290" y="1525881"/>
            <a:ext cx="1552353" cy="435858"/>
          </a:xfrm>
          <a:prstGeom prst="wedgeRoundRectCallout">
            <a:avLst>
              <a:gd name="adj1" fmla="val -69500"/>
              <a:gd name="adj2" fmla="val 106404"/>
              <a:gd name="adj3" fmla="val 1666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a:t>Date to be confirmed.</a:t>
            </a:r>
          </a:p>
        </p:txBody>
      </p:sp>
      <p:sp>
        <p:nvSpPr>
          <p:cNvPr id="27" name="TextBox 26">
            <a:extLst>
              <a:ext uri="{FF2B5EF4-FFF2-40B4-BE49-F238E27FC236}">
                <a16:creationId xmlns:a16="http://schemas.microsoft.com/office/drawing/2014/main" id="{1F69BA5B-5F29-4AD5-9D5F-FAC1731EFDA7}"/>
              </a:ext>
            </a:extLst>
          </p:cNvPr>
          <p:cNvSpPr txBox="1"/>
          <p:nvPr/>
        </p:nvSpPr>
        <p:spPr>
          <a:xfrm>
            <a:off x="6833394" y="4600853"/>
            <a:ext cx="1084978" cy="270640"/>
          </a:xfrm>
          <a:prstGeom prst="rect">
            <a:avLst/>
          </a:prstGeom>
          <a:noFill/>
        </p:spPr>
        <p:txBody>
          <a:bodyPr wrap="square" rtlCol="0">
            <a:spAutoFit/>
          </a:bodyPr>
          <a:lstStyle/>
          <a:p>
            <a:pPr algn="r"/>
            <a:r>
              <a:rPr lang="en-AU" sz="1102" b="1">
                <a:solidFill>
                  <a:schemeClr val="bg1"/>
                </a:solidFill>
              </a:rPr>
              <a:t>1 May 2022</a:t>
            </a:r>
          </a:p>
        </p:txBody>
      </p:sp>
      <p:sp>
        <p:nvSpPr>
          <p:cNvPr id="30" name="Rectangle: Rounded Corners 29">
            <a:extLst>
              <a:ext uri="{FF2B5EF4-FFF2-40B4-BE49-F238E27FC236}">
                <a16:creationId xmlns:a16="http://schemas.microsoft.com/office/drawing/2014/main" id="{ED456F68-B793-4079-858F-6A1387ED002D}"/>
              </a:ext>
            </a:extLst>
          </p:cNvPr>
          <p:cNvSpPr/>
          <p:nvPr/>
        </p:nvSpPr>
        <p:spPr>
          <a:xfrm>
            <a:off x="8675555" y="298383"/>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a:t>
            </a:r>
          </a:p>
        </p:txBody>
      </p:sp>
    </p:spTree>
    <p:extLst>
      <p:ext uri="{BB962C8B-B14F-4D97-AF65-F5344CB8AC3E}">
        <p14:creationId xmlns:p14="http://schemas.microsoft.com/office/powerpoint/2010/main" val="2586501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B7F-E1D8-4A30-9117-3078F792FB68}"/>
              </a:ext>
            </a:extLst>
          </p:cNvPr>
          <p:cNvSpPr>
            <a:spLocks noGrp="1"/>
          </p:cNvSpPr>
          <p:nvPr>
            <p:ph type="title"/>
          </p:nvPr>
        </p:nvSpPr>
        <p:spPr>
          <a:xfrm>
            <a:off x="500842" y="150495"/>
            <a:ext cx="7699371" cy="1310695"/>
          </a:xfrm>
        </p:spPr>
        <p:txBody>
          <a:bodyPr/>
          <a:lstStyle/>
          <a:p>
            <a:r>
              <a:rPr lang="en-AU"/>
              <a:t>Systems Workstream – Metering</a:t>
            </a:r>
          </a:p>
        </p:txBody>
      </p:sp>
      <p:sp>
        <p:nvSpPr>
          <p:cNvPr id="4" name="Slide Number Placeholder 3">
            <a:extLst>
              <a:ext uri="{FF2B5EF4-FFF2-40B4-BE49-F238E27FC236}">
                <a16:creationId xmlns:a16="http://schemas.microsoft.com/office/drawing/2014/main" id="{0D1306E8-64A7-449D-8466-6A2EC9A2C285}"/>
              </a:ext>
            </a:extLst>
          </p:cNvPr>
          <p:cNvSpPr>
            <a:spLocks noGrp="1"/>
          </p:cNvSpPr>
          <p:nvPr>
            <p:ph type="sldNum" sz="quarter" idx="12"/>
          </p:nvPr>
        </p:nvSpPr>
        <p:spPr/>
        <p:txBody>
          <a:bodyPr/>
          <a:lstStyle/>
          <a:p>
            <a:fld id="{4EC81F68-4976-451A-B2E9-79BCBD2F70CC}" type="slidenum">
              <a:rPr lang="en-AU" smtClean="0"/>
              <a:t>66</a:t>
            </a:fld>
            <a:endParaRPr lang="en-AU"/>
          </a:p>
        </p:txBody>
      </p:sp>
      <p:sp>
        <p:nvSpPr>
          <p:cNvPr id="26" name="Title 1">
            <a:extLst>
              <a:ext uri="{FF2B5EF4-FFF2-40B4-BE49-F238E27FC236}">
                <a16:creationId xmlns:a16="http://schemas.microsoft.com/office/drawing/2014/main" id="{2EB323A6-5640-4AF9-BF89-067AA8FF0BBB}"/>
              </a:ext>
            </a:extLst>
          </p:cNvPr>
          <p:cNvSpPr txBox="1">
            <a:spLocks/>
          </p:cNvSpPr>
          <p:nvPr/>
        </p:nvSpPr>
        <p:spPr>
          <a:xfrm>
            <a:off x="8517788" y="4314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09-04-2021</a:t>
            </a:r>
          </a:p>
        </p:txBody>
      </p:sp>
      <p:graphicFrame>
        <p:nvGraphicFramePr>
          <p:cNvPr id="6" name="Table 5">
            <a:extLst>
              <a:ext uri="{FF2B5EF4-FFF2-40B4-BE49-F238E27FC236}">
                <a16:creationId xmlns:a16="http://schemas.microsoft.com/office/drawing/2014/main" id="{66682E40-6F8B-449F-A0C2-30B2A922749C}"/>
              </a:ext>
            </a:extLst>
          </p:cNvPr>
          <p:cNvGraphicFramePr>
            <a:graphicFrameLocks noGrp="1"/>
          </p:cNvGraphicFramePr>
          <p:nvPr/>
        </p:nvGraphicFramePr>
        <p:xfrm>
          <a:off x="500365" y="2283422"/>
          <a:ext cx="9668333" cy="4262850"/>
        </p:xfrm>
        <a:graphic>
          <a:graphicData uri="http://schemas.openxmlformats.org/drawingml/2006/table">
            <a:tbl>
              <a:tblPr firstRow="1" firstCol="1" bandRow="1"/>
              <a:tblGrid>
                <a:gridCol w="1942108">
                  <a:extLst>
                    <a:ext uri="{9D8B030D-6E8A-4147-A177-3AD203B41FA5}">
                      <a16:colId xmlns:a16="http://schemas.microsoft.com/office/drawing/2014/main" val="1312964721"/>
                    </a:ext>
                  </a:extLst>
                </a:gridCol>
                <a:gridCol w="874699">
                  <a:extLst>
                    <a:ext uri="{9D8B030D-6E8A-4147-A177-3AD203B41FA5}">
                      <a16:colId xmlns:a16="http://schemas.microsoft.com/office/drawing/2014/main" val="4023607487"/>
                    </a:ext>
                  </a:extLst>
                </a:gridCol>
                <a:gridCol w="835268">
                  <a:extLst>
                    <a:ext uri="{9D8B030D-6E8A-4147-A177-3AD203B41FA5}">
                      <a16:colId xmlns:a16="http://schemas.microsoft.com/office/drawing/2014/main" val="1761185499"/>
                    </a:ext>
                  </a:extLst>
                </a:gridCol>
                <a:gridCol w="835268">
                  <a:extLst>
                    <a:ext uri="{9D8B030D-6E8A-4147-A177-3AD203B41FA5}">
                      <a16:colId xmlns:a16="http://schemas.microsoft.com/office/drawing/2014/main" val="4056399830"/>
                    </a:ext>
                  </a:extLst>
                </a:gridCol>
                <a:gridCol w="639780">
                  <a:extLst>
                    <a:ext uri="{9D8B030D-6E8A-4147-A177-3AD203B41FA5}">
                      <a16:colId xmlns:a16="http://schemas.microsoft.com/office/drawing/2014/main" val="1661221770"/>
                    </a:ext>
                  </a:extLst>
                </a:gridCol>
                <a:gridCol w="589797">
                  <a:extLst>
                    <a:ext uri="{9D8B030D-6E8A-4147-A177-3AD203B41FA5}">
                      <a16:colId xmlns:a16="http://schemas.microsoft.com/office/drawing/2014/main" val="1971677525"/>
                    </a:ext>
                  </a:extLst>
                </a:gridCol>
                <a:gridCol w="681987">
                  <a:extLst>
                    <a:ext uri="{9D8B030D-6E8A-4147-A177-3AD203B41FA5}">
                      <a16:colId xmlns:a16="http://schemas.microsoft.com/office/drawing/2014/main" val="833366435"/>
                    </a:ext>
                  </a:extLst>
                </a:gridCol>
                <a:gridCol w="746965">
                  <a:extLst>
                    <a:ext uri="{9D8B030D-6E8A-4147-A177-3AD203B41FA5}">
                      <a16:colId xmlns:a16="http://schemas.microsoft.com/office/drawing/2014/main" val="2752919611"/>
                    </a:ext>
                  </a:extLst>
                </a:gridCol>
                <a:gridCol w="771955">
                  <a:extLst>
                    <a:ext uri="{9D8B030D-6E8A-4147-A177-3AD203B41FA5}">
                      <a16:colId xmlns:a16="http://schemas.microsoft.com/office/drawing/2014/main" val="2180063091"/>
                    </a:ext>
                  </a:extLst>
                </a:gridCol>
                <a:gridCol w="875253">
                  <a:extLst>
                    <a:ext uri="{9D8B030D-6E8A-4147-A177-3AD203B41FA5}">
                      <a16:colId xmlns:a16="http://schemas.microsoft.com/office/drawing/2014/main" val="2141419559"/>
                    </a:ext>
                  </a:extLst>
                </a:gridCol>
                <a:gridCol w="875253">
                  <a:extLst>
                    <a:ext uri="{9D8B030D-6E8A-4147-A177-3AD203B41FA5}">
                      <a16:colId xmlns:a16="http://schemas.microsoft.com/office/drawing/2014/main" val="2636630179"/>
                    </a:ext>
                  </a:extLst>
                </a:gridCol>
              </a:tblGrid>
              <a:tr h="171831">
                <a:tc rowSpan="2">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 MINUTE SETTLEMENT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SYSTEMS TRACKING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TIMING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325675"/>
                  </a:ext>
                </a:extLst>
              </a:tr>
              <a:tr h="453632">
                <a:tc vMerge="1">
                  <a:txBody>
                    <a:bodyPr/>
                    <a:lstStyle/>
                    <a:p>
                      <a:endParaRPr lang="en-AU"/>
                    </a:p>
                  </a:txBody>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Internal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Focus/Group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SWG</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Engagement</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External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Draft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Final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User</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Guides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5MS Staging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Preprod</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Production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59226"/>
                  </a:ext>
                </a:extLst>
              </a:tr>
              <a:tr h="171831">
                <a:tc gridSpan="11">
                  <a:txBody>
                    <a:bodyPr/>
                    <a:lstStyle/>
                    <a:p>
                      <a:pPr>
                        <a:spcAft>
                          <a:spcPts val="0"/>
                        </a:spcAft>
                      </a:pPr>
                      <a:r>
                        <a:rPr lang="en-AU" sz="1000" b="1">
                          <a:solidFill>
                            <a:srgbClr val="000000"/>
                          </a:solidFill>
                          <a:effectLst/>
                          <a:latin typeface="Calibri" panose="020F0502020204030204" pitchFamily="34" charset="0"/>
                          <a:ea typeface="Calibri" panose="020F0502020204030204" pitchFamily="34" charset="0"/>
                        </a:rPr>
                        <a:t>METERING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20730220"/>
                  </a:ext>
                </a:extLst>
              </a:tr>
              <a:tr h="154647">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1 - Metering Data &amp; Metrology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69345126"/>
                  </a:ext>
                </a:extLst>
              </a:tr>
              <a:tr h="274929">
                <a:tc>
                  <a:txBody>
                    <a:bodyPr/>
                    <a:lstStyle/>
                    <a:p>
                      <a:pPr>
                        <a:spcAft>
                          <a:spcPts val="0"/>
                        </a:spcAft>
                      </a:pPr>
                      <a:r>
                        <a:rPr lang="en-AU" sz="800" b="1">
                          <a:solidFill>
                            <a:srgbClr val="000000"/>
                          </a:solidFill>
                          <a:effectLst/>
                          <a:latin typeface="Calibri" panose="020F0502020204030204" pitchFamily="34" charset="0"/>
                          <a:ea typeface="Calibri" panose="020F0502020204030204" pitchFamily="34" charset="0"/>
                        </a:rPr>
                        <a:t>MDFF </a:t>
                      </a:r>
                      <a:br>
                        <a:rPr lang="en-AU" sz="800">
                          <a:solidFill>
                            <a:srgbClr val="000000"/>
                          </a:solidFill>
                          <a:effectLst/>
                          <a:latin typeface="Calibri" panose="020F0502020204030204" pitchFamily="34" charset="0"/>
                          <a:ea typeface="Calibri" panose="020F0502020204030204" pitchFamily="34" charset="0"/>
                        </a:rPr>
                      </a:br>
                      <a:r>
                        <a:rPr lang="en-AU" sz="800">
                          <a:solidFill>
                            <a:srgbClr val="000000"/>
                          </a:solidFill>
                          <a:effectLst/>
                          <a:latin typeface="Calibri" panose="020F0502020204030204" pitchFamily="34" charset="0"/>
                          <a:ea typeface="Calibri" panose="020F0502020204030204" pitchFamily="34" charset="0"/>
                        </a:rPr>
                        <a:t>• MDFF Specification NEM12 NEM13 v20</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Jan-19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224320"/>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2 - MSATS &amp; SLPs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474794518"/>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Transition</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888218"/>
                  </a:ext>
                </a:extLst>
              </a:tr>
              <a:tr h="549858">
                <a:tc>
                  <a:txBody>
                    <a:bodyPr/>
                    <a:lstStyle/>
                    <a:p>
                      <a:pPr>
                        <a:spcAft>
                          <a:spcPts val="0"/>
                        </a:spcAft>
                      </a:pPr>
                      <a:r>
                        <a:rPr lang="en-AU" sz="800" b="1">
                          <a:effectLst/>
                          <a:latin typeface="Calibri" panose="020F0502020204030204" pitchFamily="34" charset="0"/>
                          <a:ea typeface="Calibri" panose="020F0502020204030204" pitchFamily="34" charset="0"/>
                        </a:rPr>
                        <a:t>Meter Data - MDFF and MDMF</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475568"/>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3 - Miscellaneous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181196760"/>
                  </a:ext>
                </a:extLst>
              </a:tr>
              <a:tr h="343661">
                <a:tc rowSpan="2">
                  <a:txBody>
                    <a:bodyPr/>
                    <a:lstStyle/>
                    <a:p>
                      <a:pPr>
                        <a:spcAft>
                          <a:spcPts val="0"/>
                        </a:spcAft>
                      </a:pPr>
                      <a:r>
                        <a:rPr lang="en-AU" sz="800" b="1">
                          <a:effectLst/>
                          <a:latin typeface="Calibri" panose="020F0502020204030204" pitchFamily="34" charset="0"/>
                          <a:ea typeface="Calibri" panose="020F0502020204030204" pitchFamily="34" charset="0"/>
                        </a:rPr>
                        <a:t>B2M via API</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01-Jun-20</a:t>
                      </a:r>
                      <a:br>
                        <a:rPr lang="en-AU" sz="1000">
                          <a:solidFill>
                            <a:srgbClr val="000000"/>
                          </a:solidFill>
                          <a:effectLst/>
                          <a:latin typeface="Calibri" panose="020F0502020204030204" pitchFamily="34" charset="0"/>
                          <a:ea typeface="Calibri" panose="020F0502020204030204" pitchFamily="34" charset="0"/>
                        </a:rPr>
                      </a:br>
                      <a:r>
                        <a:rPr lang="en-AU" sz="1000">
                          <a:solidFill>
                            <a:srgbClr val="000000"/>
                          </a:solidFill>
                          <a:effectLst/>
                          <a:latin typeface="Calibri" panose="020F0502020204030204" pitchFamily="34" charset="0"/>
                          <a:ea typeface="Calibri" panose="020F0502020204030204" pitchFamily="34" charset="0"/>
                        </a:rPr>
                        <a:t>(Draft)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3F6C0"/>
                    </a:solidFill>
                  </a:tcPr>
                </a:tc>
                <a:tc rowSpan="2">
                  <a:txBody>
                    <a:bodyPr/>
                    <a:lstStyle/>
                    <a:p>
                      <a:pPr algn="ctr">
                        <a:spcAft>
                          <a:spcPts val="0"/>
                        </a:spcAft>
                      </a:pPr>
                      <a:r>
                        <a:rPr lang="en-AU" sz="1000">
                          <a:effectLst/>
                          <a:latin typeface="Calibri" panose="020F0502020204030204" pitchFamily="34" charset="0"/>
                          <a:ea typeface="Calibri" panose="020F0502020204030204" pitchFamily="34" charset="0"/>
                        </a:rPr>
                        <a:t>15-Jun-20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77417772"/>
                  </a:ext>
                </a:extLst>
              </a:tr>
              <a:tr h="326478">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14-Sep-20</a:t>
                      </a:r>
                      <a:br>
                        <a:rPr lang="en-AU" sz="1000">
                          <a:solidFill>
                            <a:schemeClr val="tx1"/>
                          </a:solidFill>
                          <a:effectLst/>
                          <a:latin typeface="Calibri" panose="020F0502020204030204" pitchFamily="34" charset="0"/>
                          <a:ea typeface="Calibri" panose="020F0502020204030204" pitchFamily="34" charset="0"/>
                        </a:rPr>
                      </a:br>
                      <a:r>
                        <a:rPr lang="en-AU" sz="1000">
                          <a:solidFill>
                            <a:schemeClr val="tx1"/>
                          </a:solidFill>
                          <a:effectLst/>
                          <a:latin typeface="Calibri" panose="020F0502020204030204" pitchFamily="34" charset="0"/>
                          <a:ea typeface="Calibri" panose="020F0502020204030204" pitchFamily="34" charset="0"/>
                        </a:rPr>
                        <a:t>(Final)</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solidFill>
                      <a:srgbClr val="D3F6C0"/>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884689399"/>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MSATS Browser (LVI) changes</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10-Oct-20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15-Jun-20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9594004"/>
                  </a:ext>
                </a:extLst>
              </a:tr>
              <a:tr h="859153">
                <a:tc>
                  <a:txBody>
                    <a:bodyPr/>
                    <a:lstStyle/>
                    <a:p>
                      <a:pPr>
                        <a:spcAft>
                          <a:spcPts val="0"/>
                        </a:spcAft>
                      </a:pPr>
                      <a:r>
                        <a:rPr lang="en-AU" sz="800" b="1">
                          <a:effectLst/>
                          <a:latin typeface="Calibri" panose="020F0502020204030204" pitchFamily="34" charset="0"/>
                          <a:ea typeface="Calibri" panose="020F0502020204030204" pitchFamily="34" charset="0"/>
                        </a:rPr>
                        <a:t>MSATS Report changes</a:t>
                      </a:r>
                      <a:r>
                        <a:rPr lang="en-AU" sz="800">
                          <a:effectLst/>
                          <a:latin typeface="Calibri" panose="020F0502020204030204" pitchFamily="34" charset="0"/>
                          <a:ea typeface="Calibri" panose="020F0502020204030204" pitchFamily="34" charset="0"/>
                        </a:rPr>
                        <a:t>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Procedures MDM Procedure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General Process &amp; Document Clean-up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31-Aug-20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331586"/>
                  </a:ext>
                </a:extLst>
              </a:tr>
            </a:tbl>
          </a:graphicData>
        </a:graphic>
      </p:graphicFrame>
      <p:sp>
        <p:nvSpPr>
          <p:cNvPr id="7" name="Rectangle: Rounded Corners 6">
            <a:extLst>
              <a:ext uri="{FF2B5EF4-FFF2-40B4-BE49-F238E27FC236}">
                <a16:creationId xmlns:a16="http://schemas.microsoft.com/office/drawing/2014/main" id="{86B460B5-7AAC-4A1F-B68F-26B96AADA46E}"/>
              </a:ext>
            </a:extLst>
          </p:cNvPr>
          <p:cNvSpPr/>
          <p:nvPr/>
        </p:nvSpPr>
        <p:spPr>
          <a:xfrm>
            <a:off x="8697397" y="630857"/>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Changes Highlighted</a:t>
            </a:r>
          </a:p>
        </p:txBody>
      </p:sp>
    </p:spTree>
    <p:extLst>
      <p:ext uri="{BB962C8B-B14F-4D97-AF65-F5344CB8AC3E}">
        <p14:creationId xmlns:p14="http://schemas.microsoft.com/office/powerpoint/2010/main" val="3648088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able 54">
            <a:extLst>
              <a:ext uri="{FF2B5EF4-FFF2-40B4-BE49-F238E27FC236}">
                <a16:creationId xmlns:a16="http://schemas.microsoft.com/office/drawing/2014/main" id="{C549D222-6F10-44B9-B56E-65979646B91A}"/>
              </a:ext>
            </a:extLst>
          </p:cNvPr>
          <p:cNvGraphicFramePr>
            <a:graphicFrameLocks noGrp="1"/>
          </p:cNvGraphicFramePr>
          <p:nvPr>
            <p:extLst>
              <p:ext uri="{D42A27DB-BD31-4B8C-83A1-F6EECF244321}">
                <p14:modId xmlns:p14="http://schemas.microsoft.com/office/powerpoint/2010/main" val="4031517746"/>
              </p:ext>
            </p:extLst>
          </p:nvPr>
        </p:nvGraphicFramePr>
        <p:xfrm>
          <a:off x="104099" y="1890068"/>
          <a:ext cx="10447437" cy="4433478"/>
        </p:xfrm>
        <a:graphic>
          <a:graphicData uri="http://schemas.openxmlformats.org/drawingml/2006/table">
            <a:tbl>
              <a:tblPr firstRow="1" bandRow="1">
                <a:tableStyleId>{68D230F3-CF80-4859-8CE7-A43EE81993B5}</a:tableStyleId>
              </a:tblPr>
              <a:tblGrid>
                <a:gridCol w="252175">
                  <a:extLst>
                    <a:ext uri="{9D8B030D-6E8A-4147-A177-3AD203B41FA5}">
                      <a16:colId xmlns:a16="http://schemas.microsoft.com/office/drawing/2014/main" val="2635263466"/>
                    </a:ext>
                  </a:extLst>
                </a:gridCol>
                <a:gridCol w="53306">
                  <a:extLst>
                    <a:ext uri="{9D8B030D-6E8A-4147-A177-3AD203B41FA5}">
                      <a16:colId xmlns:a16="http://schemas.microsoft.com/office/drawing/2014/main" val="441795069"/>
                    </a:ext>
                  </a:extLst>
                </a:gridCol>
                <a:gridCol w="375628">
                  <a:extLst>
                    <a:ext uri="{9D8B030D-6E8A-4147-A177-3AD203B41FA5}">
                      <a16:colId xmlns:a16="http://schemas.microsoft.com/office/drawing/2014/main" val="2823896284"/>
                    </a:ext>
                  </a:extLst>
                </a:gridCol>
                <a:gridCol w="375628">
                  <a:extLst>
                    <a:ext uri="{9D8B030D-6E8A-4147-A177-3AD203B41FA5}">
                      <a16:colId xmlns:a16="http://schemas.microsoft.com/office/drawing/2014/main" val="822831474"/>
                    </a:ext>
                  </a:extLst>
                </a:gridCol>
                <a:gridCol w="375628">
                  <a:extLst>
                    <a:ext uri="{9D8B030D-6E8A-4147-A177-3AD203B41FA5}">
                      <a16:colId xmlns:a16="http://schemas.microsoft.com/office/drawing/2014/main" val="3101742770"/>
                    </a:ext>
                  </a:extLst>
                </a:gridCol>
                <a:gridCol w="375628">
                  <a:extLst>
                    <a:ext uri="{9D8B030D-6E8A-4147-A177-3AD203B41FA5}">
                      <a16:colId xmlns:a16="http://schemas.microsoft.com/office/drawing/2014/main" val="1260376056"/>
                    </a:ext>
                  </a:extLst>
                </a:gridCol>
                <a:gridCol w="375628">
                  <a:extLst>
                    <a:ext uri="{9D8B030D-6E8A-4147-A177-3AD203B41FA5}">
                      <a16:colId xmlns:a16="http://schemas.microsoft.com/office/drawing/2014/main" val="335351799"/>
                    </a:ext>
                  </a:extLst>
                </a:gridCol>
                <a:gridCol w="375628">
                  <a:extLst>
                    <a:ext uri="{9D8B030D-6E8A-4147-A177-3AD203B41FA5}">
                      <a16:colId xmlns:a16="http://schemas.microsoft.com/office/drawing/2014/main" val="540195299"/>
                    </a:ext>
                  </a:extLst>
                </a:gridCol>
                <a:gridCol w="375628">
                  <a:extLst>
                    <a:ext uri="{9D8B030D-6E8A-4147-A177-3AD203B41FA5}">
                      <a16:colId xmlns:a16="http://schemas.microsoft.com/office/drawing/2014/main" val="3718947761"/>
                    </a:ext>
                  </a:extLst>
                </a:gridCol>
                <a:gridCol w="375628">
                  <a:extLst>
                    <a:ext uri="{9D8B030D-6E8A-4147-A177-3AD203B41FA5}">
                      <a16:colId xmlns:a16="http://schemas.microsoft.com/office/drawing/2014/main" val="3690608914"/>
                    </a:ext>
                  </a:extLst>
                </a:gridCol>
                <a:gridCol w="375628">
                  <a:extLst>
                    <a:ext uri="{9D8B030D-6E8A-4147-A177-3AD203B41FA5}">
                      <a16:colId xmlns:a16="http://schemas.microsoft.com/office/drawing/2014/main" val="3566641422"/>
                    </a:ext>
                  </a:extLst>
                </a:gridCol>
                <a:gridCol w="375628">
                  <a:extLst>
                    <a:ext uri="{9D8B030D-6E8A-4147-A177-3AD203B41FA5}">
                      <a16:colId xmlns:a16="http://schemas.microsoft.com/office/drawing/2014/main" val="3605534542"/>
                    </a:ext>
                  </a:extLst>
                </a:gridCol>
                <a:gridCol w="375628">
                  <a:extLst>
                    <a:ext uri="{9D8B030D-6E8A-4147-A177-3AD203B41FA5}">
                      <a16:colId xmlns:a16="http://schemas.microsoft.com/office/drawing/2014/main" val="3372496566"/>
                    </a:ext>
                  </a:extLst>
                </a:gridCol>
                <a:gridCol w="375628">
                  <a:extLst>
                    <a:ext uri="{9D8B030D-6E8A-4147-A177-3AD203B41FA5}">
                      <a16:colId xmlns:a16="http://schemas.microsoft.com/office/drawing/2014/main" val="96818709"/>
                    </a:ext>
                  </a:extLst>
                </a:gridCol>
                <a:gridCol w="375628">
                  <a:extLst>
                    <a:ext uri="{9D8B030D-6E8A-4147-A177-3AD203B41FA5}">
                      <a16:colId xmlns:a16="http://schemas.microsoft.com/office/drawing/2014/main" val="1732154131"/>
                    </a:ext>
                  </a:extLst>
                </a:gridCol>
                <a:gridCol w="375628">
                  <a:extLst>
                    <a:ext uri="{9D8B030D-6E8A-4147-A177-3AD203B41FA5}">
                      <a16:colId xmlns:a16="http://schemas.microsoft.com/office/drawing/2014/main" val="3427618098"/>
                    </a:ext>
                  </a:extLst>
                </a:gridCol>
                <a:gridCol w="375628">
                  <a:extLst>
                    <a:ext uri="{9D8B030D-6E8A-4147-A177-3AD203B41FA5}">
                      <a16:colId xmlns:a16="http://schemas.microsoft.com/office/drawing/2014/main" val="2888824876"/>
                    </a:ext>
                  </a:extLst>
                </a:gridCol>
                <a:gridCol w="375628">
                  <a:extLst>
                    <a:ext uri="{9D8B030D-6E8A-4147-A177-3AD203B41FA5}">
                      <a16:colId xmlns:a16="http://schemas.microsoft.com/office/drawing/2014/main" val="2571008250"/>
                    </a:ext>
                  </a:extLst>
                </a:gridCol>
                <a:gridCol w="375628">
                  <a:extLst>
                    <a:ext uri="{9D8B030D-6E8A-4147-A177-3AD203B41FA5}">
                      <a16:colId xmlns:a16="http://schemas.microsoft.com/office/drawing/2014/main" val="2491832269"/>
                    </a:ext>
                  </a:extLst>
                </a:gridCol>
                <a:gridCol w="25400">
                  <a:extLst>
                    <a:ext uri="{9D8B030D-6E8A-4147-A177-3AD203B41FA5}">
                      <a16:colId xmlns:a16="http://schemas.microsoft.com/office/drawing/2014/main" val="1783355424"/>
                    </a:ext>
                  </a:extLst>
                </a:gridCol>
                <a:gridCol w="350228">
                  <a:extLst>
                    <a:ext uri="{9D8B030D-6E8A-4147-A177-3AD203B41FA5}">
                      <a16:colId xmlns:a16="http://schemas.microsoft.com/office/drawing/2014/main" val="340608194"/>
                    </a:ext>
                  </a:extLst>
                </a:gridCol>
                <a:gridCol w="375628">
                  <a:extLst>
                    <a:ext uri="{9D8B030D-6E8A-4147-A177-3AD203B41FA5}">
                      <a16:colId xmlns:a16="http://schemas.microsoft.com/office/drawing/2014/main" val="534390961"/>
                    </a:ext>
                  </a:extLst>
                </a:gridCol>
                <a:gridCol w="375628">
                  <a:extLst>
                    <a:ext uri="{9D8B030D-6E8A-4147-A177-3AD203B41FA5}">
                      <a16:colId xmlns:a16="http://schemas.microsoft.com/office/drawing/2014/main" val="1231153848"/>
                    </a:ext>
                  </a:extLst>
                </a:gridCol>
                <a:gridCol w="375628">
                  <a:extLst>
                    <a:ext uri="{9D8B030D-6E8A-4147-A177-3AD203B41FA5}">
                      <a16:colId xmlns:a16="http://schemas.microsoft.com/office/drawing/2014/main" val="4026433834"/>
                    </a:ext>
                  </a:extLst>
                </a:gridCol>
                <a:gridCol w="375628">
                  <a:extLst>
                    <a:ext uri="{9D8B030D-6E8A-4147-A177-3AD203B41FA5}">
                      <a16:colId xmlns:a16="http://schemas.microsoft.com/office/drawing/2014/main" val="1412830085"/>
                    </a:ext>
                  </a:extLst>
                </a:gridCol>
                <a:gridCol w="375628">
                  <a:extLst>
                    <a:ext uri="{9D8B030D-6E8A-4147-A177-3AD203B41FA5}">
                      <a16:colId xmlns:a16="http://schemas.microsoft.com/office/drawing/2014/main" val="3503746542"/>
                    </a:ext>
                  </a:extLst>
                </a:gridCol>
                <a:gridCol w="375628">
                  <a:extLst>
                    <a:ext uri="{9D8B030D-6E8A-4147-A177-3AD203B41FA5}">
                      <a16:colId xmlns:a16="http://schemas.microsoft.com/office/drawing/2014/main" val="2818251868"/>
                    </a:ext>
                  </a:extLst>
                </a:gridCol>
                <a:gridCol w="375628">
                  <a:extLst>
                    <a:ext uri="{9D8B030D-6E8A-4147-A177-3AD203B41FA5}">
                      <a16:colId xmlns:a16="http://schemas.microsoft.com/office/drawing/2014/main" val="3339720406"/>
                    </a:ext>
                  </a:extLst>
                </a:gridCol>
                <a:gridCol w="375628">
                  <a:extLst>
                    <a:ext uri="{9D8B030D-6E8A-4147-A177-3AD203B41FA5}">
                      <a16:colId xmlns:a16="http://schemas.microsoft.com/office/drawing/2014/main" val="3323373349"/>
                    </a:ext>
                  </a:extLst>
                </a:gridCol>
                <a:gridCol w="375628">
                  <a:extLst>
                    <a:ext uri="{9D8B030D-6E8A-4147-A177-3AD203B41FA5}">
                      <a16:colId xmlns:a16="http://schemas.microsoft.com/office/drawing/2014/main" val="1061457698"/>
                    </a:ext>
                  </a:extLst>
                </a:gridCol>
              </a:tblGrid>
              <a:tr h="315821">
                <a:tc>
                  <a:txBody>
                    <a:bodyPr/>
                    <a:lstStyle/>
                    <a:p>
                      <a:pPr algn="ctr"/>
                      <a:endParaRPr lang="en-AU" sz="700"/>
                    </a:p>
                  </a:txBody>
                  <a:tcPr marL="0" marR="0" marT="0" marB="0" anchor="ctr">
                    <a:lnB w="12700" cmpd="sng">
                      <a:noFill/>
                    </a:lnB>
                  </a:tcPr>
                </a:tc>
                <a:tc>
                  <a:txBody>
                    <a:bodyPr/>
                    <a:lstStyle/>
                    <a:p>
                      <a:pPr algn="ctr"/>
                      <a:endParaRPr lang="en-AU" sz="700"/>
                    </a:p>
                  </a:txBody>
                  <a:tcPr marL="0" marR="0" marT="0" marB="0" anchor="ctr">
                    <a:lnB w="12700" cmpd="sng">
                      <a:noFill/>
                    </a:lnB>
                  </a:tcPr>
                </a:tc>
                <a:tc>
                  <a:txBody>
                    <a:bodyPr/>
                    <a:lstStyle/>
                    <a:p>
                      <a:pPr algn="ctr"/>
                      <a:r>
                        <a:rPr lang="en-AU" sz="700"/>
                        <a:t>06:00</a:t>
                      </a:r>
                    </a:p>
                  </a:txBody>
                  <a:tcPr marL="0" marR="0" marT="0" marB="0" anchor="ctr">
                    <a:lnB w="12700" cmpd="sng">
                      <a:noFill/>
                    </a:lnB>
                  </a:tcPr>
                </a:tc>
                <a:tc>
                  <a:txBody>
                    <a:bodyPr/>
                    <a:lstStyle/>
                    <a:p>
                      <a:pPr algn="ctr"/>
                      <a:r>
                        <a:rPr lang="en-AU" sz="700"/>
                        <a:t>08:00</a:t>
                      </a:r>
                    </a:p>
                  </a:txBody>
                  <a:tcPr marL="0" marR="0" marT="0" marB="0" anchor="ctr">
                    <a:lnB w="12700" cmpd="sng">
                      <a:noFill/>
                    </a:lnB>
                  </a:tcPr>
                </a:tc>
                <a:tc>
                  <a:txBody>
                    <a:bodyPr/>
                    <a:lstStyle/>
                    <a:p>
                      <a:pPr algn="ctr"/>
                      <a:r>
                        <a:rPr lang="en-AU" sz="700"/>
                        <a:t>10:00</a:t>
                      </a:r>
                    </a:p>
                  </a:txBody>
                  <a:tcPr marL="0" marR="0" marT="0" marB="0" anchor="ctr">
                    <a:lnB w="12700" cmpd="sng">
                      <a:noFill/>
                    </a:lnB>
                  </a:tcPr>
                </a:tc>
                <a:tc>
                  <a:txBody>
                    <a:bodyPr/>
                    <a:lstStyle/>
                    <a:p>
                      <a:pPr algn="ctr"/>
                      <a:r>
                        <a:rPr lang="en-AU" sz="700"/>
                        <a:t>12:00</a:t>
                      </a:r>
                    </a:p>
                  </a:txBody>
                  <a:tcPr marL="0" marR="0" marT="0" marB="0" anchor="ctr">
                    <a:lnB w="12700" cmpd="sng">
                      <a:noFill/>
                    </a:lnB>
                  </a:tcPr>
                </a:tc>
                <a:tc>
                  <a:txBody>
                    <a:bodyPr/>
                    <a:lstStyle/>
                    <a:p>
                      <a:pPr algn="ctr"/>
                      <a:r>
                        <a:rPr lang="en-AU" sz="700"/>
                        <a:t>14:00</a:t>
                      </a:r>
                    </a:p>
                  </a:txBody>
                  <a:tcPr marL="0" marR="0" marT="0" marB="0" anchor="ctr">
                    <a:lnB w="12700" cmpd="sng">
                      <a:noFill/>
                    </a:lnB>
                  </a:tcPr>
                </a:tc>
                <a:tc>
                  <a:txBody>
                    <a:bodyPr/>
                    <a:lstStyle/>
                    <a:p>
                      <a:pPr algn="ctr"/>
                      <a:r>
                        <a:rPr lang="en-AU" sz="700"/>
                        <a:t>16:00</a:t>
                      </a:r>
                    </a:p>
                  </a:txBody>
                  <a:tcPr marL="0" marR="0" marT="0" marB="0" anchor="ctr">
                    <a:lnB w="12700" cmpd="sng">
                      <a:noFill/>
                    </a:lnB>
                  </a:tcPr>
                </a:tc>
                <a:tc>
                  <a:txBody>
                    <a:bodyPr/>
                    <a:lstStyle/>
                    <a:p>
                      <a:pPr algn="ctr"/>
                      <a:r>
                        <a:rPr lang="en-AU" sz="700"/>
                        <a:t>18:00</a:t>
                      </a:r>
                    </a:p>
                  </a:txBody>
                  <a:tcPr marL="0" marR="0" marT="0" marB="0" anchor="ctr">
                    <a:lnB w="12700" cmpd="sng">
                      <a:noFill/>
                    </a:lnB>
                  </a:tcPr>
                </a:tc>
                <a:tc>
                  <a:txBody>
                    <a:bodyPr/>
                    <a:lstStyle/>
                    <a:p>
                      <a:pPr algn="ctr"/>
                      <a:r>
                        <a:rPr lang="en-AU" sz="700"/>
                        <a:t>20:00</a:t>
                      </a:r>
                    </a:p>
                  </a:txBody>
                  <a:tcPr marL="0" marR="0" marT="0" marB="0" anchor="ctr">
                    <a:lnB w="12700" cmpd="sng">
                      <a:noFill/>
                    </a:lnB>
                  </a:tcPr>
                </a:tc>
                <a:tc>
                  <a:txBody>
                    <a:bodyPr/>
                    <a:lstStyle/>
                    <a:p>
                      <a:pPr algn="ctr"/>
                      <a:r>
                        <a:rPr lang="en-AU" sz="700"/>
                        <a:t>22:00</a:t>
                      </a:r>
                    </a:p>
                  </a:txBody>
                  <a:tcPr marL="0" marR="0" marT="0" marB="0" anchor="ctr">
                    <a:lnB w="12700" cmpd="sng">
                      <a:noFill/>
                    </a:lnB>
                  </a:tcPr>
                </a:tc>
                <a:tc>
                  <a:txBody>
                    <a:bodyPr/>
                    <a:lstStyle/>
                    <a:p>
                      <a:pPr algn="ctr"/>
                      <a:r>
                        <a:rPr lang="en-AU" sz="700"/>
                        <a:t>24:00</a:t>
                      </a:r>
                    </a:p>
                  </a:txBody>
                  <a:tcPr marL="0" marR="0" marT="0" marB="0" anchor="ctr">
                    <a:lnB w="12700" cmpd="sng">
                      <a:noFill/>
                    </a:lnB>
                  </a:tcPr>
                </a:tc>
                <a:tc>
                  <a:txBody>
                    <a:bodyPr/>
                    <a:lstStyle/>
                    <a:p>
                      <a:pPr algn="ctr"/>
                      <a:r>
                        <a:rPr lang="en-AU" sz="700"/>
                        <a:t>02:00</a:t>
                      </a:r>
                    </a:p>
                  </a:txBody>
                  <a:tcPr marL="0" marR="0" marT="0" marB="0" anchor="ctr">
                    <a:lnB w="12700" cmpd="sng">
                      <a:noFill/>
                    </a:lnB>
                  </a:tcPr>
                </a:tc>
                <a:tc>
                  <a:txBody>
                    <a:bodyPr/>
                    <a:lstStyle/>
                    <a:p>
                      <a:pPr algn="ctr"/>
                      <a:r>
                        <a:rPr lang="en-AU" sz="700"/>
                        <a:t>04:00</a:t>
                      </a:r>
                    </a:p>
                  </a:txBody>
                  <a:tcPr marL="0" marR="0" marT="0" marB="0" anchor="ctr">
                    <a:lnB w="12700" cmpd="sng">
                      <a:noFill/>
                    </a:lnB>
                  </a:tcPr>
                </a:tc>
                <a:tc>
                  <a:txBody>
                    <a:bodyPr/>
                    <a:lstStyle/>
                    <a:p>
                      <a:pPr algn="ctr"/>
                      <a:r>
                        <a:rPr lang="en-AU" sz="700"/>
                        <a:t>06:00</a:t>
                      </a:r>
                    </a:p>
                  </a:txBody>
                  <a:tcPr marL="0" marR="0" marT="0" marB="0" anchor="ctr">
                    <a:lnB w="12700" cmpd="sng">
                      <a:noFill/>
                    </a:lnB>
                  </a:tcPr>
                </a:tc>
                <a:tc>
                  <a:txBody>
                    <a:bodyPr/>
                    <a:lstStyle/>
                    <a:p>
                      <a:pPr algn="ctr"/>
                      <a:r>
                        <a:rPr lang="en-AU" sz="700"/>
                        <a:t>08:00</a:t>
                      </a:r>
                    </a:p>
                  </a:txBody>
                  <a:tcPr marL="0" marR="0" marT="0" marB="0" anchor="ctr">
                    <a:lnB w="12700" cmpd="sng">
                      <a:noFill/>
                    </a:lnB>
                  </a:tcPr>
                </a:tc>
                <a:tc>
                  <a:txBody>
                    <a:bodyPr/>
                    <a:lstStyle/>
                    <a:p>
                      <a:pPr algn="ctr"/>
                      <a:r>
                        <a:rPr lang="en-AU" sz="700"/>
                        <a:t>10:00</a:t>
                      </a:r>
                    </a:p>
                  </a:txBody>
                  <a:tcPr marL="0" marR="0" marT="0" marB="0" anchor="ctr">
                    <a:lnB w="12700" cmpd="sng">
                      <a:noFill/>
                    </a:lnB>
                  </a:tcPr>
                </a:tc>
                <a:tc>
                  <a:txBody>
                    <a:bodyPr/>
                    <a:lstStyle/>
                    <a:p>
                      <a:pPr algn="ctr"/>
                      <a:r>
                        <a:rPr lang="en-AU" sz="700"/>
                        <a:t>12:00</a:t>
                      </a:r>
                    </a:p>
                  </a:txBody>
                  <a:tcPr marL="0" marR="0" marT="0" marB="0" anchor="ctr">
                    <a:lnB w="12700" cmpd="sng">
                      <a:noFill/>
                    </a:lnB>
                  </a:tcPr>
                </a:tc>
                <a:tc>
                  <a:txBody>
                    <a:bodyPr/>
                    <a:lstStyle/>
                    <a:p>
                      <a:pPr algn="ctr"/>
                      <a:r>
                        <a:rPr lang="en-AU" sz="700"/>
                        <a:t>14:00</a:t>
                      </a:r>
                    </a:p>
                  </a:txBody>
                  <a:tcPr marL="0" marR="0" marT="0" marB="0" anchor="ctr">
                    <a:lnB w="12700" cmpd="sng">
                      <a:noFill/>
                    </a:lnB>
                  </a:tcPr>
                </a:tc>
                <a:tc gridSpan="2">
                  <a:txBody>
                    <a:bodyPr/>
                    <a:lstStyle/>
                    <a:p>
                      <a:pPr algn="ctr"/>
                      <a:r>
                        <a:rPr lang="en-AU" sz="700"/>
                        <a:t>16:00</a:t>
                      </a:r>
                    </a:p>
                  </a:txBody>
                  <a:tcPr marL="0" marR="0" marT="0" marB="0" anchor="ctr">
                    <a:lnB w="12700" cmpd="sng">
                      <a:noFill/>
                    </a:lnB>
                  </a:tcPr>
                </a:tc>
                <a:tc hMerge="1">
                  <a:txBody>
                    <a:bodyPr/>
                    <a:lstStyle/>
                    <a:p>
                      <a:pPr algn="ctr"/>
                      <a:endParaRPr lang="en-AU" sz="700"/>
                    </a:p>
                  </a:txBody>
                  <a:tcPr marL="0" marR="0" marT="0" marB="0" anchor="ctr">
                    <a:lnB w="12700" cmpd="sng">
                      <a:noFill/>
                    </a:lnB>
                  </a:tcPr>
                </a:tc>
                <a:tc>
                  <a:txBody>
                    <a:bodyPr/>
                    <a:lstStyle/>
                    <a:p>
                      <a:pPr algn="ctr"/>
                      <a:r>
                        <a:rPr lang="en-AU" sz="700"/>
                        <a:t>18:00</a:t>
                      </a:r>
                    </a:p>
                  </a:txBody>
                  <a:tcPr marL="0" marR="0" marT="0" marB="0" anchor="ctr">
                    <a:lnB w="12700" cmpd="sng">
                      <a:noFill/>
                    </a:lnB>
                  </a:tcPr>
                </a:tc>
                <a:tc>
                  <a:txBody>
                    <a:bodyPr/>
                    <a:lstStyle/>
                    <a:p>
                      <a:pPr algn="ctr"/>
                      <a:r>
                        <a:rPr lang="en-AU" sz="700"/>
                        <a:t>20:00</a:t>
                      </a:r>
                    </a:p>
                  </a:txBody>
                  <a:tcPr marL="0" marR="0" marT="0" marB="0" anchor="ctr">
                    <a:lnB w="12700" cmpd="sng">
                      <a:noFill/>
                    </a:lnB>
                  </a:tcPr>
                </a:tc>
                <a:tc>
                  <a:txBody>
                    <a:bodyPr/>
                    <a:lstStyle/>
                    <a:p>
                      <a:pPr algn="ctr"/>
                      <a:r>
                        <a:rPr lang="en-AU" sz="700"/>
                        <a:t>22:00</a:t>
                      </a:r>
                    </a:p>
                  </a:txBody>
                  <a:tcPr marL="0" marR="0" marT="0" marB="0" anchor="ctr">
                    <a:lnB w="12700" cmpd="sng">
                      <a:noFill/>
                    </a:lnB>
                  </a:tcPr>
                </a:tc>
                <a:tc>
                  <a:txBody>
                    <a:bodyPr/>
                    <a:lstStyle/>
                    <a:p>
                      <a:pPr algn="ctr"/>
                      <a:r>
                        <a:rPr lang="en-AU" sz="700"/>
                        <a:t>24:00</a:t>
                      </a:r>
                    </a:p>
                  </a:txBody>
                  <a:tcPr marL="0" marR="0" marT="0" marB="0" anchor="ctr">
                    <a:lnB w="12700" cmpd="sng">
                      <a:noFill/>
                    </a:lnB>
                  </a:tcPr>
                </a:tc>
                <a:tc>
                  <a:txBody>
                    <a:bodyPr/>
                    <a:lstStyle/>
                    <a:p>
                      <a:pPr algn="ctr"/>
                      <a:r>
                        <a:rPr lang="en-AU" sz="700"/>
                        <a:t>02:00</a:t>
                      </a:r>
                    </a:p>
                  </a:txBody>
                  <a:tcPr marL="0" marR="0" marT="0" marB="0" anchor="ctr">
                    <a:lnB w="12700" cmpd="sng">
                      <a:noFill/>
                    </a:lnB>
                  </a:tcPr>
                </a:tc>
                <a:tc>
                  <a:txBody>
                    <a:bodyPr/>
                    <a:lstStyle/>
                    <a:p>
                      <a:pPr algn="ctr"/>
                      <a:r>
                        <a:rPr lang="en-AU" sz="700"/>
                        <a:t>04:00</a:t>
                      </a:r>
                    </a:p>
                  </a:txBody>
                  <a:tcPr marL="0" marR="0" marT="0" marB="0" anchor="ctr">
                    <a:lnB w="12700" cmpd="sng">
                      <a:noFill/>
                    </a:lnB>
                  </a:tcPr>
                </a:tc>
                <a:tc>
                  <a:txBody>
                    <a:bodyPr/>
                    <a:lstStyle/>
                    <a:p>
                      <a:pPr algn="ctr"/>
                      <a:r>
                        <a:rPr lang="en-AU" sz="700"/>
                        <a:t>06:00</a:t>
                      </a:r>
                    </a:p>
                  </a:txBody>
                  <a:tcPr marL="0" marR="0" marT="0" marB="0" anchor="ctr">
                    <a:lnB w="12700" cmpd="sng">
                      <a:noFill/>
                    </a:lnB>
                  </a:tcPr>
                </a:tc>
                <a:tc>
                  <a:txBody>
                    <a:bodyPr/>
                    <a:lstStyle/>
                    <a:p>
                      <a:pPr algn="ctr"/>
                      <a:r>
                        <a:rPr lang="en-AU" sz="700"/>
                        <a:t>08:00</a:t>
                      </a:r>
                    </a:p>
                  </a:txBody>
                  <a:tcPr marL="0" marR="0" marT="0" marB="0" anchor="ctr">
                    <a:lnB w="12700" cmpd="sng">
                      <a:noFill/>
                    </a:lnB>
                  </a:tcPr>
                </a:tc>
                <a:tc>
                  <a:txBody>
                    <a:bodyPr/>
                    <a:lstStyle/>
                    <a:p>
                      <a:pPr algn="ctr"/>
                      <a:r>
                        <a:rPr lang="en-AU" sz="700"/>
                        <a:t>10:00</a:t>
                      </a:r>
                    </a:p>
                  </a:txBody>
                  <a:tcPr marL="0" marR="0" marT="0" marB="0" anchor="ctr">
                    <a:lnB w="12700" cmpd="sng">
                      <a:noFill/>
                    </a:lnB>
                  </a:tcPr>
                </a:tc>
                <a:extLst>
                  <a:ext uri="{0D108BD9-81ED-4DB2-BD59-A6C34878D82A}">
                    <a16:rowId xmlns:a16="http://schemas.microsoft.com/office/drawing/2014/main" val="4215728181"/>
                  </a:ext>
                </a:extLst>
              </a:tr>
              <a:tr h="238783">
                <a:tc>
                  <a:txBody>
                    <a:bodyPr/>
                    <a:lstStyle/>
                    <a:p>
                      <a:pPr algn="ctr"/>
                      <a:endParaRPr lang="en-AU" sz="600"/>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65000"/>
                        <a:alpha val="20000"/>
                      </a:schemeClr>
                    </a:solidFill>
                  </a:tcPr>
                </a:tc>
                <a:tc>
                  <a:txBody>
                    <a:bodyPr/>
                    <a:lstStyle/>
                    <a:p>
                      <a:pPr algn="ctr"/>
                      <a:endParaRPr lang="en-AU" sz="800" b="1"/>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tc gridSpan="10">
                  <a:txBody>
                    <a:bodyPr/>
                    <a:lstStyle/>
                    <a:p>
                      <a:pPr algn="ctr"/>
                      <a:r>
                        <a:rPr lang="en-AU" sz="800" b="1"/>
                        <a:t>Saturday</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00B0F0">
                        <a:alpha val="20000"/>
                      </a:srgbClr>
                    </a:solidFill>
                  </a:tcPr>
                </a:tc>
                <a:tc hMerge="1">
                  <a:txBody>
                    <a:bodyPr/>
                    <a:lstStyle/>
                    <a:p>
                      <a:pPr algn="ctr"/>
                      <a:endParaRPr lang="en-AU" sz="800"/>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3175" cap="flat" cmpd="sng" algn="ctr">
                      <a:solidFill>
                        <a:schemeClr val="accent6"/>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gridSpan="13">
                  <a:txBody>
                    <a:bodyPr/>
                    <a:lstStyle/>
                    <a:p>
                      <a:pPr marL="0" algn="ctr" defTabSz="685800" rtl="0" eaLnBrk="1" latinLnBrk="0" hangingPunct="1"/>
                      <a:r>
                        <a:rPr lang="en-AU" sz="800" b="1" kern="1200">
                          <a:solidFill>
                            <a:schemeClr val="tx1"/>
                          </a:solidFill>
                          <a:latin typeface="+mn-lt"/>
                          <a:ea typeface="+mn-ea"/>
                          <a:cs typeface="+mn-cs"/>
                        </a:rPr>
                        <a:t>Sunday</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tx1">
                        <a:lumMod val="75000"/>
                        <a:lumOff val="25000"/>
                        <a:alpha val="20000"/>
                      </a:schemeClr>
                    </a:solidFill>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endParaRPr lang="en-AU"/>
                    </a:p>
                  </a:txBody>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gridSpan="5">
                  <a:txBody>
                    <a:bodyPr/>
                    <a:lstStyle/>
                    <a:p>
                      <a:pPr marL="0" algn="ctr" defTabSz="685800" rtl="0" eaLnBrk="1" latinLnBrk="0" hangingPunct="1"/>
                      <a:r>
                        <a:rPr lang="en-AU" sz="800" b="1" kern="1200">
                          <a:solidFill>
                            <a:schemeClr val="tx1"/>
                          </a:solidFill>
                          <a:latin typeface="+mn-lt"/>
                          <a:ea typeface="+mn-ea"/>
                          <a:cs typeface="+mn-cs"/>
                        </a:rPr>
                        <a:t>Monday</a:t>
                      </a:r>
                    </a:p>
                  </a:txBody>
                  <a:tcPr marL="0" marR="0" marT="0" marB="0" anchor="ctr">
                    <a:lnL w="3175"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00B0F0">
                        <a:alpha val="20000"/>
                      </a:srgbClr>
                    </a:solidFill>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algn="ctr"/>
                      <a:endParaRPr lang="en-AU" sz="800"/>
                    </a:p>
                  </a:txBody>
                  <a:tcPr marL="0" marR="0" marT="0" marB="0"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39097215"/>
                  </a:ext>
                </a:extLst>
              </a:tr>
              <a:tr h="2025576">
                <a:tc>
                  <a:txBody>
                    <a:bodyPr/>
                    <a:lstStyle/>
                    <a:p>
                      <a:pPr algn="ctr"/>
                      <a:r>
                        <a:rPr lang="en-AU" sz="1000" b="1"/>
                        <a:t>Cutover Phases</a:t>
                      </a:r>
                    </a:p>
                  </a:txBody>
                  <a:tcPr marL="0" marR="0" marT="0" marB="0" vert="vert27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solidFill>
                      <a:schemeClr val="bg1">
                        <a:lumMod val="75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gridSpan="2">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hMerge="1">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a:noFill/>
                    </a:lnT>
                    <a:lnB w="3175" cap="flat" cmpd="sng" algn="ctr">
                      <a:solidFill>
                        <a:schemeClr val="accent6"/>
                      </a:solidFill>
                      <a:prstDash val="solid"/>
                      <a:round/>
                      <a:headEnd type="none" w="med" len="med"/>
                      <a:tailEnd type="none" w="med" len="med"/>
                    </a:lnB>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T>
                      <a:noFill/>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36465202"/>
                  </a:ext>
                </a:extLst>
              </a:tr>
              <a:tr h="1853298">
                <a:tc>
                  <a:txBody>
                    <a:bodyPr/>
                    <a:lstStyle/>
                    <a:p>
                      <a:pPr algn="ctr"/>
                      <a:r>
                        <a:rPr lang="en-AU" sz="1000" b="1"/>
                        <a:t>Service State</a:t>
                      </a:r>
                    </a:p>
                  </a:txBody>
                  <a:tcPr marL="0" marR="0" marT="0" marB="0" vert="vert27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bg1">
                        <a:lumMod val="75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no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gridSpan="2">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hMerge="1">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solidFill>
                      <a:schemeClr val="accent6">
                        <a:lumMod val="90000"/>
                        <a:alpha val="20000"/>
                      </a:schemeClr>
                    </a:solidFill>
                  </a:tcPr>
                </a:tc>
                <a:tc>
                  <a:txBody>
                    <a:bodyPr/>
                    <a:lstStyle/>
                    <a:p>
                      <a:pPr algn="ctr"/>
                      <a:endParaRPr lang="en-AU" sz="700"/>
                    </a:p>
                  </a:txBody>
                  <a:tcPr marL="0" marR="0" marT="0" marB="0" anchor="ctr">
                    <a:lnL w="3175" cap="flat" cmpd="sng" algn="ctr">
                      <a:solidFill>
                        <a:schemeClr val="accent6"/>
                      </a:solidFill>
                      <a:prstDash val="solid"/>
                      <a:round/>
                      <a:headEnd type="none" w="med" len="med"/>
                      <a:tailEnd type="none" w="med" len="med"/>
                    </a:lnL>
                    <a:lnT w="3175" cap="flat" cmpd="sng" algn="ctr">
                      <a:solidFill>
                        <a:schemeClr val="accent6"/>
                      </a:solidFill>
                      <a:prstDash val="solid"/>
                      <a:round/>
                      <a:headEnd type="none" w="med" len="med"/>
                      <a:tailEnd type="none" w="med" len="med"/>
                    </a:lnT>
                    <a:solidFill>
                      <a:schemeClr val="accent6">
                        <a:lumMod val="90000"/>
                        <a:alpha val="20000"/>
                      </a:schemeClr>
                    </a:solidFill>
                  </a:tcPr>
                </a:tc>
                <a:extLst>
                  <a:ext uri="{0D108BD9-81ED-4DB2-BD59-A6C34878D82A}">
                    <a16:rowId xmlns:a16="http://schemas.microsoft.com/office/drawing/2014/main" val="4241362588"/>
                  </a:ext>
                </a:extLst>
              </a:tr>
            </a:tbl>
          </a:graphicData>
        </a:graphic>
      </p:graphicFrame>
      <p:sp>
        <p:nvSpPr>
          <p:cNvPr id="2" name="Title 1">
            <a:extLst>
              <a:ext uri="{FF2B5EF4-FFF2-40B4-BE49-F238E27FC236}">
                <a16:creationId xmlns:a16="http://schemas.microsoft.com/office/drawing/2014/main" id="{F9F86362-DABD-487E-A5F7-6F849D1F3D7C}"/>
              </a:ext>
            </a:extLst>
          </p:cNvPr>
          <p:cNvSpPr>
            <a:spLocks noGrp="1"/>
          </p:cNvSpPr>
          <p:nvPr>
            <p:ph type="title"/>
          </p:nvPr>
        </p:nvSpPr>
        <p:spPr/>
        <p:txBody>
          <a:bodyPr>
            <a:normAutofit fontScale="90000"/>
          </a:bodyPr>
          <a:lstStyle/>
          <a:p>
            <a:r>
              <a:rPr lang="en-AU"/>
              <a:t>Cutover Phases  - B2M and B2B Service State (Timings being confirmed)</a:t>
            </a:r>
          </a:p>
        </p:txBody>
      </p:sp>
      <p:sp>
        <p:nvSpPr>
          <p:cNvPr id="4" name="Date Placeholder 3">
            <a:extLst>
              <a:ext uri="{FF2B5EF4-FFF2-40B4-BE49-F238E27FC236}">
                <a16:creationId xmlns:a16="http://schemas.microsoft.com/office/drawing/2014/main" id="{C86837DB-012C-41B3-B409-D9CCA676148B}"/>
              </a:ext>
            </a:extLst>
          </p:cNvPr>
          <p:cNvSpPr>
            <a:spLocks noGrp="1"/>
          </p:cNvSpPr>
          <p:nvPr>
            <p:ph type="dt" sz="half" idx="10"/>
          </p:nvPr>
        </p:nvSpPr>
        <p:spPr>
          <a:xfrm>
            <a:off x="8327917" y="6359586"/>
            <a:ext cx="1522449" cy="320198"/>
          </a:xfrm>
        </p:spPr>
        <p:txBody>
          <a:bodyPr/>
          <a:lstStyle/>
          <a:p>
            <a:r>
              <a:rPr lang="en-US"/>
              <a:t>03/05/2021</a:t>
            </a:r>
            <a:endParaRPr lang="en-AU"/>
          </a:p>
        </p:txBody>
      </p:sp>
      <p:sp>
        <p:nvSpPr>
          <p:cNvPr id="6" name="Slide Number Placeholder 5">
            <a:extLst>
              <a:ext uri="{FF2B5EF4-FFF2-40B4-BE49-F238E27FC236}">
                <a16:creationId xmlns:a16="http://schemas.microsoft.com/office/drawing/2014/main" id="{BE49D38E-0C00-4130-97CD-D736812CDBC6}"/>
              </a:ext>
            </a:extLst>
          </p:cNvPr>
          <p:cNvSpPr>
            <a:spLocks noGrp="1"/>
          </p:cNvSpPr>
          <p:nvPr>
            <p:ph type="sldNum" sz="quarter" idx="12"/>
          </p:nvPr>
        </p:nvSpPr>
        <p:spPr/>
        <p:txBody>
          <a:bodyPr/>
          <a:lstStyle/>
          <a:p>
            <a:fld id="{4EC81F68-4976-451A-B2E9-79BCBD2F70CC}" type="slidenum">
              <a:rPr lang="en-AU" smtClean="0"/>
              <a:t>67</a:t>
            </a:fld>
            <a:endParaRPr lang="en-AU"/>
          </a:p>
        </p:txBody>
      </p:sp>
      <p:sp>
        <p:nvSpPr>
          <p:cNvPr id="68" name="Rectangle 67">
            <a:extLst>
              <a:ext uri="{FF2B5EF4-FFF2-40B4-BE49-F238E27FC236}">
                <a16:creationId xmlns:a16="http://schemas.microsoft.com/office/drawing/2014/main" id="{25BB1AA4-687A-4D2B-981B-30E357F90CFB}"/>
              </a:ext>
            </a:extLst>
          </p:cNvPr>
          <p:cNvSpPr/>
          <p:nvPr/>
        </p:nvSpPr>
        <p:spPr>
          <a:xfrm>
            <a:off x="626129" y="2664697"/>
            <a:ext cx="4529831" cy="16218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658" b="1"/>
              <a:t>Data Migration</a:t>
            </a:r>
          </a:p>
        </p:txBody>
      </p:sp>
      <p:sp>
        <p:nvSpPr>
          <p:cNvPr id="74" name="Diamond 73">
            <a:extLst>
              <a:ext uri="{FF2B5EF4-FFF2-40B4-BE49-F238E27FC236}">
                <a16:creationId xmlns:a16="http://schemas.microsoft.com/office/drawing/2014/main" id="{04081F1C-4EB6-46D0-9EBE-CA0B0A2DDD85}"/>
              </a:ext>
            </a:extLst>
          </p:cNvPr>
          <p:cNvSpPr>
            <a:spLocks noChangeAspect="1"/>
          </p:cNvSpPr>
          <p:nvPr/>
        </p:nvSpPr>
        <p:spPr>
          <a:xfrm>
            <a:off x="9921078" y="3738889"/>
            <a:ext cx="157852" cy="157852"/>
          </a:xfrm>
          <a:prstGeom prst="diamond">
            <a:avLst/>
          </a:prstGeom>
          <a:solidFill>
            <a:srgbClr val="92D050"/>
          </a:solidFill>
          <a:ln w="6350">
            <a:solidFill>
              <a:srgbClr val="00B050"/>
            </a:solidFill>
          </a:ln>
        </p:spPr>
        <p:style>
          <a:lnRef idx="2">
            <a:schemeClr val="dk1">
              <a:shade val="50000"/>
            </a:schemeClr>
          </a:lnRef>
          <a:fillRef idx="1">
            <a:schemeClr val="dk1"/>
          </a:fillRef>
          <a:effectRef idx="0">
            <a:schemeClr val="dk1"/>
          </a:effectRef>
          <a:fontRef idx="minor">
            <a:schemeClr val="lt1"/>
          </a:fontRef>
        </p:style>
        <p:txBody>
          <a:bodyPr wrap="none" lIns="568266" tIns="0" rIns="0" bIns="0" rtlCol="0" anchor="ctr"/>
          <a:lstStyle/>
          <a:p>
            <a:pPr algn="ctr"/>
            <a:r>
              <a:rPr lang="en-AU" sz="702" b="1">
                <a:solidFill>
                  <a:schemeClr val="tx1"/>
                </a:solidFill>
              </a:rPr>
              <a:t>Comms All Market Participants</a:t>
            </a:r>
          </a:p>
        </p:txBody>
      </p:sp>
      <p:sp>
        <p:nvSpPr>
          <p:cNvPr id="43" name="Arrow: Pentagon 42">
            <a:extLst>
              <a:ext uri="{FF2B5EF4-FFF2-40B4-BE49-F238E27FC236}">
                <a16:creationId xmlns:a16="http://schemas.microsoft.com/office/drawing/2014/main" id="{1EF5E720-285A-4432-8A57-CBDFD52B0A10}"/>
              </a:ext>
            </a:extLst>
          </p:cNvPr>
          <p:cNvSpPr/>
          <p:nvPr/>
        </p:nvSpPr>
        <p:spPr>
          <a:xfrm>
            <a:off x="7508870" y="4278084"/>
            <a:ext cx="3107358" cy="226133"/>
          </a:xfrm>
          <a:prstGeom prst="homePlate">
            <a:avLst/>
          </a:prstGeom>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AU" sz="658" b="1">
                <a:solidFill>
                  <a:schemeClr val="bg1"/>
                </a:solidFill>
              </a:rPr>
              <a:t>B2B Active</a:t>
            </a:r>
          </a:p>
        </p:txBody>
      </p:sp>
      <p:sp>
        <p:nvSpPr>
          <p:cNvPr id="44" name="Rectangle 43">
            <a:extLst>
              <a:ext uri="{FF2B5EF4-FFF2-40B4-BE49-F238E27FC236}">
                <a16:creationId xmlns:a16="http://schemas.microsoft.com/office/drawing/2014/main" id="{FCF4D160-61A1-495F-9929-A46E329F8544}"/>
              </a:ext>
            </a:extLst>
          </p:cNvPr>
          <p:cNvSpPr/>
          <p:nvPr/>
        </p:nvSpPr>
        <p:spPr>
          <a:xfrm>
            <a:off x="424329" y="4265337"/>
            <a:ext cx="4731631" cy="18293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658" b="1">
                <a:solidFill>
                  <a:schemeClr val="bg1"/>
                </a:solidFill>
              </a:rPr>
              <a:t>B2B Active</a:t>
            </a:r>
          </a:p>
        </p:txBody>
      </p:sp>
      <p:sp>
        <p:nvSpPr>
          <p:cNvPr id="46" name="Rectangle 45">
            <a:extLst>
              <a:ext uri="{FF2B5EF4-FFF2-40B4-BE49-F238E27FC236}">
                <a16:creationId xmlns:a16="http://schemas.microsoft.com/office/drawing/2014/main" id="{B441E9BF-3D10-4459-ADD3-47393CE4E006}"/>
              </a:ext>
            </a:extLst>
          </p:cNvPr>
          <p:cNvSpPr/>
          <p:nvPr/>
        </p:nvSpPr>
        <p:spPr>
          <a:xfrm>
            <a:off x="422781" y="4482577"/>
            <a:ext cx="7024060" cy="293367"/>
          </a:xfrm>
          <a:prstGeom prst="rect">
            <a:avLst/>
          </a:prstGeom>
          <a:ln/>
        </p:spPr>
        <p:style>
          <a:lnRef idx="1">
            <a:schemeClr val="accent1"/>
          </a:lnRef>
          <a:fillRef idx="2">
            <a:schemeClr val="accent1"/>
          </a:fillRef>
          <a:effectRef idx="1">
            <a:schemeClr val="accent1"/>
          </a:effectRef>
          <a:fontRef idx="minor">
            <a:schemeClr val="dk1"/>
          </a:fontRef>
        </p:style>
        <p:txBody>
          <a:bodyPr lIns="0" tIns="31570" rIns="0" bIns="31570" rtlCol="0" anchor="ctr"/>
          <a:lstStyle/>
          <a:p>
            <a:pPr algn="ctr"/>
            <a:r>
              <a:rPr lang="en-AU" sz="658" b="1">
                <a:solidFill>
                  <a:schemeClr val="bg1"/>
                </a:solidFill>
              </a:rPr>
              <a:t>B2M Stopped</a:t>
            </a:r>
          </a:p>
        </p:txBody>
      </p:sp>
      <p:sp>
        <p:nvSpPr>
          <p:cNvPr id="47" name="Arrow: Pentagon 46">
            <a:extLst>
              <a:ext uri="{FF2B5EF4-FFF2-40B4-BE49-F238E27FC236}">
                <a16:creationId xmlns:a16="http://schemas.microsoft.com/office/drawing/2014/main" id="{C36DCA80-AD3C-407B-A78D-8C8D3D098B36}"/>
              </a:ext>
            </a:extLst>
          </p:cNvPr>
          <p:cNvSpPr/>
          <p:nvPr/>
        </p:nvSpPr>
        <p:spPr>
          <a:xfrm>
            <a:off x="9039865" y="4504219"/>
            <a:ext cx="1416555" cy="271725"/>
          </a:xfrm>
          <a:prstGeom prst="homePlate">
            <a:avLst/>
          </a:prstGeom>
          <a:ln/>
        </p:spPr>
        <p:style>
          <a:lnRef idx="1">
            <a:schemeClr val="accent5"/>
          </a:lnRef>
          <a:fillRef idx="2">
            <a:schemeClr val="accent5"/>
          </a:fillRef>
          <a:effectRef idx="1">
            <a:schemeClr val="accent5"/>
          </a:effectRef>
          <a:fontRef idx="minor">
            <a:schemeClr val="dk1"/>
          </a:fontRef>
        </p:style>
        <p:txBody>
          <a:bodyPr lIns="0" tIns="31570" rIns="0" bIns="31570" rtlCol="0" anchor="ctr"/>
          <a:lstStyle/>
          <a:p>
            <a:pPr algn="ctr"/>
            <a:r>
              <a:rPr lang="en-AU" sz="658" b="1">
                <a:solidFill>
                  <a:schemeClr val="bg1"/>
                </a:solidFill>
              </a:rPr>
              <a:t>B2M active for all participants</a:t>
            </a:r>
          </a:p>
        </p:txBody>
      </p:sp>
      <p:sp>
        <p:nvSpPr>
          <p:cNvPr id="48" name="Rectangle 47">
            <a:extLst>
              <a:ext uri="{FF2B5EF4-FFF2-40B4-BE49-F238E27FC236}">
                <a16:creationId xmlns:a16="http://schemas.microsoft.com/office/drawing/2014/main" id="{68D2E8DB-5802-455B-B9A5-EB8B0CF1C53C}"/>
              </a:ext>
            </a:extLst>
          </p:cNvPr>
          <p:cNvSpPr/>
          <p:nvPr/>
        </p:nvSpPr>
        <p:spPr>
          <a:xfrm>
            <a:off x="7463500" y="4494584"/>
            <a:ext cx="1576364" cy="281361"/>
          </a:xfrm>
          <a:prstGeom prst="rect">
            <a:avLst/>
          </a:prstGeom>
          <a:solidFill>
            <a:schemeClr val="accent1">
              <a:lumMod val="20000"/>
              <a:lumOff val="80000"/>
            </a:schemeClr>
          </a:solidFill>
          <a:ln w="6350"/>
        </p:spPr>
        <p:style>
          <a:lnRef idx="1">
            <a:schemeClr val="accent5"/>
          </a:lnRef>
          <a:fillRef idx="2">
            <a:schemeClr val="accent5"/>
          </a:fillRef>
          <a:effectRef idx="1">
            <a:schemeClr val="accent5"/>
          </a:effectRef>
          <a:fontRef idx="minor">
            <a:schemeClr val="dk1"/>
          </a:fontRef>
        </p:style>
        <p:txBody>
          <a:bodyPr lIns="31570" tIns="31570" rIns="31570" bIns="31570" rtlCol="0" anchor="t"/>
          <a:lstStyle/>
          <a:p>
            <a:r>
              <a:rPr lang="en-AU" sz="658" b="1">
                <a:solidFill>
                  <a:schemeClr val="bg1"/>
                </a:solidFill>
              </a:rPr>
              <a:t>B2M Restart with Participants Inactive except NEMMCO, and PV participant</a:t>
            </a:r>
          </a:p>
        </p:txBody>
      </p:sp>
      <p:grpSp>
        <p:nvGrpSpPr>
          <p:cNvPr id="15" name="Group 14">
            <a:extLst>
              <a:ext uri="{FF2B5EF4-FFF2-40B4-BE49-F238E27FC236}">
                <a16:creationId xmlns:a16="http://schemas.microsoft.com/office/drawing/2014/main" id="{7AEF1B3F-2BAA-46B0-9E0F-675ACE59A185}"/>
              </a:ext>
            </a:extLst>
          </p:cNvPr>
          <p:cNvGrpSpPr/>
          <p:nvPr/>
        </p:nvGrpSpPr>
        <p:grpSpPr>
          <a:xfrm>
            <a:off x="5069958" y="4268634"/>
            <a:ext cx="183108" cy="930661"/>
            <a:chOff x="5865633" y="3792121"/>
            <a:chExt cx="208800" cy="1061244"/>
          </a:xfrm>
        </p:grpSpPr>
        <p:sp>
          <p:nvSpPr>
            <p:cNvPr id="20" name="Isosceles Triangle 19">
              <a:extLst>
                <a:ext uri="{FF2B5EF4-FFF2-40B4-BE49-F238E27FC236}">
                  <a16:creationId xmlns:a16="http://schemas.microsoft.com/office/drawing/2014/main" id="{94AB0B5B-3D48-43CE-A9F9-DCFF7E4A8F29}"/>
                </a:ext>
              </a:extLst>
            </p:cNvPr>
            <p:cNvSpPr>
              <a:spLocks noChangeAspect="1"/>
            </p:cNvSpPr>
            <p:nvPr/>
          </p:nvSpPr>
          <p:spPr>
            <a:xfrm>
              <a:off x="5865633" y="4673365"/>
              <a:ext cx="208800" cy="180000"/>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Sun</a:t>
              </a:r>
            </a:p>
            <a:p>
              <a:pPr algn="ctr"/>
              <a:r>
                <a:rPr lang="en-AU" sz="702">
                  <a:solidFill>
                    <a:schemeClr val="tx1"/>
                  </a:solidFill>
                </a:rPr>
                <a:t>30/05</a:t>
              </a:r>
            </a:p>
            <a:p>
              <a:pPr algn="ctr"/>
              <a:r>
                <a:rPr lang="en-AU" sz="702">
                  <a:solidFill>
                    <a:schemeClr val="tx1"/>
                  </a:solidFill>
                </a:rPr>
                <a:t>7:15</a:t>
              </a:r>
            </a:p>
            <a:p>
              <a:pPr algn="ctr"/>
              <a:r>
                <a:rPr lang="en-AU" sz="702" b="1">
                  <a:solidFill>
                    <a:schemeClr val="tx1"/>
                  </a:solidFill>
                </a:rPr>
                <a:t>Notify/</a:t>
              </a:r>
            </a:p>
            <a:p>
              <a:pPr algn="ctr"/>
              <a:r>
                <a:rPr lang="en-AU" sz="702" b="1">
                  <a:solidFill>
                    <a:schemeClr val="tx1"/>
                  </a:solidFill>
                </a:rPr>
                <a:t>Stop</a:t>
              </a:r>
            </a:p>
            <a:p>
              <a:pPr algn="ctr"/>
              <a:r>
                <a:rPr lang="en-AU" sz="702" b="1">
                  <a:solidFill>
                    <a:schemeClr val="tx1"/>
                  </a:solidFill>
                </a:rPr>
                <a:t>B2B</a:t>
              </a:r>
            </a:p>
          </p:txBody>
        </p:sp>
        <p:cxnSp>
          <p:nvCxnSpPr>
            <p:cNvPr id="24" name="Straight Connector 23">
              <a:extLst>
                <a:ext uri="{FF2B5EF4-FFF2-40B4-BE49-F238E27FC236}">
                  <a16:creationId xmlns:a16="http://schemas.microsoft.com/office/drawing/2014/main" id="{80007608-93C9-4FC6-ADBB-CEF4B2A385F6}"/>
                </a:ext>
              </a:extLst>
            </p:cNvPr>
            <p:cNvCxnSpPr>
              <a:cxnSpLocks/>
            </p:cNvCxnSpPr>
            <p:nvPr/>
          </p:nvCxnSpPr>
          <p:spPr>
            <a:xfrm flipV="1">
              <a:off x="5970033" y="3792121"/>
              <a:ext cx="6331" cy="953244"/>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85" name="Group 84">
            <a:extLst>
              <a:ext uri="{FF2B5EF4-FFF2-40B4-BE49-F238E27FC236}">
                <a16:creationId xmlns:a16="http://schemas.microsoft.com/office/drawing/2014/main" id="{4C3F6DE0-A9D4-409D-92D8-2BDD02C3C4DB}"/>
              </a:ext>
            </a:extLst>
          </p:cNvPr>
          <p:cNvGrpSpPr/>
          <p:nvPr/>
        </p:nvGrpSpPr>
        <p:grpSpPr>
          <a:xfrm>
            <a:off x="6483033" y="3058540"/>
            <a:ext cx="230869" cy="749396"/>
            <a:chOff x="7088304" y="2524761"/>
            <a:chExt cx="208798" cy="699495"/>
          </a:xfrm>
        </p:grpSpPr>
        <p:sp>
          <p:nvSpPr>
            <p:cNvPr id="27" name="Isosceles Triangle 26">
              <a:extLst>
                <a:ext uri="{FF2B5EF4-FFF2-40B4-BE49-F238E27FC236}">
                  <a16:creationId xmlns:a16="http://schemas.microsoft.com/office/drawing/2014/main" id="{4DE71E9A-6AA1-47B7-A6FF-67C2CC17305B}"/>
                </a:ext>
              </a:extLst>
            </p:cNvPr>
            <p:cNvSpPr>
              <a:spLocks noChangeAspect="1"/>
            </p:cNvSpPr>
            <p:nvPr/>
          </p:nvSpPr>
          <p:spPr>
            <a:xfrm>
              <a:off x="7088304" y="3044256"/>
              <a:ext cx="208798" cy="180000"/>
            </a:xfrm>
            <a:prstGeom prst="triangle">
              <a:avLst/>
            </a:prstGeom>
            <a:solidFill>
              <a:schemeClr val="accent6">
                <a:lumMod val="5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Sun 30/05</a:t>
              </a:r>
            </a:p>
            <a:p>
              <a:pPr algn="ctr"/>
              <a:r>
                <a:rPr lang="en-AU" sz="702">
                  <a:solidFill>
                    <a:schemeClr val="tx1"/>
                  </a:solidFill>
                </a:rPr>
                <a:t>15:00</a:t>
              </a:r>
            </a:p>
            <a:p>
              <a:pPr algn="ctr"/>
              <a:r>
                <a:rPr lang="en-AU" sz="702" b="1">
                  <a:solidFill>
                    <a:schemeClr val="tx1"/>
                  </a:solidFill>
                </a:rPr>
                <a:t>Start</a:t>
              </a:r>
            </a:p>
            <a:p>
              <a:pPr algn="ctr"/>
              <a:r>
                <a:rPr lang="en-AU" sz="702" b="1">
                  <a:solidFill>
                    <a:schemeClr val="tx1"/>
                  </a:solidFill>
                </a:rPr>
                <a:t>TVT</a:t>
              </a:r>
            </a:p>
          </p:txBody>
        </p:sp>
        <p:cxnSp>
          <p:nvCxnSpPr>
            <p:cNvPr id="28" name="Straight Connector 27">
              <a:extLst>
                <a:ext uri="{FF2B5EF4-FFF2-40B4-BE49-F238E27FC236}">
                  <a16:creationId xmlns:a16="http://schemas.microsoft.com/office/drawing/2014/main" id="{46700BCA-FE3F-48FB-8092-E1585DF64BB3}"/>
                </a:ext>
              </a:extLst>
            </p:cNvPr>
            <p:cNvCxnSpPr>
              <a:cxnSpLocks/>
              <a:stCxn id="27" idx="0"/>
              <a:endCxn id="61" idx="1"/>
            </p:cNvCxnSpPr>
            <p:nvPr/>
          </p:nvCxnSpPr>
          <p:spPr>
            <a:xfrm flipV="1">
              <a:off x="7192703" y="2524761"/>
              <a:ext cx="1231" cy="519495"/>
            </a:xfrm>
            <a:prstGeom prst="line">
              <a:avLst/>
            </a:prstGeom>
            <a:ln>
              <a:solidFill>
                <a:schemeClr val="accent6">
                  <a:lumMod val="50000"/>
                </a:schemeClr>
              </a:solidFill>
            </a:ln>
          </p:spPr>
          <p:style>
            <a:lnRef idx="1">
              <a:schemeClr val="accent4"/>
            </a:lnRef>
            <a:fillRef idx="0">
              <a:schemeClr val="accent4"/>
            </a:fillRef>
            <a:effectRef idx="0">
              <a:schemeClr val="accent4"/>
            </a:effectRef>
            <a:fontRef idx="minor">
              <a:schemeClr val="tx1"/>
            </a:fontRef>
          </p:style>
        </p:cxnSp>
      </p:grpSp>
      <p:sp>
        <p:nvSpPr>
          <p:cNvPr id="38" name="Isosceles Triangle 37">
            <a:extLst>
              <a:ext uri="{FF2B5EF4-FFF2-40B4-BE49-F238E27FC236}">
                <a16:creationId xmlns:a16="http://schemas.microsoft.com/office/drawing/2014/main" id="{43A45C4D-F99D-44E3-9E27-CBA7A7950264}"/>
              </a:ext>
            </a:extLst>
          </p:cNvPr>
          <p:cNvSpPr>
            <a:spLocks noChangeAspect="1"/>
          </p:cNvSpPr>
          <p:nvPr/>
        </p:nvSpPr>
        <p:spPr>
          <a:xfrm>
            <a:off x="399494" y="4967180"/>
            <a:ext cx="277828" cy="17694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Sat 29/05</a:t>
            </a:r>
          </a:p>
          <a:p>
            <a:pPr algn="ctr"/>
            <a:r>
              <a:rPr lang="en-AU" sz="702">
                <a:solidFill>
                  <a:schemeClr val="tx1"/>
                </a:solidFill>
              </a:rPr>
              <a:t>6:00</a:t>
            </a:r>
          </a:p>
          <a:p>
            <a:pPr algn="ctr"/>
            <a:r>
              <a:rPr lang="en-AU" sz="702" b="1">
                <a:solidFill>
                  <a:schemeClr val="tx1"/>
                </a:solidFill>
              </a:rPr>
              <a:t>Notify </a:t>
            </a:r>
          </a:p>
          <a:p>
            <a:pPr algn="ctr"/>
            <a:r>
              <a:rPr lang="en-AU" sz="702" b="1">
                <a:solidFill>
                  <a:schemeClr val="tx1"/>
                </a:solidFill>
              </a:rPr>
              <a:t>Stop</a:t>
            </a:r>
          </a:p>
          <a:p>
            <a:pPr algn="ctr"/>
            <a:r>
              <a:rPr lang="en-AU" sz="702" b="1">
                <a:solidFill>
                  <a:schemeClr val="tx1"/>
                </a:solidFill>
              </a:rPr>
              <a:t>B2M</a:t>
            </a:r>
          </a:p>
          <a:p>
            <a:pPr algn="ctr"/>
            <a:r>
              <a:rPr lang="en-AU" sz="702" b="1">
                <a:solidFill>
                  <a:schemeClr val="tx1"/>
                </a:solidFill>
              </a:rPr>
              <a:t>+</a:t>
            </a:r>
          </a:p>
          <a:p>
            <a:pPr algn="ctr"/>
            <a:r>
              <a:rPr lang="en-AU" sz="702">
                <a:solidFill>
                  <a:schemeClr val="tx1"/>
                </a:solidFill>
              </a:rPr>
              <a:t>Sat 29/05</a:t>
            </a:r>
          </a:p>
          <a:p>
            <a:pPr algn="ctr"/>
            <a:r>
              <a:rPr lang="en-AU" sz="702">
                <a:solidFill>
                  <a:schemeClr val="tx1"/>
                </a:solidFill>
              </a:rPr>
              <a:t>6:15</a:t>
            </a:r>
            <a:endParaRPr lang="en-AU" sz="702" b="1">
              <a:solidFill>
                <a:schemeClr val="tx1"/>
              </a:solidFill>
            </a:endParaRPr>
          </a:p>
          <a:p>
            <a:pPr algn="ctr"/>
            <a:r>
              <a:rPr lang="en-AU" sz="702" b="1">
                <a:solidFill>
                  <a:schemeClr val="tx1"/>
                </a:solidFill>
              </a:rPr>
              <a:t>B2M Batch</a:t>
            </a:r>
          </a:p>
          <a:p>
            <a:pPr algn="ctr"/>
            <a:r>
              <a:rPr lang="en-AU" sz="702" b="1">
                <a:solidFill>
                  <a:schemeClr val="tx1"/>
                </a:solidFill>
              </a:rPr>
              <a:t>Handlers</a:t>
            </a:r>
          </a:p>
          <a:p>
            <a:pPr algn="ctr"/>
            <a:r>
              <a:rPr lang="en-AU" sz="702" b="1">
                <a:solidFill>
                  <a:schemeClr val="tx1"/>
                </a:solidFill>
              </a:rPr>
              <a:t>Stopped</a:t>
            </a:r>
          </a:p>
        </p:txBody>
      </p:sp>
      <p:cxnSp>
        <p:nvCxnSpPr>
          <p:cNvPr id="39" name="Straight Connector 38">
            <a:extLst>
              <a:ext uri="{FF2B5EF4-FFF2-40B4-BE49-F238E27FC236}">
                <a16:creationId xmlns:a16="http://schemas.microsoft.com/office/drawing/2014/main" id="{8502DE56-0DBB-45F2-A504-9885ACB18408}"/>
              </a:ext>
            </a:extLst>
          </p:cNvPr>
          <p:cNvCxnSpPr>
            <a:cxnSpLocks/>
            <a:endCxn id="46" idx="1"/>
          </p:cNvCxnSpPr>
          <p:nvPr/>
        </p:nvCxnSpPr>
        <p:spPr>
          <a:xfrm flipH="1" flipV="1">
            <a:off x="422781" y="4629261"/>
            <a:ext cx="115628" cy="337920"/>
          </a:xfrm>
          <a:prstGeom prst="line">
            <a:avLst/>
          </a:prstGeom>
        </p:spPr>
        <p:style>
          <a:lnRef idx="1">
            <a:schemeClr val="accent4"/>
          </a:lnRef>
          <a:fillRef idx="0">
            <a:schemeClr val="accent4"/>
          </a:fillRef>
          <a:effectRef idx="0">
            <a:schemeClr val="accent4"/>
          </a:effectRef>
          <a:fontRef idx="minor">
            <a:schemeClr val="tx1"/>
          </a:fontRef>
        </p:style>
      </p:cxnSp>
      <p:grpSp>
        <p:nvGrpSpPr>
          <p:cNvPr id="119" name="Group 118">
            <a:extLst>
              <a:ext uri="{FF2B5EF4-FFF2-40B4-BE49-F238E27FC236}">
                <a16:creationId xmlns:a16="http://schemas.microsoft.com/office/drawing/2014/main" id="{FEAECEFC-3254-4885-8516-44FBBE38C8AF}"/>
              </a:ext>
            </a:extLst>
          </p:cNvPr>
          <p:cNvGrpSpPr/>
          <p:nvPr/>
        </p:nvGrpSpPr>
        <p:grpSpPr>
          <a:xfrm>
            <a:off x="7377465" y="4510300"/>
            <a:ext cx="229493" cy="632980"/>
            <a:chOff x="8441395" y="4261955"/>
            <a:chExt cx="261694" cy="721795"/>
          </a:xfrm>
        </p:grpSpPr>
        <p:sp>
          <p:nvSpPr>
            <p:cNvPr id="63" name="Isosceles Triangle 62">
              <a:extLst>
                <a:ext uri="{FF2B5EF4-FFF2-40B4-BE49-F238E27FC236}">
                  <a16:creationId xmlns:a16="http://schemas.microsoft.com/office/drawing/2014/main" id="{CB81F9F1-A2D6-4092-A1D1-E28C853EC5AA}"/>
                </a:ext>
              </a:extLst>
            </p:cNvPr>
            <p:cNvSpPr>
              <a:spLocks noChangeAspect="1"/>
            </p:cNvSpPr>
            <p:nvPr/>
          </p:nvSpPr>
          <p:spPr>
            <a:xfrm>
              <a:off x="8441395" y="4770817"/>
              <a:ext cx="261694" cy="212933"/>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Sun 30/05</a:t>
              </a:r>
            </a:p>
            <a:p>
              <a:pPr algn="ctr"/>
              <a:r>
                <a:rPr lang="en-AU" sz="702">
                  <a:solidFill>
                    <a:schemeClr val="tx1"/>
                  </a:solidFill>
                </a:rPr>
                <a:t>19:00</a:t>
              </a:r>
            </a:p>
            <a:p>
              <a:pPr algn="ctr"/>
              <a:r>
                <a:rPr lang="en-AU" sz="702" b="1">
                  <a:solidFill>
                    <a:schemeClr val="tx1"/>
                  </a:solidFill>
                </a:rPr>
                <a:t>Access to</a:t>
              </a:r>
            </a:p>
            <a:p>
              <a:pPr algn="ctr"/>
              <a:r>
                <a:rPr lang="en-AU" sz="702" b="1">
                  <a:solidFill>
                    <a:schemeClr val="tx1"/>
                  </a:solidFill>
                </a:rPr>
                <a:t>Participant</a:t>
              </a:r>
            </a:p>
            <a:p>
              <a:pPr algn="ctr"/>
              <a:r>
                <a:rPr lang="en-AU" sz="702" b="1">
                  <a:solidFill>
                    <a:schemeClr val="tx1"/>
                  </a:solidFill>
                </a:rPr>
                <a:t>File Share</a:t>
              </a:r>
            </a:p>
            <a:p>
              <a:pPr algn="ctr"/>
              <a:endParaRPr lang="en-AU" sz="702" b="1">
                <a:solidFill>
                  <a:schemeClr val="tx1"/>
                </a:solidFill>
              </a:endParaRPr>
            </a:p>
            <a:p>
              <a:pPr algn="ctr"/>
              <a:endParaRPr lang="en-AU" sz="789">
                <a:solidFill>
                  <a:schemeClr val="tx1"/>
                </a:solidFill>
              </a:endParaRPr>
            </a:p>
          </p:txBody>
        </p:sp>
        <p:cxnSp>
          <p:nvCxnSpPr>
            <p:cNvPr id="64" name="Straight Connector 63">
              <a:extLst>
                <a:ext uri="{FF2B5EF4-FFF2-40B4-BE49-F238E27FC236}">
                  <a16:creationId xmlns:a16="http://schemas.microsoft.com/office/drawing/2014/main" id="{501B28FC-A5FF-4996-8030-30694E20A29E}"/>
                </a:ext>
              </a:extLst>
            </p:cNvPr>
            <p:cNvCxnSpPr>
              <a:cxnSpLocks/>
              <a:stCxn id="63" idx="0"/>
            </p:cNvCxnSpPr>
            <p:nvPr/>
          </p:nvCxnSpPr>
          <p:spPr>
            <a:xfrm flipH="1" flipV="1">
              <a:off x="8539502" y="4261955"/>
              <a:ext cx="32740" cy="508862"/>
            </a:xfrm>
            <a:prstGeom prst="line">
              <a:avLst/>
            </a:prstGeom>
          </p:spPr>
          <p:style>
            <a:lnRef idx="1">
              <a:schemeClr val="accent4"/>
            </a:lnRef>
            <a:fillRef idx="0">
              <a:schemeClr val="accent4"/>
            </a:fillRef>
            <a:effectRef idx="0">
              <a:schemeClr val="accent4"/>
            </a:effectRef>
            <a:fontRef idx="minor">
              <a:schemeClr val="tx1"/>
            </a:fontRef>
          </p:style>
        </p:cxnSp>
      </p:grpSp>
      <p:sp>
        <p:nvSpPr>
          <p:cNvPr id="10" name="Rectangle 9">
            <a:extLst>
              <a:ext uri="{FF2B5EF4-FFF2-40B4-BE49-F238E27FC236}">
                <a16:creationId xmlns:a16="http://schemas.microsoft.com/office/drawing/2014/main" id="{B57F99A0-8FF7-4F51-B2D8-0080C371CA24}"/>
              </a:ext>
            </a:extLst>
          </p:cNvPr>
          <p:cNvSpPr/>
          <p:nvPr/>
        </p:nvSpPr>
        <p:spPr>
          <a:xfrm>
            <a:off x="8096541" y="3295911"/>
            <a:ext cx="931081" cy="1344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658" b="1"/>
              <a:t>BVT</a:t>
            </a:r>
          </a:p>
        </p:txBody>
      </p:sp>
      <p:sp>
        <p:nvSpPr>
          <p:cNvPr id="36" name="Rectangle 35">
            <a:extLst>
              <a:ext uri="{FF2B5EF4-FFF2-40B4-BE49-F238E27FC236}">
                <a16:creationId xmlns:a16="http://schemas.microsoft.com/office/drawing/2014/main" id="{0840315B-0DE0-4B31-BA6A-DCFC40C97B83}"/>
              </a:ext>
            </a:extLst>
          </p:cNvPr>
          <p:cNvSpPr/>
          <p:nvPr/>
        </p:nvSpPr>
        <p:spPr>
          <a:xfrm>
            <a:off x="8999262" y="3457600"/>
            <a:ext cx="990261" cy="1354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658" b="1"/>
              <a:t>PVM</a:t>
            </a:r>
          </a:p>
        </p:txBody>
      </p:sp>
      <p:sp>
        <p:nvSpPr>
          <p:cNvPr id="61" name="Rectangle 60">
            <a:extLst>
              <a:ext uri="{FF2B5EF4-FFF2-40B4-BE49-F238E27FC236}">
                <a16:creationId xmlns:a16="http://schemas.microsoft.com/office/drawing/2014/main" id="{7949EB05-24DC-463D-A68F-DEA7B60CD652}"/>
              </a:ext>
            </a:extLst>
          </p:cNvPr>
          <p:cNvSpPr/>
          <p:nvPr/>
        </p:nvSpPr>
        <p:spPr>
          <a:xfrm>
            <a:off x="6599829" y="2986997"/>
            <a:ext cx="964804" cy="14308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658" b="1"/>
              <a:t>TVT</a:t>
            </a:r>
          </a:p>
        </p:txBody>
      </p:sp>
      <p:sp>
        <p:nvSpPr>
          <p:cNvPr id="69" name="Rectangle 68">
            <a:extLst>
              <a:ext uri="{FF2B5EF4-FFF2-40B4-BE49-F238E27FC236}">
                <a16:creationId xmlns:a16="http://schemas.microsoft.com/office/drawing/2014/main" id="{02E60611-7788-4FC4-8229-C9C860338CDA}"/>
              </a:ext>
            </a:extLst>
          </p:cNvPr>
          <p:cNvSpPr/>
          <p:nvPr/>
        </p:nvSpPr>
        <p:spPr>
          <a:xfrm>
            <a:off x="5155959" y="2826884"/>
            <a:ext cx="1442510" cy="1576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658" b="1"/>
              <a:t>Deploymen</a:t>
            </a:r>
            <a:r>
              <a:rPr lang="en-AU" sz="702" b="1"/>
              <a:t>t</a:t>
            </a:r>
          </a:p>
        </p:txBody>
      </p:sp>
      <p:sp>
        <p:nvSpPr>
          <p:cNvPr id="40" name="Rectangle 39">
            <a:extLst>
              <a:ext uri="{FF2B5EF4-FFF2-40B4-BE49-F238E27FC236}">
                <a16:creationId xmlns:a16="http://schemas.microsoft.com/office/drawing/2014/main" id="{2931B8A6-0E87-4D00-8FB9-A56D92E7C621}"/>
              </a:ext>
            </a:extLst>
          </p:cNvPr>
          <p:cNvSpPr/>
          <p:nvPr/>
        </p:nvSpPr>
        <p:spPr>
          <a:xfrm>
            <a:off x="7564636" y="3140581"/>
            <a:ext cx="1012455" cy="134435"/>
          </a:xfrm>
          <a:prstGeom prst="rect">
            <a:avLst/>
          </a:prstGeom>
        </p:spPr>
        <p:style>
          <a:lnRef idx="1">
            <a:schemeClr val="accent3"/>
          </a:lnRef>
          <a:fillRef idx="2">
            <a:schemeClr val="accent3"/>
          </a:fillRef>
          <a:effectRef idx="1">
            <a:schemeClr val="accent3"/>
          </a:effectRef>
          <a:fontRef idx="minor">
            <a:schemeClr val="dk1"/>
          </a:fontRef>
        </p:style>
        <p:txBody>
          <a:bodyPr lIns="80189" tIns="40094" rIns="80189" bIns="40094" rtlCol="0" anchor="ctr"/>
          <a:lstStyle/>
          <a:p>
            <a:pPr algn="ctr"/>
            <a:r>
              <a:rPr lang="en-AU" sz="658" b="1">
                <a:cs typeface="Segoe UI Semilight"/>
              </a:rPr>
              <a:t>IVT</a:t>
            </a:r>
            <a:endParaRPr lang="en-AU" sz="658" b="1"/>
          </a:p>
        </p:txBody>
      </p:sp>
      <p:sp>
        <p:nvSpPr>
          <p:cNvPr id="42" name="Rectangle 41">
            <a:extLst>
              <a:ext uri="{FF2B5EF4-FFF2-40B4-BE49-F238E27FC236}">
                <a16:creationId xmlns:a16="http://schemas.microsoft.com/office/drawing/2014/main" id="{3DE09100-D1EE-4DE6-B2CD-5A9A333A005C}"/>
              </a:ext>
            </a:extLst>
          </p:cNvPr>
          <p:cNvSpPr/>
          <p:nvPr/>
        </p:nvSpPr>
        <p:spPr>
          <a:xfrm>
            <a:off x="5155960" y="4265338"/>
            <a:ext cx="3883904" cy="27020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702" b="1">
                <a:solidFill>
                  <a:schemeClr val="bg1"/>
                </a:solidFill>
              </a:rPr>
              <a:t>B2B </a:t>
            </a:r>
            <a:r>
              <a:rPr lang="en-AU" sz="658" b="1">
                <a:solidFill>
                  <a:schemeClr val="bg1"/>
                </a:solidFill>
              </a:rPr>
              <a:t>Stopped</a:t>
            </a:r>
          </a:p>
        </p:txBody>
      </p:sp>
      <p:grpSp>
        <p:nvGrpSpPr>
          <p:cNvPr id="81" name="Group 80">
            <a:extLst>
              <a:ext uri="{FF2B5EF4-FFF2-40B4-BE49-F238E27FC236}">
                <a16:creationId xmlns:a16="http://schemas.microsoft.com/office/drawing/2014/main" id="{17407837-D909-40DD-B3CB-E5941FF02BE5}"/>
              </a:ext>
            </a:extLst>
          </p:cNvPr>
          <p:cNvGrpSpPr/>
          <p:nvPr/>
        </p:nvGrpSpPr>
        <p:grpSpPr>
          <a:xfrm>
            <a:off x="7463500" y="3291670"/>
            <a:ext cx="183108" cy="488655"/>
            <a:chOff x="8510717" y="2726033"/>
            <a:chExt cx="208800" cy="557219"/>
          </a:xfrm>
        </p:grpSpPr>
        <p:sp>
          <p:nvSpPr>
            <p:cNvPr id="57" name="Isosceles Triangle 56">
              <a:extLst>
                <a:ext uri="{FF2B5EF4-FFF2-40B4-BE49-F238E27FC236}">
                  <a16:creationId xmlns:a16="http://schemas.microsoft.com/office/drawing/2014/main" id="{92604336-6845-4DA3-8F5B-2A35EBA98264}"/>
                </a:ext>
              </a:extLst>
            </p:cNvPr>
            <p:cNvSpPr>
              <a:spLocks noChangeAspect="1"/>
            </p:cNvSpPr>
            <p:nvPr/>
          </p:nvSpPr>
          <p:spPr>
            <a:xfrm>
              <a:off x="8510717" y="3103252"/>
              <a:ext cx="208800" cy="180000"/>
            </a:xfrm>
            <a:prstGeom prst="triangle">
              <a:avLst/>
            </a:prstGeom>
            <a:solidFill>
              <a:schemeClr val="accent6">
                <a:lumMod val="5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Sun 30/05</a:t>
              </a:r>
            </a:p>
            <a:p>
              <a:pPr algn="ctr"/>
              <a:r>
                <a:rPr lang="en-AU" sz="702">
                  <a:solidFill>
                    <a:schemeClr val="tx1"/>
                  </a:solidFill>
                </a:rPr>
                <a:t>19:30</a:t>
              </a:r>
            </a:p>
            <a:p>
              <a:pPr algn="ctr"/>
              <a:r>
                <a:rPr lang="en-AU" sz="702" b="1">
                  <a:solidFill>
                    <a:schemeClr val="tx1"/>
                  </a:solidFill>
                </a:rPr>
                <a:t>Start</a:t>
              </a:r>
            </a:p>
            <a:p>
              <a:pPr algn="ctr"/>
              <a:r>
                <a:rPr lang="en-AU" sz="702" b="1">
                  <a:solidFill>
                    <a:schemeClr val="tx1"/>
                  </a:solidFill>
                </a:rPr>
                <a:t>IVT</a:t>
              </a:r>
            </a:p>
          </p:txBody>
        </p:sp>
        <p:cxnSp>
          <p:nvCxnSpPr>
            <p:cNvPr id="58" name="Straight Connector 57">
              <a:extLst>
                <a:ext uri="{FF2B5EF4-FFF2-40B4-BE49-F238E27FC236}">
                  <a16:creationId xmlns:a16="http://schemas.microsoft.com/office/drawing/2014/main" id="{3B920CFD-C442-4755-B57E-2673631DBE95}"/>
                </a:ext>
              </a:extLst>
            </p:cNvPr>
            <p:cNvCxnSpPr>
              <a:cxnSpLocks/>
            </p:cNvCxnSpPr>
            <p:nvPr/>
          </p:nvCxnSpPr>
          <p:spPr>
            <a:xfrm flipV="1">
              <a:off x="8626044" y="2726033"/>
              <a:ext cx="0" cy="368805"/>
            </a:xfrm>
            <a:prstGeom prst="line">
              <a:avLst/>
            </a:prstGeom>
            <a:solidFill>
              <a:schemeClr val="accent6">
                <a:lumMod val="50000"/>
              </a:schemeClr>
            </a:solidFill>
            <a:ln>
              <a:solidFill>
                <a:schemeClr val="accent6">
                  <a:lumMod val="50000"/>
                </a:schemeClr>
              </a:solidFill>
            </a:ln>
          </p:spPr>
          <p:style>
            <a:lnRef idx="1">
              <a:schemeClr val="accent4"/>
            </a:lnRef>
            <a:fillRef idx="0">
              <a:schemeClr val="accent4"/>
            </a:fillRef>
            <a:effectRef idx="0">
              <a:schemeClr val="accent4"/>
            </a:effectRef>
            <a:fontRef idx="minor">
              <a:schemeClr val="tx1"/>
            </a:fontRef>
          </p:style>
        </p:cxnSp>
      </p:grpSp>
      <p:sp>
        <p:nvSpPr>
          <p:cNvPr id="53" name="Isosceles Triangle 52">
            <a:extLst>
              <a:ext uri="{FF2B5EF4-FFF2-40B4-BE49-F238E27FC236}">
                <a16:creationId xmlns:a16="http://schemas.microsoft.com/office/drawing/2014/main" id="{0E6F387C-C5FF-438C-8D9A-A8F2DBE28DB3}"/>
              </a:ext>
            </a:extLst>
          </p:cNvPr>
          <p:cNvSpPr>
            <a:spLocks noChangeAspect="1"/>
          </p:cNvSpPr>
          <p:nvPr/>
        </p:nvSpPr>
        <p:spPr>
          <a:xfrm>
            <a:off x="969898" y="5033407"/>
            <a:ext cx="260467" cy="165888"/>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Sat 29/05</a:t>
            </a:r>
          </a:p>
          <a:p>
            <a:pPr algn="ctr"/>
            <a:r>
              <a:rPr lang="en-AU" sz="702">
                <a:solidFill>
                  <a:schemeClr val="tx1"/>
                </a:solidFill>
              </a:rPr>
              <a:t>6:30</a:t>
            </a:r>
          </a:p>
          <a:p>
            <a:pPr algn="ctr"/>
            <a:r>
              <a:rPr lang="en-AU" sz="702" b="1">
                <a:solidFill>
                  <a:schemeClr val="tx1"/>
                </a:solidFill>
              </a:rPr>
              <a:t>Access</a:t>
            </a:r>
          </a:p>
          <a:p>
            <a:pPr algn="ctr"/>
            <a:r>
              <a:rPr lang="en-AU" sz="702" b="1">
                <a:solidFill>
                  <a:schemeClr val="tx1"/>
                </a:solidFill>
              </a:rPr>
              <a:t>to MSATS</a:t>
            </a:r>
          </a:p>
          <a:p>
            <a:pPr algn="ctr"/>
            <a:r>
              <a:rPr lang="en-AU" sz="702" b="1">
                <a:solidFill>
                  <a:schemeClr val="tx1"/>
                </a:solidFill>
              </a:rPr>
              <a:t>Browser</a:t>
            </a:r>
          </a:p>
          <a:p>
            <a:pPr algn="ctr"/>
            <a:r>
              <a:rPr lang="en-AU" sz="702" b="1">
                <a:solidFill>
                  <a:schemeClr val="tx1"/>
                </a:solidFill>
              </a:rPr>
              <a:t>Stopped</a:t>
            </a:r>
          </a:p>
        </p:txBody>
      </p:sp>
      <p:cxnSp>
        <p:nvCxnSpPr>
          <p:cNvPr id="55" name="Straight Connector 54">
            <a:extLst>
              <a:ext uri="{FF2B5EF4-FFF2-40B4-BE49-F238E27FC236}">
                <a16:creationId xmlns:a16="http://schemas.microsoft.com/office/drawing/2014/main" id="{DD2FCCB1-E760-4098-B2A8-3733E520262F}"/>
              </a:ext>
            </a:extLst>
          </p:cNvPr>
          <p:cNvCxnSpPr>
            <a:cxnSpLocks/>
            <a:stCxn id="53" idx="0"/>
            <a:endCxn id="46" idx="1"/>
          </p:cNvCxnSpPr>
          <p:nvPr/>
        </p:nvCxnSpPr>
        <p:spPr>
          <a:xfrm flipH="1" flipV="1">
            <a:off x="422781" y="4629261"/>
            <a:ext cx="677351" cy="404146"/>
          </a:xfrm>
          <a:prstGeom prst="line">
            <a:avLst/>
          </a:prstGeom>
        </p:spPr>
        <p:style>
          <a:lnRef idx="1">
            <a:schemeClr val="accent4"/>
          </a:lnRef>
          <a:fillRef idx="0">
            <a:schemeClr val="accent4"/>
          </a:fillRef>
          <a:effectRef idx="0">
            <a:schemeClr val="accent4"/>
          </a:effectRef>
          <a:fontRef idx="minor">
            <a:schemeClr val="tx1"/>
          </a:fontRef>
        </p:style>
      </p:cxnSp>
      <p:grpSp>
        <p:nvGrpSpPr>
          <p:cNvPr id="89" name="Group 88">
            <a:extLst>
              <a:ext uri="{FF2B5EF4-FFF2-40B4-BE49-F238E27FC236}">
                <a16:creationId xmlns:a16="http://schemas.microsoft.com/office/drawing/2014/main" id="{90BAA22D-8733-44B5-9568-1607F5F65B98}"/>
              </a:ext>
            </a:extLst>
          </p:cNvPr>
          <p:cNvGrpSpPr/>
          <p:nvPr/>
        </p:nvGrpSpPr>
        <p:grpSpPr>
          <a:xfrm>
            <a:off x="8009131" y="3363129"/>
            <a:ext cx="183108" cy="523733"/>
            <a:chOff x="9152272" y="2702310"/>
            <a:chExt cx="208800" cy="597219"/>
          </a:xfrm>
        </p:grpSpPr>
        <p:sp>
          <p:nvSpPr>
            <p:cNvPr id="76" name="Isosceles Triangle 75">
              <a:extLst>
                <a:ext uri="{FF2B5EF4-FFF2-40B4-BE49-F238E27FC236}">
                  <a16:creationId xmlns:a16="http://schemas.microsoft.com/office/drawing/2014/main" id="{4DDCD57D-2855-4BCC-90FE-5F045011AB79}"/>
                </a:ext>
              </a:extLst>
            </p:cNvPr>
            <p:cNvSpPr>
              <a:spLocks noChangeAspect="1"/>
            </p:cNvSpPr>
            <p:nvPr/>
          </p:nvSpPr>
          <p:spPr>
            <a:xfrm>
              <a:off x="9152272" y="3119529"/>
              <a:ext cx="208800" cy="180000"/>
            </a:xfrm>
            <a:prstGeom prst="triangle">
              <a:avLst/>
            </a:prstGeom>
            <a:solidFill>
              <a:schemeClr val="accent6">
                <a:lumMod val="5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Sun 30/05</a:t>
              </a:r>
            </a:p>
            <a:p>
              <a:pPr algn="ctr"/>
              <a:r>
                <a:rPr lang="en-AU" sz="702">
                  <a:solidFill>
                    <a:schemeClr val="tx1"/>
                  </a:solidFill>
                </a:rPr>
                <a:t>22:00</a:t>
              </a:r>
            </a:p>
            <a:p>
              <a:pPr algn="ctr"/>
              <a:r>
                <a:rPr lang="en-AU" sz="702" b="1">
                  <a:solidFill>
                    <a:schemeClr val="tx1"/>
                  </a:solidFill>
                </a:rPr>
                <a:t>Start</a:t>
              </a:r>
            </a:p>
            <a:p>
              <a:pPr algn="ctr"/>
              <a:r>
                <a:rPr lang="en-AU" sz="702" b="1">
                  <a:solidFill>
                    <a:schemeClr val="tx1"/>
                  </a:solidFill>
                </a:rPr>
                <a:t>BVT</a:t>
              </a:r>
            </a:p>
          </p:txBody>
        </p:sp>
        <p:cxnSp>
          <p:nvCxnSpPr>
            <p:cNvPr id="77" name="Straight Connector 76">
              <a:extLst>
                <a:ext uri="{FF2B5EF4-FFF2-40B4-BE49-F238E27FC236}">
                  <a16:creationId xmlns:a16="http://schemas.microsoft.com/office/drawing/2014/main" id="{8B5A9CCC-1CFF-4C8E-89A9-01680D5CB044}"/>
                </a:ext>
              </a:extLst>
            </p:cNvPr>
            <p:cNvCxnSpPr>
              <a:cxnSpLocks/>
              <a:stCxn id="76" idx="0"/>
              <a:endCxn id="10" idx="1"/>
            </p:cNvCxnSpPr>
            <p:nvPr/>
          </p:nvCxnSpPr>
          <p:spPr>
            <a:xfrm flipH="1" flipV="1">
              <a:off x="9251946" y="2702310"/>
              <a:ext cx="4726" cy="417219"/>
            </a:xfrm>
            <a:prstGeom prst="line">
              <a:avLst/>
            </a:prstGeom>
            <a:solidFill>
              <a:schemeClr val="accent6">
                <a:lumMod val="50000"/>
              </a:schemeClr>
            </a:solidFill>
            <a:ln>
              <a:solidFill>
                <a:schemeClr val="accent6">
                  <a:lumMod val="50000"/>
                </a:schemeClr>
              </a:solidFill>
            </a:ln>
          </p:spPr>
          <p:style>
            <a:lnRef idx="1">
              <a:schemeClr val="accent4"/>
            </a:lnRef>
            <a:fillRef idx="0">
              <a:schemeClr val="accent4"/>
            </a:fillRef>
            <a:effectRef idx="0">
              <a:schemeClr val="accent4"/>
            </a:effectRef>
            <a:fontRef idx="minor">
              <a:schemeClr val="tx1"/>
            </a:fontRef>
          </p:style>
        </p:cxnSp>
      </p:grpSp>
      <p:sp>
        <p:nvSpPr>
          <p:cNvPr id="109" name="Isosceles Triangle 108">
            <a:extLst>
              <a:ext uri="{FF2B5EF4-FFF2-40B4-BE49-F238E27FC236}">
                <a16:creationId xmlns:a16="http://schemas.microsoft.com/office/drawing/2014/main" id="{C290B5A3-97D8-41D4-B80B-37E906E1BCBA}"/>
              </a:ext>
            </a:extLst>
          </p:cNvPr>
          <p:cNvSpPr>
            <a:spLocks noChangeAspect="1"/>
          </p:cNvSpPr>
          <p:nvPr/>
        </p:nvSpPr>
        <p:spPr>
          <a:xfrm>
            <a:off x="7837835" y="5583529"/>
            <a:ext cx="229493" cy="186732"/>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Sun 30/05</a:t>
            </a:r>
          </a:p>
          <a:p>
            <a:pPr algn="ctr"/>
            <a:r>
              <a:rPr lang="en-AU" sz="702">
                <a:solidFill>
                  <a:schemeClr val="tx1"/>
                </a:solidFill>
              </a:rPr>
              <a:t>19:00</a:t>
            </a:r>
          </a:p>
          <a:p>
            <a:pPr algn="ctr"/>
            <a:r>
              <a:rPr lang="en-AU" sz="702" b="1">
                <a:solidFill>
                  <a:schemeClr val="tx1"/>
                </a:solidFill>
              </a:rPr>
              <a:t>Start</a:t>
            </a:r>
          </a:p>
          <a:p>
            <a:pPr algn="ctr"/>
            <a:r>
              <a:rPr lang="en-AU" sz="702" b="1">
                <a:solidFill>
                  <a:schemeClr val="tx1"/>
                </a:solidFill>
              </a:rPr>
              <a:t>B2M Batch</a:t>
            </a:r>
          </a:p>
          <a:p>
            <a:pPr algn="ctr"/>
            <a:r>
              <a:rPr lang="en-AU" sz="702" b="1">
                <a:solidFill>
                  <a:schemeClr val="tx1"/>
                </a:solidFill>
              </a:rPr>
              <a:t>Handlers </a:t>
            </a:r>
            <a:endParaRPr lang="en-AU" sz="789" b="1">
              <a:solidFill>
                <a:schemeClr val="tx1"/>
              </a:solidFill>
            </a:endParaRPr>
          </a:p>
          <a:p>
            <a:pPr algn="ctr"/>
            <a:endParaRPr lang="en-AU" sz="789">
              <a:solidFill>
                <a:schemeClr val="tx1"/>
              </a:solidFill>
            </a:endParaRPr>
          </a:p>
        </p:txBody>
      </p:sp>
      <p:cxnSp>
        <p:nvCxnSpPr>
          <p:cNvPr id="110" name="Straight Connector 109">
            <a:extLst>
              <a:ext uri="{FF2B5EF4-FFF2-40B4-BE49-F238E27FC236}">
                <a16:creationId xmlns:a16="http://schemas.microsoft.com/office/drawing/2014/main" id="{8A67D9BE-74A0-4724-8879-F663F2DD3B18}"/>
              </a:ext>
            </a:extLst>
          </p:cNvPr>
          <p:cNvCxnSpPr>
            <a:cxnSpLocks/>
          </p:cNvCxnSpPr>
          <p:nvPr/>
        </p:nvCxnSpPr>
        <p:spPr>
          <a:xfrm flipH="1" flipV="1">
            <a:off x="7545253" y="4591482"/>
            <a:ext cx="297037" cy="899923"/>
          </a:xfrm>
          <a:prstGeom prst="line">
            <a:avLst/>
          </a:prstGeom>
        </p:spPr>
        <p:style>
          <a:lnRef idx="1">
            <a:schemeClr val="accent4"/>
          </a:lnRef>
          <a:fillRef idx="0">
            <a:schemeClr val="accent4"/>
          </a:fillRef>
          <a:effectRef idx="0">
            <a:schemeClr val="accent4"/>
          </a:effectRef>
          <a:fontRef idx="minor">
            <a:schemeClr val="tx1"/>
          </a:fontRef>
        </p:style>
      </p:cxnSp>
      <p:grpSp>
        <p:nvGrpSpPr>
          <p:cNvPr id="120" name="Group 119">
            <a:extLst>
              <a:ext uri="{FF2B5EF4-FFF2-40B4-BE49-F238E27FC236}">
                <a16:creationId xmlns:a16="http://schemas.microsoft.com/office/drawing/2014/main" id="{E4010227-312E-4D82-88F6-29C9324E1600}"/>
              </a:ext>
            </a:extLst>
          </p:cNvPr>
          <p:cNvGrpSpPr/>
          <p:nvPr/>
        </p:nvGrpSpPr>
        <p:grpSpPr>
          <a:xfrm>
            <a:off x="8953862" y="4602652"/>
            <a:ext cx="183108" cy="1023290"/>
            <a:chOff x="6338453" y="3843423"/>
            <a:chExt cx="208800" cy="1166867"/>
          </a:xfrm>
        </p:grpSpPr>
        <p:sp>
          <p:nvSpPr>
            <p:cNvPr id="121" name="Isosceles Triangle 120">
              <a:extLst>
                <a:ext uri="{FF2B5EF4-FFF2-40B4-BE49-F238E27FC236}">
                  <a16:creationId xmlns:a16="http://schemas.microsoft.com/office/drawing/2014/main" id="{73ED79E5-6759-4520-A0CF-422A60923624}"/>
                </a:ext>
              </a:extLst>
            </p:cNvPr>
            <p:cNvSpPr>
              <a:spLocks noChangeAspect="1"/>
            </p:cNvSpPr>
            <p:nvPr/>
          </p:nvSpPr>
          <p:spPr>
            <a:xfrm>
              <a:off x="6338453" y="4830290"/>
              <a:ext cx="208800" cy="180000"/>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Mon 31/05</a:t>
              </a:r>
            </a:p>
            <a:p>
              <a:pPr algn="ctr"/>
              <a:r>
                <a:rPr lang="en-AU" sz="702">
                  <a:solidFill>
                    <a:schemeClr val="tx1"/>
                  </a:solidFill>
                </a:rPr>
                <a:t>4:00</a:t>
              </a:r>
            </a:p>
            <a:p>
              <a:pPr algn="ctr"/>
              <a:r>
                <a:rPr lang="en-AU" sz="702" b="1">
                  <a:solidFill>
                    <a:schemeClr val="tx1"/>
                  </a:solidFill>
                </a:rPr>
                <a:t>B2B And B2M Re-start</a:t>
              </a:r>
            </a:p>
            <a:p>
              <a:pPr algn="ctr"/>
              <a:r>
                <a:rPr lang="en-AU" sz="702" b="1">
                  <a:solidFill>
                    <a:schemeClr val="tx1"/>
                  </a:solidFill>
                </a:rPr>
                <a:t>with all</a:t>
              </a:r>
            </a:p>
            <a:p>
              <a:pPr algn="ctr"/>
              <a:r>
                <a:rPr lang="en-AU" sz="702" b="1">
                  <a:solidFill>
                    <a:schemeClr val="tx1"/>
                  </a:solidFill>
                </a:rPr>
                <a:t>Participants</a:t>
              </a:r>
            </a:p>
          </p:txBody>
        </p:sp>
        <p:cxnSp>
          <p:nvCxnSpPr>
            <p:cNvPr id="122" name="Straight Connector 121">
              <a:extLst>
                <a:ext uri="{FF2B5EF4-FFF2-40B4-BE49-F238E27FC236}">
                  <a16:creationId xmlns:a16="http://schemas.microsoft.com/office/drawing/2014/main" id="{D2F5679D-C554-4FFC-91CF-1152711B783D}"/>
                </a:ext>
              </a:extLst>
            </p:cNvPr>
            <p:cNvCxnSpPr>
              <a:cxnSpLocks/>
            </p:cNvCxnSpPr>
            <p:nvPr/>
          </p:nvCxnSpPr>
          <p:spPr>
            <a:xfrm flipV="1">
              <a:off x="6442853" y="3843423"/>
              <a:ext cx="6331" cy="953244"/>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50" name="Group 49">
            <a:extLst>
              <a:ext uri="{FF2B5EF4-FFF2-40B4-BE49-F238E27FC236}">
                <a16:creationId xmlns:a16="http://schemas.microsoft.com/office/drawing/2014/main" id="{571ADE1F-6265-440C-A90A-8065FE10624B}"/>
              </a:ext>
            </a:extLst>
          </p:cNvPr>
          <p:cNvGrpSpPr/>
          <p:nvPr/>
        </p:nvGrpSpPr>
        <p:grpSpPr>
          <a:xfrm>
            <a:off x="9908450" y="4602645"/>
            <a:ext cx="183108" cy="1037747"/>
            <a:chOff x="6529333" y="3897423"/>
            <a:chExt cx="208800" cy="1183355"/>
          </a:xfrm>
        </p:grpSpPr>
        <p:sp>
          <p:nvSpPr>
            <p:cNvPr id="51" name="Isosceles Triangle 50">
              <a:extLst>
                <a:ext uri="{FF2B5EF4-FFF2-40B4-BE49-F238E27FC236}">
                  <a16:creationId xmlns:a16="http://schemas.microsoft.com/office/drawing/2014/main" id="{DBB4B254-9B84-4278-9A63-F47515647A37}"/>
                </a:ext>
              </a:extLst>
            </p:cNvPr>
            <p:cNvSpPr>
              <a:spLocks noChangeAspect="1"/>
            </p:cNvSpPr>
            <p:nvPr/>
          </p:nvSpPr>
          <p:spPr>
            <a:xfrm>
              <a:off x="6529333" y="4900778"/>
              <a:ext cx="208800" cy="180000"/>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wrap="none" lIns="0" tIns="94711" rIns="0" bIns="0" rtlCol="0" anchor="t" anchorCtr="0"/>
            <a:lstStyle/>
            <a:p>
              <a:pPr algn="ctr"/>
              <a:r>
                <a:rPr lang="en-AU" sz="702">
                  <a:solidFill>
                    <a:schemeClr val="tx1"/>
                  </a:solidFill>
                </a:rPr>
                <a:t>Mon 31/05</a:t>
              </a:r>
            </a:p>
            <a:p>
              <a:pPr algn="ctr"/>
              <a:r>
                <a:rPr lang="en-AU" sz="702">
                  <a:solidFill>
                    <a:schemeClr val="tx1"/>
                  </a:solidFill>
                </a:rPr>
                <a:t>08:00</a:t>
              </a:r>
            </a:p>
            <a:p>
              <a:pPr algn="ctr"/>
              <a:r>
                <a:rPr lang="en-AU" sz="702" b="1">
                  <a:solidFill>
                    <a:schemeClr val="tx1"/>
                  </a:solidFill>
                </a:rPr>
                <a:t>Notify All Participants</a:t>
              </a:r>
            </a:p>
          </p:txBody>
        </p:sp>
        <p:cxnSp>
          <p:nvCxnSpPr>
            <p:cNvPr id="52" name="Straight Connector 51">
              <a:extLst>
                <a:ext uri="{FF2B5EF4-FFF2-40B4-BE49-F238E27FC236}">
                  <a16:creationId xmlns:a16="http://schemas.microsoft.com/office/drawing/2014/main" id="{B8E7EF78-F1B3-4E4A-BC22-788FEAF0F62A}"/>
                </a:ext>
              </a:extLst>
            </p:cNvPr>
            <p:cNvCxnSpPr>
              <a:cxnSpLocks/>
            </p:cNvCxnSpPr>
            <p:nvPr/>
          </p:nvCxnSpPr>
          <p:spPr>
            <a:xfrm flipV="1">
              <a:off x="6639988" y="3897423"/>
              <a:ext cx="6331" cy="953244"/>
            </a:xfrm>
            <a:prstGeom prst="line">
              <a:avLst/>
            </a:prstGeom>
          </p:spPr>
          <p:style>
            <a:lnRef idx="1">
              <a:schemeClr val="accent4"/>
            </a:lnRef>
            <a:fillRef idx="0">
              <a:schemeClr val="accent4"/>
            </a:fillRef>
            <a:effectRef idx="0">
              <a:schemeClr val="accent4"/>
            </a:effectRef>
            <a:fontRef idx="minor">
              <a:schemeClr val="tx1"/>
            </a:fontRef>
          </p:style>
        </p:cxnSp>
      </p:grpSp>
      <p:sp>
        <p:nvSpPr>
          <p:cNvPr id="49" name="Diamond 48">
            <a:extLst>
              <a:ext uri="{FF2B5EF4-FFF2-40B4-BE49-F238E27FC236}">
                <a16:creationId xmlns:a16="http://schemas.microsoft.com/office/drawing/2014/main" id="{514B8CD2-74AF-4070-95E8-D97C23BE18F1}"/>
              </a:ext>
            </a:extLst>
          </p:cNvPr>
          <p:cNvSpPr>
            <a:spLocks noChangeAspect="1"/>
          </p:cNvSpPr>
          <p:nvPr/>
        </p:nvSpPr>
        <p:spPr>
          <a:xfrm>
            <a:off x="8887564" y="3628425"/>
            <a:ext cx="157852" cy="157852"/>
          </a:xfrm>
          <a:prstGeom prst="diamond">
            <a:avLst/>
          </a:prstGeom>
          <a:solidFill>
            <a:srgbClr val="92D050"/>
          </a:solidFill>
          <a:ln w="6350">
            <a:solidFill>
              <a:srgbClr val="00B050"/>
            </a:solidFill>
          </a:ln>
        </p:spPr>
        <p:style>
          <a:lnRef idx="2">
            <a:schemeClr val="dk1">
              <a:shade val="50000"/>
            </a:schemeClr>
          </a:lnRef>
          <a:fillRef idx="1">
            <a:schemeClr val="dk1"/>
          </a:fillRef>
          <a:effectRef idx="0">
            <a:schemeClr val="dk1"/>
          </a:effectRef>
          <a:fontRef idx="minor">
            <a:schemeClr val="lt1"/>
          </a:fontRef>
        </p:style>
        <p:txBody>
          <a:bodyPr wrap="none" lIns="568266" tIns="0" rIns="0" bIns="0" rtlCol="0" anchor="ctr"/>
          <a:lstStyle/>
          <a:p>
            <a:pPr algn="ctr"/>
            <a:r>
              <a:rPr lang="en-AU" sz="702" b="1">
                <a:solidFill>
                  <a:schemeClr val="tx1"/>
                </a:solidFill>
              </a:rPr>
              <a:t>Go Decision</a:t>
            </a:r>
          </a:p>
        </p:txBody>
      </p:sp>
    </p:spTree>
    <p:extLst>
      <p:ext uri="{BB962C8B-B14F-4D97-AF65-F5344CB8AC3E}">
        <p14:creationId xmlns:p14="http://schemas.microsoft.com/office/powerpoint/2010/main" val="1726932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8E55-CC43-4F21-B720-51861646D0F3}"/>
              </a:ext>
            </a:extLst>
          </p:cNvPr>
          <p:cNvSpPr>
            <a:spLocks noGrp="1"/>
          </p:cNvSpPr>
          <p:nvPr>
            <p:ph type="title"/>
          </p:nvPr>
        </p:nvSpPr>
        <p:spPr/>
        <p:txBody>
          <a:bodyPr/>
          <a:lstStyle/>
          <a:p>
            <a:r>
              <a:rPr lang="en-AU"/>
              <a:t>Production cutover update – points for discussion</a:t>
            </a:r>
          </a:p>
        </p:txBody>
      </p:sp>
      <p:sp>
        <p:nvSpPr>
          <p:cNvPr id="3" name="Content Placeholder 2">
            <a:extLst>
              <a:ext uri="{FF2B5EF4-FFF2-40B4-BE49-F238E27FC236}">
                <a16:creationId xmlns:a16="http://schemas.microsoft.com/office/drawing/2014/main" id="{EEC1CCF1-BB5F-4CD6-84FF-730936543A38}"/>
              </a:ext>
            </a:extLst>
          </p:cNvPr>
          <p:cNvSpPr>
            <a:spLocks noGrp="1"/>
          </p:cNvSpPr>
          <p:nvPr>
            <p:ph idx="1"/>
          </p:nvPr>
        </p:nvSpPr>
        <p:spPr>
          <a:xfrm>
            <a:off x="206546" y="1636295"/>
            <a:ext cx="10255425" cy="5669280"/>
          </a:xfrm>
        </p:spPr>
        <p:txBody>
          <a:bodyPr vert="horz" lIns="91440" tIns="45720" rIns="91440" bIns="45720" rtlCol="0" anchor="t">
            <a:normAutofit fontScale="62500" lnSpcReduction="20000"/>
          </a:bodyPr>
          <a:lstStyle/>
          <a:p>
            <a:pPr marL="200025" indent="-200025"/>
            <a:r>
              <a:rPr lang="en-AU" sz="2450"/>
              <a:t>B2M outage – Including MSATS browser, commencing 6.00am Saturday</a:t>
            </a:r>
            <a:endParaRPr lang="en-US" sz="2450"/>
          </a:p>
          <a:p>
            <a:pPr marL="601345" lvl="1" indent="-200025"/>
            <a:r>
              <a:rPr lang="en-AU" sz="2100"/>
              <a:t>Clear participant outboxes boxes by 6.00 am Saturday / move MDMT files in outbox to archive folder</a:t>
            </a:r>
            <a:endParaRPr lang="en-AU" sz="2100">
              <a:cs typeface="Segoe UI Semilight"/>
            </a:endParaRPr>
          </a:p>
          <a:p>
            <a:pPr marL="601345" lvl="1" indent="-200025"/>
            <a:r>
              <a:rPr lang="en-AU" sz="2100"/>
              <a:t>MSATS browser access stopped for duration of cutover </a:t>
            </a:r>
          </a:p>
          <a:p>
            <a:pPr marL="601345" lvl="1" indent="-200025"/>
            <a:endParaRPr lang="en-AU">
              <a:cs typeface="Segoe UI Semilight"/>
            </a:endParaRPr>
          </a:p>
          <a:p>
            <a:pPr lvl="1"/>
            <a:r>
              <a:rPr lang="en-AU" sz="2450"/>
              <a:t>B2B outage – Outage timeframe aligned with Go-Decision</a:t>
            </a:r>
            <a:endParaRPr lang="en-AU" sz="2450">
              <a:cs typeface="Segoe UI Semilight"/>
            </a:endParaRPr>
          </a:p>
          <a:p>
            <a:pPr marL="601345" lvl="1" indent="-200025"/>
            <a:r>
              <a:rPr lang="en-AU" sz="2100"/>
              <a:t>Total B2B outage time approx. 22 hours </a:t>
            </a:r>
            <a:endParaRPr lang="en-AU" sz="2100">
              <a:cs typeface="Segoe UI Semilight"/>
            </a:endParaRPr>
          </a:p>
          <a:p>
            <a:pPr marL="601345" lvl="1" indent="-200025"/>
            <a:r>
              <a:rPr lang="en-AU" sz="2100"/>
              <a:t>Impact on MDP Data Delivery to Retailers</a:t>
            </a:r>
            <a:endParaRPr lang="en-AU" sz="2100">
              <a:cs typeface="Segoe UI Semilight"/>
            </a:endParaRPr>
          </a:p>
          <a:p>
            <a:pPr marL="601345" lvl="1" indent="-200025"/>
            <a:r>
              <a:rPr lang="en-AU" sz="2100"/>
              <a:t>Retailer Billing impact based on B2B delivery resumption</a:t>
            </a:r>
            <a:endParaRPr lang="en-AU" sz="2100">
              <a:cs typeface="Segoe UI Semilight"/>
            </a:endParaRPr>
          </a:p>
          <a:p>
            <a:pPr marL="601345" lvl="1" indent="-200025"/>
            <a:r>
              <a:rPr lang="en-AU" sz="2100"/>
              <a:t>Participant B2B contingency measures during outage for Service Order, connections</a:t>
            </a:r>
            <a:endParaRPr lang="en-AU" sz="2100">
              <a:cs typeface="Segoe UI Semilight"/>
            </a:endParaRPr>
          </a:p>
          <a:p>
            <a:pPr marL="1002030" lvl="2" indent="-200025"/>
            <a:r>
              <a:rPr lang="en-AU" sz="1900"/>
              <a:t>Retail expectations 8.00 am availability for service order processing </a:t>
            </a:r>
            <a:endParaRPr lang="en-AU" sz="1900">
              <a:cs typeface="Segoe UI Semilight"/>
            </a:endParaRPr>
          </a:p>
          <a:p>
            <a:pPr marL="1002030" lvl="2" indent="-200025"/>
            <a:r>
              <a:rPr lang="en-AU" sz="1900"/>
              <a:t>Impact if MDM rollback is required (the rollback is expected to take 6 hours) and will require B2B outage</a:t>
            </a:r>
            <a:endParaRPr lang="en-AU">
              <a:cs typeface="Segoe UI Semilight"/>
            </a:endParaRPr>
          </a:p>
          <a:p>
            <a:pPr marL="601345" lvl="1" indent="-200025"/>
            <a:r>
              <a:rPr lang="en-AU" sz="2100"/>
              <a:t>Maximum B2B outage timeframe if issues are encountered during cutover</a:t>
            </a:r>
            <a:endParaRPr lang="en-AU" sz="2100">
              <a:cs typeface="Segoe UI Semilight"/>
            </a:endParaRPr>
          </a:p>
          <a:p>
            <a:pPr marL="400685" lvl="1" indent="0">
              <a:buNone/>
            </a:pPr>
            <a:endParaRPr lang="en-AU">
              <a:cs typeface="Segoe UI Semilight"/>
            </a:endParaRPr>
          </a:p>
          <a:p>
            <a:pPr marL="200025" indent="-200025"/>
            <a:r>
              <a:rPr lang="en-AU" sz="2450"/>
              <a:t>B2M and B2B Metering Data restart</a:t>
            </a:r>
            <a:endParaRPr lang="en-AU" sz="2450">
              <a:cs typeface="Segoe UI Semilight"/>
            </a:endParaRPr>
          </a:p>
          <a:p>
            <a:pPr marL="601345" lvl="1" indent="-200025"/>
            <a:r>
              <a:rPr lang="en-AU" sz="2100"/>
              <a:t>Processing of B2B backlog</a:t>
            </a:r>
            <a:endParaRPr lang="en-AU" sz="2100">
              <a:cs typeface="Segoe UI Semilight"/>
            </a:endParaRPr>
          </a:p>
          <a:p>
            <a:pPr marL="1002030" lvl="2" indent="-200025"/>
            <a:r>
              <a:rPr lang="en-AU" sz="1900"/>
              <a:t>Staggered delivery </a:t>
            </a:r>
            <a:endParaRPr lang="en-AU" sz="1900">
              <a:cs typeface="Segoe UI Semilight"/>
            </a:endParaRPr>
          </a:p>
          <a:p>
            <a:pPr marL="601345" lvl="1" indent="-200025"/>
            <a:r>
              <a:rPr lang="en-AU" sz="2100"/>
              <a:t>Processing of B2M backlog</a:t>
            </a:r>
            <a:endParaRPr lang="en-AU" sz="2100">
              <a:cs typeface="Segoe UI Semilight"/>
            </a:endParaRPr>
          </a:p>
          <a:p>
            <a:pPr marL="1002030" lvl="2" indent="-200025"/>
            <a:r>
              <a:rPr lang="en-AU" sz="1900"/>
              <a:t>Friday and Saturday metering data delivered for settlement run</a:t>
            </a:r>
            <a:endParaRPr lang="en-AU" sz="1900">
              <a:cs typeface="Segoe UI Semilight"/>
            </a:endParaRPr>
          </a:p>
          <a:p>
            <a:pPr marL="1002030" lvl="2" indent="-200025"/>
            <a:r>
              <a:rPr lang="en-AU" sz="1900"/>
              <a:t>Staggered delivery of daily files</a:t>
            </a:r>
            <a:endParaRPr lang="en-AU" sz="1900">
              <a:cs typeface="Segoe UI Semilight"/>
            </a:endParaRPr>
          </a:p>
          <a:p>
            <a:pPr marL="200025" indent="-200025"/>
            <a:r>
              <a:rPr lang="en-AU" sz="2450"/>
              <a:t>Commencing Delivery of MDFF files</a:t>
            </a:r>
            <a:endParaRPr lang="en-AU" sz="2450">
              <a:cs typeface="Segoe UI Semilight"/>
            </a:endParaRPr>
          </a:p>
          <a:p>
            <a:pPr marL="200025" indent="-200025"/>
            <a:endParaRPr lang="en-AU">
              <a:cs typeface="Segoe UI Semilight"/>
            </a:endParaRPr>
          </a:p>
          <a:p>
            <a:pPr marL="200025" indent="-200025"/>
            <a:r>
              <a:rPr lang="en-AU" sz="2450"/>
              <a:t>Delivery of data to NEMMCO not VPXP</a:t>
            </a:r>
            <a:endParaRPr lang="en-AU" sz="2450">
              <a:cs typeface="Segoe UI Semilight"/>
            </a:endParaRPr>
          </a:p>
          <a:p>
            <a:pPr marL="400685" lvl="1" indent="0">
              <a:buNone/>
            </a:pPr>
            <a:endParaRPr lang="en-AU">
              <a:cs typeface="Segoe UI Semilight"/>
            </a:endParaRPr>
          </a:p>
          <a:p>
            <a:pPr marL="200025" indent="-200025"/>
            <a:r>
              <a:rPr lang="en-AU" sz="2450"/>
              <a:t>MDMT validations – file naming standards</a:t>
            </a:r>
            <a:endParaRPr lang="en-AU" sz="2450">
              <a:cs typeface="Segoe UI Semilight"/>
            </a:endParaRPr>
          </a:p>
          <a:p>
            <a:pPr marL="601345" lvl="1" indent="-200025"/>
            <a:r>
              <a:rPr lang="en-AU" sz="2100"/>
              <a:t>Meter data response and report response</a:t>
            </a:r>
            <a:endParaRPr lang="en-AU" sz="2100">
              <a:cs typeface="Segoe UI Semilight"/>
            </a:endParaRPr>
          </a:p>
          <a:p>
            <a:pPr marL="601345" lvl="1" indent="-200025"/>
            <a:r>
              <a:rPr lang="en-AU" sz="2100"/>
              <a:t>File name and length validation for participant generated MDMT Requests (</a:t>
            </a:r>
            <a:r>
              <a:rPr lang="en-AU" sz="2100" err="1"/>
              <a:t>MeterDataREquest</a:t>
            </a:r>
            <a:r>
              <a:rPr lang="en-AU" sz="2100"/>
              <a:t> and </a:t>
            </a:r>
            <a:r>
              <a:rPr lang="en-AU" sz="2100" err="1"/>
              <a:t>ReportRequest</a:t>
            </a:r>
            <a:r>
              <a:rPr lang="en-AU" sz="2100"/>
              <a:t>)</a:t>
            </a:r>
            <a:endParaRPr lang="en-AU" sz="2100">
              <a:cs typeface="Segoe UI Semilight"/>
            </a:endParaRPr>
          </a:p>
          <a:p>
            <a:pPr marL="1002030" lvl="2" indent="-200025">
              <a:spcBef>
                <a:spcPts val="438"/>
              </a:spcBef>
            </a:pPr>
            <a:r>
              <a:rPr lang="en-AU" sz="1750">
                <a:cs typeface="Segoe UI Semilight"/>
              </a:rPr>
              <a:t>Work underway to increase valid file length</a:t>
            </a:r>
          </a:p>
          <a:p>
            <a:pPr marL="200025" indent="-200025"/>
            <a:endParaRPr lang="en-AU">
              <a:cs typeface="Segoe UI Semilight"/>
            </a:endParaRPr>
          </a:p>
          <a:p>
            <a:pPr marL="200025" indent="-200025"/>
            <a:endParaRPr lang="en-AU">
              <a:cs typeface="Segoe UI Semilight"/>
            </a:endParaRPr>
          </a:p>
        </p:txBody>
      </p:sp>
      <p:sp>
        <p:nvSpPr>
          <p:cNvPr id="4" name="Slide Number Placeholder 3">
            <a:extLst>
              <a:ext uri="{FF2B5EF4-FFF2-40B4-BE49-F238E27FC236}">
                <a16:creationId xmlns:a16="http://schemas.microsoft.com/office/drawing/2014/main" id="{EF2C58CA-D04D-4020-B287-8BCD64493202}"/>
              </a:ext>
            </a:extLst>
          </p:cNvPr>
          <p:cNvSpPr>
            <a:spLocks noGrp="1"/>
          </p:cNvSpPr>
          <p:nvPr>
            <p:ph type="sldNum" sz="quarter" idx="12"/>
          </p:nvPr>
        </p:nvSpPr>
        <p:spPr/>
        <p:txBody>
          <a:bodyPr/>
          <a:lstStyle/>
          <a:p>
            <a:fld id="{4EC81F68-4976-451A-B2E9-79BCBD2F70CC}" type="slidenum">
              <a:rPr lang="en-AU" smtClean="0"/>
              <a:t>68</a:t>
            </a:fld>
            <a:endParaRPr lang="en-AU"/>
          </a:p>
        </p:txBody>
      </p:sp>
    </p:spTree>
    <p:extLst>
      <p:ext uri="{BB962C8B-B14F-4D97-AF65-F5344CB8AC3E}">
        <p14:creationId xmlns:p14="http://schemas.microsoft.com/office/powerpoint/2010/main" val="2427529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8E55-CC43-4F21-B720-51861646D0F3}"/>
              </a:ext>
            </a:extLst>
          </p:cNvPr>
          <p:cNvSpPr>
            <a:spLocks noGrp="1"/>
          </p:cNvSpPr>
          <p:nvPr>
            <p:ph type="title"/>
          </p:nvPr>
        </p:nvSpPr>
        <p:spPr>
          <a:xfrm>
            <a:off x="206547" y="150494"/>
            <a:ext cx="9649722" cy="1310695"/>
          </a:xfrm>
        </p:spPr>
        <p:txBody>
          <a:bodyPr/>
          <a:lstStyle/>
          <a:p>
            <a:r>
              <a:rPr lang="en-AU" sz="3850"/>
              <a:t>Go Live Scenario: RM Report Response Schema </a:t>
            </a:r>
          </a:p>
        </p:txBody>
      </p:sp>
      <p:sp>
        <p:nvSpPr>
          <p:cNvPr id="3" name="Content Placeholder 2">
            <a:extLst>
              <a:ext uri="{FF2B5EF4-FFF2-40B4-BE49-F238E27FC236}">
                <a16:creationId xmlns:a16="http://schemas.microsoft.com/office/drawing/2014/main" id="{EEC1CCF1-BB5F-4CD6-84FF-730936543A38}"/>
              </a:ext>
            </a:extLst>
          </p:cNvPr>
          <p:cNvSpPr>
            <a:spLocks noGrp="1"/>
          </p:cNvSpPr>
          <p:nvPr>
            <p:ph idx="1"/>
          </p:nvPr>
        </p:nvSpPr>
        <p:spPr>
          <a:xfrm>
            <a:off x="206546" y="1636295"/>
            <a:ext cx="10255425" cy="5669280"/>
          </a:xfrm>
        </p:spPr>
        <p:txBody>
          <a:bodyPr vert="horz" lIns="91440" tIns="45720" rIns="91440" bIns="45720" rtlCol="0" anchor="t">
            <a:noAutofit/>
          </a:bodyPr>
          <a:lstStyle/>
          <a:p>
            <a:pPr marL="0" indent="0">
              <a:buNone/>
            </a:pPr>
            <a:r>
              <a:rPr lang="en-AU" sz="1600"/>
              <a:t>As part of System Testing AGL has highlighted a variance to the report parameters within the RM Report Response Schema</a:t>
            </a:r>
            <a:endParaRPr lang="en-AU" sz="1600">
              <a:cs typeface="Segoe UI Semilight"/>
            </a:endParaRPr>
          </a:p>
          <a:p>
            <a:pPr marL="200025" indent="-200025"/>
            <a:r>
              <a:rPr lang="en-AU" sz="1600"/>
              <a:t>Currently Automatically generated RM report responses include optional fields in the report parameter section of the </a:t>
            </a:r>
            <a:r>
              <a:rPr lang="en-AU" sz="1600" err="1"/>
              <a:t>aseXML</a:t>
            </a:r>
            <a:r>
              <a:rPr lang="en-AU" sz="1600"/>
              <a:t> schema (example of reports impacted RM16, RM27 and RM20)</a:t>
            </a:r>
          </a:p>
          <a:p>
            <a:pPr marL="200025" indent="-200025"/>
            <a:endParaRPr lang="en-AU" sz="1600">
              <a:cs typeface="Segoe UI Semilight"/>
            </a:endParaRPr>
          </a:p>
          <a:p>
            <a:pPr marL="200025" indent="-200025"/>
            <a:endParaRPr lang="en-AU" sz="1600">
              <a:cs typeface="Segoe UI Semilight"/>
            </a:endParaRPr>
          </a:p>
          <a:p>
            <a:pPr marL="200025" indent="-200025"/>
            <a:endParaRPr lang="en-AU" sz="1600">
              <a:cs typeface="Segoe UI Semilight"/>
            </a:endParaRPr>
          </a:p>
          <a:p>
            <a:pPr marL="200025" indent="-200025"/>
            <a:endParaRPr lang="en-AU" sz="1600"/>
          </a:p>
          <a:p>
            <a:pPr marL="200025" indent="-200025"/>
            <a:endParaRPr lang="en-AU" sz="1600"/>
          </a:p>
          <a:p>
            <a:pPr marL="0" indent="0">
              <a:buNone/>
            </a:pPr>
            <a:r>
              <a:rPr lang="en-AU" sz="1600"/>
              <a:t>RM report response parameters include the field and values provided for the report response.</a:t>
            </a:r>
          </a:p>
          <a:p>
            <a:pPr marL="200025" indent="-200025"/>
            <a:r>
              <a:rPr lang="en-AU" sz="1600"/>
              <a:t>It was identified by AGL that  AEMOs new Enterprise MDM is only passing the </a:t>
            </a:r>
            <a:r>
              <a:rPr lang="en-AU" sz="1600" err="1"/>
              <a:t>SettlementCase</a:t>
            </a:r>
            <a:r>
              <a:rPr lang="en-AU" sz="1600"/>
              <a:t> and therefore producing a limited set of report parameters:</a:t>
            </a:r>
            <a:endParaRPr lang="en-AU" sz="1600">
              <a:cs typeface="Segoe UI Semilight"/>
            </a:endParaRPr>
          </a:p>
          <a:p>
            <a:pPr marL="200025" indent="-200025"/>
            <a:endParaRPr lang="en-AU" sz="1600"/>
          </a:p>
          <a:p>
            <a:pPr marL="200025" indent="-200025"/>
            <a:endParaRPr lang="en-AU" sz="1600"/>
          </a:p>
          <a:p>
            <a:pPr marL="200025" indent="-200025"/>
            <a:endParaRPr lang="en-AU" sz="1600"/>
          </a:p>
          <a:p>
            <a:pPr marL="0" indent="0">
              <a:buNone/>
            </a:pPr>
            <a:r>
              <a:rPr lang="en-AU" sz="1600"/>
              <a:t>Work to remediate has commenced  but retesting will be required prior to deployment and may not be in place at go-live.</a:t>
            </a:r>
            <a:endParaRPr lang="en-AU" sz="1600">
              <a:cs typeface="Segoe UI Semilight"/>
            </a:endParaRPr>
          </a:p>
          <a:p>
            <a:pPr marL="0" indent="0">
              <a:buNone/>
            </a:pPr>
            <a:r>
              <a:rPr lang="en-AU" sz="1600" u="sng"/>
              <a:t>5MS would like to understand the impact on market participants if the Optional Report Parameters at not provided.</a:t>
            </a:r>
            <a:endParaRPr lang="en-AU" sz="1600"/>
          </a:p>
        </p:txBody>
      </p:sp>
      <p:sp>
        <p:nvSpPr>
          <p:cNvPr id="4" name="Slide Number Placeholder 3">
            <a:extLst>
              <a:ext uri="{FF2B5EF4-FFF2-40B4-BE49-F238E27FC236}">
                <a16:creationId xmlns:a16="http://schemas.microsoft.com/office/drawing/2014/main" id="{EF2C58CA-D04D-4020-B287-8BCD64493202}"/>
              </a:ext>
            </a:extLst>
          </p:cNvPr>
          <p:cNvSpPr>
            <a:spLocks noGrp="1"/>
          </p:cNvSpPr>
          <p:nvPr>
            <p:ph type="sldNum" sz="quarter" idx="12"/>
          </p:nvPr>
        </p:nvSpPr>
        <p:spPr/>
        <p:txBody>
          <a:bodyPr/>
          <a:lstStyle/>
          <a:p>
            <a:fld id="{4EC81F68-4976-451A-B2E9-79BCBD2F70CC}" type="slidenum">
              <a:rPr lang="en-AU" smtClean="0"/>
              <a:t>69</a:t>
            </a:fld>
            <a:endParaRPr lang="en-AU"/>
          </a:p>
        </p:txBody>
      </p:sp>
      <p:pic>
        <p:nvPicPr>
          <p:cNvPr id="5" name="Picture 5" descr="Text&#10;&#10;Description automatically generated">
            <a:extLst>
              <a:ext uri="{FF2B5EF4-FFF2-40B4-BE49-F238E27FC236}">
                <a16:creationId xmlns:a16="http://schemas.microsoft.com/office/drawing/2014/main" id="{3FB85A3B-0DA1-4D98-B2A2-21B710A36D79}"/>
              </a:ext>
            </a:extLst>
          </p:cNvPr>
          <p:cNvPicPr>
            <a:picLocks noChangeAspect="1"/>
          </p:cNvPicPr>
          <p:nvPr/>
        </p:nvPicPr>
        <p:blipFill>
          <a:blip r:embed="rId2"/>
          <a:stretch>
            <a:fillRect/>
          </a:stretch>
        </p:blipFill>
        <p:spPr>
          <a:xfrm>
            <a:off x="1480602" y="2782140"/>
            <a:ext cx="7111014" cy="1429854"/>
          </a:xfrm>
          <a:prstGeom prst="rect">
            <a:avLst/>
          </a:prstGeom>
        </p:spPr>
      </p:pic>
      <p:pic>
        <p:nvPicPr>
          <p:cNvPr id="6" name="Picture 6" descr="Text&#10;&#10;Description automatically generated">
            <a:extLst>
              <a:ext uri="{FF2B5EF4-FFF2-40B4-BE49-F238E27FC236}">
                <a16:creationId xmlns:a16="http://schemas.microsoft.com/office/drawing/2014/main" id="{736EBA07-FD80-4B71-A2AB-435D1ECFDB84}"/>
              </a:ext>
            </a:extLst>
          </p:cNvPr>
          <p:cNvPicPr>
            <a:picLocks noChangeAspect="1"/>
          </p:cNvPicPr>
          <p:nvPr/>
        </p:nvPicPr>
        <p:blipFill>
          <a:blip r:embed="rId3"/>
          <a:stretch>
            <a:fillRect/>
          </a:stretch>
        </p:blipFill>
        <p:spPr>
          <a:xfrm>
            <a:off x="1480602" y="5311572"/>
            <a:ext cx="7111014" cy="894424"/>
          </a:xfrm>
          <a:prstGeom prst="rect">
            <a:avLst/>
          </a:prstGeom>
        </p:spPr>
      </p:pic>
    </p:spTree>
    <p:extLst>
      <p:ext uri="{BB962C8B-B14F-4D97-AF65-F5344CB8AC3E}">
        <p14:creationId xmlns:p14="http://schemas.microsoft.com/office/powerpoint/2010/main" val="152825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141A-8275-472B-9851-2683213DCCCD}"/>
              </a:ext>
            </a:extLst>
          </p:cNvPr>
          <p:cNvSpPr>
            <a:spLocks noGrp="1"/>
          </p:cNvSpPr>
          <p:nvPr>
            <p:ph type="title"/>
          </p:nvPr>
        </p:nvSpPr>
        <p:spPr/>
        <p:txBody>
          <a:bodyPr/>
          <a:lstStyle/>
          <a:p>
            <a:endParaRPr lang="en-AU"/>
          </a:p>
        </p:txBody>
      </p:sp>
      <p:sp>
        <p:nvSpPr>
          <p:cNvPr id="4" name="Slide Number Placeholder 3">
            <a:extLst>
              <a:ext uri="{FF2B5EF4-FFF2-40B4-BE49-F238E27FC236}">
                <a16:creationId xmlns:a16="http://schemas.microsoft.com/office/drawing/2014/main" id="{7935E6FA-F3F5-4778-AB91-B993124071A1}"/>
              </a:ext>
            </a:extLst>
          </p:cNvPr>
          <p:cNvSpPr>
            <a:spLocks noGrp="1"/>
          </p:cNvSpPr>
          <p:nvPr>
            <p:ph type="sldNum" sz="quarter" idx="12"/>
          </p:nvPr>
        </p:nvSpPr>
        <p:spPr/>
        <p:txBody>
          <a:bodyPr/>
          <a:lstStyle/>
          <a:p>
            <a:fld id="{4EC81F68-4976-451A-B2E9-79BCBD2F70CC}" type="slidenum">
              <a:rPr lang="en-AU" smtClean="0"/>
              <a:t>7</a:t>
            </a:fld>
            <a:endParaRPr lang="en-AU"/>
          </a:p>
        </p:txBody>
      </p:sp>
      <p:graphicFrame>
        <p:nvGraphicFramePr>
          <p:cNvPr id="5" name="Content Placeholder 6">
            <a:extLst>
              <a:ext uri="{FF2B5EF4-FFF2-40B4-BE49-F238E27FC236}">
                <a16:creationId xmlns:a16="http://schemas.microsoft.com/office/drawing/2014/main" id="{C3238BAA-BBB8-43D8-B155-A892FC45E361}"/>
              </a:ext>
            </a:extLst>
          </p:cNvPr>
          <p:cNvGraphicFramePr>
            <a:graphicFrameLocks/>
          </p:cNvGraphicFramePr>
          <p:nvPr>
            <p:extLst>
              <p:ext uri="{D42A27DB-BD31-4B8C-83A1-F6EECF244321}">
                <p14:modId xmlns:p14="http://schemas.microsoft.com/office/powerpoint/2010/main" val="1884502118"/>
              </p:ext>
            </p:extLst>
          </p:nvPr>
        </p:nvGraphicFramePr>
        <p:xfrm>
          <a:off x="0" y="1535915"/>
          <a:ext cx="10691812" cy="2570175"/>
        </p:xfrm>
        <a:graphic>
          <a:graphicData uri="http://schemas.openxmlformats.org/drawingml/2006/table">
            <a:tbl>
              <a:tblPr>
                <a:tableStyleId>{7DF18680-E054-41AD-8BC1-D1AEF772440D}</a:tableStyleId>
              </a:tblPr>
              <a:tblGrid>
                <a:gridCol w="759055">
                  <a:extLst>
                    <a:ext uri="{9D8B030D-6E8A-4147-A177-3AD203B41FA5}">
                      <a16:colId xmlns:a16="http://schemas.microsoft.com/office/drawing/2014/main" val="411289004"/>
                    </a:ext>
                  </a:extLst>
                </a:gridCol>
                <a:gridCol w="896935">
                  <a:extLst>
                    <a:ext uri="{9D8B030D-6E8A-4147-A177-3AD203B41FA5}">
                      <a16:colId xmlns:a16="http://schemas.microsoft.com/office/drawing/2014/main" val="1572276015"/>
                    </a:ext>
                  </a:extLst>
                </a:gridCol>
                <a:gridCol w="3984414">
                  <a:extLst>
                    <a:ext uri="{9D8B030D-6E8A-4147-A177-3AD203B41FA5}">
                      <a16:colId xmlns:a16="http://schemas.microsoft.com/office/drawing/2014/main" val="71918296"/>
                    </a:ext>
                  </a:extLst>
                </a:gridCol>
                <a:gridCol w="5051408">
                  <a:extLst>
                    <a:ext uri="{9D8B030D-6E8A-4147-A177-3AD203B41FA5}">
                      <a16:colId xmlns:a16="http://schemas.microsoft.com/office/drawing/2014/main" val="3532150438"/>
                    </a:ext>
                  </a:extLst>
                </a:gridCol>
              </a:tblGrid>
              <a:tr h="342162">
                <a:tc>
                  <a:txBody>
                    <a:bodyPr/>
                    <a:lstStyle/>
                    <a:p>
                      <a:pPr marL="0" algn="l" defTabSz="801929" rtl="0" eaLnBrk="1" fontAlgn="b" latinLnBrk="0" hangingPunct="1"/>
                      <a:r>
                        <a:rPr lang="en-AU" sz="1400" b="1" u="none" strike="noStrike" kern="1200">
                          <a:solidFill>
                            <a:schemeClr val="bg1"/>
                          </a:solidFill>
                          <a:effectLst/>
                        </a:rPr>
                        <a:t>No.</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Status</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Action</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Comment</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extLst>
                  <a:ext uri="{0D108BD9-81ED-4DB2-BD59-A6C34878D82A}">
                    <a16:rowId xmlns:a16="http://schemas.microsoft.com/office/drawing/2014/main" val="3305108398"/>
                  </a:ext>
                </a:extLst>
              </a:tr>
              <a:tr h="737605">
                <a:tc>
                  <a:txBody>
                    <a:bodyPr/>
                    <a:lstStyle/>
                    <a:p>
                      <a:pPr algn="l">
                        <a:lnSpc>
                          <a:spcPct val="106000"/>
                        </a:lnSpc>
                        <a:spcBef>
                          <a:spcPts val="600"/>
                        </a:spcBef>
                        <a:spcAft>
                          <a:spcPts val="600"/>
                        </a:spcAft>
                      </a:pPr>
                      <a:r>
                        <a:rPr lang="en-AU" sz="1200" u="none" strike="noStrike" kern="1200">
                          <a:solidFill>
                            <a:schemeClr val="dk1"/>
                          </a:solidFill>
                          <a:effectLst/>
                          <a:latin typeface="+mn-lt"/>
                          <a:ea typeface="+mn-ea"/>
                          <a:cs typeface="+mn-cs"/>
                        </a:rPr>
                        <a:t>22.7.1</a:t>
                      </a:r>
                    </a:p>
                  </a:txBody>
                  <a:tcPr marL="68580" marR="68580" marT="0" marB="0" anchor="ctr">
                    <a:solidFill>
                      <a:srgbClr val="D8D9DE"/>
                    </a:solidFill>
                  </a:tcPr>
                </a:tc>
                <a:tc>
                  <a:txBody>
                    <a:bodyPr/>
                    <a:lstStyle/>
                    <a:p>
                      <a:pPr algn="ctr" rtl="0" fontAlgn="base"/>
                      <a:r>
                        <a:rPr lang="en-AU" sz="1200" u="none" strike="noStrike" kern="1200">
                          <a:solidFill>
                            <a:schemeClr val="dk1"/>
                          </a:solidFill>
                          <a:effectLst/>
                          <a:latin typeface="+mn-lt"/>
                          <a:ea typeface="+mn-ea"/>
                          <a:cs typeface="+mn-cs"/>
                        </a:rPr>
                        <a:t>Closed </a:t>
                      </a:r>
                    </a:p>
                  </a:txBody>
                  <a:tcPr marL="72000" marR="72000" marT="72000" marB="72000" anchor="ctr">
                    <a:solidFill>
                      <a:srgbClr val="D8D9DE"/>
                    </a:solidFill>
                  </a:tcPr>
                </a:tc>
                <a:tc>
                  <a:txBody>
                    <a:bodyPr/>
                    <a:lstStyle/>
                    <a:p>
                      <a:pPr marL="0" algn="l" defTabSz="801929" rtl="0" eaLnBrk="1" fontAlgn="base" latinLnBrk="0" hangingPunct="1"/>
                      <a:r>
                        <a:rPr lang="en-AU" sz="1200" u="none" strike="noStrike" kern="1200">
                          <a:solidFill>
                            <a:schemeClr val="dk1"/>
                          </a:solidFill>
                          <a:effectLst/>
                          <a:latin typeface="+mn-lt"/>
                          <a:ea typeface="+mn-ea"/>
                          <a:cs typeface="+mn-cs"/>
                        </a:rPr>
                        <a:t>RWG to consider whether action R02 can be considered superseded by R19 and therefore can be closed.</a:t>
                      </a:r>
                    </a:p>
                  </a:txBody>
                  <a:tcPr marL="68580" marR="68580" marT="0" marB="0" anchor="ctr">
                    <a:solidFill>
                      <a:srgbClr val="D8D9DE"/>
                    </a:solidFill>
                  </a:tcPr>
                </a:tc>
                <a:tc>
                  <a:txBody>
                    <a:bodyPr/>
                    <a:lstStyle/>
                    <a:p>
                      <a:pPr algn="l" rtl="0" fontAlgn="base"/>
                      <a:r>
                        <a:rPr lang="en-AU" sz="1200" kern="1200">
                          <a:solidFill>
                            <a:schemeClr val="dk1"/>
                          </a:solidFill>
                          <a:effectLst/>
                          <a:latin typeface="+mn-lt"/>
                          <a:ea typeface="+mn-ea"/>
                          <a:cs typeface="+mn-cs"/>
                        </a:rPr>
                        <a:t>See next slide. </a:t>
                      </a:r>
                    </a:p>
                  </a:txBody>
                  <a:tcPr marL="72000" marR="72000" marT="72000" marB="72000" anchor="ctr">
                    <a:solidFill>
                      <a:srgbClr val="D8D9DE"/>
                    </a:solidFill>
                  </a:tcPr>
                </a:tc>
                <a:extLst>
                  <a:ext uri="{0D108BD9-81ED-4DB2-BD59-A6C34878D82A}">
                    <a16:rowId xmlns:a16="http://schemas.microsoft.com/office/drawing/2014/main" val="2619563614"/>
                  </a:ext>
                </a:extLst>
              </a:tr>
              <a:tr h="737605">
                <a:tc>
                  <a:txBody>
                    <a:bodyPr/>
                    <a:lstStyle/>
                    <a:p>
                      <a:pPr marL="0" algn="l" defTabSz="801929" rtl="0" eaLnBrk="1" latinLnBrk="0" hangingPunct="1">
                        <a:lnSpc>
                          <a:spcPct val="106000"/>
                        </a:lnSpc>
                        <a:spcBef>
                          <a:spcPts val="600"/>
                        </a:spcBef>
                        <a:spcAft>
                          <a:spcPts val="600"/>
                        </a:spcAft>
                      </a:pPr>
                      <a:r>
                        <a:rPr lang="en-AU" sz="1200" u="none" strike="noStrike" kern="1200">
                          <a:solidFill>
                            <a:schemeClr val="dk1"/>
                          </a:solidFill>
                          <a:effectLst/>
                          <a:latin typeface="+mn-lt"/>
                          <a:ea typeface="+mn-ea"/>
                          <a:cs typeface="+mn-cs"/>
                        </a:rPr>
                        <a:t>22.7.2</a:t>
                      </a:r>
                    </a:p>
                  </a:txBody>
                  <a:tcPr marL="68580" marR="68580" marT="0" marB="0" anchor="ctr">
                    <a:solidFill>
                      <a:srgbClr val="EDEDEF"/>
                    </a:solidFill>
                  </a:tcPr>
                </a:tc>
                <a:tc>
                  <a:txBody>
                    <a:bodyPr/>
                    <a:lstStyle/>
                    <a:p>
                      <a:pPr algn="ctr" rtl="0" fontAlgn="base"/>
                      <a:r>
                        <a:rPr lang="en-AU" sz="1200" u="none" strike="noStrike" kern="1200">
                          <a:solidFill>
                            <a:schemeClr val="dk1"/>
                          </a:solidFill>
                          <a:effectLst/>
                          <a:latin typeface="+mn-lt"/>
                          <a:ea typeface="+mn-ea"/>
                          <a:cs typeface="+mn-cs"/>
                        </a:rPr>
                        <a:t>Open</a:t>
                      </a:r>
                    </a:p>
                  </a:txBody>
                  <a:tcPr marL="72000" marR="72000" marT="72000" marB="72000" anchor="ctr">
                    <a:solidFill>
                      <a:srgbClr val="EDEDEF"/>
                    </a:solidFill>
                  </a:tcPr>
                </a:tc>
                <a:tc>
                  <a:txBody>
                    <a:bodyPr/>
                    <a:lstStyle/>
                    <a:p>
                      <a:pPr marL="0" algn="l" defTabSz="801929" rtl="0" eaLnBrk="1" fontAlgn="base" latinLnBrk="0" hangingPunct="1"/>
                      <a:r>
                        <a:rPr lang="en-AU" sz="1200" u="none" strike="noStrike" kern="1200">
                          <a:solidFill>
                            <a:schemeClr val="dk1"/>
                          </a:solidFill>
                          <a:effectLst/>
                          <a:latin typeface="+mn-lt"/>
                          <a:ea typeface="+mn-ea"/>
                          <a:cs typeface="+mn-cs"/>
                        </a:rPr>
                        <a:t>AEMO to consider incorporating the impact of increased CATS transaction volumes from initiatives such as MSDR into 5MS readiness risks</a:t>
                      </a:r>
                    </a:p>
                  </a:txBody>
                  <a:tcPr marL="68580" marR="68580" marT="0" marB="0" anchor="ctr">
                    <a:solidFill>
                      <a:srgbClr val="EDEDEF"/>
                    </a:solidFill>
                  </a:tcPr>
                </a:tc>
                <a:tc>
                  <a:txBody>
                    <a:bodyPr/>
                    <a:lstStyle/>
                    <a:p>
                      <a:pPr algn="l" rtl="0" fontAlgn="base"/>
                      <a:r>
                        <a:rPr lang="en-AU" sz="1200" kern="1200">
                          <a:solidFill>
                            <a:schemeClr val="dk1"/>
                          </a:solidFill>
                          <a:effectLst/>
                          <a:latin typeface="+mn-lt"/>
                          <a:ea typeface="+mn-ea"/>
                          <a:cs typeface="+mn-cs"/>
                        </a:rPr>
                        <a:t>In discussion with MSDR team to establish overall AEMO  ownership of this risk.</a:t>
                      </a:r>
                    </a:p>
                  </a:txBody>
                  <a:tcPr marL="72000" marR="72000" marT="72000" marB="72000" anchor="ctr">
                    <a:solidFill>
                      <a:srgbClr val="EDEDEF"/>
                    </a:solidFill>
                  </a:tcPr>
                </a:tc>
                <a:extLst>
                  <a:ext uri="{0D108BD9-81ED-4DB2-BD59-A6C34878D82A}">
                    <a16:rowId xmlns:a16="http://schemas.microsoft.com/office/drawing/2014/main" val="2183711083"/>
                  </a:ext>
                </a:extLst>
              </a:tr>
              <a:tr h="737605">
                <a:tc>
                  <a:txBody>
                    <a:bodyPr/>
                    <a:lstStyle/>
                    <a:p>
                      <a:pPr marL="0" algn="l" defTabSz="801929" rtl="0" eaLnBrk="1" latinLnBrk="0" hangingPunct="1">
                        <a:lnSpc>
                          <a:spcPct val="106000"/>
                        </a:lnSpc>
                        <a:spcBef>
                          <a:spcPts val="600"/>
                        </a:spcBef>
                        <a:spcAft>
                          <a:spcPts val="600"/>
                        </a:spcAft>
                      </a:pPr>
                      <a:r>
                        <a:rPr lang="en-AU" sz="1200" u="none" strike="noStrike" kern="1200">
                          <a:solidFill>
                            <a:schemeClr val="dk1"/>
                          </a:solidFill>
                          <a:effectLst/>
                          <a:latin typeface="+mn-lt"/>
                          <a:ea typeface="+mn-ea"/>
                          <a:cs typeface="+mn-cs"/>
                        </a:rPr>
                        <a:t>N/A</a:t>
                      </a:r>
                    </a:p>
                  </a:txBody>
                  <a:tcPr marL="68580" marR="68580" marT="0" marB="0" anchor="ctr">
                    <a:solidFill>
                      <a:srgbClr val="EDEDEF"/>
                    </a:solidFill>
                  </a:tcPr>
                </a:tc>
                <a:tc>
                  <a:txBody>
                    <a:bodyPr/>
                    <a:lstStyle/>
                    <a:p>
                      <a:pPr algn="ctr" rtl="0" fontAlgn="base"/>
                      <a:r>
                        <a:rPr lang="en-AU" sz="1200" u="none" strike="noStrike" kern="1200">
                          <a:solidFill>
                            <a:schemeClr val="dk1"/>
                          </a:solidFill>
                          <a:effectLst/>
                          <a:latin typeface="+mn-lt"/>
                          <a:ea typeface="+mn-ea"/>
                          <a:cs typeface="+mn-cs"/>
                        </a:rPr>
                        <a:t>N/A</a:t>
                      </a:r>
                    </a:p>
                  </a:txBody>
                  <a:tcPr marL="72000" marR="72000" marT="72000" marB="72000" anchor="ctr">
                    <a:solidFill>
                      <a:srgbClr val="EDEDEF"/>
                    </a:solidFill>
                  </a:tcPr>
                </a:tc>
                <a:tc>
                  <a:txBody>
                    <a:bodyPr/>
                    <a:lstStyle/>
                    <a:p>
                      <a:pPr marL="0" algn="l" defTabSz="801929" rtl="0" eaLnBrk="1" fontAlgn="base" latinLnBrk="0" hangingPunct="1"/>
                      <a:r>
                        <a:rPr lang="en-AU" sz="1200" u="none" strike="noStrike" kern="1200">
                          <a:solidFill>
                            <a:schemeClr val="dk1"/>
                          </a:solidFill>
                          <a:effectLst/>
                          <a:latin typeface="+mn-lt"/>
                          <a:ea typeface="+mn-ea"/>
                          <a:cs typeface="+mn-cs"/>
                        </a:rPr>
                        <a:t>AEMO to include WDR and Customer Switching release dates in the 5MS Functionality Deployment Matrix</a:t>
                      </a:r>
                    </a:p>
                  </a:txBody>
                  <a:tcPr marL="68580" marR="68580" marT="0" marB="0" anchor="ctr">
                    <a:solidFill>
                      <a:srgbClr val="EDEDEF"/>
                    </a:solidFill>
                  </a:tcPr>
                </a:tc>
                <a:tc>
                  <a:txBody>
                    <a:bodyPr/>
                    <a:lstStyle/>
                    <a:p>
                      <a:pPr algn="l" rtl="0" fontAlgn="base"/>
                      <a:r>
                        <a:rPr lang="en-AU" sz="1200" kern="1200">
                          <a:solidFill>
                            <a:schemeClr val="dk1"/>
                          </a:solidFill>
                          <a:effectLst/>
                          <a:latin typeface="+mn-lt"/>
                          <a:ea typeface="+mn-ea"/>
                          <a:cs typeface="+mn-cs"/>
                        </a:rPr>
                        <a:t>AEMO will release a draft by the end of May.</a:t>
                      </a:r>
                    </a:p>
                  </a:txBody>
                  <a:tcPr marL="72000" marR="72000" marT="72000" marB="72000" anchor="ctr">
                    <a:solidFill>
                      <a:srgbClr val="EDEDEF"/>
                    </a:solidFill>
                  </a:tcPr>
                </a:tc>
                <a:extLst>
                  <a:ext uri="{0D108BD9-81ED-4DB2-BD59-A6C34878D82A}">
                    <a16:rowId xmlns:a16="http://schemas.microsoft.com/office/drawing/2014/main" val="513180348"/>
                  </a:ext>
                </a:extLst>
              </a:tr>
            </a:tbl>
          </a:graphicData>
        </a:graphic>
      </p:graphicFrame>
    </p:spTree>
    <p:extLst>
      <p:ext uri="{BB962C8B-B14F-4D97-AF65-F5344CB8AC3E}">
        <p14:creationId xmlns:p14="http://schemas.microsoft.com/office/powerpoint/2010/main" val="3518373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8E55-CC43-4F21-B720-51861646D0F3}"/>
              </a:ext>
            </a:extLst>
          </p:cNvPr>
          <p:cNvSpPr>
            <a:spLocks noGrp="1"/>
          </p:cNvSpPr>
          <p:nvPr>
            <p:ph type="title"/>
          </p:nvPr>
        </p:nvSpPr>
        <p:spPr>
          <a:xfrm>
            <a:off x="206547" y="150494"/>
            <a:ext cx="9649722" cy="1310695"/>
          </a:xfrm>
        </p:spPr>
        <p:txBody>
          <a:bodyPr/>
          <a:lstStyle/>
          <a:p>
            <a:r>
              <a:rPr lang="en-AU"/>
              <a:t>Go Live Scenario: NONCONUML</a:t>
            </a:r>
            <a:br>
              <a:rPr lang="en-AU"/>
            </a:br>
            <a:r>
              <a:rPr lang="en-AU"/>
              <a:t>Industry Understanding</a:t>
            </a:r>
          </a:p>
        </p:txBody>
      </p:sp>
      <p:sp>
        <p:nvSpPr>
          <p:cNvPr id="3" name="Content Placeholder 2">
            <a:extLst>
              <a:ext uri="{FF2B5EF4-FFF2-40B4-BE49-F238E27FC236}">
                <a16:creationId xmlns:a16="http://schemas.microsoft.com/office/drawing/2014/main" id="{EEC1CCF1-BB5F-4CD6-84FF-730936543A38}"/>
              </a:ext>
            </a:extLst>
          </p:cNvPr>
          <p:cNvSpPr>
            <a:spLocks noGrp="1"/>
          </p:cNvSpPr>
          <p:nvPr>
            <p:ph idx="1"/>
          </p:nvPr>
        </p:nvSpPr>
        <p:spPr>
          <a:xfrm>
            <a:off x="206546" y="1636295"/>
            <a:ext cx="10255425" cy="5669280"/>
          </a:xfrm>
        </p:spPr>
        <p:txBody>
          <a:bodyPr>
            <a:normAutofit fontScale="70000" lnSpcReduction="20000"/>
          </a:bodyPr>
          <a:lstStyle/>
          <a:p>
            <a:r>
              <a:rPr lang="en-AU"/>
              <a:t>As part of the build, AEMO discovered a defect where the NCOMUML changes were added to the PAE within the </a:t>
            </a:r>
            <a:r>
              <a:rPr lang="en-AU" err="1"/>
              <a:t>eMDM</a:t>
            </a:r>
            <a:r>
              <a:rPr lang="en-AU"/>
              <a:t> solution, and therefore would impact PAE as soon as created in an active state.  </a:t>
            </a:r>
            <a:r>
              <a:rPr lang="en-AU" err="1"/>
              <a:t>Nonconuml</a:t>
            </a:r>
            <a:r>
              <a:rPr lang="en-AU"/>
              <a:t> is to be reported as a component of UFE from 1 October but not included into settlement prior to May 2022 </a:t>
            </a:r>
          </a:p>
          <a:p>
            <a:endParaRPr lang="en-AU"/>
          </a:p>
          <a:p>
            <a:r>
              <a:rPr lang="en-AU"/>
              <a:t>This was discovered during testing. The remediation is to ensure the inclusion is forward-dated to kick in from the GS go live in May 2022.</a:t>
            </a:r>
          </a:p>
          <a:p>
            <a:endParaRPr lang="en-AU"/>
          </a:p>
          <a:p>
            <a:r>
              <a:rPr lang="en-AU"/>
              <a:t>The fix has been delivered and has passed SIT. However the program struggling to pass all remaining UAT cases before the Go Live cut-off.</a:t>
            </a:r>
          </a:p>
          <a:p>
            <a:pPr lvl="1"/>
            <a:r>
              <a:rPr lang="en-AU"/>
              <a:t>Please note this scenario is not confirmed, but if the decision came between delaying go live and not having NCOMUML NMI creation available on Day 1, the program’s preference would be to proceed with the Go Live.</a:t>
            </a:r>
          </a:p>
          <a:p>
            <a:endParaRPr lang="en-AU"/>
          </a:p>
          <a:p>
            <a:r>
              <a:rPr lang="en-AU"/>
              <a:t>A production workaround is for participants to delay the creation of new NCONUML NMI’s until this passes UAT. The estimate would be 1-2 weeks after the 31 May go live.</a:t>
            </a:r>
          </a:p>
          <a:p>
            <a:endParaRPr lang="en-AU"/>
          </a:p>
          <a:p>
            <a:r>
              <a:rPr lang="en-AU"/>
              <a:t>Planed volume of NONCONUML NMIs to be created is approx. 115K based on participant rollout plans</a:t>
            </a:r>
          </a:p>
          <a:p>
            <a:endParaRPr lang="en-AU"/>
          </a:p>
          <a:p>
            <a:r>
              <a:rPr lang="en-AU"/>
              <a:t>Initial assessment of participant NCONUML rollout plans shows majority of population are planned for July – September with &lt; 2000 NMI planned for June at present</a:t>
            </a:r>
          </a:p>
          <a:p>
            <a:endParaRPr lang="en-AU"/>
          </a:p>
          <a:p>
            <a:pPr marL="0" indent="0">
              <a:buNone/>
            </a:pPr>
            <a:r>
              <a:rPr lang="en-AU" u="sng"/>
              <a:t>5MS would like to understand the impact on market participants of delaying the creation of NCONUML NMIs</a:t>
            </a:r>
            <a:endParaRPr lang="en-AU"/>
          </a:p>
        </p:txBody>
      </p:sp>
      <p:sp>
        <p:nvSpPr>
          <p:cNvPr id="4" name="Slide Number Placeholder 3">
            <a:extLst>
              <a:ext uri="{FF2B5EF4-FFF2-40B4-BE49-F238E27FC236}">
                <a16:creationId xmlns:a16="http://schemas.microsoft.com/office/drawing/2014/main" id="{EF2C58CA-D04D-4020-B287-8BCD64493202}"/>
              </a:ext>
            </a:extLst>
          </p:cNvPr>
          <p:cNvSpPr>
            <a:spLocks noGrp="1"/>
          </p:cNvSpPr>
          <p:nvPr>
            <p:ph type="sldNum" sz="quarter" idx="12"/>
          </p:nvPr>
        </p:nvSpPr>
        <p:spPr/>
        <p:txBody>
          <a:bodyPr/>
          <a:lstStyle/>
          <a:p>
            <a:fld id="{4EC81F68-4976-451A-B2E9-79BCBD2F70CC}" type="slidenum">
              <a:rPr lang="en-AU" smtClean="0"/>
              <a:t>70</a:t>
            </a:fld>
            <a:endParaRPr lang="en-AU"/>
          </a:p>
        </p:txBody>
      </p:sp>
    </p:spTree>
    <p:extLst>
      <p:ext uri="{BB962C8B-B14F-4D97-AF65-F5344CB8AC3E}">
        <p14:creationId xmlns:p14="http://schemas.microsoft.com/office/powerpoint/2010/main" val="1529023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Dispatch / Bidding Update</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Ian Devaney</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71</a:t>
            </a:fld>
            <a:endParaRPr lang="en-AU"/>
          </a:p>
        </p:txBody>
      </p:sp>
    </p:spTree>
    <p:extLst>
      <p:ext uri="{BB962C8B-B14F-4D97-AF65-F5344CB8AC3E}">
        <p14:creationId xmlns:p14="http://schemas.microsoft.com/office/powerpoint/2010/main" val="1441310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600"/>
              <a:t>Bidding / Dispatch</a:t>
            </a:r>
            <a:br>
              <a:rPr lang="en-AU"/>
            </a:br>
            <a:r>
              <a:rPr lang="en-AU" sz="2646"/>
              <a:t>Staging, Pre-production &amp; Production timelines</a:t>
            </a:r>
            <a:endParaRPr lang="en-AU" sz="3968"/>
          </a:p>
        </p:txBody>
      </p:sp>
      <p:sp>
        <p:nvSpPr>
          <p:cNvPr id="65" name="Arrow: Right 64">
            <a:extLst>
              <a:ext uri="{FF2B5EF4-FFF2-40B4-BE49-F238E27FC236}">
                <a16:creationId xmlns:a16="http://schemas.microsoft.com/office/drawing/2014/main" id="{45C786C7-2598-4536-B4A5-68707D9E03F9}"/>
              </a:ext>
            </a:extLst>
          </p:cNvPr>
          <p:cNvSpPr/>
          <p:nvPr/>
        </p:nvSpPr>
        <p:spPr>
          <a:xfrm>
            <a:off x="1996130" y="3342724"/>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0" name="Arrow: Right 69">
            <a:extLst>
              <a:ext uri="{FF2B5EF4-FFF2-40B4-BE49-F238E27FC236}">
                <a16:creationId xmlns:a16="http://schemas.microsoft.com/office/drawing/2014/main" id="{EFBE4EC3-01E4-47EB-91D3-C885746F959B}"/>
              </a:ext>
            </a:extLst>
          </p:cNvPr>
          <p:cNvSpPr/>
          <p:nvPr/>
        </p:nvSpPr>
        <p:spPr>
          <a:xfrm>
            <a:off x="1996130" y="2570991"/>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1944473"/>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330507" y="2697708"/>
            <a:ext cx="1665624"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581479" y="3442103"/>
            <a:ext cx="1414651" cy="307777"/>
          </a:xfrm>
          <a:prstGeom prst="rect">
            <a:avLst/>
          </a:prstGeom>
          <a:noFill/>
        </p:spPr>
        <p:txBody>
          <a:bodyPr wrap="square" rtlCol="0">
            <a:spAutoFit/>
          </a:bodyPr>
          <a:lstStyle/>
          <a:p>
            <a:pPr algn="ctr"/>
            <a:r>
              <a:rPr lang="en-AU" sz="1400" b="1"/>
              <a:t>PRODUCTION</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2006209" y="2714143"/>
          <a:ext cx="5073383" cy="259274"/>
        </p:xfrm>
        <a:graphic>
          <a:graphicData uri="http://schemas.openxmlformats.org/drawingml/2006/table">
            <a:tbl>
              <a:tblPr firstRow="1" bandRow="1">
                <a:tableStyleId>{5C22544A-7EE6-4342-B048-85BDC9FD1C3A}</a:tableStyleId>
              </a:tblPr>
              <a:tblGrid>
                <a:gridCol w="1873806">
                  <a:extLst>
                    <a:ext uri="{9D8B030D-6E8A-4147-A177-3AD203B41FA5}">
                      <a16:colId xmlns:a16="http://schemas.microsoft.com/office/drawing/2014/main" val="97459750"/>
                    </a:ext>
                  </a:extLst>
                </a:gridCol>
                <a:gridCol w="3199577">
                  <a:extLst>
                    <a:ext uri="{9D8B030D-6E8A-4147-A177-3AD203B41FA5}">
                      <a16:colId xmlns:a16="http://schemas.microsoft.com/office/drawing/2014/main" val="3520758818"/>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nvGraphicFramePr>
        <p:xfrm>
          <a:off x="2006350" y="3475985"/>
          <a:ext cx="6098002" cy="268436"/>
        </p:xfrm>
        <a:graphic>
          <a:graphicData uri="http://schemas.openxmlformats.org/drawingml/2006/table">
            <a:tbl>
              <a:tblPr firstRow="1" bandRow="1">
                <a:tableStyleId>{5C22544A-7EE6-4342-B048-85BDC9FD1C3A}</a:tableStyleId>
              </a:tblPr>
              <a:tblGrid>
                <a:gridCol w="3380016">
                  <a:extLst>
                    <a:ext uri="{9D8B030D-6E8A-4147-A177-3AD203B41FA5}">
                      <a16:colId xmlns:a16="http://schemas.microsoft.com/office/drawing/2014/main" val="97459750"/>
                    </a:ext>
                  </a:extLst>
                </a:gridCol>
                <a:gridCol w="2717986">
                  <a:extLst>
                    <a:ext uri="{9D8B030D-6E8A-4147-A177-3AD203B41FA5}">
                      <a16:colId xmlns:a16="http://schemas.microsoft.com/office/drawing/2014/main" val="1036072466"/>
                    </a:ext>
                  </a:extLst>
                </a:gridCol>
              </a:tblGrid>
              <a:tr h="263749">
                <a:tc>
                  <a:txBody>
                    <a:bodyPr/>
                    <a:lstStyle/>
                    <a:p>
                      <a:endParaRPr lang="en-AU" sz="110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0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1952825"/>
            <a:ext cx="6108222" cy="25870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200" b="1"/>
              <a:t>01 Oct 2021</a:t>
            </a:r>
          </a:p>
        </p:txBody>
      </p:sp>
      <p:sp>
        <p:nvSpPr>
          <p:cNvPr id="84" name="TextBox 83">
            <a:extLst>
              <a:ext uri="{FF2B5EF4-FFF2-40B4-BE49-F238E27FC236}">
                <a16:creationId xmlns:a16="http://schemas.microsoft.com/office/drawing/2014/main" id="{7B2400D9-DE7D-45CE-9B09-D4490F95642F}"/>
              </a:ext>
            </a:extLst>
          </p:cNvPr>
          <p:cNvSpPr txBox="1"/>
          <p:nvPr/>
        </p:nvSpPr>
        <p:spPr>
          <a:xfrm>
            <a:off x="6054704" y="2695300"/>
            <a:ext cx="1045205" cy="276999"/>
          </a:xfrm>
          <a:prstGeom prst="rect">
            <a:avLst/>
          </a:prstGeom>
          <a:noFill/>
        </p:spPr>
        <p:txBody>
          <a:bodyPr wrap="square" rtlCol="0">
            <a:spAutoFit/>
          </a:bodyPr>
          <a:lstStyle/>
          <a:p>
            <a:r>
              <a:rPr lang="en-AU" sz="1200" b="1">
                <a:solidFill>
                  <a:schemeClr val="bg1"/>
                </a:solidFill>
              </a:rPr>
              <a:t>05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518147" y="2694310"/>
            <a:ext cx="1414651" cy="276999"/>
          </a:xfrm>
          <a:prstGeom prst="rect">
            <a:avLst/>
          </a:prstGeom>
          <a:noFill/>
        </p:spPr>
        <p:txBody>
          <a:bodyPr wrap="square" rtlCol="0">
            <a:spAutoFit/>
          </a:bodyPr>
          <a:lstStyle/>
          <a:p>
            <a:pPr algn="r"/>
            <a:r>
              <a:rPr lang="en-AU" sz="1200" b="1">
                <a:solidFill>
                  <a:schemeClr val="bg1"/>
                </a:solidFill>
              </a:rPr>
              <a:t>29 Nov 2020</a:t>
            </a:r>
          </a:p>
        </p:txBody>
      </p:sp>
      <p:sp>
        <p:nvSpPr>
          <p:cNvPr id="88" name="TextBox 87">
            <a:extLst>
              <a:ext uri="{FF2B5EF4-FFF2-40B4-BE49-F238E27FC236}">
                <a16:creationId xmlns:a16="http://schemas.microsoft.com/office/drawing/2014/main" id="{AB7A6F59-9927-4DE7-93CB-C89D32DEF997}"/>
              </a:ext>
            </a:extLst>
          </p:cNvPr>
          <p:cNvSpPr txBox="1"/>
          <p:nvPr/>
        </p:nvSpPr>
        <p:spPr>
          <a:xfrm>
            <a:off x="4390815" y="3468202"/>
            <a:ext cx="976024" cy="261610"/>
          </a:xfrm>
          <a:prstGeom prst="rect">
            <a:avLst/>
          </a:prstGeom>
          <a:noFill/>
        </p:spPr>
        <p:txBody>
          <a:bodyPr wrap="square" rtlCol="0">
            <a:spAutoFit/>
          </a:bodyPr>
          <a:lstStyle/>
          <a:p>
            <a:pPr algn="r"/>
            <a:r>
              <a:rPr lang="en-AU" sz="1100" b="1">
                <a:solidFill>
                  <a:schemeClr val="bg1"/>
                </a:solidFill>
              </a:rPr>
              <a:t>01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6910346" y="3466236"/>
            <a:ext cx="1183631" cy="276999"/>
          </a:xfrm>
          <a:prstGeom prst="rect">
            <a:avLst/>
          </a:prstGeom>
          <a:noFill/>
        </p:spPr>
        <p:txBody>
          <a:bodyPr wrap="square" rtlCol="0">
            <a:spAutoFit/>
          </a:bodyPr>
          <a:lstStyle/>
          <a:p>
            <a:pPr algn="r"/>
            <a:r>
              <a:rPr lang="en-AU" sz="1200" b="1">
                <a:solidFill>
                  <a:schemeClr val="bg1"/>
                </a:solidFill>
              </a:rPr>
              <a:t>01 Oct 2021</a:t>
            </a:r>
          </a:p>
        </p:txBody>
      </p:sp>
      <p:graphicFrame>
        <p:nvGraphicFramePr>
          <p:cNvPr id="17" name="Table 74">
            <a:extLst>
              <a:ext uri="{FF2B5EF4-FFF2-40B4-BE49-F238E27FC236}">
                <a16:creationId xmlns:a16="http://schemas.microsoft.com/office/drawing/2014/main" id="{0DD17A4B-9032-4320-BA74-7C00D6EECE1A}"/>
              </a:ext>
            </a:extLst>
          </p:cNvPr>
          <p:cNvGraphicFramePr>
            <a:graphicFrameLocks noGrp="1"/>
          </p:cNvGraphicFramePr>
          <p:nvPr/>
        </p:nvGraphicFramePr>
        <p:xfrm>
          <a:off x="2116798" y="4824576"/>
          <a:ext cx="6558757" cy="2595817"/>
        </p:xfrm>
        <a:graphic>
          <a:graphicData uri="http://schemas.openxmlformats.org/drawingml/2006/table">
            <a:tbl>
              <a:tblPr firstRow="1" bandRow="1">
                <a:tableStyleId>{21E4AEA4-8DFA-4A89-87EB-49C32662AFE0}</a:tableStyleId>
              </a:tblPr>
              <a:tblGrid>
                <a:gridCol w="1924619">
                  <a:extLst>
                    <a:ext uri="{9D8B030D-6E8A-4147-A177-3AD203B41FA5}">
                      <a16:colId xmlns:a16="http://schemas.microsoft.com/office/drawing/2014/main" val="2943470909"/>
                    </a:ext>
                  </a:extLst>
                </a:gridCol>
                <a:gridCol w="2666511">
                  <a:extLst>
                    <a:ext uri="{9D8B030D-6E8A-4147-A177-3AD203B41FA5}">
                      <a16:colId xmlns:a16="http://schemas.microsoft.com/office/drawing/2014/main" val="1389889875"/>
                    </a:ext>
                  </a:extLst>
                </a:gridCol>
                <a:gridCol w="1967627">
                  <a:extLst>
                    <a:ext uri="{9D8B030D-6E8A-4147-A177-3AD203B41FA5}">
                      <a16:colId xmlns:a16="http://schemas.microsoft.com/office/drawing/2014/main" val="3982084691"/>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BIDDING TRANSITION</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76943683"/>
                  </a:ext>
                </a:extLst>
              </a:tr>
              <a:tr h="580951">
                <a:tc>
                  <a:txBody>
                    <a:bodyPr/>
                    <a:lstStyle/>
                    <a:p>
                      <a:pPr algn="l"/>
                      <a:r>
                        <a:rPr lang="en-AU" sz="1100" b="1" kern="1200">
                          <a:solidFill>
                            <a:schemeClr val="dk1"/>
                          </a:solidFill>
                          <a:effectLst/>
                          <a:latin typeface="+mn-lt"/>
                          <a:ea typeface="+mn-ea"/>
                          <a:cs typeface="+mn-cs"/>
                        </a:rPr>
                        <a:t>30-minute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(txt)</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 (Legacy)</a:t>
                      </a:r>
                      <a:endParaRPr lang="en-AU" sz="1100"/>
                    </a:p>
                  </a:txBody>
                  <a:tcPr marL="39683" marR="39683" marT="50398" marB="50398">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1" kern="1200">
                          <a:solidFill>
                            <a:schemeClr val="tx1"/>
                          </a:solidFill>
                          <a:latin typeface="+mn-lt"/>
                          <a:ea typeface="+mn-ea"/>
                          <a:cs typeface="+mn-cs"/>
                        </a:rPr>
                        <a:t>30-minute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(txt)</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(Legacy)</a:t>
                      </a:r>
                    </a:p>
                    <a:p>
                      <a:pPr marL="0" algn="l" defTabSz="685800" rtl="0" eaLnBrk="1" latinLnBrk="0" hangingPunct="1">
                        <a:spcBef>
                          <a:spcPts val="200"/>
                        </a:spcBef>
                      </a:pPr>
                      <a:endParaRPr lang="en-AU" sz="1100" b="0" kern="1200">
                        <a:solidFill>
                          <a:schemeClr val="tx1"/>
                        </a:solidFill>
                        <a:latin typeface="+mn-lt"/>
                        <a:ea typeface="+mn-ea"/>
                        <a:cs typeface="+mn-cs"/>
                      </a:endParaRPr>
                    </a:p>
                    <a:p>
                      <a:pPr marL="0" algn="l" defTabSz="685800" rtl="0" eaLnBrk="1" latinLnBrk="0" hangingPunct="1">
                        <a:spcBef>
                          <a:spcPts val="200"/>
                        </a:spcBef>
                      </a:pPr>
                      <a:r>
                        <a:rPr lang="en-AU" sz="1100" b="1" kern="1200">
                          <a:solidFill>
                            <a:schemeClr val="tx1"/>
                          </a:solidFill>
                          <a:latin typeface="+mn-lt"/>
                          <a:ea typeface="+mn-ea"/>
                          <a:cs typeface="+mn-cs"/>
                        </a:rPr>
                        <a:t>5-minute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(JSON)</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(5MS)</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API</a:t>
                      </a:r>
                    </a:p>
                    <a:p>
                      <a:pPr marL="0" algn="l" rtl="0" eaLnBrk="1" latinLnBrk="0" hangingPunct="1">
                        <a:spcBef>
                          <a:spcPts val="200"/>
                        </a:spcBef>
                      </a:pPr>
                      <a:endParaRPr lang="en-AU" sz="1100" b="0" kern="1200">
                        <a:solidFill>
                          <a:schemeClr val="tx1"/>
                        </a:solidFill>
                        <a:latin typeface="+mn-lt"/>
                        <a:ea typeface="+mn-ea"/>
                        <a:cs typeface="+mn-cs"/>
                      </a:endParaRPr>
                    </a:p>
                    <a:p>
                      <a:pPr marL="0" algn="l" rtl="0" eaLnBrk="1" latinLnBrk="0" hangingPunct="1">
                        <a:spcBef>
                          <a:spcPts val="200"/>
                        </a:spcBef>
                      </a:pPr>
                      <a:r>
                        <a:rPr lang="en-AU" sz="1100" b="0" i="1" kern="1200">
                          <a:solidFill>
                            <a:schemeClr val="tx1"/>
                          </a:solidFill>
                          <a:latin typeface="+mn-lt"/>
                          <a:ea typeface="+mn-ea"/>
                          <a:cs typeface="+mn-cs"/>
                        </a:rPr>
                        <a:t>*</a:t>
                      </a:r>
                      <a:r>
                        <a:rPr lang="en-AU" sz="1100" b="0" i="1" u="none" strike="noStrike" kern="1200" noProof="0"/>
                        <a:t>Each 5-minute bid within each half hour must be identical, giving the same effect as the submission of a 30-minute bid.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b="1" kern="1200">
                          <a:solidFill>
                            <a:schemeClr val="dk1"/>
                          </a:solidFill>
                          <a:effectLst/>
                          <a:latin typeface="+mn-lt"/>
                          <a:ea typeface="+mn-ea"/>
                          <a:cs typeface="+mn-cs"/>
                        </a:rPr>
                        <a:t>5-minute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(JSON)</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API</a:t>
                      </a:r>
                    </a:p>
                    <a:p>
                      <a:pPr algn="l"/>
                      <a:endParaRPr lang="en-AU" sz="1100" kern="1200">
                        <a:solidFill>
                          <a:schemeClr val="dk1"/>
                        </a:solidFill>
                        <a:effectLst/>
                        <a:latin typeface="+mn-lt"/>
                        <a:ea typeface="+mn-ea"/>
                        <a:cs typeface="+mn-cs"/>
                      </a:endParaRPr>
                    </a:p>
                    <a:p>
                      <a:pPr algn="l"/>
                      <a:r>
                        <a:rPr lang="en-AU" sz="1100" i="1" kern="1200">
                          <a:solidFill>
                            <a:schemeClr val="dk1"/>
                          </a:solidFill>
                          <a:effectLst/>
                          <a:latin typeface="+mn-lt"/>
                          <a:ea typeface="+mn-ea"/>
                          <a:cs typeface="+mn-cs"/>
                        </a:rPr>
                        <a:t>*30-minute bid emulation restriction lifted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 name="TextBox 2">
            <a:extLst>
              <a:ext uri="{FF2B5EF4-FFF2-40B4-BE49-F238E27FC236}">
                <a16:creationId xmlns:a16="http://schemas.microsoft.com/office/drawing/2014/main" id="{A2BD0E21-84EE-4361-9EB8-69979E8B1D23}"/>
              </a:ext>
            </a:extLst>
          </p:cNvPr>
          <p:cNvSpPr txBox="1"/>
          <p:nvPr/>
        </p:nvSpPr>
        <p:spPr>
          <a:xfrm>
            <a:off x="2050592" y="4523775"/>
            <a:ext cx="7503795" cy="307777"/>
          </a:xfrm>
          <a:prstGeom prst="rect">
            <a:avLst/>
          </a:prstGeom>
          <a:noFill/>
          <a:ln>
            <a:noFill/>
          </a:ln>
        </p:spPr>
        <p:txBody>
          <a:bodyPr wrap="square" rtlCol="0" anchor="ctr">
            <a:spAutoFit/>
          </a:bodyPr>
          <a:lstStyle/>
          <a:p>
            <a:r>
              <a:rPr lang="en-AU" sz="1400" b="1"/>
              <a:t>LEGEND</a:t>
            </a:r>
          </a:p>
        </p:txBody>
      </p:sp>
      <p:sp>
        <p:nvSpPr>
          <p:cNvPr id="19" name="Speech Bubble: Rectangle with Corners Rounded 18">
            <a:extLst>
              <a:ext uri="{FF2B5EF4-FFF2-40B4-BE49-F238E27FC236}">
                <a16:creationId xmlns:a16="http://schemas.microsoft.com/office/drawing/2014/main" id="{D087306B-BAF4-4BB8-BE13-A78522338037}"/>
              </a:ext>
            </a:extLst>
          </p:cNvPr>
          <p:cNvSpPr/>
          <p:nvPr/>
        </p:nvSpPr>
        <p:spPr>
          <a:xfrm>
            <a:off x="8413770" y="1569416"/>
            <a:ext cx="1950052" cy="92383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36000" tIns="216000" rIns="36000" bIns="50398" numCol="1" spcCol="0" rtlCol="0" fromWordArt="0" anchor="ctr" anchorCtr="0" forceAA="0" compatLnSpc="1">
            <a:prstTxWarp prst="textNoShape">
              <a:avLst/>
            </a:prstTxWarp>
            <a:noAutofit/>
          </a:bodyPr>
          <a:lstStyle/>
          <a:p>
            <a:pPr algn="ctr"/>
            <a:r>
              <a:rPr lang="en-AU" sz="1200"/>
              <a:t>For business continuity reasons, 30-mins offers and bids will be accepted until 01 Oct 21</a:t>
            </a:r>
          </a:p>
          <a:p>
            <a:pPr algn="ctr"/>
            <a:endParaRPr lang="en-AU" sz="1200">
              <a:solidFill>
                <a:schemeClr val="bg1"/>
              </a:solidFill>
            </a:endParaRPr>
          </a:p>
        </p:txBody>
      </p:sp>
      <p:sp>
        <p:nvSpPr>
          <p:cNvPr id="4" name="Rectangle: Rounded Corners 3">
            <a:extLst>
              <a:ext uri="{FF2B5EF4-FFF2-40B4-BE49-F238E27FC236}">
                <a16:creationId xmlns:a16="http://schemas.microsoft.com/office/drawing/2014/main" id="{7FEB0A86-78D6-4F4E-9253-9AC42D69815D}"/>
              </a:ext>
            </a:extLst>
          </p:cNvPr>
          <p:cNvSpPr/>
          <p:nvPr/>
        </p:nvSpPr>
        <p:spPr>
          <a:xfrm>
            <a:off x="8675555" y="298383"/>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a:t>
            </a:r>
          </a:p>
        </p:txBody>
      </p:sp>
    </p:spTree>
    <p:extLst>
      <p:ext uri="{BB962C8B-B14F-4D97-AF65-F5344CB8AC3E}">
        <p14:creationId xmlns:p14="http://schemas.microsoft.com/office/powerpoint/2010/main" val="3080975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F2C0-924D-4A6E-8416-AB9530629098}"/>
              </a:ext>
            </a:extLst>
          </p:cNvPr>
          <p:cNvSpPr>
            <a:spLocks noGrp="1"/>
          </p:cNvSpPr>
          <p:nvPr>
            <p:ph type="title"/>
          </p:nvPr>
        </p:nvSpPr>
        <p:spPr/>
        <p:txBody>
          <a:bodyPr/>
          <a:lstStyle/>
          <a:p>
            <a:r>
              <a:rPr lang="en-AU"/>
              <a:t>Systems Workstream – Dispatch &amp; Operations</a:t>
            </a:r>
          </a:p>
        </p:txBody>
      </p:sp>
      <p:sp>
        <p:nvSpPr>
          <p:cNvPr id="4" name="Slide Number Placeholder 3">
            <a:extLst>
              <a:ext uri="{FF2B5EF4-FFF2-40B4-BE49-F238E27FC236}">
                <a16:creationId xmlns:a16="http://schemas.microsoft.com/office/drawing/2014/main" id="{57AAC6FE-57BC-4D36-A291-9AE6A92E5F2B}"/>
              </a:ext>
            </a:extLst>
          </p:cNvPr>
          <p:cNvSpPr>
            <a:spLocks noGrp="1"/>
          </p:cNvSpPr>
          <p:nvPr>
            <p:ph type="sldNum" sz="quarter" idx="12"/>
          </p:nvPr>
        </p:nvSpPr>
        <p:spPr/>
        <p:txBody>
          <a:bodyPr/>
          <a:lstStyle/>
          <a:p>
            <a:fld id="{4EC81F68-4976-451A-B2E9-79BCBD2F70CC}" type="slidenum">
              <a:rPr lang="en-AU" smtClean="0"/>
              <a:t>73</a:t>
            </a:fld>
            <a:endParaRPr lang="en-AU"/>
          </a:p>
        </p:txBody>
      </p:sp>
      <p:sp>
        <p:nvSpPr>
          <p:cNvPr id="9" name="Title 1">
            <a:extLst>
              <a:ext uri="{FF2B5EF4-FFF2-40B4-BE49-F238E27FC236}">
                <a16:creationId xmlns:a16="http://schemas.microsoft.com/office/drawing/2014/main" id="{0E1896DC-0EA7-4894-92D0-65DDA36AA097}"/>
              </a:ext>
            </a:extLst>
          </p:cNvPr>
          <p:cNvSpPr txBox="1">
            <a:spLocks/>
          </p:cNvSpPr>
          <p:nvPr/>
        </p:nvSpPr>
        <p:spPr>
          <a:xfrm>
            <a:off x="8517788" y="6146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09-04-2021</a:t>
            </a:r>
          </a:p>
        </p:txBody>
      </p:sp>
      <p:sp>
        <p:nvSpPr>
          <p:cNvPr id="11" name="Date Placeholder 3">
            <a:extLst>
              <a:ext uri="{FF2B5EF4-FFF2-40B4-BE49-F238E27FC236}">
                <a16:creationId xmlns:a16="http://schemas.microsoft.com/office/drawing/2014/main" id="{602D11F8-A827-4D68-8A11-DD6CA7C94288}"/>
              </a:ext>
            </a:extLst>
          </p:cNvPr>
          <p:cNvSpPr>
            <a:spLocks noGrp="1"/>
          </p:cNvSpPr>
          <p:nvPr>
            <p:ph type="dt" sz="half" idx="10"/>
          </p:nvPr>
        </p:nvSpPr>
        <p:spPr>
          <a:xfrm>
            <a:off x="8157160" y="7006700"/>
            <a:ext cx="1435269" cy="402483"/>
          </a:xfrm>
        </p:spPr>
        <p:txBody>
          <a:bodyPr/>
          <a:lstStyle/>
          <a:p>
            <a:fld id="{7A2107B3-3FE4-4C31-9B4E-A3C583FFA43A}" type="datetime1">
              <a:rPr lang="en-AU" smtClean="0"/>
              <a:t>11/05/2021</a:t>
            </a:fld>
            <a:endParaRPr lang="en-AU"/>
          </a:p>
        </p:txBody>
      </p:sp>
      <p:graphicFrame>
        <p:nvGraphicFramePr>
          <p:cNvPr id="10" name="Table 9">
            <a:extLst>
              <a:ext uri="{FF2B5EF4-FFF2-40B4-BE49-F238E27FC236}">
                <a16:creationId xmlns:a16="http://schemas.microsoft.com/office/drawing/2014/main" id="{B700B3B9-E456-4A2F-B6CF-59969226B3EA}"/>
              </a:ext>
            </a:extLst>
          </p:cNvPr>
          <p:cNvGraphicFramePr>
            <a:graphicFrameLocks noGrp="1"/>
          </p:cNvGraphicFramePr>
          <p:nvPr>
            <p:extLst>
              <p:ext uri="{D42A27DB-BD31-4B8C-83A1-F6EECF244321}">
                <p14:modId xmlns:p14="http://schemas.microsoft.com/office/powerpoint/2010/main" val="2388838147"/>
              </p:ext>
            </p:extLst>
          </p:nvPr>
        </p:nvGraphicFramePr>
        <p:xfrm>
          <a:off x="322618" y="1493818"/>
          <a:ext cx="10063072" cy="5649471"/>
        </p:xfrm>
        <a:graphic>
          <a:graphicData uri="http://schemas.openxmlformats.org/drawingml/2006/table">
            <a:tbl>
              <a:tblPr/>
              <a:tblGrid>
                <a:gridCol w="2367083">
                  <a:extLst>
                    <a:ext uri="{9D8B030D-6E8A-4147-A177-3AD203B41FA5}">
                      <a16:colId xmlns:a16="http://schemas.microsoft.com/office/drawing/2014/main" val="2753517068"/>
                    </a:ext>
                  </a:extLst>
                </a:gridCol>
                <a:gridCol w="945643">
                  <a:extLst>
                    <a:ext uri="{9D8B030D-6E8A-4147-A177-3AD203B41FA5}">
                      <a16:colId xmlns:a16="http://schemas.microsoft.com/office/drawing/2014/main" val="1816529705"/>
                    </a:ext>
                  </a:extLst>
                </a:gridCol>
                <a:gridCol w="776141">
                  <a:extLst>
                    <a:ext uri="{9D8B030D-6E8A-4147-A177-3AD203B41FA5}">
                      <a16:colId xmlns:a16="http://schemas.microsoft.com/office/drawing/2014/main" val="4152914529"/>
                    </a:ext>
                  </a:extLst>
                </a:gridCol>
                <a:gridCol w="749378">
                  <a:extLst>
                    <a:ext uri="{9D8B030D-6E8A-4147-A177-3AD203B41FA5}">
                      <a16:colId xmlns:a16="http://schemas.microsoft.com/office/drawing/2014/main" val="3634353533"/>
                    </a:ext>
                  </a:extLst>
                </a:gridCol>
                <a:gridCol w="642324">
                  <a:extLst>
                    <a:ext uri="{9D8B030D-6E8A-4147-A177-3AD203B41FA5}">
                      <a16:colId xmlns:a16="http://schemas.microsoft.com/office/drawing/2014/main" val="1557756831"/>
                    </a:ext>
                  </a:extLst>
                </a:gridCol>
                <a:gridCol w="642324">
                  <a:extLst>
                    <a:ext uri="{9D8B030D-6E8A-4147-A177-3AD203B41FA5}">
                      <a16:colId xmlns:a16="http://schemas.microsoft.com/office/drawing/2014/main" val="682923064"/>
                    </a:ext>
                  </a:extLst>
                </a:gridCol>
                <a:gridCol w="642324">
                  <a:extLst>
                    <a:ext uri="{9D8B030D-6E8A-4147-A177-3AD203B41FA5}">
                      <a16:colId xmlns:a16="http://schemas.microsoft.com/office/drawing/2014/main" val="2911342083"/>
                    </a:ext>
                  </a:extLst>
                </a:gridCol>
                <a:gridCol w="808852">
                  <a:extLst>
                    <a:ext uri="{9D8B030D-6E8A-4147-A177-3AD203B41FA5}">
                      <a16:colId xmlns:a16="http://schemas.microsoft.com/office/drawing/2014/main" val="4206179401"/>
                    </a:ext>
                  </a:extLst>
                </a:gridCol>
                <a:gridCol w="811824">
                  <a:extLst>
                    <a:ext uri="{9D8B030D-6E8A-4147-A177-3AD203B41FA5}">
                      <a16:colId xmlns:a16="http://schemas.microsoft.com/office/drawing/2014/main" val="1859269275"/>
                    </a:ext>
                  </a:extLst>
                </a:gridCol>
                <a:gridCol w="785061">
                  <a:extLst>
                    <a:ext uri="{9D8B030D-6E8A-4147-A177-3AD203B41FA5}">
                      <a16:colId xmlns:a16="http://schemas.microsoft.com/office/drawing/2014/main" val="1908183758"/>
                    </a:ext>
                  </a:extLst>
                </a:gridCol>
                <a:gridCol w="892118">
                  <a:extLst>
                    <a:ext uri="{9D8B030D-6E8A-4147-A177-3AD203B41FA5}">
                      <a16:colId xmlns:a16="http://schemas.microsoft.com/office/drawing/2014/main" val="1220152084"/>
                    </a:ext>
                  </a:extLst>
                </a:gridCol>
              </a:tblGrid>
              <a:tr h="207547">
                <a:tc rowSpan="2">
                  <a:txBody>
                    <a:bodyPr/>
                    <a:lstStyle/>
                    <a:p>
                      <a:pPr algn="ctr" fontAlgn="t"/>
                      <a:r>
                        <a:rPr lang="en-AU" sz="1100" b="1" i="0" u="none" strike="noStrike">
                          <a:solidFill>
                            <a:srgbClr val="000000"/>
                          </a:solidFill>
                          <a:effectLst/>
                          <a:latin typeface="Calibri"/>
                        </a:rPr>
                        <a:t>5 MINUTE SETTLEMENT</a:t>
                      </a:r>
                      <a:br>
                        <a:rPr lang="en-AU" sz="1100" b="1" i="0" u="none" strike="noStrike">
                          <a:solidFill>
                            <a:srgbClr val="000000"/>
                          </a:solidFill>
                          <a:effectLst/>
                          <a:latin typeface="Calibri"/>
                        </a:rPr>
                      </a:br>
                      <a:r>
                        <a:rPr lang="en-AU" sz="1100" b="1" i="0" u="none" strike="noStrike">
                          <a:solidFill>
                            <a:srgbClr val="000000"/>
                          </a:solidFill>
                          <a:effectLst/>
                          <a:latin typeface="Calibri"/>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100" b="1" i="0" u="none" strike="noStrike">
                          <a:solidFill>
                            <a:srgbClr val="000000"/>
                          </a:solidFill>
                          <a:effectLst/>
                          <a:latin typeface="Calibri"/>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277844008"/>
                  </a:ext>
                </a:extLst>
              </a:tr>
              <a:tr h="415092">
                <a:tc vMerge="1">
                  <a:txBody>
                    <a:bodyPr/>
                    <a:lstStyle/>
                    <a:p>
                      <a:endParaRPr lang="en-AU"/>
                    </a:p>
                  </a:txBody>
                  <a:tcPr/>
                </a:tc>
                <a:tc>
                  <a:txBody>
                    <a:bodyPr/>
                    <a:lstStyle/>
                    <a:p>
                      <a:pPr algn="ctr" fontAlgn="t"/>
                      <a:r>
                        <a:rPr lang="en-AU" sz="1100" b="1" i="0" u="none" strike="noStrike">
                          <a:solidFill>
                            <a:srgbClr val="000000"/>
                          </a:solidFill>
                          <a:effectLst/>
                          <a:latin typeface="Calibri"/>
                        </a:rPr>
                        <a:t>Internal</a:t>
                      </a:r>
                      <a:br>
                        <a:rPr lang="en-AU" sz="1100" b="1" i="0" u="none" strike="noStrike">
                          <a:solidFill>
                            <a:srgbClr val="000000"/>
                          </a:solidFill>
                          <a:effectLst/>
                          <a:latin typeface="Calibri"/>
                        </a:rPr>
                      </a:br>
                      <a:r>
                        <a:rPr lang="en-AU" sz="11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SWG</a:t>
                      </a:r>
                      <a:br>
                        <a:rPr lang="en-AU" sz="1100" b="1" i="0" u="none" strike="noStrike">
                          <a:solidFill>
                            <a:srgbClr val="000000"/>
                          </a:solidFill>
                          <a:effectLst/>
                          <a:latin typeface="Calibri"/>
                        </a:rPr>
                      </a:br>
                      <a:r>
                        <a:rPr lang="en-AU" sz="1100" b="1" i="0" u="none" strike="noStrike">
                          <a:solidFill>
                            <a:srgbClr val="000000"/>
                          </a:solidFill>
                          <a:effectLst/>
                          <a:latin typeface="Calibri"/>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External</a:t>
                      </a:r>
                      <a:br>
                        <a:rPr lang="en-AU" sz="1100" b="1" i="0" u="none" strike="noStrike">
                          <a:solidFill>
                            <a:srgbClr val="000000"/>
                          </a:solidFill>
                          <a:effectLst/>
                          <a:latin typeface="Calibri"/>
                        </a:rPr>
                      </a:br>
                      <a:r>
                        <a:rPr lang="en-AU" sz="11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Draft</a:t>
                      </a:r>
                      <a:br>
                        <a:rPr lang="en-AU" sz="1100" b="1" i="0" u="none" strike="noStrike">
                          <a:solidFill>
                            <a:srgbClr val="000000"/>
                          </a:solidFill>
                          <a:effectLst/>
                          <a:latin typeface="Calibri"/>
                        </a:rPr>
                      </a:br>
                      <a:r>
                        <a:rPr lang="en-AU" sz="11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Final</a:t>
                      </a:r>
                      <a:br>
                        <a:rPr lang="en-AU" sz="1100" b="1" i="0" u="none" strike="noStrike">
                          <a:solidFill>
                            <a:srgbClr val="000000"/>
                          </a:solidFill>
                          <a:effectLst/>
                          <a:latin typeface="Calibri"/>
                        </a:rPr>
                      </a:br>
                      <a:r>
                        <a:rPr lang="en-AU" sz="11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User</a:t>
                      </a:r>
                      <a:br>
                        <a:rPr lang="en-AU" sz="1100" b="1" i="0" u="none" strike="noStrike">
                          <a:solidFill>
                            <a:srgbClr val="000000"/>
                          </a:solidFill>
                          <a:effectLst/>
                          <a:latin typeface="Calibri"/>
                        </a:rPr>
                      </a:br>
                      <a:r>
                        <a:rPr lang="en-AU" sz="1100" b="1" i="0" u="none" strike="noStrike">
                          <a:solidFill>
                            <a:srgbClr val="000000"/>
                          </a:solidFill>
                          <a:effectLst/>
                          <a:latin typeface="Calibri"/>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1" i="0" u="none" strike="noStrike">
                          <a:solidFill>
                            <a:srgbClr val="000000"/>
                          </a:solidFill>
                          <a:effectLst/>
                          <a:latin typeface="Calibri"/>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85303"/>
                  </a:ext>
                </a:extLst>
              </a:tr>
              <a:tr h="217923">
                <a:tc gridSpan="11">
                  <a:txBody>
                    <a:bodyPr/>
                    <a:lstStyle/>
                    <a:p>
                      <a:pPr algn="l" fontAlgn="t"/>
                      <a:r>
                        <a:rPr lang="en-AU" sz="1100" b="1" i="0" u="none" strike="noStrike">
                          <a:solidFill>
                            <a:srgbClr val="000000"/>
                          </a:solidFill>
                          <a:effectLst/>
                          <a:latin typeface="Calibri"/>
                        </a:rPr>
                        <a:t>DISPATCH and OPERATIONS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8131294"/>
                  </a:ext>
                </a:extLst>
              </a:tr>
              <a:tr h="290565">
                <a:tc gridSpan="11">
                  <a:txBody>
                    <a:bodyPr/>
                    <a:lstStyle/>
                    <a:p>
                      <a:pPr algn="ctr" fontAlgn="ctr"/>
                      <a:r>
                        <a:rPr lang="en-AU" sz="1100" b="1" i="0" u="none" strike="noStrike">
                          <a:solidFill>
                            <a:srgbClr val="000000"/>
                          </a:solidFill>
                          <a:effectLst/>
                          <a:latin typeface="Calibri"/>
                        </a:rPr>
                        <a:t>PACKAGE 1 - Bidding FTP and API </a:t>
                      </a:r>
                      <a:endParaRPr lang="en-AU" sz="1100" b="1"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97708058"/>
                  </a:ext>
                </a:extLst>
              </a:tr>
              <a:tr h="207547">
                <a:tc>
                  <a:txBody>
                    <a:bodyPr/>
                    <a:lstStyle/>
                    <a:p>
                      <a:pPr algn="l" fontAlgn="t"/>
                      <a:r>
                        <a:rPr lang="en-AU" sz="1100" b="0" i="0" u="none" strike="noStrike">
                          <a:solidFill>
                            <a:srgbClr val="000000"/>
                          </a:solidFill>
                          <a:effectLst/>
                          <a:latin typeface="Calibri"/>
                        </a:rPr>
                        <a:t>Transition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751313466"/>
                  </a:ext>
                </a:extLst>
              </a:tr>
              <a:tr h="207547">
                <a:tc>
                  <a:txBody>
                    <a:bodyPr/>
                    <a:lstStyle/>
                    <a:p>
                      <a:pPr algn="l" fontAlgn="t"/>
                      <a:r>
                        <a:rPr lang="en-AU" sz="1100" b="0" i="0" u="none" strike="noStrike">
                          <a:solidFill>
                            <a:srgbClr val="000000"/>
                          </a:solidFill>
                          <a:effectLst/>
                          <a:latin typeface="Calibri"/>
                        </a:rPr>
                        <a:t>Bidding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1536858277"/>
                  </a:ext>
                </a:extLst>
              </a:tr>
              <a:tr h="207547">
                <a:tc>
                  <a:txBody>
                    <a:bodyPr/>
                    <a:lstStyle/>
                    <a:p>
                      <a:pPr algn="l" fontAlgn="t"/>
                      <a:r>
                        <a:rPr lang="en-AU" sz="1100" b="0" i="0" u="none" strike="noStrike">
                          <a:solidFill>
                            <a:srgbClr val="000000"/>
                          </a:solidFill>
                          <a:effectLst/>
                          <a:latin typeface="Calibri"/>
                        </a:rPr>
                        <a:t>Bidding Format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588049749"/>
                  </a:ext>
                </a:extLst>
              </a:tr>
              <a:tr h="321696">
                <a:tc gridSpan="11">
                  <a:txBody>
                    <a:bodyPr/>
                    <a:lstStyle/>
                    <a:p>
                      <a:pPr algn="ctr" fontAlgn="ctr"/>
                      <a:r>
                        <a:rPr lang="en-AU" sz="1100" b="1" i="0" u="none" strike="noStrike">
                          <a:solidFill>
                            <a:srgbClr val="000000"/>
                          </a:solidFill>
                          <a:effectLst/>
                          <a:latin typeface="Calibri"/>
                        </a:rPr>
                        <a:t>PACKAGE 2 - Bidding Web UI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98634379"/>
                  </a:ext>
                </a:extLst>
              </a:tr>
              <a:tr h="207547">
                <a:tc>
                  <a:txBody>
                    <a:bodyPr/>
                    <a:lstStyle/>
                    <a:p>
                      <a:pPr algn="l" fontAlgn="t"/>
                      <a:r>
                        <a:rPr lang="en-AU" sz="1100" b="0" i="0" u="none" strike="noStrike">
                          <a:solidFill>
                            <a:srgbClr val="000000"/>
                          </a:solidFill>
                          <a:effectLst/>
                          <a:latin typeface="Calibri"/>
                        </a:rPr>
                        <a:t>Bidding Web UI and APIs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Jan-19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chemeClr val="tx1"/>
                          </a:solidFill>
                          <a:effectLst/>
                          <a:latin typeface="Calibri"/>
                        </a:rPr>
                        <a:t>16-Dec-19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1484305700"/>
                  </a:ext>
                </a:extLst>
              </a:tr>
              <a:tr h="280187">
                <a:tc gridSpan="11">
                  <a:txBody>
                    <a:bodyPr/>
                    <a:lstStyle/>
                    <a:p>
                      <a:pPr algn="ctr" fontAlgn="ctr"/>
                      <a:r>
                        <a:rPr lang="en-AU" sz="1100" b="1" i="0" u="none" strike="noStrike">
                          <a:solidFill>
                            <a:srgbClr val="000000"/>
                          </a:solidFill>
                          <a:effectLst/>
                          <a:latin typeface="Calibri"/>
                        </a:rPr>
                        <a:t>PACKAGE 3 - Dispatch, Pre-dispatch and PASA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67399325"/>
                  </a:ext>
                </a:extLst>
              </a:tr>
              <a:tr h="207547">
                <a:tc>
                  <a:txBody>
                    <a:bodyPr/>
                    <a:lstStyle/>
                    <a:p>
                      <a:pPr algn="l" fontAlgn="t"/>
                      <a:r>
                        <a:rPr lang="en-AU" sz="1100" b="0" i="0" u="none" strike="noStrike">
                          <a:solidFill>
                            <a:srgbClr val="000000"/>
                          </a:solidFill>
                          <a:effectLst/>
                          <a:latin typeface="Calibri"/>
                        </a:rPr>
                        <a:t>Dispatch</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358446229"/>
                  </a:ext>
                </a:extLst>
              </a:tr>
              <a:tr h="207547">
                <a:tc>
                  <a:txBody>
                    <a:bodyPr/>
                    <a:lstStyle/>
                    <a:p>
                      <a:pPr algn="l" fontAlgn="t"/>
                      <a:r>
                        <a:rPr lang="en-AU" sz="1100" b="0" i="0" u="none" strike="noStrike" err="1">
                          <a:solidFill>
                            <a:srgbClr val="000000"/>
                          </a:solidFill>
                          <a:effectLst/>
                          <a:latin typeface="Calibri"/>
                        </a:rPr>
                        <a:t>Predispatch</a:t>
                      </a:r>
                      <a:r>
                        <a:rPr lang="en-AU" sz="1100" b="0" i="0" u="none" strike="noStrike">
                          <a:solidFill>
                            <a:srgbClr val="000000"/>
                          </a:solidFill>
                          <a:effectLst/>
                          <a:latin typeface="Calibri"/>
                        </a:rPr>
                        <a:t> P30/7DAY</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3326994082"/>
                  </a:ext>
                </a:extLst>
              </a:tr>
              <a:tr h="335986">
                <a:tc>
                  <a:txBody>
                    <a:bodyPr/>
                    <a:lstStyle/>
                    <a:p>
                      <a:pPr algn="l" fontAlgn="t"/>
                      <a:r>
                        <a:rPr lang="en-AU" sz="1100" b="0" i="0" u="none" strike="noStrike">
                          <a:solidFill>
                            <a:srgbClr val="000000"/>
                          </a:solidFill>
                          <a:effectLst/>
                          <a:latin typeface="Calibri"/>
                        </a:rPr>
                        <a:t>Pre-dispatch P5 - Fast Start Inflexibility Profile</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10-Nov-20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0E8EA"/>
                    </a:solidFill>
                  </a:tcPr>
                </a:tc>
                <a:tc>
                  <a:txBody>
                    <a:bodyPr/>
                    <a:lstStyle/>
                    <a:p>
                      <a:pPr lvl="0" algn="ctr">
                        <a:buNone/>
                      </a:pPr>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highlight>
                            <a:srgbClr val="FFFF00"/>
                          </a:highlight>
                          <a:latin typeface="Calibri"/>
                        </a:rPr>
                        <a:t>TBC</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46122287"/>
                  </a:ext>
                </a:extLst>
              </a:tr>
              <a:tr h="207546">
                <a:tc>
                  <a:txBody>
                    <a:bodyPr/>
                    <a:lstStyle/>
                    <a:p>
                      <a:pPr lvl="0" algn="l">
                        <a:buNone/>
                      </a:pPr>
                      <a:r>
                        <a:rPr lang="en-AU" sz="1100" b="0" i="0" u="none" strike="noStrike" noProof="0">
                          <a:solidFill>
                            <a:srgbClr val="000000"/>
                          </a:solidFill>
                          <a:effectLst/>
                          <a:latin typeface="Calibri"/>
                        </a:rPr>
                        <a:t>5MPD - Price Sensitivities</a:t>
                      </a:r>
                      <a:endParaRPr lang="en-US" sz="1700"/>
                    </a:p>
                  </a:txBody>
                  <a:tcPr marL="0" marR="0" marT="0" marB="0">
                    <a:lnL w="12700">
                      <a:solidFill>
                        <a:srgbClr val="000000"/>
                      </a:solidFill>
                    </a:lnL>
                    <a:lnR w="6350">
                      <a:solidFill>
                        <a:srgbClr val="BFBFBF"/>
                      </a:solidFill>
                    </a:lnR>
                    <a:lnT w="6350">
                      <a:solidFill>
                        <a:srgbClr val="BFBFBF"/>
                      </a:solidFill>
                    </a:lnT>
                    <a:lnB w="6350">
                      <a:solidFill>
                        <a:srgbClr val="BFBFBF"/>
                      </a:solidFill>
                    </a:lnB>
                  </a:tcPr>
                </a:tc>
                <a:tc>
                  <a:txBody>
                    <a:bodyPr/>
                    <a:lstStyle/>
                    <a:p>
                      <a:pPr lvl="0" algn="ctr">
                        <a:buNone/>
                      </a:pPr>
                      <a:r>
                        <a:rPr lang="en-AU" sz="1100" b="0" i="0" u="none" strike="noStrike">
                          <a:solidFill>
                            <a:srgbClr val="000000"/>
                          </a:solidFill>
                          <a:effectLst/>
                          <a:latin typeface="Calibri"/>
                        </a:rPr>
                        <a:t>-</a:t>
                      </a:r>
                    </a:p>
                  </a:txBody>
                  <a:tcPr marL="0" marR="0" marT="0" marB="0">
                    <a:lnL w="6350">
                      <a:solidFill>
                        <a:srgbClr val="BFBFBF"/>
                      </a:solidFill>
                    </a:lnL>
                    <a:lnR w="6350">
                      <a:solidFill>
                        <a:srgbClr val="BFBFBF"/>
                      </a:solidFill>
                    </a:lnR>
                    <a:lnT w="6350">
                      <a:solidFill>
                        <a:srgbClr val="BFBFBF"/>
                      </a:solidFill>
                    </a:lnT>
                    <a:lnB w="6350">
                      <a:solidFill>
                        <a:srgbClr val="BFBFBF"/>
                      </a:solidFill>
                    </a:lnB>
                    <a:noFill/>
                  </a:tcPr>
                </a:tc>
                <a:tc>
                  <a:txBody>
                    <a:bodyPr/>
                    <a:lstStyle/>
                    <a:p>
                      <a:pPr lvl="0" algn="ctr">
                        <a:buNone/>
                      </a:pPr>
                      <a:r>
                        <a:rPr lang="en-AU" sz="1100" b="0" i="0" u="none" strike="noStrike">
                          <a:solidFill>
                            <a:srgbClr val="000000"/>
                          </a:solidFill>
                          <a:effectLst/>
                          <a:latin typeface="Calibri"/>
                        </a:rPr>
                        <a:t>Jan-20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b="0" i="0" u="none" strike="noStrike">
                          <a:solidFill>
                            <a:srgbClr val="000000"/>
                          </a:solidFill>
                          <a:effectLst/>
                          <a:latin typeface="Calibri"/>
                        </a:rPr>
                        <a:t>Nov-18</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lvl="0" algn="ctr">
                        <a:buNone/>
                      </a:pPr>
                      <a:r>
                        <a:rPr lang="en-AU" sz="1100" b="0" i="0" u="none" strike="noStrike">
                          <a:solidFill>
                            <a:srgbClr val="000000"/>
                          </a:solidFill>
                          <a:effectLst/>
                          <a:latin typeface="Calibri"/>
                        </a:rPr>
                        <a:t>Jan-20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lvl="0" algn="ctr">
                        <a:buNone/>
                      </a:pPr>
                      <a:r>
                        <a:rPr lang="en-AU" sz="1100" b="0" i="0" u="none" strike="noStrike">
                          <a:solidFill>
                            <a:srgbClr val="000000"/>
                          </a:solidFill>
                          <a:effectLst/>
                          <a:latin typeface="Calibri"/>
                        </a:rPr>
                        <a:t>May-20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b="0" i="0" u="none" strike="noStrike">
                          <a:solidFill>
                            <a:srgbClr val="000000"/>
                          </a:solidFill>
                          <a:effectLst/>
                          <a:latin typeface="Calibri"/>
                        </a:rPr>
                        <a:t>10-Nov-20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lvl="0" algn="ctr">
                        <a:buNone/>
                      </a:pPr>
                      <a:r>
                        <a:rPr lang="en-AU" sz="1100" b="0" i="0" u="none" strike="noStrike">
                          <a:solidFill>
                            <a:srgbClr val="000000"/>
                          </a:solidFill>
                          <a:effectLst/>
                          <a:latin typeface="Calibri"/>
                        </a:rPr>
                        <a:t>-</a:t>
                      </a:r>
                    </a:p>
                  </a:txBody>
                  <a:tcPr marL="0" marR="0" marT="0" marB="0">
                    <a:lnL w="6350">
                      <a:solidFill>
                        <a:srgbClr val="BFBFBF"/>
                      </a:solidFill>
                    </a:lnL>
                    <a:lnR w="6350">
                      <a:solidFill>
                        <a:srgbClr val="BFBFBF"/>
                      </a:solidFill>
                    </a:lnR>
                    <a:lnT w="6350">
                      <a:solidFill>
                        <a:srgbClr val="BFBFBF"/>
                      </a:solidFill>
                    </a:lnT>
                    <a:lnB w="6350">
                      <a:solidFill>
                        <a:srgbClr val="BFBFBF"/>
                      </a:solidFill>
                    </a:lnB>
                  </a:tcPr>
                </a:tc>
                <a:tc>
                  <a:txBody>
                    <a:bodyPr/>
                    <a:lstStyle/>
                    <a:p>
                      <a:pPr lvl="0" algn="ctr">
                        <a:buNone/>
                      </a:pPr>
                      <a:r>
                        <a:rPr lang="en-AU" sz="1100" b="0" i="0" u="none" strike="noStrike">
                          <a:solidFill>
                            <a:srgbClr val="000000"/>
                          </a:solidFill>
                          <a:effectLst/>
                          <a:latin typeface="Calibri"/>
                        </a:rPr>
                        <a:t>-</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E0E8EA"/>
                    </a:solidFill>
                  </a:tcPr>
                </a:tc>
                <a:tc>
                  <a:txBody>
                    <a:bodyPr/>
                    <a:lstStyle/>
                    <a:p>
                      <a:pPr lvl="0" algn="ctr">
                        <a:buNone/>
                      </a:pPr>
                      <a:r>
                        <a:rPr lang="en-AU" sz="1100" b="0" i="0" u="none" strike="noStrike">
                          <a:solidFill>
                            <a:srgbClr val="000000"/>
                          </a:solidFill>
                          <a:effectLst/>
                          <a:latin typeface="Calibri"/>
                        </a:rPr>
                        <a:t>TBC</a:t>
                      </a:r>
                    </a:p>
                  </a:txBody>
                  <a:tcPr marL="0" marR="0" marT="0" marB="0">
                    <a:lnL w="6350">
                      <a:solidFill>
                        <a:srgbClr val="BFBFBF"/>
                      </a:solidFill>
                    </a:lnL>
                    <a:lnR w="6350">
                      <a:solidFill>
                        <a:srgbClr val="BFBFBF"/>
                      </a:solidFill>
                    </a:lnR>
                    <a:lnT w="6350">
                      <a:solidFill>
                        <a:srgbClr val="BFBFBF"/>
                      </a:solidFill>
                    </a:lnT>
                    <a:lnB w="6350">
                      <a:solidFill>
                        <a:srgbClr val="BFBFBF"/>
                      </a:solidFill>
                    </a:lnB>
                    <a:noFill/>
                  </a:tcPr>
                </a:tc>
                <a:tc>
                  <a:txBody>
                    <a:bodyPr/>
                    <a:lstStyle/>
                    <a:p>
                      <a:pPr lvl="0" algn="ctr">
                        <a:buNone/>
                      </a:pPr>
                      <a:r>
                        <a:rPr lang="en-AU" sz="1100" b="0" i="0" u="none" strike="noStrike">
                          <a:solidFill>
                            <a:srgbClr val="000000"/>
                          </a:solidFill>
                          <a:effectLst/>
                          <a:latin typeface="Calibri"/>
                        </a:rPr>
                        <a:t>TBC</a:t>
                      </a:r>
                    </a:p>
                  </a:txBody>
                  <a:tcPr marL="0" marR="0" marT="0" marB="0">
                    <a:lnL w="6350">
                      <a:solidFill>
                        <a:srgbClr val="BFBFBF"/>
                      </a:solidFill>
                    </a:lnL>
                    <a:lnR w="12700">
                      <a:solidFill>
                        <a:srgbClr val="000000"/>
                      </a:solidFill>
                    </a:lnR>
                    <a:lnT w="6350">
                      <a:solidFill>
                        <a:srgbClr val="BFBFBF"/>
                      </a:solidFill>
                    </a:lnT>
                    <a:lnB w="6350">
                      <a:solidFill>
                        <a:srgbClr val="BFBFBF"/>
                      </a:solidFill>
                    </a:lnB>
                    <a:noFill/>
                  </a:tcPr>
                </a:tc>
                <a:extLst>
                  <a:ext uri="{0D108BD9-81ED-4DB2-BD59-A6C34878D82A}">
                    <a16:rowId xmlns:a16="http://schemas.microsoft.com/office/drawing/2014/main" val="1857836125"/>
                  </a:ext>
                </a:extLst>
              </a:tr>
              <a:tr h="207547">
                <a:tc>
                  <a:txBody>
                    <a:bodyPr/>
                    <a:lstStyle/>
                    <a:p>
                      <a:pPr algn="l" fontAlgn="t"/>
                      <a:r>
                        <a:rPr lang="en-AU" sz="1100" b="0" i="0" u="none" strike="noStrike">
                          <a:solidFill>
                            <a:srgbClr val="000000"/>
                          </a:solidFill>
                          <a:effectLst/>
                          <a:latin typeface="Calibri"/>
                        </a:rPr>
                        <a:t>ST and PD PASA</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2617143273"/>
                  </a:ext>
                </a:extLst>
              </a:tr>
              <a:tr h="290565">
                <a:tc gridSpan="11">
                  <a:txBody>
                    <a:bodyPr/>
                    <a:lstStyle/>
                    <a:p>
                      <a:pPr algn="ctr" fontAlgn="ctr"/>
                      <a:r>
                        <a:rPr lang="en-AU" sz="1100" b="1" i="0" u="none" strike="noStrike">
                          <a:solidFill>
                            <a:srgbClr val="000000"/>
                          </a:solidFill>
                          <a:effectLst/>
                          <a:latin typeface="Calibri"/>
                        </a:rPr>
                        <a:t>PACKAGE 4 - Pricing and Miscellaneous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84848260"/>
                  </a:ext>
                </a:extLst>
              </a:tr>
              <a:tr h="202221">
                <a:tc>
                  <a:txBody>
                    <a:bodyPr/>
                    <a:lstStyle/>
                    <a:p>
                      <a:pPr algn="l" fontAlgn="t"/>
                      <a:r>
                        <a:rPr lang="en-AU" sz="1100" b="0" i="0" u="none" strike="noStrike">
                          <a:solidFill>
                            <a:srgbClr val="000000"/>
                          </a:solidFill>
                          <a:effectLst/>
                          <a:latin typeface="Calibri"/>
                        </a:rPr>
                        <a:t>Trading Price / Price Revision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3148491"/>
                  </a:ext>
                </a:extLst>
              </a:tr>
              <a:tr h="207547">
                <a:tc>
                  <a:txBody>
                    <a:bodyPr/>
                    <a:lstStyle/>
                    <a:p>
                      <a:pPr algn="l" fontAlgn="t"/>
                      <a:r>
                        <a:rPr lang="en-AU" sz="1100" b="0" i="0" u="none" strike="noStrike">
                          <a:solidFill>
                            <a:srgbClr val="000000"/>
                          </a:solidFill>
                          <a:effectLst/>
                          <a:latin typeface="Calibri"/>
                        </a:rPr>
                        <a:t>Administered Pricing and CPT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829155"/>
                  </a:ext>
                </a:extLst>
              </a:tr>
              <a:tr h="207547">
                <a:tc>
                  <a:txBody>
                    <a:bodyPr/>
                    <a:lstStyle/>
                    <a:p>
                      <a:pPr algn="l" fontAlgn="t"/>
                      <a:r>
                        <a:rPr lang="en-AU" sz="1100" b="0" i="0" u="none" strike="noStrike">
                          <a:solidFill>
                            <a:srgbClr val="000000"/>
                          </a:solidFill>
                          <a:effectLst/>
                          <a:latin typeface="Calibri"/>
                        </a:rPr>
                        <a:t>Suspension Pricing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12766932"/>
                  </a:ext>
                </a:extLst>
              </a:tr>
              <a:tr h="207547">
                <a:tc>
                  <a:txBody>
                    <a:bodyPr/>
                    <a:lstStyle/>
                    <a:p>
                      <a:pPr algn="l" fontAlgn="t"/>
                      <a:r>
                        <a:rPr lang="en-AU" sz="1100" b="0" i="0" u="none" strike="noStrike">
                          <a:solidFill>
                            <a:srgbClr val="000000"/>
                          </a:solidFill>
                          <a:effectLst/>
                          <a:latin typeface="Calibri"/>
                        </a:rPr>
                        <a:t>Negative Residue Management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Jun-19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0216860"/>
                  </a:ext>
                </a:extLst>
              </a:tr>
              <a:tr h="207547">
                <a:tc>
                  <a:txBody>
                    <a:bodyPr/>
                    <a:lstStyle/>
                    <a:p>
                      <a:pPr algn="l" fontAlgn="t"/>
                      <a:r>
                        <a:rPr lang="en-AU" sz="1100" b="0" i="0" u="none" strike="noStrike">
                          <a:solidFill>
                            <a:srgbClr val="000000"/>
                          </a:solidFill>
                          <a:effectLst/>
                          <a:latin typeface="Calibri"/>
                        </a:rPr>
                        <a:t>RERT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212952"/>
                  </a:ext>
                </a:extLst>
              </a:tr>
              <a:tr h="379203">
                <a:tc gridSpan="11">
                  <a:txBody>
                    <a:bodyPr/>
                    <a:lstStyle/>
                    <a:p>
                      <a:pPr algn="ctr" fontAlgn="ctr"/>
                      <a:r>
                        <a:rPr lang="en-AU" sz="1100" b="1" i="0" u="none" strike="noStrike">
                          <a:solidFill>
                            <a:srgbClr val="000000"/>
                          </a:solidFill>
                          <a:effectLst/>
                          <a:latin typeface="Calibri"/>
                        </a:rPr>
                        <a:t>PACKAGE 5 - Full Data Model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80466857"/>
                  </a:ext>
                </a:extLst>
              </a:tr>
              <a:tr h="217923">
                <a:tc>
                  <a:txBody>
                    <a:bodyPr/>
                    <a:lstStyle/>
                    <a:p>
                      <a:pPr algn="l" fontAlgn="t"/>
                      <a:r>
                        <a:rPr lang="en-AU" sz="1100" b="0" i="0" u="none" strike="noStrike">
                          <a:solidFill>
                            <a:srgbClr val="000000"/>
                          </a:solidFill>
                          <a:effectLst/>
                          <a:latin typeface="Calibri"/>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100" b="0" i="0" u="none" strike="noStrike">
                          <a:solidFill>
                            <a:srgbClr val="000000"/>
                          </a:solidFill>
                          <a:effectLst/>
                          <a:latin typeface="Calibri"/>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chemeClr val="tx1"/>
                          </a:solidFill>
                          <a:effectLst/>
                          <a:latin typeface="Calibri"/>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marL="0" algn="ctr" defTabSz="685800" rtl="0" eaLnBrk="1" fontAlgn="t" latinLnBrk="0" hangingPunct="1"/>
                      <a:r>
                        <a:rPr lang="en-AU" sz="1100" b="0" i="0" u="none" strike="noStrike" kern="1200">
                          <a:solidFill>
                            <a:srgbClr val="000000"/>
                          </a:solidFill>
                          <a:effectLst/>
                          <a:latin typeface="Calibri"/>
                          <a:ea typeface="+mn-ea"/>
                          <a:cs typeface="+mn-cs"/>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100" b="0" i="0" u="none" strike="noStrike">
                          <a:solidFill>
                            <a:srgbClr val="000000"/>
                          </a:solidFill>
                          <a:effectLst/>
                          <a:latin typeface="Calibri"/>
                        </a:rPr>
                        <a:t>01-Apr-21</a:t>
                      </a:r>
                      <a:endParaRPr lang="en-AU" sz="1100" b="0" i="0" u="none" strike="noStrike">
                        <a:solidFill>
                          <a:srgbClr val="000000"/>
                        </a:solidFill>
                        <a:effectLst/>
                        <a:latin typeface="Calibri" panose="020F0502020204030204" pitchFamily="34" charset="0"/>
                      </a:endParaRP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2791497347"/>
                  </a:ext>
                </a:extLst>
              </a:tr>
            </a:tbl>
          </a:graphicData>
        </a:graphic>
      </p:graphicFrame>
      <p:sp>
        <p:nvSpPr>
          <p:cNvPr id="7" name="Rectangle: Rounded Corners 6">
            <a:extLst>
              <a:ext uri="{FF2B5EF4-FFF2-40B4-BE49-F238E27FC236}">
                <a16:creationId xmlns:a16="http://schemas.microsoft.com/office/drawing/2014/main" id="{241EC242-E817-4062-A11B-9040A500F69C}"/>
              </a:ext>
            </a:extLst>
          </p:cNvPr>
          <p:cNvSpPr/>
          <p:nvPr/>
        </p:nvSpPr>
        <p:spPr>
          <a:xfrm>
            <a:off x="8697397" y="531521"/>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Changes Highlighted</a:t>
            </a:r>
          </a:p>
        </p:txBody>
      </p:sp>
    </p:spTree>
    <p:extLst>
      <p:ext uri="{BB962C8B-B14F-4D97-AF65-F5344CB8AC3E}">
        <p14:creationId xmlns:p14="http://schemas.microsoft.com/office/powerpoint/2010/main" val="11767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35ADE-9375-4264-A890-8E54C82BBCC6}"/>
              </a:ext>
            </a:extLst>
          </p:cNvPr>
          <p:cNvSpPr>
            <a:spLocks noGrp="1"/>
          </p:cNvSpPr>
          <p:nvPr>
            <p:ph type="title"/>
          </p:nvPr>
        </p:nvSpPr>
        <p:spPr/>
        <p:txBody>
          <a:bodyPr/>
          <a:lstStyle/>
          <a:p>
            <a:r>
              <a:rPr lang="en-AU"/>
              <a:t>Feedback on Origin’s GS Market Trial Proposal</a:t>
            </a:r>
          </a:p>
        </p:txBody>
      </p:sp>
      <p:sp>
        <p:nvSpPr>
          <p:cNvPr id="6" name="Text Placeholder 5">
            <a:extLst>
              <a:ext uri="{FF2B5EF4-FFF2-40B4-BE49-F238E27FC236}">
                <a16:creationId xmlns:a16="http://schemas.microsoft.com/office/drawing/2014/main" id="{486A5C49-F4E3-448C-BF91-2B8A21C653DC}"/>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CC161EA1-1B75-489F-8BCA-601852EF56DC}"/>
              </a:ext>
            </a:extLst>
          </p:cNvPr>
          <p:cNvSpPr>
            <a:spLocks noGrp="1"/>
          </p:cNvSpPr>
          <p:nvPr>
            <p:ph type="sldNum" sz="quarter" idx="12"/>
          </p:nvPr>
        </p:nvSpPr>
        <p:spPr/>
        <p:txBody>
          <a:bodyPr/>
          <a:lstStyle/>
          <a:p>
            <a:fld id="{4EC81F68-4976-451A-B2E9-79BCBD2F70CC}" type="slidenum">
              <a:rPr lang="en-AU" smtClean="0"/>
              <a:t>74</a:t>
            </a:fld>
            <a:endParaRPr lang="en-AU"/>
          </a:p>
        </p:txBody>
      </p:sp>
    </p:spTree>
    <p:extLst>
      <p:ext uri="{BB962C8B-B14F-4D97-AF65-F5344CB8AC3E}">
        <p14:creationId xmlns:p14="http://schemas.microsoft.com/office/powerpoint/2010/main" val="736681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500DD-3A0C-47F3-AE5E-C2CED055861B}"/>
              </a:ext>
            </a:extLst>
          </p:cNvPr>
          <p:cNvSpPr/>
          <p:nvPr/>
        </p:nvSpPr>
        <p:spPr>
          <a:xfrm>
            <a:off x="344432" y="4548728"/>
            <a:ext cx="10102705" cy="281295"/>
          </a:xfrm>
          <a:prstGeom prst="rect">
            <a:avLst/>
          </a:prstGeom>
          <a:solidFill>
            <a:schemeClr val="tx2"/>
          </a:solidFill>
        </p:spPr>
        <p:txBody>
          <a:bodyPr wrap="square" rtlCol="0" anchor="ctr">
            <a:spAutoFit/>
          </a:bodyPr>
          <a:lstStyle/>
          <a:p>
            <a:pPr algn="ctr" defTabSz="801929"/>
            <a:endParaRPr lang="en-AU" sz="1228" b="1"/>
          </a:p>
        </p:txBody>
      </p:sp>
      <p:sp>
        <p:nvSpPr>
          <p:cNvPr id="245" name="Title 5">
            <a:extLst>
              <a:ext uri="{FF2B5EF4-FFF2-40B4-BE49-F238E27FC236}">
                <a16:creationId xmlns:a16="http://schemas.microsoft.com/office/drawing/2014/main" id="{46E0E873-6910-4EBD-85CB-F34176500EAB}"/>
              </a:ext>
            </a:extLst>
          </p:cNvPr>
          <p:cNvSpPr txBox="1">
            <a:spLocks/>
          </p:cNvSpPr>
          <p:nvPr/>
        </p:nvSpPr>
        <p:spPr>
          <a:xfrm>
            <a:off x="344432" y="1012869"/>
            <a:ext cx="5654491" cy="622169"/>
          </a:xfrm>
          <a:prstGeom prst="rect">
            <a:avLst/>
          </a:prstGeom>
        </p:spPr>
        <p:txBody>
          <a:bodyPr vert="horz" lIns="0" tIns="40094" rIns="0" bIns="0" rtlCol="0" anchor="t" anchorCtr="0">
            <a:normAutofit/>
          </a:bodyPr>
          <a:lstStyle>
            <a:lvl1pPr algn="l" defTabSz="914377" rtl="0" eaLnBrk="1" latinLnBrk="0" hangingPunct="1">
              <a:lnSpc>
                <a:spcPct val="90000"/>
              </a:lnSpc>
              <a:spcBef>
                <a:spcPct val="0"/>
              </a:spcBef>
              <a:buNone/>
              <a:defRPr sz="3467" kern="1200">
                <a:solidFill>
                  <a:schemeClr val="accent1"/>
                </a:solidFill>
                <a:latin typeface="+mj-lt"/>
                <a:ea typeface="+mj-ea"/>
                <a:cs typeface="+mj-cs"/>
              </a:defRPr>
            </a:lvl1pPr>
          </a:lstStyle>
          <a:p>
            <a:pPr defTabSz="801869">
              <a:lnSpc>
                <a:spcPct val="70000"/>
              </a:lnSpc>
              <a:spcBef>
                <a:spcPts val="234"/>
              </a:spcBef>
              <a:defRPr/>
            </a:pPr>
            <a:endParaRPr lang="en-AU" sz="2806" b="1" spc="-132">
              <a:solidFill>
                <a:srgbClr val="000000"/>
              </a:solidFill>
              <a:latin typeface="Arial Black" panose="020B0A04020102020204" pitchFamily="34" charset="0"/>
            </a:endParaRPr>
          </a:p>
        </p:txBody>
      </p:sp>
      <p:sp>
        <p:nvSpPr>
          <p:cNvPr id="144" name="TextBox 143">
            <a:extLst>
              <a:ext uri="{FF2B5EF4-FFF2-40B4-BE49-F238E27FC236}">
                <a16:creationId xmlns:a16="http://schemas.microsoft.com/office/drawing/2014/main" id="{1D5105A1-AE2C-4681-AEA9-DF27A36B5AEE}"/>
              </a:ext>
            </a:extLst>
          </p:cNvPr>
          <p:cNvSpPr txBox="1"/>
          <p:nvPr/>
        </p:nvSpPr>
        <p:spPr>
          <a:xfrm>
            <a:off x="344432" y="5049703"/>
            <a:ext cx="4973507" cy="1169551"/>
          </a:xfrm>
          <a:prstGeom prst="rect">
            <a:avLst/>
          </a:prstGeom>
          <a:noFill/>
        </p:spPr>
        <p:txBody>
          <a:bodyPr wrap="square">
            <a:spAutoFit/>
          </a:bodyPr>
          <a:lstStyle/>
          <a:p>
            <a:pPr defTabSz="801888">
              <a:defRPr/>
            </a:pPr>
            <a:r>
              <a:rPr lang="en-AU" sz="1400" b="1">
                <a:solidFill>
                  <a:srgbClr val="000000"/>
                </a:solidFill>
                <a:latin typeface="Arial" panose="020B0604020202020204"/>
              </a:rPr>
              <a:t>1) OFF MARKET BASED UPDATES:</a:t>
            </a:r>
          </a:p>
          <a:p>
            <a:pPr defTabSz="801888">
              <a:defRPr/>
            </a:pPr>
            <a:r>
              <a:rPr lang="en-AU" sz="1400">
                <a:solidFill>
                  <a:srgbClr val="000000"/>
                </a:solidFill>
                <a:latin typeface="Arial" panose="020B0604020202020204"/>
              </a:rPr>
              <a:t>The bulk volumes of updates will be processed via off market processes, therefore significantly reducing the necessity for market testing / verification for Retailers (minimum regression testing is required). </a:t>
            </a:r>
            <a:endParaRPr lang="en-AU" sz="1400">
              <a:solidFill>
                <a:srgbClr val="FF0000"/>
              </a:solidFill>
              <a:latin typeface="Arial" panose="020B0604020202020204"/>
            </a:endParaRPr>
          </a:p>
        </p:txBody>
      </p:sp>
      <p:sp>
        <p:nvSpPr>
          <p:cNvPr id="25" name="Title 24">
            <a:extLst>
              <a:ext uri="{FF2B5EF4-FFF2-40B4-BE49-F238E27FC236}">
                <a16:creationId xmlns:a16="http://schemas.microsoft.com/office/drawing/2014/main" id="{25138EBB-E418-45D7-B8FF-DF5401CCDDF1}"/>
              </a:ext>
            </a:extLst>
          </p:cNvPr>
          <p:cNvSpPr>
            <a:spLocks noGrp="1"/>
          </p:cNvSpPr>
          <p:nvPr>
            <p:ph type="title"/>
          </p:nvPr>
        </p:nvSpPr>
        <p:spPr>
          <a:xfrm>
            <a:off x="106437" y="641325"/>
            <a:ext cx="10115592" cy="648874"/>
          </a:xfrm>
        </p:spPr>
        <p:txBody>
          <a:bodyPr vert="horz" lIns="91440" tIns="45720" rIns="91440" bIns="45720" rtlCol="0" anchor="b" anchorCtr="0">
            <a:normAutofit/>
          </a:bodyPr>
          <a:lstStyle/>
          <a:p>
            <a:r>
              <a:rPr lang="en-AU" sz="3600">
                <a:ea typeface="+mj-lt"/>
                <a:cs typeface="+mj-lt"/>
              </a:rPr>
              <a:t>Reminder: Origin proposal - GS Market Trials</a:t>
            </a:r>
          </a:p>
        </p:txBody>
      </p:sp>
      <p:sp>
        <p:nvSpPr>
          <p:cNvPr id="43" name="TextBox 42">
            <a:extLst>
              <a:ext uri="{FF2B5EF4-FFF2-40B4-BE49-F238E27FC236}">
                <a16:creationId xmlns:a16="http://schemas.microsoft.com/office/drawing/2014/main" id="{BA9E1492-95BE-468D-AE64-1B09EC42AF27}"/>
              </a:ext>
            </a:extLst>
          </p:cNvPr>
          <p:cNvSpPr txBox="1"/>
          <p:nvPr/>
        </p:nvSpPr>
        <p:spPr>
          <a:xfrm>
            <a:off x="388832" y="1516696"/>
            <a:ext cx="7399951" cy="646331"/>
          </a:xfrm>
          <a:prstGeom prst="rect">
            <a:avLst/>
          </a:prstGeom>
          <a:noFill/>
        </p:spPr>
        <p:txBody>
          <a:bodyPr wrap="square" rtlCol="0">
            <a:spAutoFit/>
          </a:bodyPr>
          <a:lstStyle/>
          <a:p>
            <a:pPr defTabSz="801888">
              <a:defRPr/>
            </a:pPr>
            <a:r>
              <a:rPr lang="en-AU">
                <a:solidFill>
                  <a:srgbClr val="000000"/>
                </a:solidFill>
                <a:latin typeface="Arial" panose="020B0604020202020204"/>
              </a:rPr>
              <a:t>Origin proposes AEMO delays and reduce the window of GS Market Trials highlighted in pink/red below</a:t>
            </a:r>
          </a:p>
        </p:txBody>
      </p:sp>
      <p:sp>
        <p:nvSpPr>
          <p:cNvPr id="45" name="TextBox 44">
            <a:extLst>
              <a:ext uri="{FF2B5EF4-FFF2-40B4-BE49-F238E27FC236}">
                <a16:creationId xmlns:a16="http://schemas.microsoft.com/office/drawing/2014/main" id="{D1CDE4C2-D06A-4732-BF05-46CE70EBFEF3}"/>
              </a:ext>
            </a:extLst>
          </p:cNvPr>
          <p:cNvSpPr txBox="1"/>
          <p:nvPr/>
        </p:nvSpPr>
        <p:spPr>
          <a:xfrm>
            <a:off x="435474" y="4050205"/>
            <a:ext cx="2525625" cy="254237"/>
          </a:xfrm>
          <a:prstGeom prst="rect">
            <a:avLst/>
          </a:prstGeom>
          <a:noFill/>
        </p:spPr>
        <p:txBody>
          <a:bodyPr wrap="square">
            <a:spAutoFit/>
          </a:bodyPr>
          <a:lstStyle/>
          <a:p>
            <a:pPr defTabSz="801888">
              <a:defRPr/>
            </a:pPr>
            <a:r>
              <a:rPr lang="en-AU" sz="1052" b="1">
                <a:solidFill>
                  <a:schemeClr val="bg1"/>
                </a:solidFill>
                <a:latin typeface="Arial Black" panose="020B0A04020102020204" pitchFamily="34" charset="0"/>
              </a:rPr>
              <a:t>RATIONALE</a:t>
            </a:r>
          </a:p>
        </p:txBody>
      </p:sp>
      <p:sp>
        <p:nvSpPr>
          <p:cNvPr id="46" name="TextBox 45">
            <a:extLst>
              <a:ext uri="{FF2B5EF4-FFF2-40B4-BE49-F238E27FC236}">
                <a16:creationId xmlns:a16="http://schemas.microsoft.com/office/drawing/2014/main" id="{64C15300-7FE2-49EF-B639-3AE1C67B05EB}"/>
              </a:ext>
            </a:extLst>
          </p:cNvPr>
          <p:cNvSpPr txBox="1"/>
          <p:nvPr/>
        </p:nvSpPr>
        <p:spPr>
          <a:xfrm>
            <a:off x="5473631" y="5049703"/>
            <a:ext cx="4973506" cy="1169551"/>
          </a:xfrm>
          <a:prstGeom prst="rect">
            <a:avLst/>
          </a:prstGeom>
          <a:noFill/>
        </p:spPr>
        <p:txBody>
          <a:bodyPr wrap="square">
            <a:spAutoFit/>
          </a:bodyPr>
          <a:lstStyle/>
          <a:p>
            <a:pPr defTabSz="801888">
              <a:defRPr/>
            </a:pPr>
            <a:r>
              <a:rPr lang="en-AU" sz="1400" b="1">
                <a:solidFill>
                  <a:srgbClr val="000000"/>
                </a:solidFill>
                <a:latin typeface="Arial" panose="020B0604020202020204"/>
              </a:rPr>
              <a:t>2) SCHEDULE &amp; RESOURCE OPTIMISATION</a:t>
            </a:r>
          </a:p>
          <a:p>
            <a:pPr defTabSz="801888">
              <a:defRPr/>
            </a:pPr>
            <a:r>
              <a:rPr lang="en-AU" sz="1400">
                <a:solidFill>
                  <a:srgbClr val="000000"/>
                </a:solidFill>
                <a:latin typeface="Arial" panose="020B0604020202020204"/>
              </a:rPr>
              <a:t>The delay and reduction of market trial window will allow schedule and resource optimisation permitting 5MS / Industry resources to be repointed to other initiatives (for example as MSDR). </a:t>
            </a:r>
            <a:endParaRPr lang="en-AU" sz="1400">
              <a:solidFill>
                <a:srgbClr val="FF0000"/>
              </a:solidFill>
              <a:latin typeface="Arial" panose="020B0604020202020204"/>
            </a:endParaRPr>
          </a:p>
        </p:txBody>
      </p:sp>
      <p:pic>
        <p:nvPicPr>
          <p:cNvPr id="7" name="Picture 6">
            <a:extLst>
              <a:ext uri="{FF2B5EF4-FFF2-40B4-BE49-F238E27FC236}">
                <a16:creationId xmlns:a16="http://schemas.microsoft.com/office/drawing/2014/main" id="{07885C1C-64AA-4732-8C0D-C592E7B84142}"/>
              </a:ext>
            </a:extLst>
          </p:cNvPr>
          <p:cNvPicPr>
            <a:picLocks noChangeAspect="1"/>
          </p:cNvPicPr>
          <p:nvPr/>
        </p:nvPicPr>
        <p:blipFill>
          <a:blip r:embed="rId3"/>
          <a:stretch>
            <a:fillRect/>
          </a:stretch>
        </p:blipFill>
        <p:spPr>
          <a:xfrm>
            <a:off x="0" y="2274502"/>
            <a:ext cx="10691813" cy="2078474"/>
          </a:xfrm>
          <a:prstGeom prst="rect">
            <a:avLst/>
          </a:prstGeom>
        </p:spPr>
      </p:pic>
    </p:spTree>
    <p:extLst>
      <p:ext uri="{BB962C8B-B14F-4D97-AF65-F5344CB8AC3E}">
        <p14:creationId xmlns:p14="http://schemas.microsoft.com/office/powerpoint/2010/main" val="249663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725ED1-3EFB-49C1-A322-12AB3A7AE8F7}"/>
              </a:ext>
            </a:extLst>
          </p:cNvPr>
          <p:cNvSpPr>
            <a:spLocks noGrp="1"/>
          </p:cNvSpPr>
          <p:nvPr>
            <p:ph type="title"/>
          </p:nvPr>
        </p:nvSpPr>
        <p:spPr/>
        <p:txBody>
          <a:bodyPr/>
          <a:lstStyle/>
          <a:p>
            <a:r>
              <a:rPr lang="en-AU"/>
              <a:t>Summary of Feedback</a:t>
            </a:r>
          </a:p>
        </p:txBody>
      </p:sp>
      <p:sp>
        <p:nvSpPr>
          <p:cNvPr id="6" name="Content Placeholder 5">
            <a:extLst>
              <a:ext uri="{FF2B5EF4-FFF2-40B4-BE49-F238E27FC236}">
                <a16:creationId xmlns:a16="http://schemas.microsoft.com/office/drawing/2014/main" id="{27A00FD0-6336-4641-8D40-530F7841958E}"/>
              </a:ext>
            </a:extLst>
          </p:cNvPr>
          <p:cNvSpPr>
            <a:spLocks noGrp="1"/>
          </p:cNvSpPr>
          <p:nvPr>
            <p:ph idx="1"/>
          </p:nvPr>
        </p:nvSpPr>
        <p:spPr/>
        <p:txBody>
          <a:bodyPr/>
          <a:lstStyle/>
          <a:p>
            <a:r>
              <a:rPr lang="en-AU"/>
              <a:t>Three responses received:</a:t>
            </a:r>
          </a:p>
          <a:p>
            <a:r>
              <a:rPr lang="en-AU"/>
              <a:t>Three in support of GS Market Trial taking place 01-Mar-21 to 01-Apr-21</a:t>
            </a:r>
          </a:p>
          <a:p>
            <a:r>
              <a:rPr lang="en-AU"/>
              <a:t>Two participants noted that the Market Trial should be executed on the latest B2M schema to incorporate functionality for MSDR &amp; MCPI changes to avoid having to retest.</a:t>
            </a:r>
          </a:p>
          <a:p>
            <a:r>
              <a:rPr lang="en-AU"/>
              <a:t>One noted that they will run Bilateral testing in pre-prod concurrently with the GS Market Trials</a:t>
            </a:r>
          </a:p>
          <a:p>
            <a:endParaRPr lang="en-AU"/>
          </a:p>
          <a:p>
            <a:r>
              <a:rPr lang="en-AU"/>
              <a:t>There are current no plans for Market Trials for MCPI or MSDR which will be going live at around the same time</a:t>
            </a:r>
          </a:p>
          <a:p>
            <a:pPr marL="0" indent="0">
              <a:buNone/>
            </a:pPr>
            <a:endParaRPr lang="en-AU"/>
          </a:p>
        </p:txBody>
      </p:sp>
      <p:sp>
        <p:nvSpPr>
          <p:cNvPr id="4" name="Slide Number Placeholder 3">
            <a:extLst>
              <a:ext uri="{FF2B5EF4-FFF2-40B4-BE49-F238E27FC236}">
                <a16:creationId xmlns:a16="http://schemas.microsoft.com/office/drawing/2014/main" id="{05BEB0C4-CA5F-4E5E-B2A3-1AE35FD44D80}"/>
              </a:ext>
            </a:extLst>
          </p:cNvPr>
          <p:cNvSpPr>
            <a:spLocks noGrp="1"/>
          </p:cNvSpPr>
          <p:nvPr>
            <p:ph type="sldNum" sz="quarter" idx="12"/>
          </p:nvPr>
        </p:nvSpPr>
        <p:spPr/>
        <p:txBody>
          <a:bodyPr/>
          <a:lstStyle/>
          <a:p>
            <a:fld id="{4EC81F68-4976-451A-B2E9-79BCBD2F70CC}" type="slidenum">
              <a:rPr lang="en-AU" smtClean="0"/>
              <a:pPr/>
              <a:t>76</a:t>
            </a:fld>
            <a:endParaRPr lang="en-AU"/>
          </a:p>
        </p:txBody>
      </p:sp>
    </p:spTree>
    <p:extLst>
      <p:ext uri="{BB962C8B-B14F-4D97-AF65-F5344CB8AC3E}">
        <p14:creationId xmlns:p14="http://schemas.microsoft.com/office/powerpoint/2010/main" val="1900592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52A4-8259-4424-B551-87EDCC1945A7}"/>
              </a:ext>
            </a:extLst>
          </p:cNvPr>
          <p:cNvSpPr>
            <a:spLocks noGrp="1"/>
          </p:cNvSpPr>
          <p:nvPr>
            <p:ph type="title"/>
          </p:nvPr>
        </p:nvSpPr>
        <p:spPr/>
        <p:txBody>
          <a:bodyPr/>
          <a:lstStyle/>
          <a:p>
            <a:r>
              <a:rPr lang="en-AU"/>
              <a:t>Next Steps</a:t>
            </a:r>
          </a:p>
        </p:txBody>
      </p:sp>
      <p:sp>
        <p:nvSpPr>
          <p:cNvPr id="3" name="Content Placeholder 2">
            <a:extLst>
              <a:ext uri="{FF2B5EF4-FFF2-40B4-BE49-F238E27FC236}">
                <a16:creationId xmlns:a16="http://schemas.microsoft.com/office/drawing/2014/main" id="{47965E9A-F521-4B67-B17B-12A16F9DFBC0}"/>
              </a:ext>
            </a:extLst>
          </p:cNvPr>
          <p:cNvSpPr>
            <a:spLocks noGrp="1"/>
          </p:cNvSpPr>
          <p:nvPr>
            <p:ph idx="1"/>
          </p:nvPr>
        </p:nvSpPr>
        <p:spPr/>
        <p:txBody>
          <a:bodyPr/>
          <a:lstStyle/>
          <a:p>
            <a:r>
              <a:rPr lang="en-AU"/>
              <a:t>Feedback from participants in general agreement with the position provided by Origin</a:t>
            </a:r>
          </a:p>
          <a:p>
            <a:pPr lvl="1"/>
            <a:r>
              <a:rPr lang="en-AU"/>
              <a:t>Noting need to have schema version aligned during period of testing</a:t>
            </a:r>
          </a:p>
          <a:p>
            <a:pPr lvl="1"/>
            <a:r>
              <a:rPr lang="en-AU"/>
              <a:t>Intention for bi-lateral testing to be conducted once pre-prod environment has been updated to reflect GS </a:t>
            </a:r>
            <a:r>
              <a:rPr lang="en-AU" err="1"/>
              <a:t>e.g</a:t>
            </a:r>
            <a:r>
              <a:rPr lang="en-AU"/>
              <a:t>, GLOPOOL update performed on Data</a:t>
            </a:r>
          </a:p>
          <a:p>
            <a:r>
              <a:rPr lang="en-AU"/>
              <a:t>AEMO to incorporate feedback into Test Approach and Regulatory roadmap</a:t>
            </a:r>
          </a:p>
          <a:p>
            <a:r>
              <a:rPr lang="en-AU"/>
              <a:t>AEMO to progress update of 5MS / GS milestone plan to reflect planning considerations</a:t>
            </a:r>
          </a:p>
          <a:p>
            <a:pPr lvl="1"/>
            <a:r>
              <a:rPr lang="en-AU"/>
              <a:t>Updates to be evaluated post 1 October to introduce further certainty into planning </a:t>
            </a:r>
          </a:p>
          <a:p>
            <a:endParaRPr lang="en-AU"/>
          </a:p>
          <a:p>
            <a:pPr lvl="1"/>
            <a:endParaRPr lang="en-AU"/>
          </a:p>
        </p:txBody>
      </p:sp>
      <p:sp>
        <p:nvSpPr>
          <p:cNvPr id="4" name="Slide Number Placeholder 3">
            <a:extLst>
              <a:ext uri="{FF2B5EF4-FFF2-40B4-BE49-F238E27FC236}">
                <a16:creationId xmlns:a16="http://schemas.microsoft.com/office/drawing/2014/main" id="{E835A4A1-D8C2-4E2A-913A-F83471C9E291}"/>
              </a:ext>
            </a:extLst>
          </p:cNvPr>
          <p:cNvSpPr>
            <a:spLocks noGrp="1"/>
          </p:cNvSpPr>
          <p:nvPr>
            <p:ph type="sldNum" sz="quarter" idx="12"/>
          </p:nvPr>
        </p:nvSpPr>
        <p:spPr/>
        <p:txBody>
          <a:bodyPr/>
          <a:lstStyle/>
          <a:p>
            <a:fld id="{4EC81F68-4976-451A-B2E9-79BCBD2F70CC}" type="slidenum">
              <a:rPr lang="en-AU" smtClean="0"/>
              <a:t>77</a:t>
            </a:fld>
            <a:endParaRPr lang="en-AU"/>
          </a:p>
        </p:txBody>
      </p:sp>
    </p:spTree>
    <p:extLst>
      <p:ext uri="{BB962C8B-B14F-4D97-AF65-F5344CB8AC3E}">
        <p14:creationId xmlns:p14="http://schemas.microsoft.com/office/powerpoint/2010/main" val="657736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Forward Plan and Other Business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78</a:t>
            </a:fld>
            <a:endParaRPr lang="en-AU"/>
          </a:p>
        </p:txBody>
      </p:sp>
    </p:spTree>
    <p:extLst>
      <p:ext uri="{BB962C8B-B14F-4D97-AF65-F5344CB8AC3E}">
        <p14:creationId xmlns:p14="http://schemas.microsoft.com/office/powerpoint/2010/main" val="3609966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129208" y="-8532"/>
            <a:ext cx="9909605" cy="1310695"/>
          </a:xfrm>
        </p:spPr>
        <p:txBody>
          <a:bodyPr>
            <a:normAutofit/>
          </a:bodyPr>
          <a:lstStyle/>
          <a:p>
            <a:r>
              <a:rPr lang="en-AU" sz="3600">
                <a:ea typeface="+mj-lt"/>
                <a:cs typeface="+mj-lt"/>
              </a:rPr>
              <a:t>Document tracker updates</a:t>
            </a:r>
            <a:endParaRPr lang="en-AU" sz="3600" i="1">
              <a:ea typeface="+mj-lt"/>
              <a:cs typeface="+mj-l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a:xfrm>
            <a:off x="9110233" y="6268542"/>
            <a:ext cx="505220" cy="402483"/>
          </a:xfrm>
        </p:spPr>
        <p:txBody>
          <a:bodyPr/>
          <a:lstStyle/>
          <a:p>
            <a:fld id="{4EC81F68-4976-451A-B2E9-79BCBD2F70CC}" type="slidenum">
              <a:rPr lang="en-AU" smtClean="0"/>
              <a:t>79</a:t>
            </a:fld>
            <a:endParaRPr lang="en-AU"/>
          </a:p>
        </p:txBody>
      </p:sp>
      <p:pic>
        <p:nvPicPr>
          <p:cNvPr id="5" name="Graphic 4" descr="Recycle sign">
            <a:extLst>
              <a:ext uri="{FF2B5EF4-FFF2-40B4-BE49-F238E27FC236}">
                <a16:creationId xmlns:a16="http://schemas.microsoft.com/office/drawing/2014/main" id="{62C13058-BB67-4322-A981-63CB10634D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9904" y="189350"/>
            <a:ext cx="1215363" cy="1215363"/>
          </a:xfrm>
          <a:prstGeom prst="rect">
            <a:avLst/>
          </a:prstGeom>
        </p:spPr>
      </p:pic>
      <p:pic>
        <p:nvPicPr>
          <p:cNvPr id="9" name="Picture 8">
            <a:extLst>
              <a:ext uri="{FF2B5EF4-FFF2-40B4-BE49-F238E27FC236}">
                <a16:creationId xmlns:a16="http://schemas.microsoft.com/office/drawing/2014/main" id="{3209CECD-70DB-45DB-A402-47869B7F28D1}"/>
              </a:ext>
            </a:extLst>
          </p:cNvPr>
          <p:cNvPicPr>
            <a:picLocks noChangeAspect="1"/>
          </p:cNvPicPr>
          <p:nvPr/>
        </p:nvPicPr>
        <p:blipFill>
          <a:blip r:embed="rId4"/>
          <a:stretch>
            <a:fillRect/>
          </a:stretch>
        </p:blipFill>
        <p:spPr>
          <a:xfrm>
            <a:off x="6163949" y="4889493"/>
            <a:ext cx="3552479" cy="2081023"/>
          </a:xfrm>
          <a:prstGeom prst="rect">
            <a:avLst/>
          </a:prstGeom>
          <a:ln w="22225">
            <a:solidFill>
              <a:schemeClr val="accent5"/>
            </a:solidFill>
          </a:ln>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4529F20A-A490-4906-8F7D-F1C8C758EAC7}"/>
              </a:ext>
            </a:extLst>
          </p:cNvPr>
          <p:cNvSpPr/>
          <p:nvPr/>
        </p:nvSpPr>
        <p:spPr>
          <a:xfrm>
            <a:off x="5948567" y="3534948"/>
            <a:ext cx="3983245" cy="784830"/>
          </a:xfrm>
          <a:prstGeom prst="rect">
            <a:avLst/>
          </a:prstGeom>
        </p:spPr>
        <p:txBody>
          <a:bodyPr wrap="square">
            <a:spAutoFit/>
          </a:bodyPr>
          <a:lstStyle/>
          <a:p>
            <a:r>
              <a:rPr lang="en-AU" sz="1500"/>
              <a:t>The document tracker is located in the </a:t>
            </a:r>
            <a:r>
              <a:rPr lang="en-AU" sz="1500" b="1" u="sng">
                <a:solidFill>
                  <a:srgbClr val="7030A0"/>
                </a:solidFill>
                <a:hlinkClick r:id="rId5">
                  <a:extLst>
                    <a:ext uri="{A12FA001-AC4F-418D-AE19-62706E023703}">
                      <ahyp:hlinkClr xmlns:ahyp="http://schemas.microsoft.com/office/drawing/2018/hyperlinkcolor" val="tx"/>
                    </a:ext>
                  </a:extLst>
                </a:hlinkClick>
              </a:rPr>
              <a:t>Participant toolbox </a:t>
            </a:r>
            <a:r>
              <a:rPr lang="en-AU" sz="1500"/>
              <a:t>under the </a:t>
            </a:r>
            <a:r>
              <a:rPr lang="en-AU" sz="1500" b="1" u="sng">
                <a:solidFill>
                  <a:srgbClr val="7030A0"/>
                </a:solidFill>
                <a:hlinkClick r:id="rId5">
                  <a:extLst>
                    <a:ext uri="{A12FA001-AC4F-418D-AE19-62706E023703}">
                      <ahyp:hlinkClr xmlns:ahyp="http://schemas.microsoft.com/office/drawing/2018/hyperlinkcolor" val="tx"/>
                    </a:ext>
                  </a:extLst>
                </a:hlinkClick>
              </a:rPr>
              <a:t>Program Logs &amp; Register </a:t>
            </a:r>
            <a:r>
              <a:rPr lang="en-AU" sz="1500"/>
              <a:t>menu option. </a:t>
            </a:r>
          </a:p>
        </p:txBody>
      </p:sp>
      <p:sp>
        <p:nvSpPr>
          <p:cNvPr id="11" name="Rectangle: Rounded Corners 10">
            <a:extLst>
              <a:ext uri="{FF2B5EF4-FFF2-40B4-BE49-F238E27FC236}">
                <a16:creationId xmlns:a16="http://schemas.microsoft.com/office/drawing/2014/main" id="{53DDDF07-C3DB-431D-AD8E-14BD0E0E38C8}"/>
              </a:ext>
            </a:extLst>
          </p:cNvPr>
          <p:cNvSpPr/>
          <p:nvPr/>
        </p:nvSpPr>
        <p:spPr>
          <a:xfrm>
            <a:off x="7357235" y="6104494"/>
            <a:ext cx="2357608" cy="566531"/>
          </a:xfrm>
          <a:prstGeom prst="round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DFF3CB76-F3A8-4604-918F-EC8753BAC2B6}"/>
              </a:ext>
            </a:extLst>
          </p:cNvPr>
          <p:cNvSpPr txBox="1"/>
          <p:nvPr/>
        </p:nvSpPr>
        <p:spPr>
          <a:xfrm>
            <a:off x="5948567" y="2955525"/>
            <a:ext cx="3802831" cy="338554"/>
          </a:xfrm>
          <a:prstGeom prst="rect">
            <a:avLst/>
          </a:prstGeom>
          <a:noFill/>
        </p:spPr>
        <p:txBody>
          <a:bodyPr wrap="square" rtlCol="0" anchor="ctr">
            <a:spAutoFit/>
          </a:bodyPr>
          <a:lstStyle/>
          <a:p>
            <a:pPr algn="ctr"/>
            <a:r>
              <a:rPr lang="en-AU" sz="1600" b="1">
                <a:solidFill>
                  <a:schemeClr val="accent1"/>
                </a:solidFill>
              </a:rPr>
              <a:t>Where is the document tracker located?</a:t>
            </a:r>
          </a:p>
        </p:txBody>
      </p:sp>
      <p:sp>
        <p:nvSpPr>
          <p:cNvPr id="13" name="Rectangle 12">
            <a:extLst>
              <a:ext uri="{FF2B5EF4-FFF2-40B4-BE49-F238E27FC236}">
                <a16:creationId xmlns:a16="http://schemas.microsoft.com/office/drawing/2014/main" id="{CDA10897-35D9-4ABB-86AC-B0996A89C5C5}"/>
              </a:ext>
            </a:extLst>
          </p:cNvPr>
          <p:cNvSpPr/>
          <p:nvPr/>
        </p:nvSpPr>
        <p:spPr>
          <a:xfrm>
            <a:off x="206545" y="6658829"/>
            <a:ext cx="2228542" cy="75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6" name="Table 8">
            <a:extLst>
              <a:ext uri="{FF2B5EF4-FFF2-40B4-BE49-F238E27FC236}">
                <a16:creationId xmlns:a16="http://schemas.microsoft.com/office/drawing/2014/main" id="{413ED380-A549-415F-B42A-3D56DA89DC19}"/>
              </a:ext>
            </a:extLst>
          </p:cNvPr>
          <p:cNvGraphicFramePr>
            <a:graphicFrameLocks noGrp="1"/>
          </p:cNvGraphicFramePr>
          <p:nvPr>
            <p:extLst>
              <p:ext uri="{D42A27DB-BD31-4B8C-83A1-F6EECF244321}">
                <p14:modId xmlns:p14="http://schemas.microsoft.com/office/powerpoint/2010/main" val="838633615"/>
              </p:ext>
            </p:extLst>
          </p:nvPr>
        </p:nvGraphicFramePr>
        <p:xfrm>
          <a:off x="129208" y="2902225"/>
          <a:ext cx="5516217" cy="4154556"/>
        </p:xfrm>
        <a:graphic>
          <a:graphicData uri="http://schemas.openxmlformats.org/drawingml/2006/table">
            <a:tbl>
              <a:tblPr firstRow="1" bandRow="1">
                <a:tableStyleId>{7DF18680-E054-41AD-8BC1-D1AEF772440D}</a:tableStyleId>
              </a:tblPr>
              <a:tblGrid>
                <a:gridCol w="2971640">
                  <a:extLst>
                    <a:ext uri="{9D8B030D-6E8A-4147-A177-3AD203B41FA5}">
                      <a16:colId xmlns:a16="http://schemas.microsoft.com/office/drawing/2014/main" val="1494293497"/>
                    </a:ext>
                  </a:extLst>
                </a:gridCol>
                <a:gridCol w="974691">
                  <a:extLst>
                    <a:ext uri="{9D8B030D-6E8A-4147-A177-3AD203B41FA5}">
                      <a16:colId xmlns:a16="http://schemas.microsoft.com/office/drawing/2014/main" val="3842507634"/>
                    </a:ext>
                  </a:extLst>
                </a:gridCol>
                <a:gridCol w="578724">
                  <a:extLst>
                    <a:ext uri="{9D8B030D-6E8A-4147-A177-3AD203B41FA5}">
                      <a16:colId xmlns:a16="http://schemas.microsoft.com/office/drawing/2014/main" val="2143773119"/>
                    </a:ext>
                  </a:extLst>
                </a:gridCol>
                <a:gridCol w="991162">
                  <a:extLst>
                    <a:ext uri="{9D8B030D-6E8A-4147-A177-3AD203B41FA5}">
                      <a16:colId xmlns:a16="http://schemas.microsoft.com/office/drawing/2014/main" val="3604813305"/>
                    </a:ext>
                  </a:extLst>
                </a:gridCol>
              </a:tblGrid>
              <a:tr h="537069">
                <a:tc>
                  <a:txBody>
                    <a:bodyPr/>
                    <a:lstStyle/>
                    <a:p>
                      <a:pPr algn="ctr"/>
                      <a:r>
                        <a:rPr lang="en-AU" sz="1200"/>
                        <a:t>Document/ Item</a:t>
                      </a:r>
                    </a:p>
                  </a:txBody>
                  <a:tcPr anchor="ctr">
                    <a:solidFill>
                      <a:schemeClr val="accent2"/>
                    </a:solidFill>
                  </a:tcPr>
                </a:tc>
                <a:tc>
                  <a:txBody>
                    <a:bodyPr/>
                    <a:lstStyle/>
                    <a:p>
                      <a:pPr algn="ctr"/>
                      <a:r>
                        <a:rPr lang="en-AU" sz="1200"/>
                        <a:t>Version</a:t>
                      </a:r>
                    </a:p>
                  </a:txBody>
                  <a:tcPr marL="36000" marR="36000" marT="36000" marB="36000" anchor="ctr">
                    <a:solidFill>
                      <a:schemeClr val="accent2"/>
                    </a:solidFill>
                  </a:tcPr>
                </a:tc>
                <a:tc>
                  <a:txBody>
                    <a:bodyPr/>
                    <a:lstStyle/>
                    <a:p>
                      <a:pPr algn="ctr"/>
                      <a:r>
                        <a:rPr lang="en-AU" sz="1200"/>
                        <a:t>Status</a:t>
                      </a:r>
                    </a:p>
                  </a:txBody>
                  <a:tcPr anchor="ctr">
                    <a:solidFill>
                      <a:schemeClr val="accent2"/>
                    </a:solidFill>
                  </a:tcPr>
                </a:tc>
                <a:tc>
                  <a:txBody>
                    <a:bodyPr/>
                    <a:lstStyle/>
                    <a:p>
                      <a:pPr algn="ctr"/>
                      <a:r>
                        <a:rPr lang="en-AU" sz="1200"/>
                        <a:t>Type</a:t>
                      </a:r>
                    </a:p>
                  </a:txBody>
                  <a:tcPr anchor="ctr">
                    <a:solidFill>
                      <a:schemeClr val="accent2"/>
                    </a:solidFill>
                  </a:tcPr>
                </a:tc>
                <a:extLst>
                  <a:ext uri="{0D108BD9-81ED-4DB2-BD59-A6C34878D82A}">
                    <a16:rowId xmlns:a16="http://schemas.microsoft.com/office/drawing/2014/main" val="10257265"/>
                  </a:ext>
                </a:extLst>
              </a:tr>
              <a:tr h="1205829">
                <a:tc>
                  <a:txBody>
                    <a:bodyPr/>
                    <a:lstStyle/>
                    <a:p>
                      <a:pPr algn="l" fontAlgn="b"/>
                      <a:r>
                        <a:rPr lang="en-AU" sz="1400" b="0" i="0" u="none" strike="noStrike">
                          <a:solidFill>
                            <a:srgbClr val="0070C0"/>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Industry go-live plan: Settlements</a:t>
                      </a:r>
                      <a:endParaRPr lang="en-AU" sz="1400" b="0" i="0" u="none" strike="noStrike">
                        <a:solidFill>
                          <a:srgbClr val="0070C0"/>
                        </a:solidFill>
                        <a:effectLst/>
                        <a:latin typeface="Calibri" panose="020F0502020204030204" pitchFamily="34" charset="0"/>
                      </a:endParaRPr>
                    </a:p>
                  </a:txBody>
                  <a:tcPr marL="72000" marR="72000" marT="36000" marB="36000" anchor="ctr"/>
                </a:tc>
                <a:tc>
                  <a:txBody>
                    <a:bodyPr/>
                    <a:lstStyle/>
                    <a:p>
                      <a:pPr algn="ctr" fontAlgn="b"/>
                      <a:r>
                        <a:rPr lang="en-AU" sz="1400" b="0" i="0" u="none" strike="noStrike">
                          <a:solidFill>
                            <a:srgbClr val="000000"/>
                          </a:solidFill>
                          <a:effectLst/>
                          <a:latin typeface="Calibri" panose="020F0502020204030204" pitchFamily="34" charset="0"/>
                        </a:rPr>
                        <a:t>1.00</a:t>
                      </a:r>
                    </a:p>
                  </a:txBody>
                  <a:tcPr marL="72000" marR="72000" marT="36000" marB="36000" anchor="ctr"/>
                </a:tc>
                <a:tc>
                  <a:txBody>
                    <a:bodyPr/>
                    <a:lstStyle/>
                    <a:p>
                      <a:pPr algn="l" fontAlgn="b"/>
                      <a:r>
                        <a:rPr lang="en-AU" sz="1400" b="0" i="0" u="none" strike="noStrike">
                          <a:solidFill>
                            <a:srgbClr val="000000"/>
                          </a:solidFill>
                          <a:effectLst/>
                          <a:latin typeface="Calibri" panose="020F0502020204030204" pitchFamily="34" charset="0"/>
                        </a:rPr>
                        <a:t>Final</a:t>
                      </a:r>
                    </a:p>
                  </a:txBody>
                  <a:tcPr marL="72000" marR="72000" marT="36000" marB="36000" anchor="ctr"/>
                </a:tc>
                <a:tc>
                  <a:txBody>
                    <a:bodyPr/>
                    <a:lstStyle/>
                    <a:p>
                      <a:pPr algn="l" fontAlgn="b"/>
                      <a:r>
                        <a:rPr lang="en-AU" sz="1400" b="0" i="0" u="none" strike="noStrike">
                          <a:solidFill>
                            <a:srgbClr val="000000"/>
                          </a:solidFill>
                          <a:effectLst/>
                          <a:latin typeface="Calibri" panose="020F0502020204030204" pitchFamily="34" charset="0"/>
                        </a:rPr>
                        <a:t>Readiness</a:t>
                      </a:r>
                    </a:p>
                  </a:txBody>
                  <a:tcPr marL="72000" marR="72000" marT="36000" marB="36000" anchor="ctr"/>
                </a:tc>
                <a:extLst>
                  <a:ext uri="{0D108BD9-81ED-4DB2-BD59-A6C34878D82A}">
                    <a16:rowId xmlns:a16="http://schemas.microsoft.com/office/drawing/2014/main" val="704903314"/>
                  </a:ext>
                </a:extLst>
              </a:tr>
              <a:tr h="1205829">
                <a:tc>
                  <a:txBody>
                    <a:bodyPr/>
                    <a:lstStyle/>
                    <a:p>
                      <a:pPr algn="l" fontAlgn="b"/>
                      <a:r>
                        <a:rPr lang="en-AU" sz="1400" b="0" i="0" u="none" strike="noStrike">
                          <a:solidFill>
                            <a:srgbClr val="0070C0"/>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EMMS Release FAQ  - October 2020 - Data Model v5.00</a:t>
                      </a:r>
                      <a:endParaRPr lang="en-AU" sz="1400" b="0" i="0" u="none" strike="noStrike">
                        <a:solidFill>
                          <a:srgbClr val="0070C0"/>
                        </a:solidFill>
                        <a:effectLst/>
                        <a:latin typeface="Calibri" panose="020F0502020204030204" pitchFamily="34" charset="0"/>
                      </a:endParaRPr>
                    </a:p>
                  </a:txBody>
                  <a:tcPr marL="72000" marR="72000" marT="36000" marB="36000" anchor="ctr"/>
                </a:tc>
                <a:tc>
                  <a:txBody>
                    <a:bodyPr/>
                    <a:lstStyle/>
                    <a:p>
                      <a:pPr algn="ctr" fontAlgn="b"/>
                      <a:r>
                        <a:rPr lang="en-AU" sz="1400" b="0" i="0" u="none" strike="noStrike">
                          <a:solidFill>
                            <a:srgbClr val="000000"/>
                          </a:solidFill>
                          <a:effectLst/>
                          <a:latin typeface="Calibri" panose="020F0502020204030204" pitchFamily="34" charset="0"/>
                        </a:rPr>
                        <a:t>0.02</a:t>
                      </a:r>
                    </a:p>
                  </a:txBody>
                  <a:tcPr marL="72000" marR="72000" marT="36000" marB="36000" anchor="ctr"/>
                </a:tc>
                <a:tc>
                  <a:txBody>
                    <a:bodyPr/>
                    <a:lstStyle/>
                    <a:p>
                      <a:pPr algn="l" fontAlgn="b"/>
                      <a:r>
                        <a:rPr lang="en-AU" sz="1400" b="0" i="0" u="none" strike="noStrike">
                          <a:solidFill>
                            <a:srgbClr val="000000"/>
                          </a:solidFill>
                          <a:effectLst/>
                          <a:latin typeface="Calibri" panose="020F0502020204030204" pitchFamily="34" charset="0"/>
                        </a:rPr>
                        <a:t>Draft</a:t>
                      </a:r>
                    </a:p>
                  </a:txBody>
                  <a:tcPr marL="72000" marR="72000" marT="36000" marB="36000" anchor="ctr"/>
                </a:tc>
                <a:tc>
                  <a:txBody>
                    <a:bodyPr/>
                    <a:lstStyle/>
                    <a:p>
                      <a:pPr algn="l" fontAlgn="b"/>
                      <a:r>
                        <a:rPr lang="en-AU" sz="1400" b="0" i="0" u="none" strike="noStrike">
                          <a:solidFill>
                            <a:srgbClr val="000000"/>
                          </a:solidFill>
                          <a:effectLst/>
                          <a:latin typeface="Calibri" panose="020F0502020204030204" pitchFamily="34" charset="0"/>
                        </a:rPr>
                        <a:t>Systems</a:t>
                      </a:r>
                    </a:p>
                  </a:txBody>
                  <a:tcPr marL="72000" marR="72000" marT="36000" marB="36000" anchor="ctr"/>
                </a:tc>
                <a:extLst>
                  <a:ext uri="{0D108BD9-81ED-4DB2-BD59-A6C34878D82A}">
                    <a16:rowId xmlns:a16="http://schemas.microsoft.com/office/drawing/2014/main" val="2692635145"/>
                  </a:ext>
                </a:extLst>
              </a:tr>
              <a:tr h="1205829">
                <a:tc>
                  <a:txBody>
                    <a:bodyPr/>
                    <a:lstStyle/>
                    <a:p>
                      <a:pPr algn="l" fontAlgn="b"/>
                      <a:r>
                        <a:rPr lang="en-AU" sz="1400" b="0" i="0" u="none" strike="noStrike">
                          <a:solidFill>
                            <a:srgbClr val="0070C0"/>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Cross Boundary Supply Guideline</a:t>
                      </a:r>
                      <a:endParaRPr lang="en-AU" sz="1400" b="0" i="0" u="none" strike="noStrike">
                        <a:solidFill>
                          <a:srgbClr val="0070C0"/>
                        </a:solidFill>
                        <a:effectLst/>
                        <a:latin typeface="Calibri" panose="020F0502020204030204" pitchFamily="34" charset="0"/>
                      </a:endParaRPr>
                    </a:p>
                  </a:txBody>
                  <a:tcPr marL="72000" marR="72000" marT="36000" marB="36000" anchor="ctr"/>
                </a:tc>
                <a:tc>
                  <a:txBody>
                    <a:bodyPr/>
                    <a:lstStyle/>
                    <a:p>
                      <a:pPr algn="ctr" fontAlgn="b"/>
                      <a:r>
                        <a:rPr lang="en-AU" sz="1400" b="0" i="0" u="none" strike="noStrike">
                          <a:solidFill>
                            <a:srgbClr val="000000"/>
                          </a:solidFill>
                          <a:effectLst/>
                          <a:latin typeface="Calibri" panose="020F0502020204030204" pitchFamily="34" charset="0"/>
                        </a:rPr>
                        <a:t>1.00</a:t>
                      </a:r>
                    </a:p>
                  </a:txBody>
                  <a:tcPr marL="72000" marR="72000" marT="36000" marB="36000" anchor="ctr"/>
                </a:tc>
                <a:tc>
                  <a:txBody>
                    <a:bodyPr/>
                    <a:lstStyle/>
                    <a:p>
                      <a:pPr algn="l" fontAlgn="b"/>
                      <a:r>
                        <a:rPr lang="en-AU" sz="1400" b="0" i="0" u="none" strike="noStrike">
                          <a:solidFill>
                            <a:srgbClr val="000000"/>
                          </a:solidFill>
                          <a:effectLst/>
                          <a:latin typeface="Calibri" panose="020F0502020204030204" pitchFamily="34" charset="0"/>
                        </a:rPr>
                        <a:t>Final</a:t>
                      </a:r>
                    </a:p>
                  </a:txBody>
                  <a:tcPr marL="72000" marR="72000" marT="36000" marB="36000" anchor="ctr"/>
                </a:tc>
                <a:tc>
                  <a:txBody>
                    <a:bodyPr/>
                    <a:lstStyle/>
                    <a:p>
                      <a:pPr algn="l"/>
                      <a:r>
                        <a:rPr lang="en-AU" sz="1400" b="0" i="0" u="none" strike="noStrike">
                          <a:solidFill>
                            <a:srgbClr val="000000"/>
                          </a:solidFill>
                          <a:effectLst/>
                          <a:latin typeface="Calibri" panose="020F0502020204030204" pitchFamily="34" charset="0"/>
                        </a:rPr>
                        <a:t>Readiness</a:t>
                      </a:r>
                      <a:endParaRPr lang="en-AU" sz="1400"/>
                    </a:p>
                  </a:txBody>
                  <a:tcPr marL="72000" marR="72000" marT="36000" marB="36000" anchor="ctr"/>
                </a:tc>
                <a:extLst>
                  <a:ext uri="{0D108BD9-81ED-4DB2-BD59-A6C34878D82A}">
                    <a16:rowId xmlns:a16="http://schemas.microsoft.com/office/drawing/2014/main" val="731384000"/>
                  </a:ext>
                </a:extLst>
              </a:tr>
            </a:tbl>
          </a:graphicData>
        </a:graphic>
      </p:graphicFrame>
      <p:sp>
        <p:nvSpPr>
          <p:cNvPr id="3" name="TextBox 2">
            <a:extLst>
              <a:ext uri="{FF2B5EF4-FFF2-40B4-BE49-F238E27FC236}">
                <a16:creationId xmlns:a16="http://schemas.microsoft.com/office/drawing/2014/main" id="{C8DDC8EA-E194-4FFF-BCCB-F39722125DA0}"/>
              </a:ext>
            </a:extLst>
          </p:cNvPr>
          <p:cNvSpPr txBox="1"/>
          <p:nvPr/>
        </p:nvSpPr>
        <p:spPr>
          <a:xfrm>
            <a:off x="129208" y="1626399"/>
            <a:ext cx="10332761" cy="1446550"/>
          </a:xfrm>
          <a:prstGeom prst="rect">
            <a:avLst/>
          </a:prstGeom>
          <a:noFill/>
        </p:spPr>
        <p:txBody>
          <a:bodyPr wrap="square" rtlCol="0" anchor="ctr">
            <a:spAutoFit/>
          </a:bodyPr>
          <a:lstStyle/>
          <a:p>
            <a:pPr marL="177800" indent="-177800">
              <a:buFont typeface="Arial" panose="020B0604020202020204" pitchFamily="34" charset="0"/>
              <a:buChar char="•"/>
              <a:tabLst>
                <a:tab pos="177800" algn="l"/>
              </a:tabLst>
            </a:pPr>
            <a:r>
              <a:rPr lang="en-AU" sz="1600"/>
              <a:t>This page will appear in all RWG packs moving forward to represent the updates that were made to 5MS and GS documents for the </a:t>
            </a:r>
            <a:r>
              <a:rPr lang="en-AU" sz="1600" b="1"/>
              <a:t>preceding month. </a:t>
            </a:r>
          </a:p>
          <a:p>
            <a:pPr marL="177800" indent="-177800">
              <a:spcBef>
                <a:spcPts val="1200"/>
              </a:spcBef>
              <a:buFont typeface="Arial" panose="020B0604020202020204" pitchFamily="34" charset="0"/>
              <a:buChar char="•"/>
              <a:tabLst>
                <a:tab pos="177800" algn="l"/>
              </a:tabLst>
            </a:pPr>
            <a:r>
              <a:rPr lang="en-AU" sz="1600"/>
              <a:t>This information is also captured within the </a:t>
            </a:r>
            <a:r>
              <a:rPr lang="en-AU" sz="1600" b="1"/>
              <a:t>document tracker</a:t>
            </a:r>
            <a:r>
              <a:rPr lang="en-AU" sz="1600"/>
              <a:t>, with recently updated documents highlighted in </a:t>
            </a:r>
            <a:r>
              <a:rPr lang="en-AU" sz="1600" b="1">
                <a:highlight>
                  <a:srgbClr val="FFF2CC"/>
                </a:highlight>
              </a:rPr>
              <a:t>yellow</a:t>
            </a:r>
            <a:r>
              <a:rPr lang="en-AU" sz="1600"/>
              <a:t>. </a:t>
            </a:r>
          </a:p>
          <a:p>
            <a:pPr marL="177800" indent="-177800">
              <a:buFont typeface="Arial" panose="020B0604020202020204" pitchFamily="34" charset="0"/>
              <a:buChar char="•"/>
              <a:tabLst>
                <a:tab pos="177800" algn="l"/>
              </a:tabLst>
            </a:pPr>
            <a:endParaRPr lang="en-AU" sz="1400"/>
          </a:p>
        </p:txBody>
      </p:sp>
    </p:spTree>
    <p:extLst>
      <p:ext uri="{BB962C8B-B14F-4D97-AF65-F5344CB8AC3E}">
        <p14:creationId xmlns:p14="http://schemas.microsoft.com/office/powerpoint/2010/main" val="2567283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27F6-D5F6-40C6-85F0-C81516F8A878}"/>
              </a:ext>
            </a:extLst>
          </p:cNvPr>
          <p:cNvSpPr>
            <a:spLocks noGrp="1"/>
          </p:cNvSpPr>
          <p:nvPr>
            <p:ph type="title"/>
          </p:nvPr>
        </p:nvSpPr>
        <p:spPr/>
        <p:txBody>
          <a:bodyPr/>
          <a:lstStyle/>
          <a:p>
            <a:r>
              <a:rPr lang="en-AU"/>
              <a:t>Proposal to Close R02</a:t>
            </a:r>
          </a:p>
        </p:txBody>
      </p:sp>
      <p:graphicFrame>
        <p:nvGraphicFramePr>
          <p:cNvPr id="5" name="Content Placeholder 4">
            <a:extLst>
              <a:ext uri="{FF2B5EF4-FFF2-40B4-BE49-F238E27FC236}">
                <a16:creationId xmlns:a16="http://schemas.microsoft.com/office/drawing/2014/main" id="{15189DC6-6C50-4776-926C-DDD88BE4A977}"/>
              </a:ext>
            </a:extLst>
          </p:cNvPr>
          <p:cNvGraphicFramePr>
            <a:graphicFrameLocks noGrp="1"/>
          </p:cNvGraphicFramePr>
          <p:nvPr>
            <p:ph idx="1"/>
            <p:extLst>
              <p:ext uri="{D42A27DB-BD31-4B8C-83A1-F6EECF244321}">
                <p14:modId xmlns:p14="http://schemas.microsoft.com/office/powerpoint/2010/main" val="1511306615"/>
              </p:ext>
            </p:extLst>
          </p:nvPr>
        </p:nvGraphicFramePr>
        <p:xfrm>
          <a:off x="206375" y="2012950"/>
          <a:ext cx="10409345" cy="3877180"/>
        </p:xfrm>
        <a:graphic>
          <a:graphicData uri="http://schemas.openxmlformats.org/drawingml/2006/table">
            <a:tbl>
              <a:tblPr firstRow="1" bandRow="1">
                <a:tableStyleId>{21E4AEA4-8DFA-4A89-87EB-49C32662AFE0}</a:tableStyleId>
              </a:tblPr>
              <a:tblGrid>
                <a:gridCol w="569398">
                  <a:extLst>
                    <a:ext uri="{9D8B030D-6E8A-4147-A177-3AD203B41FA5}">
                      <a16:colId xmlns:a16="http://schemas.microsoft.com/office/drawing/2014/main" val="2754633565"/>
                    </a:ext>
                  </a:extLst>
                </a:gridCol>
                <a:gridCol w="3898275">
                  <a:extLst>
                    <a:ext uri="{9D8B030D-6E8A-4147-A177-3AD203B41FA5}">
                      <a16:colId xmlns:a16="http://schemas.microsoft.com/office/drawing/2014/main" val="3140338654"/>
                    </a:ext>
                  </a:extLst>
                </a:gridCol>
                <a:gridCol w="967585">
                  <a:extLst>
                    <a:ext uri="{9D8B030D-6E8A-4147-A177-3AD203B41FA5}">
                      <a16:colId xmlns:a16="http://schemas.microsoft.com/office/drawing/2014/main" val="2933156801"/>
                    </a:ext>
                  </a:extLst>
                </a:gridCol>
                <a:gridCol w="4974087">
                  <a:extLst>
                    <a:ext uri="{9D8B030D-6E8A-4147-A177-3AD203B41FA5}">
                      <a16:colId xmlns:a16="http://schemas.microsoft.com/office/drawing/2014/main" val="2902253812"/>
                    </a:ext>
                  </a:extLst>
                </a:gridCol>
              </a:tblGrid>
              <a:tr h="617436">
                <a:tc>
                  <a:txBody>
                    <a:bodyPr/>
                    <a:lstStyle/>
                    <a:p>
                      <a:r>
                        <a:rPr lang="en-US" sz="1200"/>
                        <a:t>Risk ID</a:t>
                      </a:r>
                    </a:p>
                  </a:txBody>
                  <a:tcPr marL="100796" marR="100796" marT="50398" marB="50398"/>
                </a:tc>
                <a:tc>
                  <a:txBody>
                    <a:bodyPr/>
                    <a:lstStyle/>
                    <a:p>
                      <a:r>
                        <a:rPr lang="en-US" sz="1200"/>
                        <a:t>Description</a:t>
                      </a:r>
                    </a:p>
                  </a:txBody>
                  <a:tcPr marL="100796" marR="100796" marT="50398" marB="50398"/>
                </a:tc>
                <a:tc>
                  <a:txBody>
                    <a:bodyPr/>
                    <a:lstStyle/>
                    <a:p>
                      <a:r>
                        <a:rPr lang="en-US" sz="1200"/>
                        <a:t>Residual Rating (Current)</a:t>
                      </a:r>
                    </a:p>
                  </a:txBody>
                  <a:tcPr marL="100796" marR="100796" marT="50398" marB="50398"/>
                </a:tc>
                <a:tc>
                  <a:txBody>
                    <a:bodyPr/>
                    <a:lstStyle/>
                    <a:p>
                      <a:r>
                        <a:rPr lang="en-US" sz="1200"/>
                        <a:t>Comments </a:t>
                      </a:r>
                    </a:p>
                  </a:txBody>
                  <a:tcPr marL="100796" marR="100796" marT="50398" marB="50398"/>
                </a:tc>
                <a:extLst>
                  <a:ext uri="{0D108BD9-81ED-4DB2-BD59-A6C34878D82A}">
                    <a16:rowId xmlns:a16="http://schemas.microsoft.com/office/drawing/2014/main" val="3177154773"/>
                  </a:ext>
                </a:extLst>
              </a:tr>
              <a:tr h="1409287">
                <a:tc>
                  <a:txBody>
                    <a:bodyPr/>
                    <a:lstStyle/>
                    <a:p>
                      <a:r>
                        <a:rPr lang="en-US" sz="1200"/>
                        <a:t>R19</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Risk of a critical mass of participants not being ready at identified critical path milestones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Critical capability of participants fail to meet expected industry Readiness critical path milestones, resulting in failure to be ready for go-live and impacting the proper functioning of the market.</a:t>
                      </a:r>
                    </a:p>
                  </a:txBody>
                  <a:tcPr marL="100796" marR="100796" marT="50398" marB="50398"/>
                </a:tc>
                <a:tc>
                  <a:txBody>
                    <a:bodyPr/>
                    <a:lstStyle/>
                    <a:p>
                      <a:r>
                        <a:rPr lang="en-US" sz="1200"/>
                        <a:t>Medium</a:t>
                      </a:r>
                    </a:p>
                  </a:txBody>
                  <a:tcPr marL="100796" marR="100796" marT="50398" marB="50398">
                    <a:solidFill>
                      <a:schemeClr val="accent4">
                        <a:lumMod val="40000"/>
                        <a:lumOff val="60000"/>
                      </a:schemeClr>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Results of Readiness Reporting Round 6 shows that critical capability of respondents is green, on track and stable.</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200"/>
                    </a:p>
                  </a:txBody>
                  <a:tcPr marL="100796" marR="100796" marT="50398" marB="50398"/>
                </a:tc>
                <a:extLst>
                  <a:ext uri="{0D108BD9-81ED-4DB2-BD59-A6C34878D82A}">
                    <a16:rowId xmlns:a16="http://schemas.microsoft.com/office/drawing/2014/main" val="3454304366"/>
                  </a:ext>
                </a:extLst>
              </a:tr>
              <a:tr h="1818457">
                <a:tc>
                  <a:txBody>
                    <a:bodyPr/>
                    <a:lstStyle/>
                    <a:p>
                      <a:r>
                        <a:rPr lang="en-US" sz="1200"/>
                        <a:t>R02</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Risk that there is one or more participants that aren’t ‘ready’ at go-live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Participants may not be ready at rule commencement dates resulting in inadequate systems to operate within new market conditions and an inability to fully or effectively participate in the market. Impact is to the participant rather than compromising a critical capability required for market go-live.</a:t>
                      </a:r>
                    </a:p>
                  </a:txBody>
                  <a:tcPr marL="100796" marR="100796" marT="50398" marB="50398"/>
                </a:tc>
                <a:tc>
                  <a:txBody>
                    <a:bodyPr/>
                    <a:lstStyle/>
                    <a:p>
                      <a:r>
                        <a:rPr lang="en-US" sz="1200"/>
                        <a:t>Significant</a:t>
                      </a:r>
                    </a:p>
                  </a:txBody>
                  <a:tcPr marL="100796" marR="100796" marT="50398" marB="50398">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Coverage in readiness reporting stable at between 86-100% of industry coverage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Currently 2 participants reporting programs as late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Proactive communication through to smaller participants to highlight 5 MS transition support</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AU" sz="1200"/>
                    </a:p>
                  </a:txBody>
                  <a:tcPr marL="100796" marR="100796" marT="50398" marB="50398"/>
                </a:tc>
                <a:extLst>
                  <a:ext uri="{0D108BD9-81ED-4DB2-BD59-A6C34878D82A}">
                    <a16:rowId xmlns:a16="http://schemas.microsoft.com/office/drawing/2014/main" val="3158310380"/>
                  </a:ext>
                </a:extLst>
              </a:tr>
            </a:tbl>
          </a:graphicData>
        </a:graphic>
      </p:graphicFrame>
      <p:sp>
        <p:nvSpPr>
          <p:cNvPr id="4" name="Slide Number Placeholder 3">
            <a:extLst>
              <a:ext uri="{FF2B5EF4-FFF2-40B4-BE49-F238E27FC236}">
                <a16:creationId xmlns:a16="http://schemas.microsoft.com/office/drawing/2014/main" id="{4751DA7F-4254-4EBD-AC45-6A81564EF28E}"/>
              </a:ext>
            </a:extLst>
          </p:cNvPr>
          <p:cNvSpPr>
            <a:spLocks noGrp="1"/>
          </p:cNvSpPr>
          <p:nvPr>
            <p:ph type="sldNum" sz="quarter" idx="12"/>
          </p:nvPr>
        </p:nvSpPr>
        <p:spPr/>
        <p:txBody>
          <a:bodyPr/>
          <a:lstStyle/>
          <a:p>
            <a:fld id="{4EC81F68-4976-451A-B2E9-79BCBD2F70CC}" type="slidenum">
              <a:rPr lang="en-AU" smtClean="0"/>
              <a:t>8</a:t>
            </a:fld>
            <a:endParaRPr lang="en-AU"/>
          </a:p>
        </p:txBody>
      </p:sp>
    </p:spTree>
    <p:extLst>
      <p:ext uri="{BB962C8B-B14F-4D97-AF65-F5344CB8AC3E}">
        <p14:creationId xmlns:p14="http://schemas.microsoft.com/office/powerpoint/2010/main" val="1401089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13C0E-0E3C-46C7-8B0E-65672802CC36}"/>
              </a:ext>
            </a:extLst>
          </p:cNvPr>
          <p:cNvSpPr>
            <a:spLocks noGrp="1"/>
          </p:cNvSpPr>
          <p:nvPr>
            <p:ph type="title"/>
          </p:nvPr>
        </p:nvSpPr>
        <p:spPr>
          <a:xfrm>
            <a:off x="206547" y="61744"/>
            <a:ext cx="7894138" cy="1310695"/>
          </a:xfrm>
        </p:spPr>
        <p:txBody>
          <a:bodyPr>
            <a:normAutofit/>
          </a:bodyPr>
          <a:lstStyle/>
          <a:p>
            <a:r>
              <a:rPr lang="en-AU" sz="3600"/>
              <a:t>RWG 2021 Proposed Topics </a:t>
            </a:r>
          </a:p>
        </p:txBody>
      </p:sp>
      <p:sp>
        <p:nvSpPr>
          <p:cNvPr id="4" name="Slide Number Placeholder 3">
            <a:extLst>
              <a:ext uri="{FF2B5EF4-FFF2-40B4-BE49-F238E27FC236}">
                <a16:creationId xmlns:a16="http://schemas.microsoft.com/office/drawing/2014/main" id="{EBA39710-AA65-4688-8769-30F50F6546E1}"/>
              </a:ext>
            </a:extLst>
          </p:cNvPr>
          <p:cNvSpPr>
            <a:spLocks noGrp="1"/>
          </p:cNvSpPr>
          <p:nvPr>
            <p:ph type="sldNum" sz="quarter" idx="12"/>
          </p:nvPr>
        </p:nvSpPr>
        <p:spPr/>
        <p:txBody>
          <a:bodyPr/>
          <a:lstStyle/>
          <a:p>
            <a:fld id="{4EC81F68-4976-451A-B2E9-79BCBD2F70CC}" type="slidenum">
              <a:rPr lang="en-AU" smtClean="0"/>
              <a:pPr/>
              <a:t>80</a:t>
            </a:fld>
            <a:endParaRPr lang="en-AU"/>
          </a:p>
        </p:txBody>
      </p:sp>
      <p:graphicFrame>
        <p:nvGraphicFramePr>
          <p:cNvPr id="7" name="Table 6">
            <a:extLst>
              <a:ext uri="{FF2B5EF4-FFF2-40B4-BE49-F238E27FC236}">
                <a16:creationId xmlns:a16="http://schemas.microsoft.com/office/drawing/2014/main" id="{5463E6F3-CECE-452F-83C9-5F804C2A1344}"/>
              </a:ext>
            </a:extLst>
          </p:cNvPr>
          <p:cNvGraphicFramePr>
            <a:graphicFrameLocks noGrp="1"/>
          </p:cNvGraphicFramePr>
          <p:nvPr>
            <p:extLst>
              <p:ext uri="{D42A27DB-BD31-4B8C-83A1-F6EECF244321}">
                <p14:modId xmlns:p14="http://schemas.microsoft.com/office/powerpoint/2010/main" val="1556801792"/>
              </p:ext>
            </p:extLst>
          </p:nvPr>
        </p:nvGraphicFramePr>
        <p:xfrm>
          <a:off x="-1" y="1482647"/>
          <a:ext cx="10691812" cy="6015284"/>
        </p:xfrm>
        <a:graphic>
          <a:graphicData uri="http://schemas.openxmlformats.org/drawingml/2006/table">
            <a:tbl>
              <a:tblPr firstRow="1" firstCol="1" bandRow="1">
                <a:tableStyleId>{9DCAF9ED-07DC-4A11-8D7F-57B35C25682E}</a:tableStyleId>
              </a:tblPr>
              <a:tblGrid>
                <a:gridCol w="1300357">
                  <a:extLst>
                    <a:ext uri="{9D8B030D-6E8A-4147-A177-3AD203B41FA5}">
                      <a16:colId xmlns:a16="http://schemas.microsoft.com/office/drawing/2014/main" val="655347099"/>
                    </a:ext>
                  </a:extLst>
                </a:gridCol>
                <a:gridCol w="3756582">
                  <a:extLst>
                    <a:ext uri="{9D8B030D-6E8A-4147-A177-3AD203B41FA5}">
                      <a16:colId xmlns:a16="http://schemas.microsoft.com/office/drawing/2014/main" val="1491621847"/>
                    </a:ext>
                  </a:extLst>
                </a:gridCol>
                <a:gridCol w="1300357">
                  <a:extLst>
                    <a:ext uri="{9D8B030D-6E8A-4147-A177-3AD203B41FA5}">
                      <a16:colId xmlns:a16="http://schemas.microsoft.com/office/drawing/2014/main" val="4282220732"/>
                    </a:ext>
                  </a:extLst>
                </a:gridCol>
                <a:gridCol w="4334516">
                  <a:extLst>
                    <a:ext uri="{9D8B030D-6E8A-4147-A177-3AD203B41FA5}">
                      <a16:colId xmlns:a16="http://schemas.microsoft.com/office/drawing/2014/main" val="3348495870"/>
                    </a:ext>
                  </a:extLst>
                </a:gridCol>
              </a:tblGrid>
              <a:tr h="360924">
                <a:tc>
                  <a:txBody>
                    <a:bodyPr/>
                    <a:lstStyle/>
                    <a:p>
                      <a:r>
                        <a:rPr lang="en-AU" sz="1300">
                          <a:effectLst/>
                        </a:rPr>
                        <a:t>Month</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Topics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Month</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Topics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7396714"/>
                  </a:ext>
                </a:extLst>
              </a:tr>
              <a:tr h="741624">
                <a:tc>
                  <a:txBody>
                    <a:bodyPr/>
                    <a:lstStyle/>
                    <a:p>
                      <a:pPr>
                        <a:spcAft>
                          <a:spcPts val="0"/>
                        </a:spcAft>
                      </a:pPr>
                      <a:r>
                        <a:rPr lang="en-AU" sz="1300">
                          <a:effectLst/>
                        </a:rPr>
                        <a:t>January</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Preparing for Retail Invitation Industry Test</a:t>
                      </a:r>
                    </a:p>
                    <a:p>
                      <a:pPr marL="342900" lvl="0" indent="-342900">
                        <a:spcAft>
                          <a:spcPts val="0"/>
                        </a:spcAft>
                        <a:buFont typeface="Wingdings" panose="05000000000000000000" pitchFamily="2" charset="2"/>
                        <a:buChar char="ü"/>
                        <a:tabLst>
                          <a:tab pos="457200" algn="l"/>
                        </a:tabLst>
                      </a:pPr>
                      <a:r>
                        <a:rPr lang="en-AU" sz="1300">
                          <a:effectLst/>
                        </a:rPr>
                        <a:t>Platform Go Lives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300" kern="1200">
                          <a:effectLst/>
                        </a:rPr>
                        <a:t>Market Commencement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300" kern="1200">
                          <a:effectLst/>
                        </a:rPr>
                        <a:t>Risk Review</a:t>
                      </a: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02-June</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Preparing for Market Trial </a:t>
                      </a:r>
                    </a:p>
                    <a:p>
                      <a:pPr marL="342900" lvl="0" indent="-342900">
                        <a:spcAft>
                          <a:spcPts val="0"/>
                        </a:spcAft>
                        <a:buFont typeface="+mj-lt"/>
                        <a:buAutoNum type="arabicPeriod"/>
                        <a:tabLst>
                          <a:tab pos="457200" algn="l"/>
                        </a:tabLst>
                      </a:pPr>
                      <a:r>
                        <a:rPr lang="en-AU" sz="1300">
                          <a:effectLst/>
                        </a:rPr>
                        <a:t>Metering rollout progress</a:t>
                      </a:r>
                    </a:p>
                    <a:p>
                      <a:pPr marL="342900" lvl="0" indent="-342900">
                        <a:spcAft>
                          <a:spcPts val="0"/>
                        </a:spcAft>
                        <a:buFont typeface="+mj-lt"/>
                        <a:buAutoNum type="arabicPeriod"/>
                        <a:tabLst>
                          <a:tab pos="457200" algn="l"/>
                        </a:tabLst>
                      </a:pPr>
                      <a:r>
                        <a:rPr lang="en-AU" sz="1300">
                          <a:effectLst/>
                        </a:rPr>
                        <a:t>Risk review – any Market Trial risks?</a:t>
                      </a:r>
                    </a:p>
                    <a:p>
                      <a:pPr marL="342900" lvl="0" indent="-342900">
                        <a:spcAft>
                          <a:spcPts val="0"/>
                        </a:spcAft>
                        <a:buFont typeface="+mj-lt"/>
                        <a:buAutoNum type="arabicPeriod"/>
                        <a:tabLst>
                          <a:tab pos="457200" algn="l"/>
                        </a:tabLst>
                      </a:pPr>
                      <a:r>
                        <a:rPr lang="en-AU" sz="1300">
                          <a:effectLst/>
                        </a:rPr>
                        <a:t>Approach to Global Settlements engagement</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4031897"/>
                  </a:ext>
                </a:extLst>
              </a:tr>
              <a:tr h="741624">
                <a:tc>
                  <a:txBody>
                    <a:bodyPr/>
                    <a:lstStyle/>
                    <a:p>
                      <a:pPr>
                        <a:spcAft>
                          <a:spcPts val="0"/>
                        </a:spcAft>
                      </a:pPr>
                      <a:r>
                        <a:rPr lang="en-AU" sz="1300">
                          <a:effectLst/>
                        </a:rPr>
                        <a:t>09-February</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kern="1200">
                          <a:solidFill>
                            <a:schemeClr val="dk1"/>
                          </a:solidFill>
                          <a:effectLst/>
                          <a:latin typeface="+mn-lt"/>
                          <a:ea typeface="+mn-ea"/>
                          <a:cs typeface="+mn-cs"/>
                        </a:rPr>
                        <a:t>Update on Retail systems go-live changes</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kern="1200">
                          <a:solidFill>
                            <a:schemeClr val="dk1"/>
                          </a:solidFill>
                          <a:effectLst/>
                          <a:latin typeface="+mn-lt"/>
                          <a:ea typeface="+mn-ea"/>
                          <a:cs typeface="+mn-cs"/>
                        </a:rPr>
                        <a:t>Metering Transition Preparation</a:t>
                      </a: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06-July</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Market Trial progress, </a:t>
                      </a:r>
                    </a:p>
                    <a:p>
                      <a:pPr marL="342900" lvl="0" indent="-342900">
                        <a:spcAft>
                          <a:spcPts val="0"/>
                        </a:spcAft>
                        <a:buFont typeface="+mj-lt"/>
                        <a:buAutoNum type="arabicPeriod"/>
                        <a:tabLst>
                          <a:tab pos="457200" algn="l"/>
                        </a:tabLst>
                      </a:pPr>
                      <a:r>
                        <a:rPr lang="en-AU" sz="1300">
                          <a:effectLst/>
                        </a:rPr>
                        <a:t>Readiness Reporting #8</a:t>
                      </a:r>
                    </a:p>
                    <a:p>
                      <a:pPr marL="342900" lvl="0" indent="-342900">
                        <a:spcAft>
                          <a:spcPts val="0"/>
                        </a:spcAft>
                        <a:buFont typeface="+mj-lt"/>
                        <a:buAutoNum type="arabicPeriod"/>
                        <a:tabLst>
                          <a:tab pos="457200" algn="l"/>
                        </a:tabLst>
                      </a:pPr>
                      <a:r>
                        <a:rPr lang="en-AU" sz="1300">
                          <a:effectLst/>
                        </a:rPr>
                        <a:t>Market Commencement Criteria</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3056136"/>
                  </a:ext>
                </a:extLst>
              </a:tr>
              <a:tr h="889949">
                <a:tc>
                  <a:txBody>
                    <a:bodyPr/>
                    <a:lstStyle/>
                    <a:p>
                      <a:pPr>
                        <a:spcAft>
                          <a:spcPts val="0"/>
                        </a:spcAft>
                      </a:pPr>
                      <a:r>
                        <a:rPr lang="en-AU" sz="1300">
                          <a:effectLst/>
                        </a:rPr>
                        <a:t>02-March</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Retail Go-Live Update</a:t>
                      </a:r>
                    </a:p>
                    <a:p>
                      <a:pPr marL="342900" lvl="0" indent="-342900">
                        <a:spcAft>
                          <a:spcPts val="0"/>
                        </a:spcAft>
                        <a:buFont typeface="Wingdings" panose="05000000000000000000" pitchFamily="2" charset="2"/>
                        <a:buChar char="ü"/>
                        <a:tabLst>
                          <a:tab pos="457200" algn="l"/>
                        </a:tabLst>
                      </a:pPr>
                      <a:r>
                        <a:rPr lang="en-AU" sz="1300">
                          <a:effectLst/>
                        </a:rPr>
                        <a:t>Preparing for 5MS Bidding Cutover</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Settlements Industry Test </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Readiness Reporting #6</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5MS Market Trial – planning approach</a:t>
                      </a: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03-August</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Market Trial progress</a:t>
                      </a:r>
                    </a:p>
                    <a:p>
                      <a:pPr marL="342900" lvl="0" indent="-342900">
                        <a:spcAft>
                          <a:spcPts val="0"/>
                        </a:spcAft>
                        <a:buFont typeface="+mj-lt"/>
                        <a:buAutoNum type="arabicPeriod"/>
                        <a:tabLst>
                          <a:tab pos="457200" algn="l"/>
                        </a:tabLst>
                      </a:pPr>
                      <a:r>
                        <a:rPr lang="en-AU" sz="1300">
                          <a:effectLst/>
                        </a:rPr>
                        <a:t>Go-Live risks</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3507623"/>
                  </a:ext>
                </a:extLst>
              </a:tr>
              <a:tr h="415310">
                <a:tc>
                  <a:txBody>
                    <a:bodyPr/>
                    <a:lstStyle/>
                    <a:p>
                      <a:pPr>
                        <a:spcAft>
                          <a:spcPts val="0"/>
                        </a:spcAft>
                      </a:pPr>
                      <a:r>
                        <a:rPr lang="en-AU" sz="1300">
                          <a:effectLst/>
                        </a:rPr>
                        <a:t>06-April</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Retail Go-Live Update – checkpoint outcomes</a:t>
                      </a:r>
                    </a:p>
                    <a:p>
                      <a:pPr marL="342900" lvl="0" indent="-342900">
                        <a:spcAft>
                          <a:spcPts val="0"/>
                        </a:spcAft>
                        <a:buFont typeface="Wingdings" panose="05000000000000000000" pitchFamily="2" charset="2"/>
                        <a:buChar char="ü"/>
                        <a:tabLst>
                          <a:tab pos="457200" algn="l"/>
                        </a:tabLst>
                      </a:pPr>
                      <a:r>
                        <a:rPr lang="en-AU" sz="1300">
                          <a:effectLst/>
                        </a:rPr>
                        <a:t>Debrief on Bidding go-live </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Debrief on Settlements Industry Test commencement</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5MS Market Trial – planning update</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Metering provider implementation planning</a:t>
                      </a:r>
                    </a:p>
                    <a:p>
                      <a:pPr marL="342900" lvl="0" indent="-342900">
                        <a:spcAft>
                          <a:spcPts val="0"/>
                        </a:spcAft>
                        <a:buFont typeface="Wingdings" panose="05000000000000000000" pitchFamily="2" charset="2"/>
                        <a:buChar char="ü"/>
                        <a:tabLst>
                          <a:tab pos="457200" algn="l"/>
                        </a:tabLst>
                      </a:pPr>
                      <a:r>
                        <a:rPr lang="en-AU" sz="1300">
                          <a:effectLst/>
                        </a:rPr>
                        <a:t>Risk review</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07-September</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Results of Market Trial, </a:t>
                      </a:r>
                    </a:p>
                    <a:p>
                      <a:pPr marL="342900" lvl="0" indent="-342900">
                        <a:spcAft>
                          <a:spcPts val="0"/>
                        </a:spcAft>
                        <a:buFont typeface="+mj-lt"/>
                        <a:buAutoNum type="arabicPeriod"/>
                        <a:tabLst>
                          <a:tab pos="457200" algn="l"/>
                        </a:tabLst>
                      </a:pPr>
                      <a:r>
                        <a:rPr lang="en-AU" sz="1300">
                          <a:effectLst/>
                        </a:rPr>
                        <a:t>Preparing for 1 Oct – Ind Go-Live Plan review</a:t>
                      </a:r>
                    </a:p>
                    <a:p>
                      <a:pPr marL="342900" lvl="0" indent="-342900">
                        <a:spcAft>
                          <a:spcPts val="0"/>
                        </a:spcAft>
                        <a:buFont typeface="+mj-lt"/>
                        <a:buAutoNum type="arabicPeriod"/>
                        <a:tabLst>
                          <a:tab pos="457200" algn="l"/>
                        </a:tabLst>
                      </a:pPr>
                      <a:r>
                        <a:rPr lang="en-AU" sz="1300">
                          <a:effectLst/>
                        </a:rPr>
                        <a:t>Readiness Reporting #9</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9085073"/>
                  </a:ext>
                </a:extLst>
              </a:tr>
              <a:tr h="741624">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300">
                          <a:effectLst/>
                        </a:rPr>
                        <a:t>04-May</a:t>
                      </a:r>
                    </a:p>
                    <a:p>
                      <a:endParaRPr lang="en-AU" sz="1300"/>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Retail Go-Live Update and preparing for cutover </a:t>
                      </a:r>
                    </a:p>
                    <a:p>
                      <a:pPr marL="342900" lvl="0" indent="-342900">
                        <a:spcAft>
                          <a:spcPts val="0"/>
                        </a:spcAft>
                        <a:buFont typeface="Wingdings" panose="05000000000000000000" pitchFamily="2" charset="2"/>
                        <a:buChar char="ü"/>
                        <a:tabLst>
                          <a:tab pos="457200" algn="l"/>
                        </a:tabLst>
                      </a:pPr>
                      <a:r>
                        <a:rPr lang="en-AU" sz="1300">
                          <a:effectLst/>
                        </a:rPr>
                        <a:t>Readiness Reporting #7</a:t>
                      </a:r>
                    </a:p>
                    <a:p>
                      <a:pPr marL="342900" lvl="0" indent="-342900">
                        <a:spcAft>
                          <a:spcPts val="0"/>
                        </a:spcAft>
                        <a:buFont typeface="Wingdings" panose="05000000000000000000" pitchFamily="2" charset="2"/>
                        <a:buChar char="ü"/>
                        <a:tabLst>
                          <a:tab pos="457200" algn="l"/>
                        </a:tabLst>
                      </a:pPr>
                      <a:r>
                        <a:rPr lang="en-AU" sz="1300">
                          <a:effectLst/>
                        </a:rPr>
                        <a:t>Preparing for Settlements Cutover</a:t>
                      </a:r>
                    </a:p>
                    <a:p>
                      <a:pPr marL="342900" lvl="0" indent="-342900">
                        <a:spcAft>
                          <a:spcPts val="0"/>
                        </a:spcAft>
                        <a:buFont typeface="Wingdings" panose="05000000000000000000" pitchFamily="2" charset="2"/>
                        <a:buChar char="ü"/>
                        <a:tabLst>
                          <a:tab pos="457200" algn="l"/>
                        </a:tabLst>
                      </a:pPr>
                      <a:r>
                        <a:rPr lang="en-AU" sz="1300">
                          <a:effectLst/>
                        </a:rPr>
                        <a:t>Approach to Global Settlements engagement</a:t>
                      </a:r>
                    </a:p>
                    <a:p>
                      <a:pPr marL="342900" lvl="0" indent="-342900">
                        <a:spcAft>
                          <a:spcPts val="0"/>
                        </a:spcAft>
                        <a:buFont typeface="Wingdings" panose="05000000000000000000" pitchFamily="2" charset="2"/>
                        <a:buChar char="ü"/>
                        <a:tabLst>
                          <a:tab pos="457200" algn="l"/>
                        </a:tabLst>
                      </a:pPr>
                      <a:r>
                        <a:rPr lang="en-AU" sz="1300">
                          <a:effectLst/>
                        </a:rPr>
                        <a:t>5MS Market Trial approach </a:t>
                      </a:r>
                    </a:p>
                    <a:p>
                      <a:pPr marL="342900" lvl="0" indent="-342900">
                        <a:spcAft>
                          <a:spcPts val="0"/>
                        </a:spcAft>
                        <a:buFont typeface="Wingdings" panose="05000000000000000000" pitchFamily="2" charset="2"/>
                        <a:buChar char="ü"/>
                        <a:tabLst>
                          <a:tab pos="457200" algn="l"/>
                        </a:tabLst>
                      </a:pPr>
                      <a:r>
                        <a:rPr lang="en-AU" sz="1300">
                          <a:effectLst/>
                        </a:rPr>
                        <a:t>Industry Go-Live plan approach</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TBC-October</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Debrief and reconfirmation of approach for Global Settlements</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4829307"/>
                  </a:ext>
                </a:extLst>
              </a:tr>
            </a:tbl>
          </a:graphicData>
        </a:graphic>
      </p:graphicFrame>
      <p:sp>
        <p:nvSpPr>
          <p:cNvPr id="9" name="TextBox 8">
            <a:extLst>
              <a:ext uri="{FF2B5EF4-FFF2-40B4-BE49-F238E27FC236}">
                <a16:creationId xmlns:a16="http://schemas.microsoft.com/office/drawing/2014/main" id="{F39AEAA6-23DE-4ED7-806A-EC7DBF0DB4CF}"/>
              </a:ext>
            </a:extLst>
          </p:cNvPr>
          <p:cNvSpPr txBox="1"/>
          <p:nvPr/>
        </p:nvSpPr>
        <p:spPr>
          <a:xfrm>
            <a:off x="8462961" y="911611"/>
            <a:ext cx="2228850" cy="461665"/>
          </a:xfrm>
          <a:prstGeom prst="rect">
            <a:avLst/>
          </a:prstGeom>
          <a:noFill/>
          <a:ln w="28575">
            <a:solidFill>
              <a:schemeClr val="accent6"/>
            </a:solidFill>
          </a:ln>
        </p:spPr>
        <p:txBody>
          <a:bodyPr wrap="square" rtlCol="0">
            <a:spAutoFit/>
          </a:bodyPr>
          <a:lstStyle/>
          <a:p>
            <a:r>
              <a:rPr lang="en-AU" sz="1200">
                <a:solidFill>
                  <a:schemeClr val="bg1"/>
                </a:solidFill>
              </a:rPr>
              <a:t>*Dates depend on Checkpoint outcomes</a:t>
            </a:r>
          </a:p>
        </p:txBody>
      </p:sp>
    </p:spTree>
    <p:extLst>
      <p:ext uri="{BB962C8B-B14F-4D97-AF65-F5344CB8AC3E}">
        <p14:creationId xmlns:p14="http://schemas.microsoft.com/office/powerpoint/2010/main" val="773376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81</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562813" y="5485609"/>
            <a:ext cx="2893174" cy="533054"/>
          </a:xfrm>
          <a:prstGeom prst="rect">
            <a:avLst/>
          </a:prstGeom>
        </p:spPr>
        <p:txBody>
          <a:bodyPr vert="horz" lIns="56698" tIns="28349" rIns="56698" bIns="28349"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at 28/04/2021</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aphicFrame>
        <p:nvGraphicFramePr>
          <p:cNvPr id="18" name="Object 17">
            <a:extLst>
              <a:ext uri="{FF2B5EF4-FFF2-40B4-BE49-F238E27FC236}">
                <a16:creationId xmlns:a16="http://schemas.microsoft.com/office/drawing/2014/main" id="{3E84FDCC-7169-4D3C-8664-FB2F3DC1BB32}"/>
              </a:ext>
            </a:extLst>
          </p:cNvPr>
          <p:cNvGraphicFramePr>
            <a:graphicFrameLocks noChangeAspect="1"/>
          </p:cNvGraphicFramePr>
          <p:nvPr>
            <p:extLst>
              <p:ext uri="{D42A27DB-BD31-4B8C-83A1-F6EECF244321}">
                <p14:modId xmlns:p14="http://schemas.microsoft.com/office/powerpoint/2010/main" val="1995833669"/>
              </p:ext>
            </p:extLst>
          </p:nvPr>
        </p:nvGraphicFramePr>
        <p:xfrm>
          <a:off x="7912678" y="665797"/>
          <a:ext cx="2044073" cy="5724941"/>
        </p:xfrm>
        <a:graphic>
          <a:graphicData uri="http://schemas.openxmlformats.org/presentationml/2006/ole">
            <mc:AlternateContent xmlns:mc="http://schemas.openxmlformats.org/markup-compatibility/2006">
              <mc:Choice xmlns:v="urn:schemas-microsoft-com:vml" Requires="v">
                <p:oleObj spid="_x0000_s146433" name="Worksheet" r:id="rId5" imgW="1689125" imgH="4730838" progId="Excel.Sheet.12">
                  <p:embed/>
                </p:oleObj>
              </mc:Choice>
              <mc:Fallback>
                <p:oleObj name="Worksheet" r:id="rId5" imgW="1689125" imgH="4730838" progId="Excel.Sheet.12">
                  <p:embed/>
                  <p:pic>
                    <p:nvPicPr>
                      <p:cNvPr id="18" name="Object 17">
                        <a:extLst>
                          <a:ext uri="{FF2B5EF4-FFF2-40B4-BE49-F238E27FC236}">
                            <a16:creationId xmlns:a16="http://schemas.microsoft.com/office/drawing/2014/main" id="{3E84FDCC-7169-4D3C-8664-FB2F3DC1BB32}"/>
                          </a:ext>
                        </a:extLst>
                      </p:cNvPr>
                      <p:cNvPicPr/>
                      <p:nvPr/>
                    </p:nvPicPr>
                    <p:blipFill>
                      <a:blip r:embed="rId6"/>
                      <a:stretch>
                        <a:fillRect/>
                      </a:stretch>
                    </p:blipFill>
                    <p:spPr>
                      <a:xfrm>
                        <a:off x="7912678" y="665797"/>
                        <a:ext cx="2044073" cy="5724941"/>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2DEF38C5-9614-48C7-A040-8113169A0791}"/>
              </a:ext>
            </a:extLst>
          </p:cNvPr>
          <p:cNvGrpSpPr/>
          <p:nvPr/>
        </p:nvGrpSpPr>
        <p:grpSpPr>
          <a:xfrm>
            <a:off x="4585321" y="298050"/>
            <a:ext cx="2650506" cy="6460434"/>
            <a:chOff x="4585321" y="849313"/>
            <a:chExt cx="2006600" cy="5969450"/>
          </a:xfrm>
        </p:grpSpPr>
        <p:graphicFrame>
          <p:nvGraphicFramePr>
            <p:cNvPr id="9" name="Object 8">
              <a:extLst>
                <a:ext uri="{FF2B5EF4-FFF2-40B4-BE49-F238E27FC236}">
                  <a16:creationId xmlns:a16="http://schemas.microsoft.com/office/drawing/2014/main" id="{3C698E36-5E1B-4F71-A9E6-1FF91B32D6B8}"/>
                </a:ext>
              </a:extLst>
            </p:cNvPr>
            <p:cNvGraphicFramePr>
              <a:graphicFrameLocks noChangeAspect="1"/>
            </p:cNvGraphicFramePr>
            <p:nvPr>
              <p:extLst>
                <p:ext uri="{D42A27DB-BD31-4B8C-83A1-F6EECF244321}">
                  <p14:modId xmlns:p14="http://schemas.microsoft.com/office/powerpoint/2010/main" val="2641683345"/>
                </p:ext>
              </p:extLst>
            </p:nvPr>
          </p:nvGraphicFramePr>
          <p:xfrm>
            <a:off x="4585321" y="849313"/>
            <a:ext cx="2006600" cy="1828800"/>
          </p:xfrm>
          <a:graphic>
            <a:graphicData uri="http://schemas.openxmlformats.org/presentationml/2006/ole">
              <mc:AlternateContent xmlns:mc="http://schemas.openxmlformats.org/markup-compatibility/2006">
                <mc:Choice xmlns:v="urn:schemas-microsoft-com:vml" Requires="v">
                  <p:oleObj spid="_x0000_s146434" name="Worksheet" r:id="rId7" imgW="2006748" imgH="1828800" progId="Excel.Sheet.12">
                    <p:embed/>
                  </p:oleObj>
                </mc:Choice>
                <mc:Fallback>
                  <p:oleObj name="Worksheet" r:id="rId7" imgW="2006748" imgH="1828800" progId="Excel.Sheet.12">
                    <p:embed/>
                    <p:pic>
                      <p:nvPicPr>
                        <p:cNvPr id="9" name="Object 8">
                          <a:extLst>
                            <a:ext uri="{FF2B5EF4-FFF2-40B4-BE49-F238E27FC236}">
                              <a16:creationId xmlns:a16="http://schemas.microsoft.com/office/drawing/2014/main" id="{3C698E36-5E1B-4F71-A9E6-1FF91B32D6B8}"/>
                            </a:ext>
                          </a:extLst>
                        </p:cNvPr>
                        <p:cNvPicPr/>
                        <p:nvPr/>
                      </p:nvPicPr>
                      <p:blipFill>
                        <a:blip r:embed="rId8"/>
                        <a:stretch>
                          <a:fillRect/>
                        </a:stretch>
                      </p:blipFill>
                      <p:spPr>
                        <a:xfrm>
                          <a:off x="4585321" y="849313"/>
                          <a:ext cx="2006600" cy="18288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BED9218-27DA-418E-8329-839DAB52F405}"/>
                </a:ext>
              </a:extLst>
            </p:cNvPr>
            <p:cNvGraphicFramePr>
              <a:graphicFrameLocks noChangeAspect="1"/>
            </p:cNvGraphicFramePr>
            <p:nvPr>
              <p:extLst>
                <p:ext uri="{D42A27DB-BD31-4B8C-83A1-F6EECF244321}">
                  <p14:modId xmlns:p14="http://schemas.microsoft.com/office/powerpoint/2010/main" val="807160795"/>
                </p:ext>
              </p:extLst>
            </p:nvPr>
          </p:nvGraphicFramePr>
          <p:xfrm>
            <a:off x="4585321" y="3148238"/>
            <a:ext cx="2006600" cy="1600200"/>
          </p:xfrm>
          <a:graphic>
            <a:graphicData uri="http://schemas.openxmlformats.org/presentationml/2006/ole">
              <mc:AlternateContent xmlns:mc="http://schemas.openxmlformats.org/markup-compatibility/2006">
                <mc:Choice xmlns:v="urn:schemas-microsoft-com:vml" Requires="v">
                  <p:oleObj spid="_x0000_s146435" name="Worksheet" r:id="rId9" imgW="2006748" imgH="1600200" progId="Excel.Sheet.12">
                    <p:embed/>
                  </p:oleObj>
                </mc:Choice>
                <mc:Fallback>
                  <p:oleObj name="Worksheet" r:id="rId9" imgW="2006748" imgH="1600200" progId="Excel.Sheet.12">
                    <p:embed/>
                    <p:pic>
                      <p:nvPicPr>
                        <p:cNvPr id="10" name="Object 9">
                          <a:extLst>
                            <a:ext uri="{FF2B5EF4-FFF2-40B4-BE49-F238E27FC236}">
                              <a16:creationId xmlns:a16="http://schemas.microsoft.com/office/drawing/2014/main" id="{5BED9218-27DA-418E-8329-839DAB52F405}"/>
                            </a:ext>
                          </a:extLst>
                        </p:cNvPr>
                        <p:cNvPicPr/>
                        <p:nvPr/>
                      </p:nvPicPr>
                      <p:blipFill>
                        <a:blip r:embed="rId10"/>
                        <a:stretch>
                          <a:fillRect/>
                        </a:stretch>
                      </p:blipFill>
                      <p:spPr>
                        <a:xfrm>
                          <a:off x="4585321" y="3148238"/>
                          <a:ext cx="2006600" cy="16002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38D8017-FF2F-4D64-9DF9-A1303044A57D}"/>
                </a:ext>
              </a:extLst>
            </p:cNvPr>
            <p:cNvGraphicFramePr>
              <a:graphicFrameLocks noChangeAspect="1"/>
            </p:cNvGraphicFramePr>
            <p:nvPr>
              <p:extLst>
                <p:ext uri="{D42A27DB-BD31-4B8C-83A1-F6EECF244321}">
                  <p14:modId xmlns:p14="http://schemas.microsoft.com/office/powerpoint/2010/main" val="1120040182"/>
                </p:ext>
              </p:extLst>
            </p:nvPr>
          </p:nvGraphicFramePr>
          <p:xfrm>
            <a:off x="4585321" y="5218563"/>
            <a:ext cx="2006600" cy="1600200"/>
          </p:xfrm>
          <a:graphic>
            <a:graphicData uri="http://schemas.openxmlformats.org/presentationml/2006/ole">
              <mc:AlternateContent xmlns:mc="http://schemas.openxmlformats.org/markup-compatibility/2006">
                <mc:Choice xmlns:v="urn:schemas-microsoft-com:vml" Requires="v">
                  <p:oleObj spid="_x0000_s146436" name="Worksheet" r:id="rId11" imgW="2006748" imgH="1600200" progId="Excel.Sheet.12">
                    <p:embed/>
                  </p:oleObj>
                </mc:Choice>
                <mc:Fallback>
                  <p:oleObj name="Worksheet" r:id="rId11" imgW="2006748" imgH="1600200" progId="Excel.Sheet.12">
                    <p:embed/>
                    <p:pic>
                      <p:nvPicPr>
                        <p:cNvPr id="12" name="Object 11">
                          <a:extLst>
                            <a:ext uri="{FF2B5EF4-FFF2-40B4-BE49-F238E27FC236}">
                              <a16:creationId xmlns:a16="http://schemas.microsoft.com/office/drawing/2014/main" id="{438D8017-FF2F-4D64-9DF9-A1303044A57D}"/>
                            </a:ext>
                          </a:extLst>
                        </p:cNvPr>
                        <p:cNvPicPr/>
                        <p:nvPr/>
                      </p:nvPicPr>
                      <p:blipFill>
                        <a:blip r:embed="rId12"/>
                        <a:stretch>
                          <a:fillRect/>
                        </a:stretch>
                      </p:blipFill>
                      <p:spPr>
                        <a:xfrm>
                          <a:off x="4585321" y="5218563"/>
                          <a:ext cx="2006600" cy="1600200"/>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82</a:t>
            </a:fld>
            <a:endParaRPr lang="en-AU"/>
          </a:p>
        </p:txBody>
      </p:sp>
    </p:spTree>
    <p:extLst>
      <p:ext uri="{BB962C8B-B14F-4D97-AF65-F5344CB8AC3E}">
        <p14:creationId xmlns:p14="http://schemas.microsoft.com/office/powerpoint/2010/main" val="18856920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5MS 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9</a:t>
            </a:fld>
            <a:endParaRPr lang="en-AU"/>
          </a:p>
        </p:txBody>
      </p:sp>
    </p:spTree>
    <p:extLst>
      <p:ext uri="{BB962C8B-B14F-4D97-AF65-F5344CB8AC3E}">
        <p14:creationId xmlns:p14="http://schemas.microsoft.com/office/powerpoint/2010/main" val="3373589451"/>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99eba8f5-7fec-4c00-afe1-f2f2944c28a7" xsi:nil="true"/>
    <Comment xmlns="99eba8f5-7fec-4c00-afe1-f2f2944c28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4" ma:contentTypeDescription="Create a new document." ma:contentTypeScope="" ma:versionID="e69100847e6549220f3374bec3110ff6">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548aab25d8444a675ce2ffc2b062e7fb"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Comment" ma:index="21" nillable="true" ma:displayName="Comment" ma:description="Additional info about the doc"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2.xml><?xml version="1.0" encoding="utf-8"?>
<ds:datastoreItem xmlns:ds="http://schemas.openxmlformats.org/officeDocument/2006/customXml" ds:itemID="{7A4CC2EC-CAC8-4A26-A8D1-80B9BB2C7078}">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99eba8f5-7fec-4c00-afe1-f2f2944c28a7"/>
    <ds:schemaRef ds:uri="http://purl.org/dc/dcmitype/"/>
    <ds:schemaRef ds:uri="http://schemas.microsoft.com/office/infopath/2007/PartnerControls"/>
    <ds:schemaRef ds:uri="ff08f022-2cdc-49e5-914c-f7e666dadb4c"/>
    <ds:schemaRef ds:uri="http://www.w3.org/XML/1998/namespace"/>
  </ds:schemaRefs>
</ds:datastoreItem>
</file>

<file path=customXml/itemProps3.xml><?xml version="1.0" encoding="utf-8"?>
<ds:datastoreItem xmlns:ds="http://schemas.openxmlformats.org/officeDocument/2006/customXml" ds:itemID="{F7C2ACFC-250F-47D9-890A-A0F30186B720}">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12326</Words>
  <Application>Microsoft Office PowerPoint</Application>
  <PresentationFormat>Custom</PresentationFormat>
  <Paragraphs>1984</Paragraphs>
  <Slides>83</Slides>
  <Notes>16</Notes>
  <HiddenSlides>0</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AEMO 2018 A4 landscape</vt:lpstr>
      <vt:lpstr>AEMC Primary Presentation Template 16x9</vt:lpstr>
      <vt:lpstr>5MS &amp; GS Readiness Working Group #23 (incl. Systems Working Group)</vt:lpstr>
      <vt:lpstr>AEMO Competition Law  Meeting Protocol</vt:lpstr>
      <vt:lpstr>Agenda</vt:lpstr>
      <vt:lpstr>Agenda **Please disconnect from your workplace VPN for the WebEx call**</vt:lpstr>
      <vt:lpstr>Minutes &amp; Actions</vt:lpstr>
      <vt:lpstr>RWG Actions</vt:lpstr>
      <vt:lpstr>PowerPoint Presentation</vt:lpstr>
      <vt:lpstr>Proposal to Close R02</vt:lpstr>
      <vt:lpstr>5MS Program Update</vt:lpstr>
      <vt:lpstr>5MS Program Timeline Readiness and Go-Live</vt:lpstr>
      <vt:lpstr>Approach to Retail Status Updates</vt:lpstr>
      <vt:lpstr>April Retail Checkpoint Criteria as at 16-Apr – Verbal update to be provided on 4-May</vt:lpstr>
      <vt:lpstr>Contingency Planning</vt:lpstr>
      <vt:lpstr>Purpose of this section</vt:lpstr>
      <vt:lpstr>Overview of Industry Contingency Planning to date</vt:lpstr>
      <vt:lpstr>Contingency Plan Extract</vt:lpstr>
      <vt:lpstr>Risk Assessment</vt:lpstr>
      <vt:lpstr>Notes</vt:lpstr>
      <vt:lpstr>Timeline Scenarios</vt:lpstr>
      <vt:lpstr>Option 1 &amp; 2: Move the commencement date</vt:lpstr>
      <vt:lpstr>Option 3: Resettle the Market at 5-min </vt:lpstr>
      <vt:lpstr>Obligation Dates </vt:lpstr>
      <vt:lpstr>Impacts to other Regulatory Implementation Programs </vt:lpstr>
      <vt:lpstr>Leadtime to Implement</vt:lpstr>
      <vt:lpstr>Considerations to assess options – feedback requested by 11-May </vt:lpstr>
      <vt:lpstr>Next Steps </vt:lpstr>
      <vt:lpstr>Industry Readiness Report #7</vt:lpstr>
      <vt:lpstr>Readiness Report Key Observations</vt:lpstr>
      <vt:lpstr>Readiness Report Key Observations</vt:lpstr>
      <vt:lpstr>Readiness Report Open Actions – Round 6</vt:lpstr>
      <vt:lpstr>Readiness Report Open Actions – Round 7</vt:lpstr>
      <vt:lpstr>5MS Rule Commencement – Round 7 as at 23/4</vt:lpstr>
      <vt:lpstr>Part A 5MS Essential Capability – round #7 as at 23/4</vt:lpstr>
      <vt:lpstr>Part B – Other Industry Capabilities – Round #7  as at 23/4</vt:lpstr>
      <vt:lpstr>Industry Testing Update  </vt:lpstr>
      <vt:lpstr>ITWG Update</vt:lpstr>
      <vt:lpstr>Market Trials - Changes</vt:lpstr>
      <vt:lpstr>Market Trials – Proposed Scope</vt:lpstr>
      <vt:lpstr>5MS Staging Environment – 30 April  2021</vt:lpstr>
      <vt:lpstr>5MS Pre Production – 30 April  2021</vt:lpstr>
      <vt:lpstr>5MS Pre Production –  30 April  2021</vt:lpstr>
      <vt:lpstr>TFG/MTP Update</vt:lpstr>
      <vt:lpstr>TFG/MTP Update</vt:lpstr>
      <vt:lpstr>Proposed RTC Transition Approach</vt:lpstr>
      <vt:lpstr>Tranche 1 Volumes</vt:lpstr>
      <vt:lpstr>Tranche 2 Volumes</vt:lpstr>
      <vt:lpstr>Notification and CR Limits</vt:lpstr>
      <vt:lpstr>MTP Update</vt:lpstr>
      <vt:lpstr>Upcoming Transition End Date Activities</vt:lpstr>
      <vt:lpstr>Upcoming Transition Start Date Activities</vt:lpstr>
      <vt:lpstr>Procedure update </vt:lpstr>
      <vt:lpstr>5MS/GS-related procedure change log</vt:lpstr>
      <vt:lpstr>5MS/GS-related procedure change log </vt:lpstr>
      <vt:lpstr>5MS/GS-related procedure change log – no change</vt:lpstr>
      <vt:lpstr>Staging Environment </vt:lpstr>
      <vt:lpstr>Staging Environment Closure</vt:lpstr>
      <vt:lpstr>Settlements Update  </vt:lpstr>
      <vt:lpstr>Systems Workstream – Settlements</vt:lpstr>
      <vt:lpstr>Settlements Staging, Pre-production &amp; Production timelines</vt:lpstr>
      <vt:lpstr>Settlements Production Cutover</vt:lpstr>
      <vt:lpstr>Data Model V5</vt:lpstr>
      <vt:lpstr>Participant Action following Cutover</vt:lpstr>
      <vt:lpstr>Settlements Implementation Plan</vt:lpstr>
      <vt:lpstr>Retail/ Metering Readiness</vt:lpstr>
      <vt:lpstr>Retail Metering Staging, Pre-production &amp; Production timelines</vt:lpstr>
      <vt:lpstr>Systems Workstream – Metering</vt:lpstr>
      <vt:lpstr>Cutover Phases  - B2M and B2B Service State (Timings being confirmed)</vt:lpstr>
      <vt:lpstr>Production cutover update – points for discussion</vt:lpstr>
      <vt:lpstr>Go Live Scenario: RM Report Response Schema </vt:lpstr>
      <vt:lpstr>Go Live Scenario: NONCONUML Industry Understanding</vt:lpstr>
      <vt:lpstr>Dispatch / Bidding Update</vt:lpstr>
      <vt:lpstr>Bidding / Dispatch Staging, Pre-production &amp; Production timelines</vt:lpstr>
      <vt:lpstr>Systems Workstream – Dispatch &amp; Operations</vt:lpstr>
      <vt:lpstr>Feedback on Origin’s GS Market Trial Proposal</vt:lpstr>
      <vt:lpstr>Reminder: Origin proposal - GS Market Trials</vt:lpstr>
      <vt:lpstr>Summary of Feedback</vt:lpstr>
      <vt:lpstr>Next Steps</vt:lpstr>
      <vt:lpstr>Forward Plan and Other Business</vt:lpstr>
      <vt:lpstr>Document tracker updates</vt:lpstr>
      <vt:lpstr>RWG 2021 Proposed Topics </vt:lpstr>
      <vt:lpstr>Upcoming meetings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#18 (incl. Systems Working Group)</dc:title>
  <dc:creator>Carol Bosnjak</dc:creator>
  <cp:lastModifiedBy>Anne-Marie McCague</cp:lastModifiedBy>
  <cp:revision>8</cp:revision>
  <dcterms:created xsi:type="dcterms:W3CDTF">2020-12-07T05:18:22Z</dcterms:created>
  <dcterms:modified xsi:type="dcterms:W3CDTF">2021-05-11T23:59:20Z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