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46"/>
  </p:notesMasterIdLst>
  <p:sldIdLst>
    <p:sldId id="257" r:id="rId6"/>
    <p:sldId id="1501" r:id="rId7"/>
    <p:sldId id="1466" r:id="rId8"/>
    <p:sldId id="465" r:id="rId9"/>
    <p:sldId id="3834" r:id="rId10"/>
    <p:sldId id="3835" r:id="rId11"/>
    <p:sldId id="3869" r:id="rId12"/>
    <p:sldId id="3836" r:id="rId13"/>
    <p:sldId id="3858" r:id="rId14"/>
    <p:sldId id="3859" r:id="rId15"/>
    <p:sldId id="3864" r:id="rId16"/>
    <p:sldId id="3838" r:id="rId17"/>
    <p:sldId id="3839" r:id="rId18"/>
    <p:sldId id="3868" r:id="rId19"/>
    <p:sldId id="256" r:id="rId20"/>
    <p:sldId id="3843" r:id="rId21"/>
    <p:sldId id="3857" r:id="rId22"/>
    <p:sldId id="3833" r:id="rId23"/>
    <p:sldId id="3832" r:id="rId24"/>
    <p:sldId id="3840" r:id="rId25"/>
    <p:sldId id="3637" r:id="rId26"/>
    <p:sldId id="3638" r:id="rId27"/>
    <p:sldId id="3639" r:id="rId28"/>
    <p:sldId id="3842" r:id="rId29"/>
    <p:sldId id="3866" r:id="rId30"/>
    <p:sldId id="3846" r:id="rId31"/>
    <p:sldId id="3796" r:id="rId32"/>
    <p:sldId id="1090" r:id="rId33"/>
    <p:sldId id="3847" r:id="rId34"/>
    <p:sldId id="3848" r:id="rId35"/>
    <p:sldId id="3849" r:id="rId36"/>
    <p:sldId id="3851" r:id="rId37"/>
    <p:sldId id="3865" r:id="rId38"/>
    <p:sldId id="3867" r:id="rId39"/>
    <p:sldId id="3853" r:id="rId40"/>
    <p:sldId id="3613" r:id="rId41"/>
    <p:sldId id="1519" r:id="rId42"/>
    <p:sldId id="1517" r:id="rId43"/>
    <p:sldId id="3870" r:id="rId44"/>
    <p:sldId id="151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1466"/>
            <p14:sldId id="465"/>
            <p14:sldId id="3834"/>
            <p14:sldId id="3835"/>
            <p14:sldId id="3869"/>
            <p14:sldId id="3836"/>
            <p14:sldId id="3858"/>
            <p14:sldId id="3859"/>
            <p14:sldId id="3864"/>
            <p14:sldId id="3838"/>
            <p14:sldId id="3839"/>
            <p14:sldId id="3868"/>
            <p14:sldId id="256"/>
            <p14:sldId id="3843"/>
            <p14:sldId id="3857"/>
            <p14:sldId id="3833"/>
            <p14:sldId id="3832"/>
            <p14:sldId id="3840"/>
            <p14:sldId id="3637"/>
            <p14:sldId id="3638"/>
            <p14:sldId id="3639"/>
            <p14:sldId id="3842"/>
            <p14:sldId id="3866"/>
            <p14:sldId id="3846"/>
            <p14:sldId id="3796"/>
            <p14:sldId id="1090"/>
            <p14:sldId id="3847"/>
            <p14:sldId id="3848"/>
            <p14:sldId id="3849"/>
            <p14:sldId id="3851"/>
            <p14:sldId id="3865"/>
            <p14:sldId id="3867"/>
            <p14:sldId id="3853"/>
            <p14:sldId id="3613"/>
            <p14:sldId id="1519"/>
            <p14:sldId id="1517"/>
            <p14:sldId id="3870"/>
            <p14:sldId id="151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E8E9EA"/>
    <a:srgbClr val="E0E8EA"/>
    <a:srgbClr val="EDEDEF"/>
    <a:srgbClr val="009A00"/>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6F441-F3B0-4980-B792-4F03B65D8B26}" v="91" dt="2021-05-27T21:47:59.150"/>
    <p1510:client id="{2C85A2A8-8068-FDB6-9647-43A1E877F542}" v="4" dt="2021-05-27T00:23:41.429"/>
    <p1510:client id="{57135FC2-F4F3-4873-B419-A1DAE3CDEF3B}" v="2" dt="2021-05-27T22:44:40.675"/>
    <p1510:client id="{82A443C2-D0EF-C9C9-615F-E71D147DA4E6}" v="11" dt="2021-05-27T00:22:13.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3" d="100"/>
          <a:sy n="103" d="100"/>
        </p:scale>
        <p:origin x="13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30/05/2021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237AF0D-BB21-49A3-BE26-E6FB4B125E32}" type="slidenum">
              <a:rPr lang="en-AU" smtClean="0"/>
              <a:t>21</a:t>
            </a:fld>
            <a:endParaRPr lang="en-AU"/>
          </a:p>
        </p:txBody>
      </p:sp>
    </p:spTree>
    <p:extLst>
      <p:ext uri="{BB962C8B-B14F-4D97-AF65-F5344CB8AC3E}">
        <p14:creationId xmlns:p14="http://schemas.microsoft.com/office/powerpoint/2010/main" val="165925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a:p>
            <a:pPr marL="0" marR="0" lvl="0" indent="0" algn="l" defTabSz="914400" rtl="0" eaLnBrk="1" fontAlgn="auto" latinLnBrk="0" hangingPunct="1">
              <a:lnSpc>
                <a:spcPct val="100000"/>
              </a:lnSpc>
              <a:spcBef>
                <a:spcPts val="0"/>
              </a:spcBef>
              <a:spcAft>
                <a:spcPts val="0"/>
              </a:spcAft>
              <a:buClrTx/>
              <a:buSzTx/>
              <a:buFontTx/>
              <a:buNone/>
              <a:tabLst/>
              <a:defRPr/>
            </a:pPr>
            <a:r>
              <a:rPr lang="en-AU"/>
              <a:t>Removed:</a:t>
            </a:r>
            <a:endParaRPr lang="en-AU" sz="1200" b="0" i="0" u="none" strike="noStrike" kern="1200">
              <a:solidFill>
                <a:srgbClr val="000000"/>
              </a:solidFill>
              <a:effectLst/>
              <a:latin typeface="Calibri Light"/>
              <a:ea typeface="+mn-ea"/>
              <a:cs typeface="Calibri 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t>10MB file size</a:t>
            </a:r>
          </a:p>
        </p:txBody>
      </p:sp>
      <p:sp>
        <p:nvSpPr>
          <p:cNvPr id="4" name="Slide Number Placeholder 3"/>
          <p:cNvSpPr>
            <a:spLocks noGrp="1"/>
          </p:cNvSpPr>
          <p:nvPr>
            <p:ph type="sldNum" sz="quarter" idx="5"/>
          </p:nvPr>
        </p:nvSpPr>
        <p:spPr/>
        <p:txBody>
          <a:bodyPr/>
          <a:lstStyle/>
          <a:p>
            <a:fld id="{A237AF0D-BB21-49A3-BE26-E6FB4B125E32}" type="slidenum">
              <a:rPr lang="en-AU" smtClean="0"/>
              <a:t>22</a:t>
            </a:fld>
            <a:endParaRPr lang="en-AU"/>
          </a:p>
        </p:txBody>
      </p:sp>
    </p:spTree>
    <p:extLst>
      <p:ext uri="{BB962C8B-B14F-4D97-AF65-F5344CB8AC3E}">
        <p14:creationId xmlns:p14="http://schemas.microsoft.com/office/powerpoint/2010/main" val="358197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a:p>
            <a:pPr marL="0" marR="0" lvl="0" indent="0" algn="l" defTabSz="914400" rtl="0" eaLnBrk="1" fontAlgn="auto" latinLnBrk="0" hangingPunct="1">
              <a:lnSpc>
                <a:spcPct val="100000"/>
              </a:lnSpc>
              <a:spcBef>
                <a:spcPts val="0"/>
              </a:spcBef>
              <a:spcAft>
                <a:spcPts val="0"/>
              </a:spcAft>
              <a:buClrTx/>
              <a:buSzTx/>
              <a:buFontTx/>
              <a:buNone/>
              <a:tabLst/>
              <a:defRPr/>
            </a:pPr>
            <a:r>
              <a:rPr lang="en-AU"/>
              <a:t>Removed:</a:t>
            </a:r>
            <a:endParaRPr lang="en-AU" sz="1200" b="0" i="0" u="none" strike="noStrike" kern="1200">
              <a:solidFill>
                <a:srgbClr val="000000"/>
              </a:solidFill>
              <a:effectLst/>
              <a:latin typeface="Calibri Light"/>
              <a:ea typeface="+mn-ea"/>
              <a:cs typeface="Calibri 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a:t>10MB file size</a:t>
            </a:r>
          </a:p>
        </p:txBody>
      </p:sp>
      <p:sp>
        <p:nvSpPr>
          <p:cNvPr id="4" name="Slide Number Placeholder 3"/>
          <p:cNvSpPr>
            <a:spLocks noGrp="1"/>
          </p:cNvSpPr>
          <p:nvPr>
            <p:ph type="sldNum" sz="quarter" idx="5"/>
          </p:nvPr>
        </p:nvSpPr>
        <p:spPr/>
        <p:txBody>
          <a:bodyPr/>
          <a:lstStyle/>
          <a:p>
            <a:fld id="{A237AF0D-BB21-49A3-BE26-E6FB4B125E32}" type="slidenum">
              <a:rPr lang="en-AU" smtClean="0"/>
              <a:t>23</a:t>
            </a:fld>
            <a:endParaRPr lang="en-AU"/>
          </a:p>
        </p:txBody>
      </p:sp>
    </p:spTree>
    <p:extLst>
      <p:ext uri="{BB962C8B-B14F-4D97-AF65-F5344CB8AC3E}">
        <p14:creationId xmlns:p14="http://schemas.microsoft.com/office/powerpoint/2010/main" val="278702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39DE090-26EF-450E-97B6-379DF324908B}" type="slidenum">
              <a:rPr lang="en-AU" smtClean="0"/>
              <a:t>27</a:t>
            </a:fld>
            <a:endParaRPr lang="en-AU"/>
          </a:p>
        </p:txBody>
      </p:sp>
    </p:spTree>
    <p:extLst>
      <p:ext uri="{BB962C8B-B14F-4D97-AF65-F5344CB8AC3E}">
        <p14:creationId xmlns:p14="http://schemas.microsoft.com/office/powerpoint/2010/main" val="4170314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39DE090-26EF-450E-97B6-379DF324908B}" type="slidenum">
              <a:rPr lang="en-AU" smtClean="0"/>
              <a:t>28</a:t>
            </a:fld>
            <a:endParaRPr lang="en-AU"/>
          </a:p>
        </p:txBody>
      </p:sp>
    </p:spTree>
    <p:extLst>
      <p:ext uri="{BB962C8B-B14F-4D97-AF65-F5344CB8AC3E}">
        <p14:creationId xmlns:p14="http://schemas.microsoft.com/office/powerpoint/2010/main" val="175375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237AF0D-BB21-49A3-BE26-E6FB4B125E32}" type="slidenum">
              <a:rPr lang="en-AU" smtClean="0"/>
              <a:t>36</a:t>
            </a:fld>
            <a:endParaRPr lang="en-AU"/>
          </a:p>
        </p:txBody>
      </p:sp>
    </p:spTree>
    <p:extLst>
      <p:ext uri="{BB962C8B-B14F-4D97-AF65-F5344CB8AC3E}">
        <p14:creationId xmlns:p14="http://schemas.microsoft.com/office/powerpoint/2010/main" val="3104337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30/05/2021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30/05/2021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30/05/2021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30/05/2021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30/05/2021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30/05/2021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30/05/2021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30/05/2021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30/05/2021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30/05/2021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30/05/2021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emo.com.au/-/media/files/market-it-systems/emms/2020/emms-release-faq-oct-2020-data-model-v5.pdf?la=en&amp;hash=C93F0A3C61B50C8D5D3FCC3B0B2650B6"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hyperlink" Target="https://aemo.com.au/initiatives/major-programs/nem-five-minute-settlement-program-and-global-settlement/participant-toolbox/program-calendar-and-timelines" TargetMode="External"/><Relationship Id="rId7" Type="http://schemas.openxmlformats.org/officeDocument/2006/relationships/package" Target="../embeddings/Microsoft_Excel_Worksheet1.xlsx"/><Relationship Id="rId12"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11" Type="http://schemas.openxmlformats.org/officeDocument/2006/relationships/package" Target="../embeddings/Microsoft_Excel_Worksheet3.xlsx"/><Relationship Id="rId5" Type="http://schemas.openxmlformats.org/officeDocument/2006/relationships/package" Target="../embeddings/Microsoft_Excel_Worksheet.xlsx"/><Relationship Id="rId10" Type="http://schemas.openxmlformats.org/officeDocument/2006/relationships/image" Target="../media/image9.emf"/><Relationship Id="rId4" Type="http://schemas.openxmlformats.org/officeDocument/2006/relationships/image" Target="../media/image11.png"/><Relationship Id="rId9" Type="http://schemas.openxmlformats.org/officeDocument/2006/relationships/package" Target="../embeddings/Microsoft_Excel_Worksheet2.xlsx"/></Relationships>
</file>

<file path=ppt/slides/_rels/slide39.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hyperlink" Target="https://aemo.com.au/-/media/files/market-it-systems/emms/2020/emms-release-faq-oct-2020-data-model-v5.pdf?la=en&amp;hash=C93F0A3C61B50C8D5D3FCC3B0B2650B6" TargetMode="External"/><Relationship Id="rId2"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hyperlink" Target="https://aemo.com.au/-/media/files/electricity/nem/5ms/readiness-workstream/2021/5ms-retail-platform-industry-golive-plan.pdf?la=en&amp;hash=3BB71A6DA751C1883806E539639F2864" TargetMode="External"/><Relationship Id="rId5" Type="http://schemas.openxmlformats.org/officeDocument/2006/relationships/hyperlink" Target="https://aemo.com.au/initiatives/major-programs/nem-five-minute-settlement-program-and-global-settlement/participant-toolbox" TargetMode="Externa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10842918" cy="2387600"/>
          </a:xfrm>
        </p:spPr>
        <p:txBody>
          <a:bodyPr>
            <a:normAutofit fontScale="90000"/>
          </a:bodyPr>
          <a:lstStyle/>
          <a:p>
            <a:r>
              <a:rPr lang="en-AU"/>
              <a:t>5MS &amp; GS Readiness Working Group #24 (incl. Systems Working Group)</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Friday, 28 May 2021</a:t>
            </a:r>
          </a:p>
          <a:p>
            <a:r>
              <a:rPr lang="en-AU" sz="2000"/>
              <a:t>This meeting is recorded for the purpose of minute taking.</a:t>
            </a:r>
          </a:p>
          <a:p>
            <a:r>
              <a:rPr lang="en-AU" sz="20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776F-312E-47FC-86C5-69BC0A344B0D}"/>
              </a:ext>
            </a:extLst>
          </p:cNvPr>
          <p:cNvSpPr>
            <a:spLocks noGrp="1"/>
          </p:cNvSpPr>
          <p:nvPr>
            <p:ph type="title"/>
          </p:nvPr>
        </p:nvSpPr>
        <p:spPr>
          <a:xfrm>
            <a:off x="235528" y="136525"/>
            <a:ext cx="11606608" cy="1189039"/>
          </a:xfrm>
        </p:spPr>
        <p:txBody>
          <a:bodyPr>
            <a:normAutofit fontScale="90000"/>
          </a:bodyPr>
          <a:lstStyle/>
          <a:p>
            <a:r>
              <a:rPr lang="en-AU"/>
              <a:t>Proposed Date Change to Milestones Impacted by Retail Go-Live to be discussed with RWG</a:t>
            </a:r>
          </a:p>
        </p:txBody>
      </p:sp>
      <p:graphicFrame>
        <p:nvGraphicFramePr>
          <p:cNvPr id="5" name="Table 5">
            <a:extLst>
              <a:ext uri="{FF2B5EF4-FFF2-40B4-BE49-F238E27FC236}">
                <a16:creationId xmlns:a16="http://schemas.microsoft.com/office/drawing/2014/main" id="{3D05C923-01DB-474A-B3DF-446E3F6BAF8B}"/>
              </a:ext>
            </a:extLst>
          </p:cNvPr>
          <p:cNvGraphicFramePr>
            <a:graphicFrameLocks noGrp="1"/>
          </p:cNvGraphicFramePr>
          <p:nvPr>
            <p:ph idx="1"/>
            <p:extLst>
              <p:ext uri="{D42A27DB-BD31-4B8C-83A1-F6EECF244321}">
                <p14:modId xmlns:p14="http://schemas.microsoft.com/office/powerpoint/2010/main" val="2189000548"/>
              </p:ext>
            </p:extLst>
          </p:nvPr>
        </p:nvGraphicFramePr>
        <p:xfrm>
          <a:off x="147026" y="1403594"/>
          <a:ext cx="11695110" cy="4450080"/>
        </p:xfrm>
        <a:graphic>
          <a:graphicData uri="http://schemas.openxmlformats.org/drawingml/2006/table">
            <a:tbl>
              <a:tblPr firstRow="1" bandRow="1">
                <a:tableStyleId>{21E4AEA4-8DFA-4A89-87EB-49C32662AFE0}</a:tableStyleId>
              </a:tblPr>
              <a:tblGrid>
                <a:gridCol w="811336">
                  <a:extLst>
                    <a:ext uri="{9D8B030D-6E8A-4147-A177-3AD203B41FA5}">
                      <a16:colId xmlns:a16="http://schemas.microsoft.com/office/drawing/2014/main" val="2108571996"/>
                    </a:ext>
                  </a:extLst>
                </a:gridCol>
                <a:gridCol w="6295292">
                  <a:extLst>
                    <a:ext uri="{9D8B030D-6E8A-4147-A177-3AD203B41FA5}">
                      <a16:colId xmlns:a16="http://schemas.microsoft.com/office/drawing/2014/main" val="2747805680"/>
                    </a:ext>
                  </a:extLst>
                </a:gridCol>
                <a:gridCol w="1679331">
                  <a:extLst>
                    <a:ext uri="{9D8B030D-6E8A-4147-A177-3AD203B41FA5}">
                      <a16:colId xmlns:a16="http://schemas.microsoft.com/office/drawing/2014/main" val="3243652872"/>
                    </a:ext>
                  </a:extLst>
                </a:gridCol>
                <a:gridCol w="1696915">
                  <a:extLst>
                    <a:ext uri="{9D8B030D-6E8A-4147-A177-3AD203B41FA5}">
                      <a16:colId xmlns:a16="http://schemas.microsoft.com/office/drawing/2014/main" val="3427137339"/>
                    </a:ext>
                  </a:extLst>
                </a:gridCol>
                <a:gridCol w="1212236">
                  <a:extLst>
                    <a:ext uri="{9D8B030D-6E8A-4147-A177-3AD203B41FA5}">
                      <a16:colId xmlns:a16="http://schemas.microsoft.com/office/drawing/2014/main" val="2549251188"/>
                    </a:ext>
                  </a:extLst>
                </a:gridCol>
              </a:tblGrid>
              <a:tr h="370840">
                <a:tc>
                  <a:txBody>
                    <a:bodyPr/>
                    <a:lstStyle/>
                    <a:p>
                      <a:r>
                        <a:rPr lang="en-AU" sz="1200"/>
                        <a:t>ID</a:t>
                      </a:r>
                    </a:p>
                  </a:txBody>
                  <a:tcPr/>
                </a:tc>
                <a:tc>
                  <a:txBody>
                    <a:bodyPr/>
                    <a:lstStyle/>
                    <a:p>
                      <a:r>
                        <a:rPr lang="en-AU" sz="1200"/>
                        <a:t>Description</a:t>
                      </a:r>
                    </a:p>
                  </a:txBody>
                  <a:tcPr/>
                </a:tc>
                <a:tc>
                  <a:txBody>
                    <a:bodyPr/>
                    <a:lstStyle/>
                    <a:p>
                      <a:r>
                        <a:rPr lang="en-AU" sz="1200"/>
                        <a:t>Previous Date</a:t>
                      </a:r>
                    </a:p>
                  </a:txBody>
                  <a:tcPr/>
                </a:tc>
                <a:tc>
                  <a:txBody>
                    <a:bodyPr/>
                    <a:lstStyle/>
                    <a:p>
                      <a:r>
                        <a:rPr lang="en-AU" sz="1200"/>
                        <a:t>New Date</a:t>
                      </a:r>
                    </a:p>
                  </a:txBody>
                  <a:tcPr/>
                </a:tc>
                <a:tc>
                  <a:txBody>
                    <a:bodyPr/>
                    <a:lstStyle/>
                    <a:p>
                      <a:r>
                        <a:rPr lang="en-AU" sz="1200"/>
                        <a:t>Owner</a:t>
                      </a:r>
                    </a:p>
                  </a:txBody>
                  <a:tcPr/>
                </a:tc>
                <a:extLst>
                  <a:ext uri="{0D108BD9-81ED-4DB2-BD59-A6C34878D82A}">
                    <a16:rowId xmlns:a16="http://schemas.microsoft.com/office/drawing/2014/main" val="657694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L1-19</a:t>
                      </a:r>
                    </a:p>
                  </a:txBody>
                  <a:tcPr marL="72000" marR="72000" marT="36000" marB="36000" anchor="ctr"/>
                </a:tc>
                <a:tc>
                  <a:txBody>
                    <a:bodyPr/>
                    <a:lstStyle/>
                    <a:p>
                      <a:pPr marL="0" algn="l" defTabSz="914400" rtl="0" eaLnBrk="1" fontAlgn="base" latinLnBrk="0" hangingPunct="1"/>
                      <a:r>
                        <a:rPr lang="en-AU" sz="1200" kern="1200">
                          <a:solidFill>
                            <a:schemeClr val="dk1"/>
                          </a:solidFill>
                          <a:latin typeface="+mn-lt"/>
                          <a:ea typeface="+mn-ea"/>
                          <a:cs typeface="+mn-cs"/>
                        </a:rPr>
                        <a:t>AEMO Metering Solution – Go-Live</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31-May-21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21-Jun-21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4038542841"/>
                  </a:ext>
                </a:extLst>
              </a:tr>
              <a:tr h="370840">
                <a:tc>
                  <a:txBody>
                    <a:bodyPr/>
                    <a:lstStyle/>
                    <a:p>
                      <a:pPr marL="0" algn="l" defTabSz="914400" rtl="0" eaLnBrk="1" latinLnBrk="0" hangingPunct="1"/>
                      <a:r>
                        <a:rPr lang="en-AU" sz="1200" kern="1200">
                          <a:solidFill>
                            <a:schemeClr val="dk1"/>
                          </a:solidFill>
                          <a:latin typeface="+mn-lt"/>
                          <a:ea typeface="+mn-ea"/>
                          <a:cs typeface="+mn-cs"/>
                        </a:rPr>
                        <a:t>L1-17</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5MS Market Trial Commences</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05-July-2021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[19-July-21]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741778704"/>
                  </a:ext>
                </a:extLst>
              </a:tr>
              <a:tr h="370840">
                <a:tc>
                  <a:txBody>
                    <a:bodyPr/>
                    <a:lstStyle/>
                    <a:p>
                      <a:pPr marL="0" algn="l" defTabSz="914400" rtl="0" eaLnBrk="1" latinLnBrk="0" hangingPunct="1"/>
                      <a:r>
                        <a:rPr lang="en-AU" sz="1200" kern="1200">
                          <a:solidFill>
                            <a:schemeClr val="dk1"/>
                          </a:solidFill>
                          <a:latin typeface="+mn-lt"/>
                          <a:ea typeface="+mn-ea"/>
                          <a:cs typeface="+mn-cs"/>
                        </a:rPr>
                        <a:t>L1-9</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5MS Market Trial Successfully completed</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 27-Aug-2021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[10-Sept-21]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10992081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L2-RE30</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Retail MDM (incl. B2M) Industry Test Concludes</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21-May-2021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14-Jun-21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10976420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L2-RE35</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Industry Go-Live Plan Retail MDM final (reissue)</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10-May-21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28-May-21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17262073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L2-M24</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Retail MDM (incl. B2M) Go-Live</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31-May-2021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21-Jun-21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4989346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L2-M10</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5 minute files in MDFF accepted by AEMO</a:t>
                      </a:r>
                    </a:p>
                  </a:txBody>
                  <a:tcPr marL="72000" marR="72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22-Jun-2021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22-Jun-21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29011460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L2-RE23</a:t>
                      </a:r>
                    </a:p>
                  </a:txBody>
                  <a:tcPr marL="72000" marR="72000" marT="36000" marB="36000" anchor="ctr"/>
                </a:tc>
                <a:tc>
                  <a:txBody>
                    <a:bodyPr/>
                    <a:lstStyle/>
                    <a:p>
                      <a:pPr marL="0" algn="l" defTabSz="914400" rtl="0" eaLnBrk="1" fontAlgn="base" latinLnBrk="0" hangingPunct="1"/>
                      <a:r>
                        <a:rPr lang="en-AU" sz="1200" kern="1200">
                          <a:solidFill>
                            <a:schemeClr val="dk1"/>
                          </a:solidFill>
                          <a:latin typeface="+mn-lt"/>
                          <a:ea typeface="+mn-ea"/>
                          <a:cs typeface="+mn-cs"/>
                        </a:rPr>
                        <a:t>5MS Capability Market Trial preparation completed by participants</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05-Jul-2021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12-Jul-21</a:t>
                      </a:r>
                    </a:p>
                  </a:txBody>
                  <a:tcPr marL="72000" marR="72000" marT="36000" marB="36000" anchor="ctr"/>
                </a:tc>
                <a:tc>
                  <a:txBody>
                    <a:bodyPr/>
                    <a:lstStyle/>
                    <a:p>
                      <a:r>
                        <a:rPr lang="en-AU" sz="1200"/>
                        <a:t>Participants</a:t>
                      </a:r>
                    </a:p>
                  </a:txBody>
                  <a:tcPr marL="72000" marR="72000" marT="36000" marB="36000" anchor="ctr"/>
                </a:tc>
                <a:extLst>
                  <a:ext uri="{0D108BD9-81ED-4DB2-BD59-A6C34878D82A}">
                    <a16:rowId xmlns:a16="http://schemas.microsoft.com/office/drawing/2014/main" val="15137514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L2-RE24</a:t>
                      </a:r>
                    </a:p>
                  </a:txBody>
                  <a:tcPr marL="72000" marR="72000" marT="36000" marB="36000" anchor="ctr"/>
                </a:tc>
                <a:tc>
                  <a:txBody>
                    <a:bodyPr/>
                    <a:lstStyle/>
                    <a:p>
                      <a:pPr marL="0" algn="l" defTabSz="914400" rtl="0" eaLnBrk="1" fontAlgn="base" latinLnBrk="0" hangingPunct="1"/>
                      <a:r>
                        <a:rPr lang="en-AU" sz="1200" kern="1200">
                          <a:solidFill>
                            <a:schemeClr val="dk1"/>
                          </a:solidFill>
                          <a:latin typeface="+mn-lt"/>
                          <a:ea typeface="+mn-ea"/>
                          <a:cs typeface="+mn-cs"/>
                        </a:rPr>
                        <a:t>5MS Capability Market Trial preparation completed by AEMO</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05-Jul-2021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12-Jul-21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943678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L2-RE31</a:t>
                      </a:r>
                    </a:p>
                  </a:txBody>
                  <a:tcPr marL="72000" marR="72000" marT="36000" marB="3600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5MS Capability Market Trial commences</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05-Jul-2021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[19-Jul-21]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36069219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L2-D10</a:t>
                      </a:r>
                    </a:p>
                  </a:txBody>
                  <a:tcPr marL="72000" marR="72000" marT="36000" marB="36000" anchor="ctr"/>
                </a:tc>
                <a:tc>
                  <a:txBody>
                    <a:bodyPr/>
                    <a:lstStyle/>
                    <a:p>
                      <a:pPr marL="0" algn="l" defTabSz="914400" rtl="0" eaLnBrk="1" fontAlgn="base" latinLnBrk="0" hangingPunct="1"/>
                      <a:r>
                        <a:rPr lang="en-AU" sz="1200" kern="1200">
                          <a:solidFill>
                            <a:schemeClr val="dk1"/>
                          </a:solidFill>
                          <a:latin typeface="+mn-lt"/>
                          <a:ea typeface="+mn-ea"/>
                          <a:cs typeface="+mn-cs"/>
                        </a:rPr>
                        <a:t>5MS Capability Market Trial concludes</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27-Aug-2021</a:t>
                      </a:r>
                    </a:p>
                  </a:txBody>
                  <a:tcPr marL="72000" marR="72000" marT="36000" marB="36000" anchor="ctr"/>
                </a:tc>
                <a:tc>
                  <a:txBody>
                    <a:bodyPr/>
                    <a:lstStyle/>
                    <a:p>
                      <a:pPr marL="0" algn="l" defTabSz="914400" rtl="0" eaLnBrk="1" latinLnBrk="0" hangingPunct="1"/>
                      <a:r>
                        <a:rPr lang="en-AU" sz="1200" kern="1200">
                          <a:solidFill>
                            <a:schemeClr val="dk1"/>
                          </a:solidFill>
                          <a:latin typeface="+mn-lt"/>
                          <a:ea typeface="+mn-ea"/>
                          <a:cs typeface="+mn-cs"/>
                        </a:rPr>
                        <a:t>[10-Sept-21]</a:t>
                      </a:r>
                    </a:p>
                  </a:txBody>
                  <a:tcPr marL="72000" marR="72000" marT="36000" marB="36000" anchor="ctr"/>
                </a:tc>
                <a:tc>
                  <a:txBody>
                    <a:bodyPr/>
                    <a:lstStyle/>
                    <a:p>
                      <a:r>
                        <a:rPr lang="en-AU" sz="1200"/>
                        <a:t>AEMO</a:t>
                      </a:r>
                    </a:p>
                  </a:txBody>
                  <a:tcPr marL="72000" marR="72000" marT="36000" marB="36000" anchor="ctr"/>
                </a:tc>
                <a:extLst>
                  <a:ext uri="{0D108BD9-81ED-4DB2-BD59-A6C34878D82A}">
                    <a16:rowId xmlns:a16="http://schemas.microsoft.com/office/drawing/2014/main" val="149341469"/>
                  </a:ext>
                </a:extLst>
              </a:tr>
            </a:tbl>
          </a:graphicData>
        </a:graphic>
      </p:graphicFrame>
      <p:sp>
        <p:nvSpPr>
          <p:cNvPr id="4" name="Slide Number Placeholder 3">
            <a:extLst>
              <a:ext uri="{FF2B5EF4-FFF2-40B4-BE49-F238E27FC236}">
                <a16:creationId xmlns:a16="http://schemas.microsoft.com/office/drawing/2014/main" id="{EDB44C3F-2182-4DE3-87ED-3961DE303947}"/>
              </a:ext>
            </a:extLst>
          </p:cNvPr>
          <p:cNvSpPr>
            <a:spLocks noGrp="1"/>
          </p:cNvSpPr>
          <p:nvPr>
            <p:ph type="sldNum" sz="quarter" idx="12"/>
          </p:nvPr>
        </p:nvSpPr>
        <p:spPr/>
        <p:txBody>
          <a:bodyPr/>
          <a:lstStyle/>
          <a:p>
            <a:fld id="{4EC81F68-4976-451A-B2E9-79BCBD2F70CC}" type="slidenum">
              <a:rPr lang="en-AU" smtClean="0"/>
              <a:t>10</a:t>
            </a:fld>
            <a:endParaRPr lang="en-AU"/>
          </a:p>
        </p:txBody>
      </p:sp>
    </p:spTree>
    <p:extLst>
      <p:ext uri="{BB962C8B-B14F-4D97-AF65-F5344CB8AC3E}">
        <p14:creationId xmlns:p14="http://schemas.microsoft.com/office/powerpoint/2010/main" val="537641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E67D-1905-4808-B9E4-218649F8BDF2}"/>
              </a:ext>
            </a:extLst>
          </p:cNvPr>
          <p:cNvSpPr>
            <a:spLocks noGrp="1"/>
          </p:cNvSpPr>
          <p:nvPr>
            <p:ph type="title"/>
          </p:nvPr>
        </p:nvSpPr>
        <p:spPr>
          <a:xfrm>
            <a:off x="297073" y="202224"/>
            <a:ext cx="10596595" cy="824402"/>
          </a:xfrm>
        </p:spPr>
        <p:txBody>
          <a:bodyPr>
            <a:normAutofit/>
          </a:bodyPr>
          <a:lstStyle/>
          <a:p>
            <a:r>
              <a:rPr lang="en-AU"/>
              <a:t>Retail Checkpoint Criteria / Reasons for Delay</a:t>
            </a:r>
          </a:p>
        </p:txBody>
      </p:sp>
      <p:sp>
        <p:nvSpPr>
          <p:cNvPr id="5" name="Slide Number Placeholder 4">
            <a:extLst>
              <a:ext uri="{FF2B5EF4-FFF2-40B4-BE49-F238E27FC236}">
                <a16:creationId xmlns:a16="http://schemas.microsoft.com/office/drawing/2014/main" id="{65E9F879-3FCA-4413-99FD-8FFE5B1AB8AF}"/>
              </a:ext>
            </a:extLst>
          </p:cNvPr>
          <p:cNvSpPr>
            <a:spLocks noGrp="1"/>
          </p:cNvSpPr>
          <p:nvPr>
            <p:ph type="sldNum" sz="quarter" idx="12"/>
          </p:nvPr>
        </p:nvSpPr>
        <p:spPr>
          <a:xfrm>
            <a:off x="11353800" y="6162919"/>
            <a:ext cx="576108" cy="365125"/>
          </a:xfrm>
        </p:spPr>
        <p:txBody>
          <a:bodyPr/>
          <a:lstStyle/>
          <a:p>
            <a:fld id="{4EC81F68-4976-451A-B2E9-79BCBD2F70CC}" type="slidenum">
              <a:rPr lang="en-AU" smtClean="0"/>
              <a:t>11</a:t>
            </a:fld>
            <a:endParaRPr lang="en-AU"/>
          </a:p>
        </p:txBody>
      </p:sp>
      <p:sp>
        <p:nvSpPr>
          <p:cNvPr id="8" name="Rectangle 1">
            <a:extLst>
              <a:ext uri="{FF2B5EF4-FFF2-40B4-BE49-F238E27FC236}">
                <a16:creationId xmlns:a16="http://schemas.microsoft.com/office/drawing/2014/main" id="{6BDE4FB2-AC71-44B9-93F2-9595361A422D}"/>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sp>
        <p:nvSpPr>
          <p:cNvPr id="10" name="Rectangle 2">
            <a:extLst>
              <a:ext uri="{FF2B5EF4-FFF2-40B4-BE49-F238E27FC236}">
                <a16:creationId xmlns:a16="http://schemas.microsoft.com/office/drawing/2014/main" id="{344FF79C-BD1C-4D5F-9B04-A00CFCE5C4BA}"/>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graphicFrame>
        <p:nvGraphicFramePr>
          <p:cNvPr id="7" name="Table 8">
            <a:extLst>
              <a:ext uri="{FF2B5EF4-FFF2-40B4-BE49-F238E27FC236}">
                <a16:creationId xmlns:a16="http://schemas.microsoft.com/office/drawing/2014/main" id="{C7AB734C-2693-4DA9-AF13-A10733EED62D}"/>
              </a:ext>
            </a:extLst>
          </p:cNvPr>
          <p:cNvGraphicFramePr>
            <a:graphicFrameLocks noGrp="1"/>
          </p:cNvGraphicFramePr>
          <p:nvPr/>
        </p:nvGraphicFramePr>
        <p:xfrm>
          <a:off x="8797" y="1105807"/>
          <a:ext cx="12191997" cy="5569313"/>
        </p:xfrm>
        <a:graphic>
          <a:graphicData uri="http://schemas.openxmlformats.org/drawingml/2006/table">
            <a:tbl>
              <a:tblPr firstRow="1" bandRow="1">
                <a:tableStyleId>{7DF18680-E054-41AD-8BC1-D1AEF772440D}</a:tableStyleId>
              </a:tblPr>
              <a:tblGrid>
                <a:gridCol w="1019905">
                  <a:extLst>
                    <a:ext uri="{9D8B030D-6E8A-4147-A177-3AD203B41FA5}">
                      <a16:colId xmlns:a16="http://schemas.microsoft.com/office/drawing/2014/main" val="1715578587"/>
                    </a:ext>
                  </a:extLst>
                </a:gridCol>
                <a:gridCol w="3631223">
                  <a:extLst>
                    <a:ext uri="{9D8B030D-6E8A-4147-A177-3AD203B41FA5}">
                      <a16:colId xmlns:a16="http://schemas.microsoft.com/office/drawing/2014/main" val="2465471930"/>
                    </a:ext>
                  </a:extLst>
                </a:gridCol>
                <a:gridCol w="782515">
                  <a:extLst>
                    <a:ext uri="{9D8B030D-6E8A-4147-A177-3AD203B41FA5}">
                      <a16:colId xmlns:a16="http://schemas.microsoft.com/office/drawing/2014/main" val="494449307"/>
                    </a:ext>
                  </a:extLst>
                </a:gridCol>
                <a:gridCol w="6758354">
                  <a:extLst>
                    <a:ext uri="{9D8B030D-6E8A-4147-A177-3AD203B41FA5}">
                      <a16:colId xmlns:a16="http://schemas.microsoft.com/office/drawing/2014/main" val="292056898"/>
                    </a:ext>
                  </a:extLst>
                </a:gridCol>
              </a:tblGrid>
              <a:tr h="32769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Criteria​</a:t>
                      </a:r>
                      <a:endParaRPr lang="en-AU" sz="1400"/>
                    </a:p>
                  </a:txBody>
                  <a:tcPr>
                    <a:solidFill>
                      <a:schemeClr val="accent2"/>
                    </a:solidFill>
                  </a:tcPr>
                </a:tc>
                <a:tc>
                  <a:txBody>
                    <a:bodyPr/>
                    <a:lstStyle/>
                    <a:p>
                      <a:r>
                        <a:rPr lang="en-AU" sz="1400"/>
                        <a:t>Description</a:t>
                      </a:r>
                    </a:p>
                  </a:txBody>
                  <a:tcPr>
                    <a:solidFill>
                      <a:schemeClr val="accent2"/>
                    </a:solidFill>
                  </a:tcPr>
                </a:tc>
                <a:tc>
                  <a:txBody>
                    <a:bodyPr/>
                    <a:lstStyle/>
                    <a:p>
                      <a:r>
                        <a:rPr lang="en-AU" sz="1400"/>
                        <a:t>Status</a:t>
                      </a:r>
                    </a:p>
                  </a:txBody>
                  <a:tcPr>
                    <a:solidFill>
                      <a:schemeClr val="accent2"/>
                    </a:solidFill>
                  </a:tcPr>
                </a:tc>
                <a:tc>
                  <a:txBody>
                    <a:bodyPr/>
                    <a:lstStyle/>
                    <a:p>
                      <a:r>
                        <a:rPr lang="en-AU" sz="1400"/>
                        <a:t>Commentary</a:t>
                      </a:r>
                    </a:p>
                  </a:txBody>
                  <a:tcPr>
                    <a:solidFill>
                      <a:schemeClr val="accent2"/>
                    </a:solidFill>
                  </a:tcPr>
                </a:tc>
                <a:extLst>
                  <a:ext uri="{0D108BD9-81ED-4DB2-BD59-A6C34878D82A}">
                    <a16:rowId xmlns:a16="http://schemas.microsoft.com/office/drawing/2014/main" val="508218256"/>
                  </a:ext>
                </a:extLst>
              </a:tr>
              <a:tr h="688856">
                <a:tc>
                  <a:txBody>
                    <a:bodyPr/>
                    <a:lstStyle/>
                    <a:p>
                      <a:r>
                        <a:rPr lang="en-AU" sz="1200" b="1">
                          <a:effectLst/>
                        </a:rPr>
                        <a:t>Testing</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All UAT test cases executed </a:t>
                      </a:r>
                      <a:r>
                        <a:rPr lang="en-AU" sz="1200"/>
                        <a:t>with no critical defects that cannot be remedied for 31 May go-live.</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200"/>
                        <a:t>Delayed</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t>5MS has had delays completing its final UAT cases, largely impacted by data issues from current MSATS data. Initial fixes supplied were not successful. We now have a different approach for these issues, and will proceed with the remainder of the test cases when these are fixed</a:t>
                      </a:r>
                      <a:r>
                        <a:rPr lang="en-AU" sz="1200" kern="1200">
                          <a:solidFill>
                            <a:schemeClr val="dk1"/>
                          </a:solidFill>
                          <a:latin typeface="+mn-lt"/>
                          <a:ea typeface="+mn-ea"/>
                          <a:cs typeface="+mn-cs"/>
                        </a:rPr>
                        <a:t>. These fixes will be delivered into the Pre-Production environment week commencing Monday 24 May, after which 5MS will complete profiling runs there.</a:t>
                      </a:r>
                    </a:p>
                  </a:txBody>
                  <a:tcPr anchor="ctr"/>
                </a:tc>
                <a:extLst>
                  <a:ext uri="{0D108BD9-81ED-4DB2-BD59-A6C34878D82A}">
                    <a16:rowId xmlns:a16="http://schemas.microsoft.com/office/drawing/2014/main" val="271369402"/>
                  </a:ext>
                </a:extLst>
              </a:tr>
              <a:tr h="543012">
                <a:tc>
                  <a:txBody>
                    <a:bodyPr/>
                    <a:lstStyle/>
                    <a:p>
                      <a:r>
                        <a:rPr lang="en-AU" sz="1200" b="1">
                          <a:effectLst/>
                        </a:rPr>
                        <a:t>Solution Stability</a:t>
                      </a:r>
                      <a:endParaRPr lang="en-AU" sz="1200" b="1"/>
                    </a:p>
                  </a:txBody>
                  <a:tcPr anchor="ctr"/>
                </a:tc>
                <a:tc>
                  <a:txBody>
                    <a:bodyPr/>
                    <a:lstStyle/>
                    <a:p>
                      <a:r>
                        <a:rPr lang="en-AU" sz="1200">
                          <a:effectLst/>
                        </a:rPr>
                        <a:t>End-to-end solution operating stably in Test with no process blockers or unexplainable pauses/interruptions to processing.</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Stability has improved, and enabled testing execution to progress. Improvements (i.e. defensive programming) introduced have been successful.  Some initial stability issues were experienced in Pre-Production however AEMO is confident this has been tuned and therefore rectified. </a:t>
                      </a:r>
                    </a:p>
                  </a:txBody>
                  <a:tcPr anchor="ctr"/>
                </a:tc>
                <a:extLst>
                  <a:ext uri="{0D108BD9-81ED-4DB2-BD59-A6C34878D82A}">
                    <a16:rowId xmlns:a16="http://schemas.microsoft.com/office/drawing/2014/main" val="2793707006"/>
                  </a:ext>
                </a:extLst>
              </a:tr>
              <a:tr h="544770">
                <a:tc>
                  <a:txBody>
                    <a:bodyPr/>
                    <a:lstStyle/>
                    <a:p>
                      <a:r>
                        <a:rPr lang="en-AU" sz="1200" b="1">
                          <a:effectLst/>
                        </a:rPr>
                        <a:t>Remediation</a:t>
                      </a:r>
                      <a:endParaRPr lang="en-AU" sz="1200" b="1"/>
                    </a:p>
                  </a:txBody>
                  <a:tcPr anchor="ctr"/>
                </a:tc>
                <a:tc>
                  <a:txBody>
                    <a:bodyPr/>
                    <a:lstStyle/>
                    <a:p>
                      <a:r>
                        <a:rPr lang="en-AU" sz="1200">
                          <a:effectLst/>
                        </a:rPr>
                        <a:t>Known remediation work (internal reports performance, business activity monitoring) completed and remediation for any new defects scheduled.</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In Progress</a:t>
                      </a:r>
                    </a:p>
                  </a:txBody>
                  <a:tcPr anchor="ctr"/>
                </a:tc>
                <a:tc>
                  <a:txBody>
                    <a:bodyPr/>
                    <a:lstStyle/>
                    <a:p>
                      <a:r>
                        <a:rPr lang="en-US" sz="1200">
                          <a:solidFill>
                            <a:schemeClr val="tx1"/>
                          </a:solidFill>
                        </a:rPr>
                        <a:t>Internal work on Business Activity Monitoring has progressed well. Challenges continue to be experienced with Operational Reporting delivery that may impact business efficiency, but not presently expected to block go-live.</a:t>
                      </a:r>
                      <a:endParaRPr lang="en-AU" sz="1200">
                        <a:solidFill>
                          <a:schemeClr val="tx1"/>
                        </a:solidFill>
                      </a:endParaRPr>
                    </a:p>
                  </a:txBody>
                  <a:tcPr anchor="ctr"/>
                </a:tc>
                <a:extLst>
                  <a:ext uri="{0D108BD9-81ED-4DB2-BD59-A6C34878D82A}">
                    <a16:rowId xmlns:a16="http://schemas.microsoft.com/office/drawing/2014/main" val="1625519646"/>
                  </a:ext>
                </a:extLst>
              </a:tr>
              <a:tr h="634452">
                <a:tc>
                  <a:txBody>
                    <a:bodyPr/>
                    <a:lstStyle/>
                    <a:p>
                      <a:r>
                        <a:rPr lang="en-AU" sz="1200" b="1">
                          <a:effectLst/>
                        </a:rPr>
                        <a:t>Performance</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“Day in the Life Testing” completed with no performance issues identified that cannot be remedied for 31 May go-live.</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a:t>All Day In The Life testing now completed, with the volumes ingested / outputted matched live industry requirements.</a:t>
                      </a:r>
                      <a:endParaRPr lang="en-AU" sz="1200"/>
                    </a:p>
                  </a:txBody>
                  <a:tcPr anchor="ctr"/>
                </a:tc>
                <a:extLst>
                  <a:ext uri="{0D108BD9-81ED-4DB2-BD59-A6C34878D82A}">
                    <a16:rowId xmlns:a16="http://schemas.microsoft.com/office/drawing/2014/main" val="1501581093"/>
                  </a:ext>
                </a:extLst>
              </a:tr>
              <a:tr h="486741">
                <a:tc>
                  <a:txBody>
                    <a:bodyPr/>
                    <a:lstStyle/>
                    <a:p>
                      <a:r>
                        <a:rPr lang="en-AU" sz="1200" b="1">
                          <a:effectLst/>
                        </a:rPr>
                        <a:t>Production Cutover</a:t>
                      </a:r>
                      <a:endParaRPr lang="en-AU" sz="1200" b="1"/>
                    </a:p>
                  </a:txBody>
                  <a:tcPr anchor="ctr"/>
                </a:tc>
                <a:tc>
                  <a:txBody>
                    <a:bodyPr/>
                    <a:lstStyle/>
                    <a:p>
                      <a:r>
                        <a:rPr lang="en-AU" sz="1200">
                          <a:effectLst/>
                        </a:rPr>
                        <a:t>Data migration on track and no blockers to meeting criteria/schedule for pre-production deployment.</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t>Delayed</a:t>
                      </a:r>
                    </a:p>
                  </a:txBody>
                  <a:tcPr anchor="ctr"/>
                </a:tc>
                <a:tc>
                  <a:txBody>
                    <a:bodyPr/>
                    <a:lstStyle/>
                    <a:p>
                      <a:r>
                        <a:rPr lang="en-AU" sz="1200"/>
                        <a:t>Data Migration to Production was delayed by the MSATS data issues, and would not have met 31 May deployment timelines.</a:t>
                      </a:r>
                    </a:p>
                  </a:txBody>
                  <a:tcPr anchor="ctr"/>
                </a:tc>
                <a:extLst>
                  <a:ext uri="{0D108BD9-81ED-4DB2-BD59-A6C34878D82A}">
                    <a16:rowId xmlns:a16="http://schemas.microsoft.com/office/drawing/2014/main" val="80521530"/>
                  </a:ext>
                </a:extLst>
              </a:tr>
              <a:tr h="503997">
                <a:tc>
                  <a:txBody>
                    <a:bodyPr/>
                    <a:lstStyle/>
                    <a:p>
                      <a:r>
                        <a:rPr lang="en-AU" sz="1200" b="1">
                          <a:effectLst/>
                        </a:rPr>
                        <a:t>Industry Test</a:t>
                      </a:r>
                      <a:endParaRPr lang="en-AU" sz="1200" b="1"/>
                    </a:p>
                  </a:txBody>
                  <a:tcPr anchor="ctr"/>
                </a:tc>
                <a:tc>
                  <a:txBody>
                    <a:bodyPr/>
                    <a:lstStyle/>
                    <a:p>
                      <a:r>
                        <a:rPr lang="en-AU" sz="1200">
                          <a:effectLst/>
                        </a:rPr>
                        <a:t>On track to commence Retail Industry Test on 19 April.</a:t>
                      </a:r>
                      <a:endParaRPr lang="en-AU" sz="1200"/>
                    </a:p>
                  </a:txBody>
                  <a:tcPr anchor="ctr"/>
                </a:tc>
                <a:tc>
                  <a:txBody>
                    <a:bodyPr/>
                    <a:lstStyle/>
                    <a:p>
                      <a:pPr algn="ctr"/>
                      <a:r>
                        <a:rPr lang="en-AU" sz="1200">
                          <a:sym typeface="Wingdings" panose="05000000000000000000" pitchFamily="2" charset="2"/>
                        </a:rPr>
                        <a:t>In Progress</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lang="en-AU" sz="1200" kern="1200">
                          <a:solidFill>
                            <a:schemeClr val="dk1"/>
                          </a:solidFill>
                          <a:latin typeface="+mn-lt"/>
                          <a:ea typeface="+mn-ea"/>
                          <a:cs typeface="+mn-cs"/>
                        </a:rPr>
                        <a:t>From industry testing two defects have been found that would significantly impact multiple participants, and therefore risk market function at the Platform go live. Both of these need development then testing by industry personnel: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CH35 limit on filename – change into Pre-Production week commencing Monday 24 May.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Settlement run output RM Reports not containing from and to dates – change into Pre-Production week commencing Monday 31 May (successful testing permitting)</a:t>
                      </a:r>
                    </a:p>
                  </a:txBody>
                  <a:tcPr anchor="ctr"/>
                </a:tc>
                <a:extLst>
                  <a:ext uri="{0D108BD9-81ED-4DB2-BD59-A6C34878D82A}">
                    <a16:rowId xmlns:a16="http://schemas.microsoft.com/office/drawing/2014/main" val="1630536127"/>
                  </a:ext>
                </a:extLst>
              </a:tr>
              <a:tr h="532132">
                <a:tc>
                  <a:txBody>
                    <a:bodyPr/>
                    <a:lstStyle/>
                    <a:p>
                      <a:r>
                        <a:rPr lang="en-AU" sz="1200" b="1"/>
                        <a:t>Overall</a:t>
                      </a:r>
                    </a:p>
                  </a:txBody>
                  <a:tcPr anchor="ctr"/>
                </a:tc>
                <a:tc>
                  <a:txBody>
                    <a:bodyPr/>
                    <a:lstStyle/>
                    <a:p>
                      <a:r>
                        <a:rPr lang="en-AU" sz="1200"/>
                        <a:t>5MS has been impacted by COVID, which has slowed down defect fix rate. However over the last week three key personnel have returned to work</a:t>
                      </a:r>
                    </a:p>
                  </a:txBody>
                  <a:tcPr anchor="ctr"/>
                </a:tc>
                <a:tc>
                  <a:txBody>
                    <a:bodyPr/>
                    <a:lstStyle/>
                    <a:p>
                      <a:endParaRPr lang="en-AU" sz="1200"/>
                    </a:p>
                  </a:txBody>
                  <a:tcPr anchor="ctr"/>
                </a:tc>
                <a:tc>
                  <a:txBody>
                    <a:bodyPr/>
                    <a:lstStyle/>
                    <a:p>
                      <a:r>
                        <a:rPr lang="en-US" sz="1200" strike="noStrike">
                          <a:solidFill>
                            <a:schemeClr val="tx1"/>
                          </a:solidFill>
                        </a:rPr>
                        <a:t>The Retail workstream is now red as it is not in a position to meet the 31 May 2021 eMDM Platform go-live date. There are currently no unresolvable items, but more time is required to resolve the data issues and deliver the functional changes for the industry. </a:t>
                      </a:r>
                      <a:endParaRPr lang="en-AU" sz="1200" strike="noStrike">
                        <a:solidFill>
                          <a:schemeClr val="tx1"/>
                        </a:solidFill>
                      </a:endParaRPr>
                    </a:p>
                  </a:txBody>
                  <a:tcPr anchor="ctr"/>
                </a:tc>
                <a:extLst>
                  <a:ext uri="{0D108BD9-81ED-4DB2-BD59-A6C34878D82A}">
                    <a16:rowId xmlns:a16="http://schemas.microsoft.com/office/drawing/2014/main" val="3696285219"/>
                  </a:ext>
                </a:extLst>
              </a:tr>
            </a:tbl>
          </a:graphicData>
        </a:graphic>
      </p:graphicFrame>
      <p:grpSp>
        <p:nvGrpSpPr>
          <p:cNvPr id="9" name="Group 8">
            <a:extLst>
              <a:ext uri="{FF2B5EF4-FFF2-40B4-BE49-F238E27FC236}">
                <a16:creationId xmlns:a16="http://schemas.microsoft.com/office/drawing/2014/main" id="{4918FC3B-3918-4027-9097-8DF6BEEBEE6F}"/>
              </a:ext>
            </a:extLst>
          </p:cNvPr>
          <p:cNvGrpSpPr/>
          <p:nvPr/>
        </p:nvGrpSpPr>
        <p:grpSpPr>
          <a:xfrm>
            <a:off x="4847546" y="6144985"/>
            <a:ext cx="442440" cy="390361"/>
            <a:chOff x="181654" y="2696976"/>
            <a:chExt cx="432000" cy="432000"/>
          </a:xfrm>
        </p:grpSpPr>
        <p:sp>
          <p:nvSpPr>
            <p:cNvPr id="12" name="Rectangle: Rounded Corners 11">
              <a:extLst>
                <a:ext uri="{FF2B5EF4-FFF2-40B4-BE49-F238E27FC236}">
                  <a16:creationId xmlns:a16="http://schemas.microsoft.com/office/drawing/2014/main" id="{761AFCC7-8CCC-4442-B077-8D11F189A62F}"/>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13" name="Oval 12">
              <a:extLst>
                <a:ext uri="{FF2B5EF4-FFF2-40B4-BE49-F238E27FC236}">
                  <a16:creationId xmlns:a16="http://schemas.microsoft.com/office/drawing/2014/main" id="{B1685EC3-AF05-4C7B-AFBF-6F37FFE68FDD}"/>
                </a:ext>
              </a:extLst>
            </p:cNvPr>
            <p:cNvSpPr/>
            <p:nvPr/>
          </p:nvSpPr>
          <p:spPr>
            <a:xfrm>
              <a:off x="292202" y="2793455"/>
              <a:ext cx="210903" cy="239040"/>
            </a:xfrm>
            <a:prstGeom prst="ellipse">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3678915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Market Trial &amp; Industry Testing Update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272910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Market Trial &amp; Industry Testing </a:t>
            </a:r>
          </a:p>
        </p:txBody>
      </p:sp>
      <p:sp>
        <p:nvSpPr>
          <p:cNvPr id="3" name="Content Placeholder 2">
            <a:extLst>
              <a:ext uri="{FF2B5EF4-FFF2-40B4-BE49-F238E27FC236}">
                <a16:creationId xmlns:a16="http://schemas.microsoft.com/office/drawing/2014/main" id="{31879E9A-EB7E-484C-904E-F5075B1E531B}"/>
              </a:ext>
            </a:extLst>
          </p:cNvPr>
          <p:cNvSpPr>
            <a:spLocks noGrp="1"/>
          </p:cNvSpPr>
          <p:nvPr>
            <p:ph idx="1"/>
          </p:nvPr>
        </p:nvSpPr>
        <p:spPr>
          <a:xfrm>
            <a:off x="250767" y="1558924"/>
            <a:ext cx="11694382" cy="5093335"/>
          </a:xfrm>
        </p:spPr>
        <p:txBody>
          <a:bodyPr>
            <a:normAutofit fontScale="92500" lnSpcReduction="10000"/>
          </a:bodyPr>
          <a:lstStyle/>
          <a:p>
            <a:pPr marL="0" indent="0">
              <a:buNone/>
            </a:pPr>
            <a:r>
              <a:rPr lang="en-AU" sz="2400" b="1"/>
              <a:t>5MS Market Trial:</a:t>
            </a:r>
          </a:p>
          <a:p>
            <a:r>
              <a:rPr lang="en-AU" sz="1900"/>
              <a:t>Market trials plan distributed for comment</a:t>
            </a:r>
          </a:p>
          <a:p>
            <a:r>
              <a:rPr lang="en-AU" sz="1900"/>
              <a:t>Proposed Test Schedule and workbook distributed to ITWG for input</a:t>
            </a:r>
          </a:p>
          <a:p>
            <a:r>
              <a:rPr lang="en-AU" sz="1900"/>
              <a:t>Next Steps:</a:t>
            </a:r>
          </a:p>
          <a:p>
            <a:pPr lvl="1">
              <a:lnSpc>
                <a:spcPct val="120000"/>
              </a:lnSpc>
              <a:spcBef>
                <a:spcPts val="400"/>
              </a:spcBef>
              <a:buFontTx/>
              <a:buChar char="–"/>
            </a:pPr>
            <a:r>
              <a:rPr lang="en-AU" sz="1900"/>
              <a:t>Participant registration and nomination of test scenarios</a:t>
            </a:r>
          </a:p>
          <a:p>
            <a:pPr lvl="1">
              <a:lnSpc>
                <a:spcPct val="120000"/>
              </a:lnSpc>
              <a:spcBef>
                <a:spcPts val="400"/>
              </a:spcBef>
              <a:buFontTx/>
              <a:buChar char="–"/>
            </a:pPr>
            <a:r>
              <a:rPr lang="en-AU" sz="1900"/>
              <a:t>Participant / scenario paring </a:t>
            </a:r>
          </a:p>
          <a:p>
            <a:pPr lvl="1">
              <a:lnSpc>
                <a:spcPct val="120000"/>
              </a:lnSpc>
              <a:spcBef>
                <a:spcPts val="400"/>
              </a:spcBef>
              <a:buFontTx/>
              <a:buChar char="–"/>
            </a:pPr>
            <a:r>
              <a:rPr lang="en-AU" sz="1900"/>
              <a:t>NMI identification for agreed scenarios (if applicable)</a:t>
            </a:r>
          </a:p>
          <a:p>
            <a:pPr marL="0" indent="0">
              <a:buNone/>
            </a:pPr>
            <a:r>
              <a:rPr lang="en-AU" sz="2400" b="1"/>
              <a:t>Market trial schedule reflects transition from 30 to 5 minute settlement </a:t>
            </a:r>
          </a:p>
          <a:p>
            <a:r>
              <a:rPr lang="en-AU" sz="1900"/>
              <a:t>Requires alignment of bidding capability with Market trial schedule</a:t>
            </a:r>
          </a:p>
          <a:p>
            <a:pPr lvl="1">
              <a:buFontTx/>
              <a:buChar char="–"/>
            </a:pPr>
            <a:r>
              <a:rPr lang="en-AU" sz="1900"/>
              <a:t>Full 5 minute capability to take effect in pre-prod on 30 Jul</a:t>
            </a:r>
          </a:p>
          <a:p>
            <a:r>
              <a:rPr lang="en-AU" sz="2300"/>
              <a:t>30-Jul will reflect operating conditions for 1 Oct</a:t>
            </a:r>
          </a:p>
          <a:p>
            <a:pPr lvl="1">
              <a:buFontTx/>
              <a:buChar char="–"/>
            </a:pPr>
            <a:r>
              <a:rPr lang="en-AU" sz="1900"/>
              <a:t>5 minute bidding profiles</a:t>
            </a:r>
          </a:p>
          <a:p>
            <a:pPr lvl="1">
              <a:buFontTx/>
              <a:buChar char="–"/>
            </a:pPr>
            <a:r>
              <a:rPr lang="en-AU" sz="1900"/>
              <a:t>Rejection of MDMT for interval meters</a:t>
            </a:r>
          </a:p>
          <a:p>
            <a:pPr lvl="1">
              <a:buFontTx/>
              <a:buChar char="–"/>
            </a:pPr>
            <a:r>
              <a:rPr lang="en-AU" sz="1900"/>
              <a:t>Customer switching capability</a:t>
            </a:r>
          </a:p>
          <a:p>
            <a:pPr lvl="2"/>
            <a:endParaRPr lang="en-AU" sz="1900"/>
          </a:p>
          <a:p>
            <a:pPr marL="0" indent="0">
              <a:buNone/>
            </a:pPr>
            <a:endParaRPr lang="en-AU" sz="1900"/>
          </a:p>
          <a:p>
            <a:pPr marL="0" indent="0">
              <a:buNone/>
            </a:pPr>
            <a:endParaRPr lang="en-AU"/>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13</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6305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EB8A-CE8F-4FD7-9348-837AA577269D}"/>
              </a:ext>
            </a:extLst>
          </p:cNvPr>
          <p:cNvSpPr>
            <a:spLocks noGrp="1"/>
          </p:cNvSpPr>
          <p:nvPr>
            <p:ph type="title"/>
          </p:nvPr>
        </p:nvSpPr>
        <p:spPr/>
        <p:txBody>
          <a:bodyPr>
            <a:normAutofit/>
          </a:bodyPr>
          <a:lstStyle/>
          <a:p>
            <a:r>
              <a:rPr lang="en-AU" sz="4000"/>
              <a:t>Industry Testing Settlements / Retail</a:t>
            </a:r>
          </a:p>
        </p:txBody>
      </p:sp>
      <p:sp>
        <p:nvSpPr>
          <p:cNvPr id="4" name="Slide Number Placeholder 3">
            <a:extLst>
              <a:ext uri="{FF2B5EF4-FFF2-40B4-BE49-F238E27FC236}">
                <a16:creationId xmlns:a16="http://schemas.microsoft.com/office/drawing/2014/main" id="{F86307CE-DB9C-410B-9BE2-8A42D4E06357}"/>
              </a:ext>
            </a:extLst>
          </p:cNvPr>
          <p:cNvSpPr>
            <a:spLocks noGrp="1"/>
          </p:cNvSpPr>
          <p:nvPr>
            <p:ph type="sldNum" sz="quarter" idx="12"/>
          </p:nvPr>
        </p:nvSpPr>
        <p:spPr/>
        <p:txBody>
          <a:bodyPr/>
          <a:lstStyle/>
          <a:p>
            <a:fld id="{4EC81F68-4976-451A-B2E9-79BCBD2F70CC}" type="slidenum">
              <a:rPr lang="en-AU" smtClean="0"/>
              <a:t>14</a:t>
            </a:fld>
            <a:endParaRPr lang="en-AU"/>
          </a:p>
        </p:txBody>
      </p:sp>
      <p:pic>
        <p:nvPicPr>
          <p:cNvPr id="2050" name="Picture 2" descr="Image preview">
            <a:extLst>
              <a:ext uri="{FF2B5EF4-FFF2-40B4-BE49-F238E27FC236}">
                <a16:creationId xmlns:a16="http://schemas.microsoft.com/office/drawing/2014/main" id="{55575234-1558-4917-AFD0-846934F9F5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576" y="1430315"/>
            <a:ext cx="3863332" cy="269131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FF65382-61CC-437D-9A32-7BDE84CC7250}"/>
              </a:ext>
            </a:extLst>
          </p:cNvPr>
          <p:cNvSpPr txBox="1"/>
          <p:nvPr/>
        </p:nvSpPr>
        <p:spPr>
          <a:xfrm>
            <a:off x="846168" y="4148917"/>
            <a:ext cx="2337756" cy="307777"/>
          </a:xfrm>
          <a:prstGeom prst="rect">
            <a:avLst/>
          </a:prstGeom>
          <a:noFill/>
        </p:spPr>
        <p:txBody>
          <a:bodyPr wrap="none" rtlCol="0">
            <a:spAutoFit/>
          </a:bodyPr>
          <a:lstStyle/>
          <a:p>
            <a:r>
              <a:rPr lang="en-AU" sz="1400"/>
              <a:t>Retail Industry Test as at 25/5</a:t>
            </a:r>
          </a:p>
        </p:txBody>
      </p:sp>
      <p:sp>
        <p:nvSpPr>
          <p:cNvPr id="10" name="TextBox 9">
            <a:extLst>
              <a:ext uri="{FF2B5EF4-FFF2-40B4-BE49-F238E27FC236}">
                <a16:creationId xmlns:a16="http://schemas.microsoft.com/office/drawing/2014/main" id="{B4208F3D-3F29-4474-ACC4-2EC44D292B6E}"/>
              </a:ext>
            </a:extLst>
          </p:cNvPr>
          <p:cNvSpPr txBox="1"/>
          <p:nvPr/>
        </p:nvSpPr>
        <p:spPr>
          <a:xfrm>
            <a:off x="235528" y="4681470"/>
            <a:ext cx="2793329" cy="1031051"/>
          </a:xfrm>
          <a:prstGeom prst="rect">
            <a:avLst/>
          </a:prstGeom>
          <a:noFill/>
        </p:spPr>
        <p:txBody>
          <a:bodyPr wrap="none" rtlCol="0">
            <a:spAutoFit/>
          </a:bodyPr>
          <a:lstStyle/>
          <a:p>
            <a:r>
              <a:rPr lang="en-AU" sz="1400" b="1"/>
              <a:t>Industry Test Defects:</a:t>
            </a:r>
          </a:p>
          <a:p>
            <a:pPr marL="285750" indent="-285750">
              <a:spcBef>
                <a:spcPts val="200"/>
              </a:spcBef>
              <a:buFont typeface="Arial" panose="020B0604020202020204" pitchFamily="34" charset="0"/>
              <a:buChar char="•"/>
            </a:pPr>
            <a:r>
              <a:rPr lang="en-AU" sz="1400"/>
              <a:t>11 - in state of Test Ready</a:t>
            </a:r>
          </a:p>
          <a:p>
            <a:pPr marL="285750" indent="-285750">
              <a:spcBef>
                <a:spcPts val="200"/>
              </a:spcBef>
              <a:buFont typeface="Arial" panose="020B0604020202020204" pitchFamily="34" charset="0"/>
              <a:buChar char="•"/>
            </a:pPr>
            <a:r>
              <a:rPr lang="en-AU" sz="1400"/>
              <a:t>3 - with AEMO for Investigation </a:t>
            </a:r>
          </a:p>
          <a:p>
            <a:pPr marL="285750" indent="-285750">
              <a:spcBef>
                <a:spcPts val="200"/>
              </a:spcBef>
              <a:buFont typeface="Arial" panose="020B0604020202020204" pitchFamily="34" charset="0"/>
              <a:buChar char="•"/>
            </a:pPr>
            <a:r>
              <a:rPr lang="en-AU" sz="1400"/>
              <a:t>17 - closed / rejected</a:t>
            </a:r>
          </a:p>
        </p:txBody>
      </p:sp>
      <p:sp>
        <p:nvSpPr>
          <p:cNvPr id="11" name="TextBox 10">
            <a:extLst>
              <a:ext uri="{FF2B5EF4-FFF2-40B4-BE49-F238E27FC236}">
                <a16:creationId xmlns:a16="http://schemas.microsoft.com/office/drawing/2014/main" id="{21E731DF-8064-40EB-B02B-57BF5ED5C9DC}"/>
              </a:ext>
            </a:extLst>
          </p:cNvPr>
          <p:cNvSpPr txBox="1"/>
          <p:nvPr/>
        </p:nvSpPr>
        <p:spPr>
          <a:xfrm>
            <a:off x="5376932" y="1481072"/>
            <a:ext cx="4880823" cy="1569660"/>
          </a:xfrm>
          <a:prstGeom prst="rect">
            <a:avLst/>
          </a:prstGeom>
          <a:noFill/>
        </p:spPr>
        <p:txBody>
          <a:bodyPr wrap="none" lIns="91440" tIns="45720" rIns="91440" bIns="45720" rtlCol="0" anchor="t">
            <a:spAutoFit/>
          </a:bodyPr>
          <a:lstStyle/>
          <a:p>
            <a:r>
              <a:rPr lang="en-AU" sz="1400" b="1"/>
              <a:t>Settlement Runs to be generated from the new Retail Platform:</a:t>
            </a:r>
          </a:p>
          <a:p>
            <a:pPr marL="171450" indent="-171450">
              <a:spcBef>
                <a:spcPts val="200"/>
              </a:spcBef>
              <a:spcAft>
                <a:spcPts val="200"/>
              </a:spcAft>
              <a:buFont typeface="Arial" panose="020B0604020202020204" pitchFamily="34" charset="0"/>
              <a:buChar char="•"/>
            </a:pPr>
            <a:r>
              <a:rPr lang="en-AU" sz="1400"/>
              <a:t>2020Wk40 Prelim (27 Sep to 4 oct 2020)</a:t>
            </a:r>
          </a:p>
          <a:p>
            <a:pPr marL="171450" indent="-171450">
              <a:spcBef>
                <a:spcPts val="200"/>
              </a:spcBef>
              <a:spcAft>
                <a:spcPts val="200"/>
              </a:spcAft>
              <a:buFont typeface="Arial" panose="020B0604020202020204" pitchFamily="34" charset="0"/>
              <a:buChar char="•"/>
            </a:pPr>
            <a:r>
              <a:rPr lang="en-AU" sz="1400"/>
              <a:t>2020Wk38 Final (13 Sep to 19 Sep 2020)</a:t>
            </a:r>
          </a:p>
          <a:p>
            <a:pPr marL="171450" indent="-171450">
              <a:spcBef>
                <a:spcPts val="200"/>
              </a:spcBef>
              <a:spcAft>
                <a:spcPts val="200"/>
              </a:spcAft>
              <a:buFont typeface="Arial" panose="020B0604020202020204" pitchFamily="34" charset="0"/>
              <a:buChar char="•"/>
            </a:pPr>
            <a:r>
              <a:rPr lang="en-AU" sz="1400"/>
              <a:t>2020Wk24 RREV1 (7 Jun to 13 Jun 2020)</a:t>
            </a:r>
          </a:p>
          <a:p>
            <a:endParaRPr lang="en-AU" sz="1200"/>
          </a:p>
          <a:p>
            <a:pPr marL="285750" indent="-285750">
              <a:buFont typeface="Arial" panose="020B0604020202020204" pitchFamily="34" charset="0"/>
              <a:buChar char="•"/>
            </a:pPr>
            <a:endParaRPr lang="en-AU"/>
          </a:p>
        </p:txBody>
      </p:sp>
      <p:sp>
        <p:nvSpPr>
          <p:cNvPr id="12" name="TextBox 11">
            <a:extLst>
              <a:ext uri="{FF2B5EF4-FFF2-40B4-BE49-F238E27FC236}">
                <a16:creationId xmlns:a16="http://schemas.microsoft.com/office/drawing/2014/main" id="{63AE256E-750D-42BD-9B40-45C1CADDA030}"/>
              </a:ext>
            </a:extLst>
          </p:cNvPr>
          <p:cNvSpPr txBox="1"/>
          <p:nvPr/>
        </p:nvSpPr>
        <p:spPr>
          <a:xfrm>
            <a:off x="5389813" y="4121842"/>
            <a:ext cx="6410153" cy="1461939"/>
          </a:xfrm>
          <a:prstGeom prst="rect">
            <a:avLst/>
          </a:prstGeom>
          <a:noFill/>
        </p:spPr>
        <p:txBody>
          <a:bodyPr wrap="square" rtlCol="0">
            <a:spAutoFit/>
          </a:bodyPr>
          <a:lstStyle/>
          <a:p>
            <a:r>
              <a:rPr lang="en-AU" sz="1400" b="1"/>
              <a:t>Industry Testing Support:</a:t>
            </a:r>
          </a:p>
          <a:p>
            <a:pPr marL="285750" indent="-285750">
              <a:spcBef>
                <a:spcPts val="200"/>
              </a:spcBef>
              <a:spcAft>
                <a:spcPts val="200"/>
              </a:spcAft>
              <a:buFont typeface="Arial" panose="020B0604020202020204" pitchFamily="34" charset="0"/>
              <a:buChar char="•"/>
            </a:pPr>
            <a:r>
              <a:rPr lang="en-AU" sz="1400"/>
              <a:t>Environment will continue to be available for Industry to test</a:t>
            </a:r>
          </a:p>
          <a:p>
            <a:pPr marL="285750" indent="-285750">
              <a:spcAft>
                <a:spcPts val="200"/>
              </a:spcAft>
              <a:buFont typeface="Arial" panose="020B0604020202020204" pitchFamily="34" charset="0"/>
              <a:buChar char="•"/>
            </a:pPr>
            <a:r>
              <a:rPr lang="en-AU" sz="1400"/>
              <a:t>Status / issue meetings reduced in frequency as majority of test scenarios have been addressed </a:t>
            </a:r>
          </a:p>
          <a:p>
            <a:pPr marL="285750" indent="-285750">
              <a:spcAft>
                <a:spcPts val="200"/>
              </a:spcAft>
              <a:buFont typeface="Arial" panose="020B0604020202020204" pitchFamily="34" charset="0"/>
              <a:buChar char="•"/>
            </a:pPr>
            <a:r>
              <a:rPr lang="en-AU" sz="1400"/>
              <a:t>Confirmation of file length issue available for participant verification in current release</a:t>
            </a:r>
          </a:p>
        </p:txBody>
      </p:sp>
    </p:spTree>
    <p:extLst>
      <p:ext uri="{BB962C8B-B14F-4D97-AF65-F5344CB8AC3E}">
        <p14:creationId xmlns:p14="http://schemas.microsoft.com/office/powerpoint/2010/main" val="161092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83721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MTP Considerations and Engagement</a:t>
            </a:r>
          </a:p>
        </p:txBody>
      </p:sp>
      <p:sp>
        <p:nvSpPr>
          <p:cNvPr id="3" name="Content Placeholder 2">
            <a:extLst>
              <a:ext uri="{FF2B5EF4-FFF2-40B4-BE49-F238E27FC236}">
                <a16:creationId xmlns:a16="http://schemas.microsoft.com/office/drawing/2014/main" id="{DF98E055-EF5F-4C49-8453-45D035FE5816}"/>
              </a:ext>
            </a:extLst>
          </p:cNvPr>
          <p:cNvSpPr>
            <a:spLocks noGrp="1"/>
          </p:cNvSpPr>
          <p:nvPr>
            <p:ph idx="1"/>
          </p:nvPr>
        </p:nvSpPr>
        <p:spPr>
          <a:xfrm>
            <a:off x="117763" y="1647867"/>
            <a:ext cx="11956473" cy="4351338"/>
          </a:xfrm>
        </p:spPr>
        <p:txBody>
          <a:bodyPr>
            <a:normAutofit/>
          </a:bodyPr>
          <a:lstStyle/>
          <a:p>
            <a:pPr>
              <a:lnSpc>
                <a:spcPct val="100000"/>
              </a:lnSpc>
              <a:spcBef>
                <a:spcPts val="600"/>
              </a:spcBef>
              <a:spcAft>
                <a:spcPts val="600"/>
              </a:spcAft>
            </a:pPr>
            <a:r>
              <a:rPr lang="en-AU" sz="2000"/>
              <a:t>AEMO notified industry on 14 May that the Retail go-live would be re-scheduled for the back-up date of 21 June 2021</a:t>
            </a:r>
          </a:p>
          <a:p>
            <a:pPr>
              <a:lnSpc>
                <a:spcPct val="100000"/>
              </a:lnSpc>
              <a:spcBef>
                <a:spcPts val="600"/>
              </a:spcBef>
              <a:spcAft>
                <a:spcPts val="600"/>
              </a:spcAft>
            </a:pPr>
            <a:r>
              <a:rPr lang="en-AU" sz="2000"/>
              <a:t>AEMO drafted suggested changes to the MTP and circulated v1.8 of the MTP to the TFG for its consideration and feedback</a:t>
            </a:r>
          </a:p>
          <a:p>
            <a:pPr>
              <a:lnSpc>
                <a:spcPct val="100000"/>
              </a:lnSpc>
              <a:spcBef>
                <a:spcPts val="600"/>
              </a:spcBef>
              <a:spcAft>
                <a:spcPts val="600"/>
              </a:spcAft>
            </a:pPr>
            <a:r>
              <a:rPr lang="en-AU" sz="2000"/>
              <a:t>TFG agreed with the proposed changes and did not raise any specific concerns re the delay</a:t>
            </a:r>
          </a:p>
          <a:p>
            <a:pPr>
              <a:lnSpc>
                <a:spcPct val="100000"/>
              </a:lnSpc>
              <a:spcBef>
                <a:spcPts val="600"/>
              </a:spcBef>
              <a:spcAft>
                <a:spcPts val="600"/>
              </a:spcAft>
            </a:pPr>
            <a:r>
              <a:rPr lang="en-AU" sz="2000"/>
              <a:t>The TFG did however suggest other unrelated changes to the MTP, to ensure an ongoing smooth transition to the Rule commencements</a:t>
            </a:r>
          </a:p>
          <a:p>
            <a:pPr>
              <a:lnSpc>
                <a:spcPct val="100000"/>
              </a:lnSpc>
              <a:spcBef>
                <a:spcPts val="600"/>
              </a:spcBef>
              <a:spcAft>
                <a:spcPts val="600"/>
              </a:spcAft>
            </a:pPr>
            <a:r>
              <a:rPr lang="en-AU" sz="2000"/>
              <a:t>The following slides illustrate the TFG recommended changes for RWG endorsement</a:t>
            </a:r>
          </a:p>
          <a:p>
            <a:pPr>
              <a:lnSpc>
                <a:spcPct val="100000"/>
              </a:lnSpc>
              <a:spcBef>
                <a:spcPts val="600"/>
              </a:spcBef>
              <a:spcAft>
                <a:spcPts val="600"/>
              </a:spcAft>
            </a:pPr>
            <a:r>
              <a:rPr lang="en-AU" sz="2000"/>
              <a:t>Once endorsed, v1.8 of the MTP will be published to AEMO’s website</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16</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119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588081-80E8-4999-A3AF-C0A66700BA1E}"/>
              </a:ext>
            </a:extLst>
          </p:cNvPr>
          <p:cNvSpPr txBox="1"/>
          <p:nvPr/>
        </p:nvSpPr>
        <p:spPr>
          <a:xfrm>
            <a:off x="235526" y="1365441"/>
            <a:ext cx="10592549" cy="3938771"/>
          </a:xfrm>
          <a:prstGeom prst="rect">
            <a:avLst/>
          </a:prstGeom>
          <a:noFill/>
        </p:spPr>
        <p:txBody>
          <a:bodyPr wrap="square" rtlCol="0">
            <a:spAutoFit/>
          </a:bodyPr>
          <a:lstStyle/>
          <a:p>
            <a:r>
              <a:rPr lang="en-AU" sz="1633"/>
              <a:t>Proposed Changes</a:t>
            </a:r>
          </a:p>
          <a:p>
            <a:endParaRPr lang="en-AU" sz="1633"/>
          </a:p>
          <a:p>
            <a:endParaRPr lang="en-AU" sz="1633"/>
          </a:p>
          <a:p>
            <a:endParaRPr lang="en-AU" sz="1633"/>
          </a:p>
          <a:p>
            <a:endParaRPr lang="en-AU" sz="1633"/>
          </a:p>
          <a:p>
            <a:endParaRPr lang="en-AU" sz="1633"/>
          </a:p>
          <a:p>
            <a:endParaRPr lang="en-AU" sz="1633"/>
          </a:p>
          <a:p>
            <a:endParaRPr lang="en-AU" sz="1633"/>
          </a:p>
          <a:p>
            <a:endParaRPr lang="en-AU" sz="1633"/>
          </a:p>
          <a:p>
            <a:endParaRPr lang="en-AU" sz="1633"/>
          </a:p>
          <a:p>
            <a:endParaRPr lang="en-AU" sz="1633"/>
          </a:p>
          <a:p>
            <a:endParaRPr lang="en-AU" sz="1633"/>
          </a:p>
          <a:p>
            <a:endParaRPr lang="en-AU" sz="600">
              <a:solidFill>
                <a:srgbClr val="FF0000"/>
              </a:solidFill>
            </a:endParaRPr>
          </a:p>
          <a:p>
            <a:r>
              <a:rPr lang="en-AU" sz="1200">
                <a:solidFill>
                  <a:srgbClr val="FF0000"/>
                </a:solidFill>
              </a:rPr>
              <a:t>Notes: </a:t>
            </a:r>
          </a:p>
          <a:p>
            <a:pPr marL="285750" indent="-285750">
              <a:buFont typeface="Arial" panose="020B0604020202020204" pitchFamily="34" charset="0"/>
              <a:buChar char="•"/>
            </a:pPr>
            <a:r>
              <a:rPr lang="en-AU" sz="1200"/>
              <a:t>The delivery of 5min metering data to AEMO is proposed to remain as 21 June 2021, once cutover backlog has been addressed</a:t>
            </a:r>
          </a:p>
          <a:p>
            <a:pPr marL="285750" indent="-285750">
              <a:buFont typeface="Arial" panose="020B0604020202020204" pitchFamily="34" charset="0"/>
              <a:buChar char="•"/>
            </a:pPr>
            <a:r>
              <a:rPr lang="en-AU" sz="1200"/>
              <a:t>Participants capability to receive and process new NMI classification codes is proposed to remain as 30 May 2021, no dependency on AEMO’s Retail solution, noting participant update dates have been aligned to 21 June</a:t>
            </a:r>
          </a:p>
        </p:txBody>
      </p:sp>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MTP Update</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17</a:t>
            </a:fld>
            <a:endParaRPr lang="en-AU"/>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3972104568"/>
              </p:ext>
            </p:extLst>
          </p:nvPr>
        </p:nvGraphicFramePr>
        <p:xfrm>
          <a:off x="262092" y="5594143"/>
          <a:ext cx="11694380" cy="119989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200"/>
                        <a:t>Description</a:t>
                      </a:r>
                    </a:p>
                  </a:txBody>
                  <a:tcPr marL="82953" marR="82953" marT="41476" marB="41476">
                    <a:solidFill>
                      <a:srgbClr val="002060"/>
                    </a:solidFill>
                  </a:tcPr>
                </a:tc>
                <a:tc>
                  <a:txBody>
                    <a:bodyPr/>
                    <a:lstStyle/>
                    <a:p>
                      <a:pPr algn="ctr"/>
                      <a:r>
                        <a:rPr lang="en-AU" sz="1200"/>
                        <a:t>Date</a:t>
                      </a:r>
                    </a:p>
                  </a:txBody>
                  <a:tcPr marL="82953" marR="82953" marT="41476" marB="41476">
                    <a:solidFill>
                      <a:srgbClr val="002060"/>
                    </a:solidFill>
                  </a:tcPr>
                </a:tc>
                <a:tc>
                  <a:txBody>
                    <a:bodyPr/>
                    <a:lstStyle/>
                    <a:p>
                      <a:pPr lvl="0" algn="ctr">
                        <a:buNone/>
                      </a:pPr>
                      <a:r>
                        <a:rPr lang="en-AU" sz="1200" b="1" i="0" u="none" strike="noStrike" noProof="0">
                          <a:latin typeface="Segoe UI Semilight"/>
                        </a:rPr>
                        <a:t>Activity ID</a:t>
                      </a:r>
                      <a:endParaRPr lang="en-US" sz="1200" b="1" i="0" u="none" strike="noStrike" noProof="0">
                        <a:latin typeface="Segoe UI Semilight"/>
                      </a:endParaRP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r>
                        <a:rPr lang="en-AU" sz="1200">
                          <a:solidFill>
                            <a:schemeClr val="bg1"/>
                          </a:solidFill>
                        </a:rPr>
                        <a:t>AEMO Metering Business approve MDP NCONUML profiles/algorithms </a:t>
                      </a:r>
                    </a:p>
                  </a:txBody>
                  <a:tcPr marL="82953" marR="82953" marT="41476" marB="41476">
                    <a:solidFill>
                      <a:srgbClr val="00B050"/>
                    </a:solidFill>
                  </a:tcPr>
                </a:tc>
                <a:tc>
                  <a:txBody>
                    <a:bodyPr/>
                    <a:lstStyle/>
                    <a:p>
                      <a:pPr algn="ctr"/>
                      <a:r>
                        <a:rPr lang="en-AU" sz="1200">
                          <a:solidFill>
                            <a:schemeClr val="bg1"/>
                          </a:solidFill>
                        </a:rPr>
                        <a:t>By 1 May 2021</a:t>
                      </a:r>
                    </a:p>
                  </a:txBody>
                  <a:tcPr marL="82953" marR="82953" marT="41476" marB="41476">
                    <a:solidFill>
                      <a:srgbClr val="00B050"/>
                    </a:solidFill>
                  </a:tcPr>
                </a:tc>
                <a:tc>
                  <a:txBody>
                    <a:bodyPr/>
                    <a:lstStyle/>
                    <a:p>
                      <a:pPr lvl="0">
                        <a:buNone/>
                      </a:pPr>
                      <a:r>
                        <a:rPr lang="en-US" sz="1200">
                          <a:solidFill>
                            <a:schemeClr val="bg1"/>
                          </a:solidFill>
                        </a:rPr>
                        <a:t>A89</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r>
                        <a:rPr lang="en-AU" sz="1200">
                          <a:solidFill>
                            <a:schemeClr val="bg1"/>
                          </a:solidFill>
                        </a:rPr>
                        <a:t>MDPs to provide AEMO estimated number of NMIs and associated energy volumes for each Unmetered Device category within  calculation methodology</a:t>
                      </a:r>
                    </a:p>
                  </a:txBody>
                  <a:tcPr marL="82953" marR="82953" marT="41476" marB="41476">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bg1"/>
                          </a:solidFill>
                        </a:rPr>
                        <a:t>By 1 May 2021</a:t>
                      </a:r>
                    </a:p>
                    <a:p>
                      <a:pPr algn="ctr"/>
                      <a:endParaRPr lang="en-AU" sz="1200">
                        <a:solidFill>
                          <a:schemeClr val="bg1"/>
                        </a:solidFill>
                      </a:endParaRPr>
                    </a:p>
                  </a:txBody>
                  <a:tcPr marL="82953" marR="82953" marT="41476" marB="41476">
                    <a:solidFill>
                      <a:srgbClr val="00B050"/>
                    </a:solidFill>
                  </a:tcPr>
                </a:tc>
                <a:tc>
                  <a:txBody>
                    <a:bodyPr/>
                    <a:lstStyle/>
                    <a:p>
                      <a:pPr lvl="0">
                        <a:buNone/>
                      </a:pPr>
                      <a:r>
                        <a:rPr lang="en-US" sz="1200">
                          <a:solidFill>
                            <a:schemeClr val="bg1"/>
                          </a:solidFill>
                        </a:rPr>
                        <a:t>A89a</a:t>
                      </a:r>
                    </a:p>
                  </a:txBody>
                  <a:tcPr marL="82953" marR="82953" marT="41476" marB="41476">
                    <a:solidFill>
                      <a:srgbClr val="00B050"/>
                    </a:solidFill>
                  </a:tcPr>
                </a:tc>
                <a:extLst>
                  <a:ext uri="{0D108BD9-81ED-4DB2-BD59-A6C34878D82A}">
                    <a16:rowId xmlns:a16="http://schemas.microsoft.com/office/drawing/2014/main" val="94929314"/>
                  </a:ext>
                </a:extLst>
              </a:tr>
            </a:tbl>
          </a:graphicData>
        </a:graphic>
      </p:graphicFrame>
      <p:sp>
        <p:nvSpPr>
          <p:cNvPr id="6" name="TextBox 5">
            <a:extLst>
              <a:ext uri="{FF2B5EF4-FFF2-40B4-BE49-F238E27FC236}">
                <a16:creationId xmlns:a16="http://schemas.microsoft.com/office/drawing/2014/main" id="{B176C599-6086-43C8-A7BA-6970C280C04F}"/>
              </a:ext>
            </a:extLst>
          </p:cNvPr>
          <p:cNvSpPr txBox="1"/>
          <p:nvPr/>
        </p:nvSpPr>
        <p:spPr>
          <a:xfrm>
            <a:off x="235527" y="5250523"/>
            <a:ext cx="4205569" cy="343620"/>
          </a:xfrm>
          <a:prstGeom prst="rect">
            <a:avLst/>
          </a:prstGeom>
          <a:noFill/>
        </p:spPr>
        <p:txBody>
          <a:bodyPr wrap="square" rtlCol="0">
            <a:spAutoFit/>
          </a:bodyPr>
          <a:lstStyle/>
          <a:p>
            <a:r>
              <a:rPr lang="en-AU" sz="1633"/>
              <a:t>Activities Now Deemed Completed</a:t>
            </a:r>
            <a:endParaRPr lang="en-AU" sz="1633">
              <a:solidFill>
                <a:srgbClr val="FF0000"/>
              </a:solidFill>
            </a:endParaRPr>
          </a:p>
        </p:txBody>
      </p:sp>
      <p:graphicFrame>
        <p:nvGraphicFramePr>
          <p:cNvPr id="7" name="Table 6">
            <a:extLst>
              <a:ext uri="{FF2B5EF4-FFF2-40B4-BE49-F238E27FC236}">
                <a16:creationId xmlns:a16="http://schemas.microsoft.com/office/drawing/2014/main" id="{F5D90EDB-48DF-47D7-9FFB-442E42C5D79D}"/>
              </a:ext>
            </a:extLst>
          </p:cNvPr>
          <p:cNvGraphicFramePr>
            <a:graphicFrameLocks/>
          </p:cNvGraphicFramePr>
          <p:nvPr>
            <p:extLst>
              <p:ext uri="{D42A27DB-BD31-4B8C-83A1-F6EECF244321}">
                <p14:modId xmlns:p14="http://schemas.microsoft.com/office/powerpoint/2010/main" val="1262370627"/>
              </p:ext>
            </p:extLst>
          </p:nvPr>
        </p:nvGraphicFramePr>
        <p:xfrm>
          <a:off x="235527" y="1666650"/>
          <a:ext cx="11694380" cy="2809176"/>
        </p:xfrm>
        <a:graphic>
          <a:graphicData uri="http://schemas.openxmlformats.org/drawingml/2006/table">
            <a:tbl>
              <a:tblPr firstRow="1" bandRow="1">
                <a:tableStyleId>{5C22544A-7EE6-4342-B048-85BDC9FD1C3A}</a:tableStyleId>
              </a:tblPr>
              <a:tblGrid>
                <a:gridCol w="1583717">
                  <a:extLst>
                    <a:ext uri="{9D8B030D-6E8A-4147-A177-3AD203B41FA5}">
                      <a16:colId xmlns:a16="http://schemas.microsoft.com/office/drawing/2014/main" val="3544679381"/>
                    </a:ext>
                  </a:extLst>
                </a:gridCol>
                <a:gridCol w="9039674">
                  <a:extLst>
                    <a:ext uri="{9D8B030D-6E8A-4147-A177-3AD203B41FA5}">
                      <a16:colId xmlns:a16="http://schemas.microsoft.com/office/drawing/2014/main" val="116888471"/>
                    </a:ext>
                  </a:extLst>
                </a:gridCol>
                <a:gridCol w="1070989">
                  <a:extLst>
                    <a:ext uri="{9D8B030D-6E8A-4147-A177-3AD203B41FA5}">
                      <a16:colId xmlns:a16="http://schemas.microsoft.com/office/drawing/2014/main" val="4048816944"/>
                    </a:ext>
                  </a:extLst>
                </a:gridCol>
              </a:tblGrid>
              <a:tr h="221124">
                <a:tc>
                  <a:txBody>
                    <a:bodyPr/>
                    <a:lstStyle/>
                    <a:p>
                      <a:pPr algn="ctr"/>
                      <a:r>
                        <a:rPr lang="en-AU" sz="1200"/>
                        <a:t>Type</a:t>
                      </a:r>
                    </a:p>
                  </a:txBody>
                  <a:tcPr marL="82953" marR="82953" marT="41476" marB="41476">
                    <a:solidFill>
                      <a:srgbClr val="002060"/>
                    </a:solidFill>
                  </a:tcPr>
                </a:tc>
                <a:tc>
                  <a:txBody>
                    <a:bodyPr/>
                    <a:lstStyle/>
                    <a:p>
                      <a:pPr algn="ctr"/>
                      <a:r>
                        <a:rPr lang="en-AU" sz="1200"/>
                        <a:t>Activity Description</a:t>
                      </a:r>
                    </a:p>
                  </a:txBody>
                  <a:tcPr marL="82953" marR="82953" marT="41476" marB="41476">
                    <a:solidFill>
                      <a:srgbClr val="002060"/>
                    </a:solidFill>
                  </a:tcPr>
                </a:tc>
                <a:tc>
                  <a:txBody>
                    <a:bodyPr/>
                    <a:lstStyle/>
                    <a:p>
                      <a:pPr algn="ctr"/>
                      <a:r>
                        <a:rPr lang="en-AU" sz="1200"/>
                        <a:t>Proposed Date</a:t>
                      </a:r>
                    </a:p>
                  </a:txBody>
                  <a:tcPr marL="82953" marR="82953" marT="41476" marB="41476">
                    <a:solidFill>
                      <a:srgbClr val="002060"/>
                    </a:solidFill>
                  </a:tcPr>
                </a:tc>
                <a:extLst>
                  <a:ext uri="{0D108BD9-81ED-4DB2-BD59-A6C34878D82A}">
                    <a16:rowId xmlns:a16="http://schemas.microsoft.com/office/drawing/2014/main" val="2493088496"/>
                  </a:ext>
                </a:extLst>
              </a:tr>
              <a:tr h="41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Amendment to Transition Start Date</a:t>
                      </a:r>
                    </a:p>
                  </a:txBody>
                  <a:tcPr marL="82953" marR="82953" marT="41476" marB="41476">
                    <a:solidFill>
                      <a:srgbClr val="FFFF00"/>
                    </a:solidFill>
                  </a:tcPr>
                </a:tc>
                <a:tc>
                  <a:txBody>
                    <a:bodyPr/>
                    <a:lstStyle/>
                    <a:p>
                      <a:pPr marL="171450" indent="-171450">
                        <a:buFont typeface="Arial" panose="020B0604020202020204" pitchFamily="34" charset="0"/>
                        <a:buChar char="•"/>
                      </a:pPr>
                      <a:r>
                        <a:rPr lang="en-AU" sz="1200">
                          <a:solidFill>
                            <a:schemeClr val="tx1"/>
                          </a:solidFill>
                        </a:rPr>
                        <a:t>Create/activate export and import (active (kWh) and reactive (kVarh)) energy datastreams in CNDS table</a:t>
                      </a:r>
                    </a:p>
                    <a:p>
                      <a:pPr marL="171450" indent="-171450">
                        <a:buFont typeface="Arial" panose="020B0604020202020204" pitchFamily="34" charset="0"/>
                        <a:buChar char="•"/>
                      </a:pPr>
                      <a:r>
                        <a:rPr lang="en-AU" sz="1200">
                          <a:solidFill>
                            <a:schemeClr val="tx1"/>
                          </a:solidFill>
                        </a:rPr>
                        <a:t>Meter data delivery of 15 and 30min interval reads only in MDFF to AEMO</a:t>
                      </a:r>
                    </a:p>
                    <a:p>
                      <a:pPr marL="171450" indent="-171450">
                        <a:buFont typeface="Arial" panose="020B0604020202020204" pitchFamily="34" charset="0"/>
                        <a:buChar char="•"/>
                      </a:pPr>
                      <a:r>
                        <a:rPr lang="en-AU" sz="1200">
                          <a:solidFill>
                            <a:schemeClr val="tx1"/>
                          </a:solidFill>
                        </a:rPr>
                        <a:t>Create cross-boundary NMIs (relies on new NMI Classification Code being available)</a:t>
                      </a:r>
                    </a:p>
                    <a:p>
                      <a:pPr marL="171450" indent="-171450">
                        <a:buFont typeface="Arial" panose="020B0604020202020204" pitchFamily="34" charset="0"/>
                        <a:buChar char="•"/>
                      </a:pPr>
                      <a:r>
                        <a:rPr lang="en-AU" sz="1200">
                          <a:solidFill>
                            <a:schemeClr val="tx1"/>
                          </a:solidFill>
                        </a:rPr>
                        <a:t>Create NCONUML NMIs in MSATS (relies on new NMI Classification Code being available)</a:t>
                      </a:r>
                    </a:p>
                    <a:p>
                      <a:pPr marL="171450" indent="-171450">
                        <a:buFont typeface="Arial" panose="020B0604020202020204" pitchFamily="34" charset="0"/>
                        <a:buChar char="•"/>
                      </a:pPr>
                      <a:r>
                        <a:rPr lang="en-AU" sz="1200">
                          <a:solidFill>
                            <a:schemeClr val="tx1"/>
                          </a:solidFill>
                        </a:rPr>
                        <a:t>Update existing NMIs to new NMI Classification Codes</a:t>
                      </a:r>
                    </a:p>
                    <a:p>
                      <a:pPr marL="171450" indent="-171450">
                        <a:buFont typeface="Arial" panose="020B0604020202020204" pitchFamily="34" charset="0"/>
                        <a:buChar char="•"/>
                      </a:pPr>
                      <a:r>
                        <a:rPr lang="en-AU" sz="1200">
                          <a:solidFill>
                            <a:schemeClr val="tx1"/>
                          </a:solidFill>
                        </a:rPr>
                        <a:t>Update VIC TUoS Datastream type codes from 1-4 to 'I' or 'N' as required</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21 June 2021</a:t>
                      </a:r>
                    </a:p>
                  </a:txBody>
                  <a:tcPr marL="82953" marR="82953" marT="41476" marB="41476">
                    <a:solidFill>
                      <a:srgbClr val="FFFF00"/>
                    </a:solidFill>
                  </a:tcPr>
                </a:tc>
                <a:extLst>
                  <a:ext uri="{0D108BD9-81ED-4DB2-BD59-A6C34878D82A}">
                    <a16:rowId xmlns:a16="http://schemas.microsoft.com/office/drawing/2014/main" val="4224004625"/>
                  </a:ext>
                </a:extLst>
              </a:tr>
              <a:tr h="41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New Activities</a:t>
                      </a:r>
                    </a:p>
                  </a:txBody>
                  <a:tcPr marL="82953" marR="82953" marT="41476" marB="41476">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solidFill>
                            <a:schemeClr val="tx1"/>
                          </a:solidFill>
                        </a:rPr>
                        <a:t>Information provided when seeking approval from AEMO, in accordance with section 3.1(c) of the Cross Boundary Supply Guideline, must include evidence of the agreement of the LNSP and NSP2 roles (A95b)</a:t>
                      </a:r>
                    </a:p>
                    <a:p>
                      <a:pPr marL="171450" indent="-171450">
                        <a:buFont typeface="Arial" panose="020B0604020202020204" pitchFamily="34" charset="0"/>
                        <a:buChar char="•"/>
                      </a:pPr>
                      <a:r>
                        <a:rPr lang="en-AU" sz="1200">
                          <a:solidFill>
                            <a:schemeClr val="tx1"/>
                          </a:solidFill>
                        </a:rPr>
                        <a:t>Provisioning of cross boundary information to AEMO to enable the determination of TNI2 values (A97c)</a:t>
                      </a:r>
                    </a:p>
                    <a:p>
                      <a:pPr marL="171450" indent="-171450">
                        <a:buFont typeface="Arial" panose="020B0604020202020204" pitchFamily="34" charset="0"/>
                        <a:buChar char="•"/>
                      </a:pPr>
                      <a:r>
                        <a:rPr lang="en-AU" sz="1200">
                          <a:solidFill>
                            <a:schemeClr val="tx1"/>
                          </a:solidFill>
                        </a:rPr>
                        <a:t>AEMO to provide TNI2 values to LNSPs to support the updating of applicable TNI fields i.e. TNI fields associated to NMIs downstream of a cross boundary NMI (A97a)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solidFill>
                            <a:schemeClr val="tx1"/>
                          </a:solidFill>
                        </a:rPr>
                        <a:t>LNSPs to update the TNI field, for NMIs downstream of a cross boundary NMI, with the AEMO provided TNI2 value (A97b)</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By 31 August 2021</a:t>
                      </a:r>
                    </a:p>
                    <a:p>
                      <a:pPr marL="0" marR="0" lvl="0" indent="0" algn="ctr" defTabSz="801929" rtl="0" eaLnBrk="1" fontAlgn="auto" latinLnBrk="0" hangingPunct="1">
                        <a:lnSpc>
                          <a:spcPct val="100000"/>
                        </a:lnSpc>
                        <a:spcBef>
                          <a:spcPts val="0"/>
                        </a:spcBef>
                        <a:spcAft>
                          <a:spcPts val="0"/>
                        </a:spcAft>
                        <a:buClrTx/>
                        <a:buSzTx/>
                        <a:buFontTx/>
                        <a:buNone/>
                        <a:tabLst/>
                        <a:defRPr/>
                      </a:pPr>
                      <a:endParaRPr lang="en-AU" sz="1200">
                        <a:solidFill>
                          <a:schemeClr val="tx1"/>
                        </a:solidFill>
                      </a:endParaRPr>
                    </a:p>
                  </a:txBody>
                  <a:tcPr marL="82953" marR="82953" marT="41476" marB="41476">
                    <a:solidFill>
                      <a:srgbClr val="FFFF00"/>
                    </a:solidFill>
                  </a:tcPr>
                </a:tc>
                <a:extLst>
                  <a:ext uri="{0D108BD9-81ED-4DB2-BD59-A6C34878D82A}">
                    <a16:rowId xmlns:a16="http://schemas.microsoft.com/office/drawing/2014/main" val="2250638238"/>
                  </a:ext>
                </a:extLst>
              </a:tr>
            </a:tbl>
          </a:graphicData>
        </a:graphic>
      </p:graphicFrame>
    </p:spTree>
    <p:extLst>
      <p:ext uri="{BB962C8B-B14F-4D97-AF65-F5344CB8AC3E}">
        <p14:creationId xmlns:p14="http://schemas.microsoft.com/office/powerpoint/2010/main" val="1039239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fontScale="90000"/>
          </a:bodyPr>
          <a:lstStyle/>
          <a:p>
            <a:r>
              <a:rPr lang="en-AU"/>
              <a:t>Upcoming Transition Start Date Activities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18</a:t>
            </a:fld>
            <a:endParaRPr lang="en-AU"/>
          </a:p>
        </p:txBody>
      </p:sp>
      <p:graphicFrame>
        <p:nvGraphicFramePr>
          <p:cNvPr id="7" name="Table 6">
            <a:extLst>
              <a:ext uri="{FF2B5EF4-FFF2-40B4-BE49-F238E27FC236}">
                <a16:creationId xmlns:a16="http://schemas.microsoft.com/office/drawing/2014/main" id="{BA7120EF-762F-4A81-9B82-3616CBE1E670}"/>
              </a:ext>
            </a:extLst>
          </p:cNvPr>
          <p:cNvGraphicFramePr>
            <a:graphicFrameLocks/>
          </p:cNvGraphicFramePr>
          <p:nvPr>
            <p:extLst>
              <p:ext uri="{D42A27DB-BD31-4B8C-83A1-F6EECF244321}">
                <p14:modId xmlns:p14="http://schemas.microsoft.com/office/powerpoint/2010/main" val="2397187442"/>
              </p:ext>
            </p:extLst>
          </p:nvPr>
        </p:nvGraphicFramePr>
        <p:xfrm>
          <a:off x="235527" y="1567849"/>
          <a:ext cx="11694381" cy="3069937"/>
        </p:xfrm>
        <a:graphic>
          <a:graphicData uri="http://schemas.openxmlformats.org/drawingml/2006/table">
            <a:tbl>
              <a:tblPr firstRow="1" bandRow="1">
                <a:tableStyleId>{5C22544A-7EE6-4342-B048-85BDC9FD1C3A}</a:tableStyleId>
              </a:tblPr>
              <a:tblGrid>
                <a:gridCol w="7683167">
                  <a:extLst>
                    <a:ext uri="{9D8B030D-6E8A-4147-A177-3AD203B41FA5}">
                      <a16:colId xmlns:a16="http://schemas.microsoft.com/office/drawing/2014/main" val="116888471"/>
                    </a:ext>
                  </a:extLst>
                </a:gridCol>
                <a:gridCol w="1834862">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248858">
                <a:tc>
                  <a:txBody>
                    <a:bodyPr/>
                    <a:lstStyle/>
                    <a:p>
                      <a:pPr algn="ctr"/>
                      <a:r>
                        <a:rPr lang="en-AU" sz="1200"/>
                        <a:t>Description</a:t>
                      </a:r>
                    </a:p>
                  </a:txBody>
                  <a:tcPr marL="82953" marR="82953" marT="41476" marB="41476">
                    <a:solidFill>
                      <a:schemeClr val="accent2"/>
                    </a:solidFill>
                  </a:tcPr>
                </a:tc>
                <a:tc>
                  <a:txBody>
                    <a:bodyPr/>
                    <a:lstStyle/>
                    <a:p>
                      <a:pPr algn="ctr"/>
                      <a:r>
                        <a:rPr lang="en-AU" sz="1200"/>
                        <a:t>Transition Start Date</a:t>
                      </a:r>
                    </a:p>
                  </a:txBody>
                  <a:tcPr marL="82953" marR="82953" marT="41476" marB="41476">
                    <a:solidFill>
                      <a:schemeClr val="accent2"/>
                    </a:solidFill>
                  </a:tcPr>
                </a:tc>
                <a:tc>
                  <a:txBody>
                    <a:bodyPr/>
                    <a:lstStyle/>
                    <a:p>
                      <a:pPr lvl="0" algn="ctr">
                        <a:buNone/>
                      </a:pPr>
                      <a:r>
                        <a:rPr lang="en-AU" sz="1200" b="1" i="0" u="none" strike="noStrike" noProof="0">
                          <a:latin typeface="Segoe UI Semilight"/>
                        </a:rPr>
                        <a:t>Activity ID</a:t>
                      </a:r>
                      <a:endParaRPr lang="en-US" sz="1200" b="1" i="0" u="none" strike="noStrike" noProof="0">
                        <a:latin typeface="Segoe UI Semilight"/>
                      </a:endParaRP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pPr lvl="0">
                        <a:buNone/>
                      </a:pPr>
                      <a:r>
                        <a:rPr lang="en-AU" sz="1200">
                          <a:solidFill>
                            <a:srgbClr val="FF0000"/>
                          </a:solidFill>
                        </a:rPr>
                        <a:t>MDPs</a:t>
                      </a:r>
                      <a:r>
                        <a:rPr lang="en-AU" sz="1200">
                          <a:solidFill>
                            <a:schemeClr val="tx1"/>
                          </a:solidFill>
                        </a:rPr>
                        <a:t> able to create/convert export and import Active (kWh) and Reactive (kVarh) energy datastreams, where applicable, in the CNDS table</a:t>
                      </a:r>
                      <a:endParaRPr lang="en-US" sz="1200">
                        <a:solidFill>
                          <a:schemeClr val="tx1"/>
                        </a:solidFill>
                      </a:endParaRPr>
                    </a:p>
                  </a:txBody>
                  <a:tcPr marL="82953" marR="82953" marT="41476" marB="41476">
                    <a:solidFill>
                      <a:schemeClr val="bg1">
                        <a:lumMod val="95000"/>
                      </a:schemeClr>
                    </a:solidFill>
                  </a:tcPr>
                </a:tc>
                <a:tc>
                  <a:txBody>
                    <a:bodyPr/>
                    <a:lstStyle/>
                    <a:p>
                      <a:pPr marL="0" marR="0" lvl="0" indent="0" algn="ctr" rtl="0">
                        <a:lnSpc>
                          <a:spcPct val="100000"/>
                        </a:lnSpc>
                        <a:spcBef>
                          <a:spcPts val="0"/>
                        </a:spcBef>
                        <a:spcAft>
                          <a:spcPts val="0"/>
                        </a:spcAft>
                        <a:buClrTx/>
                        <a:buSzTx/>
                        <a:buFontTx/>
                        <a:buNone/>
                      </a:pPr>
                      <a:r>
                        <a:rPr lang="en-AU" sz="1200">
                          <a:solidFill>
                            <a:schemeClr val="tx1"/>
                          </a:solidFill>
                        </a:rPr>
                        <a:t>From 21 June 2021</a:t>
                      </a:r>
                    </a:p>
                  </a:txBody>
                  <a:tcPr marL="82953" marR="82953" marT="41476" marB="41476">
                    <a:solidFill>
                      <a:schemeClr val="bg1">
                        <a:lumMod val="95000"/>
                      </a:schemeClr>
                    </a:solidFill>
                  </a:tcPr>
                </a:tc>
                <a:tc>
                  <a:txBody>
                    <a:bodyPr/>
                    <a:lstStyle/>
                    <a:p>
                      <a:pPr lvl="0">
                        <a:buNone/>
                      </a:pPr>
                      <a:r>
                        <a:rPr lang="en-AU" sz="1200">
                          <a:solidFill>
                            <a:schemeClr val="tx1"/>
                          </a:solidFill>
                        </a:rPr>
                        <a:t>A36, A40, A45, A51, A57, A63, A69, A75</a:t>
                      </a:r>
                      <a:endParaRPr lang="en-US" sz="1200">
                        <a:solidFill>
                          <a:schemeClr val="tx1"/>
                        </a:solidFill>
                      </a:endParaRPr>
                    </a:p>
                  </a:txBody>
                  <a:tcPr marL="82953" marR="82953" marT="41476" marB="41476">
                    <a:solidFill>
                      <a:schemeClr val="bg1">
                        <a:lumMod val="95000"/>
                      </a:schemeClr>
                    </a:solidFill>
                  </a:tcPr>
                </a:tc>
                <a:extLst>
                  <a:ext uri="{0D108BD9-81ED-4DB2-BD59-A6C34878D82A}">
                    <a16:rowId xmlns:a16="http://schemas.microsoft.com/office/drawing/2014/main" val="3481515327"/>
                  </a:ext>
                </a:extLst>
              </a:tr>
              <a:tr h="336419">
                <a:tc>
                  <a:txBody>
                    <a:bodyPr/>
                    <a:lstStyle/>
                    <a:p>
                      <a:pPr lvl="0">
                        <a:buNone/>
                      </a:pPr>
                      <a:r>
                        <a:rPr lang="en-US" sz="1200">
                          <a:solidFill>
                            <a:srgbClr val="FF0000"/>
                          </a:solidFill>
                        </a:rPr>
                        <a:t>Participants</a:t>
                      </a:r>
                      <a:r>
                        <a:rPr lang="en-US" sz="1200">
                          <a:solidFill>
                            <a:schemeClr val="tx1"/>
                          </a:solidFill>
                        </a:rPr>
                        <a:t> able to create cross-boundary NMIs, datastreams and registers</a:t>
                      </a:r>
                    </a:p>
                  </a:txBody>
                  <a:tcPr marL="82953" marR="82953" marT="41476" marB="41476">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21 June 2021</a:t>
                      </a:r>
                    </a:p>
                  </a:txBody>
                  <a:tcPr marL="82953" marR="82953" marT="41476" marB="41476">
                    <a:solidFill>
                      <a:schemeClr val="bg1">
                        <a:lumMod val="85000"/>
                      </a:schemeClr>
                    </a:solidFill>
                  </a:tcPr>
                </a:tc>
                <a:tc>
                  <a:txBody>
                    <a:bodyPr/>
                    <a:lstStyle/>
                    <a:p>
                      <a:pPr lvl="0">
                        <a:buNone/>
                      </a:pPr>
                      <a:r>
                        <a:rPr lang="en-US" sz="1200">
                          <a:solidFill>
                            <a:schemeClr val="tx1"/>
                          </a:solidFill>
                        </a:rPr>
                        <a:t>A95, A96, A97</a:t>
                      </a:r>
                    </a:p>
                  </a:txBody>
                  <a:tcPr marL="82953" marR="82953" marT="41476" marB="41476">
                    <a:solidFill>
                      <a:schemeClr val="bg1">
                        <a:lumMod val="85000"/>
                      </a:schemeClr>
                    </a:solidFill>
                  </a:tcPr>
                </a:tc>
                <a:extLst>
                  <a:ext uri="{0D108BD9-81ED-4DB2-BD59-A6C34878D82A}">
                    <a16:rowId xmlns:a16="http://schemas.microsoft.com/office/drawing/2014/main" val="1788209359"/>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US" sz="1200">
                          <a:solidFill>
                            <a:srgbClr val="FF0000"/>
                          </a:solidFill>
                        </a:rPr>
                        <a:t>Participants</a:t>
                      </a:r>
                      <a:r>
                        <a:rPr lang="en-US" sz="1200">
                          <a:solidFill>
                            <a:schemeClr val="tx1"/>
                          </a:solidFill>
                        </a:rPr>
                        <a:t> able to create NCONUML NMIs, datastreams and registers</a:t>
                      </a:r>
                    </a:p>
                  </a:txBody>
                  <a:tcPr marL="82953" marR="82953" marT="41476" marB="41476">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21 June 2021</a:t>
                      </a:r>
                    </a:p>
                  </a:txBody>
                  <a:tcPr marL="82953" marR="82953" marT="41476" marB="41476">
                    <a:solidFill>
                      <a:schemeClr val="bg1">
                        <a:lumMod val="95000"/>
                      </a:schemeClr>
                    </a:solidFill>
                  </a:tcPr>
                </a:tc>
                <a:tc>
                  <a:txBody>
                    <a:bodyPr/>
                    <a:lstStyle/>
                    <a:p>
                      <a:pPr lvl="0">
                        <a:buNone/>
                      </a:pPr>
                      <a:r>
                        <a:rPr lang="en-US" sz="1200">
                          <a:solidFill>
                            <a:schemeClr val="tx1"/>
                          </a:solidFill>
                        </a:rPr>
                        <a:t>A99, A100, A101</a:t>
                      </a:r>
                    </a:p>
                  </a:txBody>
                  <a:tcPr marL="82953" marR="82953" marT="41476" marB="41476">
                    <a:solidFill>
                      <a:schemeClr val="bg1">
                        <a:lumMod val="95000"/>
                      </a:schemeClr>
                    </a:solidFill>
                  </a:tcPr>
                </a:tc>
                <a:extLst>
                  <a:ext uri="{0D108BD9-81ED-4DB2-BD59-A6C34878D82A}">
                    <a16:rowId xmlns:a16="http://schemas.microsoft.com/office/drawing/2014/main" val="2292043733"/>
                  </a:ext>
                </a:extLst>
              </a:tr>
              <a:tr h="336419">
                <a:tc>
                  <a:txBody>
                    <a:bodyPr/>
                    <a:lstStyle/>
                    <a:p>
                      <a:pPr lvl="0">
                        <a:buNone/>
                      </a:pPr>
                      <a:r>
                        <a:rPr lang="en-US" sz="1200">
                          <a:solidFill>
                            <a:srgbClr val="FF0000"/>
                          </a:solidFill>
                        </a:rPr>
                        <a:t>MDPs</a:t>
                      </a:r>
                      <a:r>
                        <a:rPr lang="en-US" sz="1200"/>
                        <a:t> able to send </a:t>
                      </a:r>
                      <a:r>
                        <a:rPr lang="en-AU" sz="1200"/>
                        <a:t>15 and 30min metering data via MDFF to AEMO</a:t>
                      </a:r>
                      <a:endParaRPr lang="en-US" sz="1200"/>
                    </a:p>
                  </a:txBody>
                  <a:tcPr marL="82953" marR="82953" marT="41476" marB="41476">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21 June 2021</a:t>
                      </a:r>
                    </a:p>
                  </a:txBody>
                  <a:tcPr marL="82953" marR="82953" marT="41476" marB="41476">
                    <a:solidFill>
                      <a:schemeClr val="bg1">
                        <a:lumMod val="85000"/>
                      </a:schemeClr>
                    </a:solidFill>
                  </a:tcPr>
                </a:tc>
                <a:tc>
                  <a:txBody>
                    <a:bodyPr/>
                    <a:lstStyle/>
                    <a:p>
                      <a:pPr lvl="0">
                        <a:buNone/>
                      </a:pPr>
                      <a:r>
                        <a:rPr lang="en-US" sz="1200"/>
                        <a:t>A94</a:t>
                      </a:r>
                    </a:p>
                  </a:txBody>
                  <a:tcPr marL="82953" marR="82953" marT="41476" marB="41476">
                    <a:solidFill>
                      <a:schemeClr val="bg1">
                        <a:lumMod val="85000"/>
                      </a:schemeClr>
                    </a:solidFill>
                  </a:tcPr>
                </a:tc>
                <a:extLst>
                  <a:ext uri="{0D108BD9-81ED-4DB2-BD59-A6C34878D82A}">
                    <a16:rowId xmlns:a16="http://schemas.microsoft.com/office/drawing/2014/main" val="3722050529"/>
                  </a:ext>
                </a:extLst>
              </a:tr>
              <a:tr h="414764">
                <a:tc>
                  <a:txBody>
                    <a:bodyPr/>
                    <a:lstStyle/>
                    <a:p>
                      <a:pPr lvl="0">
                        <a:buNone/>
                      </a:pPr>
                      <a:r>
                        <a:rPr lang="en-US" sz="1200">
                          <a:solidFill>
                            <a:srgbClr val="FF0000"/>
                          </a:solidFill>
                        </a:rPr>
                        <a:t>LNSPs</a:t>
                      </a:r>
                      <a:r>
                        <a:rPr lang="en-US" sz="1200"/>
                        <a:t> able to apply new NMI classification codes</a:t>
                      </a:r>
                    </a:p>
                  </a:txBody>
                  <a:tcPr marL="82953" marR="82953" marT="41476" marB="41476">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21 June 2021</a:t>
                      </a:r>
                    </a:p>
                  </a:txBody>
                  <a:tcPr marL="82953" marR="82953" marT="41476" marB="41476">
                    <a:solidFill>
                      <a:schemeClr val="bg1">
                        <a:lumMod val="95000"/>
                      </a:schemeClr>
                    </a:solidFill>
                  </a:tcPr>
                </a:tc>
                <a:tc>
                  <a:txBody>
                    <a:bodyPr/>
                    <a:lstStyle/>
                    <a:p>
                      <a:pPr lvl="0">
                        <a:buNone/>
                      </a:pPr>
                      <a:r>
                        <a:rPr lang="en-US" sz="1200"/>
                        <a:t>A103, A105, A107, A109, A111, A113, A115</a:t>
                      </a:r>
                    </a:p>
                  </a:txBody>
                  <a:tcPr marL="82953" marR="82953" marT="41476" marB="41476">
                    <a:solidFill>
                      <a:schemeClr val="bg1">
                        <a:lumMod val="95000"/>
                      </a:schemeClr>
                    </a:solidFill>
                  </a:tcPr>
                </a:tc>
                <a:extLst>
                  <a:ext uri="{0D108BD9-81ED-4DB2-BD59-A6C34878D82A}">
                    <a16:rowId xmlns:a16="http://schemas.microsoft.com/office/drawing/2014/main" val="3326821364"/>
                  </a:ext>
                </a:extLst>
              </a:tr>
              <a:tr h="414764">
                <a:tc>
                  <a:txBody>
                    <a:bodyPr/>
                    <a:lstStyle/>
                    <a:p>
                      <a:pPr lvl="0">
                        <a:buNone/>
                      </a:pPr>
                      <a:r>
                        <a:rPr lang="en-US" sz="1200">
                          <a:solidFill>
                            <a:srgbClr val="FF0000"/>
                          </a:solidFill>
                        </a:rPr>
                        <a:t>MDPs</a:t>
                      </a:r>
                      <a:r>
                        <a:rPr lang="en-US" sz="1200"/>
                        <a:t> able to </a:t>
                      </a:r>
                      <a:r>
                        <a:rPr lang="en-AU" sz="1200"/>
                        <a:t>update VIC TUoS Datastream type codes from 1-4 to 'I' or 'N' as required</a:t>
                      </a:r>
                    </a:p>
                    <a:p>
                      <a:pPr lvl="0">
                        <a:buNone/>
                      </a:pPr>
                      <a:endParaRPr lang="en-US" sz="1200"/>
                    </a:p>
                  </a:txBody>
                  <a:tcPr marL="82953" marR="82953" marT="41476" marB="41476">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a:solidFill>
                            <a:schemeClr val="tx1"/>
                          </a:solidFill>
                        </a:rPr>
                        <a:t>From 21 June 2021</a:t>
                      </a:r>
                    </a:p>
                  </a:txBody>
                  <a:tcPr marL="82953" marR="82953" marT="41476" marB="41476">
                    <a:solidFill>
                      <a:schemeClr val="bg1">
                        <a:lumMod val="85000"/>
                      </a:schemeClr>
                    </a:solidFill>
                  </a:tcPr>
                </a:tc>
                <a:tc>
                  <a:txBody>
                    <a:bodyPr/>
                    <a:lstStyle/>
                    <a:p>
                      <a:pPr lvl="0">
                        <a:buNone/>
                      </a:pPr>
                      <a:r>
                        <a:rPr lang="en-US" sz="1200"/>
                        <a:t>A120</a:t>
                      </a:r>
                    </a:p>
                  </a:txBody>
                  <a:tcPr marL="82953" marR="82953" marT="41476" marB="41476">
                    <a:solidFill>
                      <a:schemeClr val="bg1">
                        <a:lumMod val="85000"/>
                      </a:schemeClr>
                    </a:solidFill>
                  </a:tcPr>
                </a:tc>
                <a:extLst>
                  <a:ext uri="{0D108BD9-81ED-4DB2-BD59-A6C34878D82A}">
                    <a16:rowId xmlns:a16="http://schemas.microsoft.com/office/drawing/2014/main" val="2918614895"/>
                  </a:ext>
                </a:extLst>
              </a:tr>
              <a:tr h="414764">
                <a:tc>
                  <a:txBody>
                    <a:bodyPr/>
                    <a:lstStyle/>
                    <a:p>
                      <a:pPr lvl="0">
                        <a:buNone/>
                      </a:pPr>
                      <a:r>
                        <a:rPr lang="en-AU" sz="1200">
                          <a:solidFill>
                            <a:srgbClr val="FF0000"/>
                          </a:solidFill>
                        </a:rPr>
                        <a:t>MDPs</a:t>
                      </a:r>
                      <a:r>
                        <a:rPr lang="en-AU" sz="1200"/>
                        <a:t> able to provide 5min metering data to AEMO (MDFF) (Export and import (active (kWh) and reactive (kVarh)) energy metering data as applicable) </a:t>
                      </a:r>
                      <a:endParaRPr lang="en-US" sz="1200"/>
                    </a:p>
                  </a:txBody>
                  <a:tcPr marL="82953" marR="82953" marT="41476" marB="41476">
                    <a:solidFill>
                      <a:schemeClr val="bg1">
                        <a:lumMod val="95000"/>
                      </a:schemeClr>
                    </a:solidFill>
                  </a:tcPr>
                </a:tc>
                <a:tc>
                  <a:txBody>
                    <a:bodyPr/>
                    <a:lstStyle/>
                    <a:p>
                      <a:pPr algn="ctr"/>
                      <a:r>
                        <a:rPr lang="en-AU" sz="1200">
                          <a:solidFill>
                            <a:schemeClr val="bg1"/>
                          </a:solidFill>
                        </a:rPr>
                        <a:t>From 21 June 2021</a:t>
                      </a:r>
                    </a:p>
                  </a:txBody>
                  <a:tcPr marL="82953" marR="82953" marT="41476" marB="41476">
                    <a:solidFill>
                      <a:srgbClr val="00B050"/>
                    </a:solidFill>
                  </a:tcPr>
                </a:tc>
                <a:tc>
                  <a:txBody>
                    <a:bodyPr/>
                    <a:lstStyle/>
                    <a:p>
                      <a:pPr lvl="0">
                        <a:buNone/>
                      </a:pPr>
                      <a:r>
                        <a:rPr lang="en-US" sz="1200"/>
                        <a:t>A35, A41, A46, A50, A56, A62, A68, A74, A86, A92</a:t>
                      </a:r>
                    </a:p>
                  </a:txBody>
                  <a:tcPr marL="82953" marR="82953" marT="41476" marB="41476">
                    <a:solidFill>
                      <a:schemeClr val="bg1">
                        <a:lumMod val="95000"/>
                      </a:schemeClr>
                    </a:solidFill>
                  </a:tcPr>
                </a:tc>
                <a:extLst>
                  <a:ext uri="{0D108BD9-81ED-4DB2-BD59-A6C34878D82A}">
                    <a16:rowId xmlns:a16="http://schemas.microsoft.com/office/drawing/2014/main" val="482602021"/>
                  </a:ext>
                </a:extLst>
              </a:tr>
            </a:tbl>
          </a:graphicData>
        </a:graphic>
      </p:graphicFrame>
    </p:spTree>
    <p:extLst>
      <p:ext uri="{BB962C8B-B14F-4D97-AF65-F5344CB8AC3E}">
        <p14:creationId xmlns:p14="http://schemas.microsoft.com/office/powerpoint/2010/main" val="1429443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fontScale="90000"/>
          </a:bodyPr>
          <a:lstStyle/>
          <a:p>
            <a:r>
              <a:rPr lang="en-AU"/>
              <a:t>Upcoming Transition End Date Activities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19</a:t>
            </a:fld>
            <a:endParaRPr lang="en-AU"/>
          </a:p>
        </p:txBody>
      </p:sp>
      <p:graphicFrame>
        <p:nvGraphicFramePr>
          <p:cNvPr id="9" name="Table 5">
            <a:extLst>
              <a:ext uri="{FF2B5EF4-FFF2-40B4-BE49-F238E27FC236}">
                <a16:creationId xmlns:a16="http://schemas.microsoft.com/office/drawing/2014/main" id="{B7C96F16-6355-4A1C-AD33-21A739C491AB}"/>
              </a:ext>
            </a:extLst>
          </p:cNvPr>
          <p:cNvGraphicFramePr>
            <a:graphicFrameLocks noGrp="1"/>
          </p:cNvGraphicFramePr>
          <p:nvPr>
            <p:ph idx="1"/>
            <p:extLst>
              <p:ext uri="{D42A27DB-BD31-4B8C-83A1-F6EECF244321}">
                <p14:modId xmlns:p14="http://schemas.microsoft.com/office/powerpoint/2010/main" val="3355794802"/>
              </p:ext>
            </p:extLst>
          </p:nvPr>
        </p:nvGraphicFramePr>
        <p:xfrm>
          <a:off x="235528" y="1538699"/>
          <a:ext cx="11694380" cy="4153392"/>
        </p:xfrm>
        <a:graphic>
          <a:graphicData uri="http://schemas.openxmlformats.org/drawingml/2006/table">
            <a:tbl>
              <a:tblPr firstRow="1" bandRow="1">
                <a:tableStyleId>{5C22544A-7EE6-4342-B048-85BDC9FD1C3A}</a:tableStyleId>
              </a:tblPr>
              <a:tblGrid>
                <a:gridCol w="7807124">
                  <a:extLst>
                    <a:ext uri="{9D8B030D-6E8A-4147-A177-3AD203B41FA5}">
                      <a16:colId xmlns:a16="http://schemas.microsoft.com/office/drawing/2014/main" val="116888471"/>
                    </a:ext>
                  </a:extLst>
                </a:gridCol>
                <a:gridCol w="1793738">
                  <a:extLst>
                    <a:ext uri="{9D8B030D-6E8A-4147-A177-3AD203B41FA5}">
                      <a16:colId xmlns:a16="http://schemas.microsoft.com/office/drawing/2014/main" val="4048816944"/>
                    </a:ext>
                  </a:extLst>
                </a:gridCol>
                <a:gridCol w="2093518">
                  <a:extLst>
                    <a:ext uri="{9D8B030D-6E8A-4147-A177-3AD203B41FA5}">
                      <a16:colId xmlns:a16="http://schemas.microsoft.com/office/drawing/2014/main" val="2964596239"/>
                    </a:ext>
                  </a:extLst>
                </a:gridCol>
              </a:tblGrid>
              <a:tr h="258560">
                <a:tc>
                  <a:txBody>
                    <a:bodyPr/>
                    <a:lstStyle/>
                    <a:p>
                      <a:pPr algn="ctr"/>
                      <a:r>
                        <a:rPr lang="en-AU" sz="1200">
                          <a:latin typeface="+mn-lt"/>
                        </a:rPr>
                        <a:t>Description</a:t>
                      </a:r>
                    </a:p>
                  </a:txBody>
                  <a:tcPr marL="82953" marR="82953" marT="41476" marB="41476">
                    <a:solidFill>
                      <a:schemeClr val="accent2"/>
                    </a:solidFill>
                  </a:tcPr>
                </a:tc>
                <a:tc>
                  <a:txBody>
                    <a:bodyPr/>
                    <a:lstStyle/>
                    <a:p>
                      <a:pPr algn="ctr"/>
                      <a:r>
                        <a:rPr lang="en-AU" sz="1200">
                          <a:latin typeface="+mn-lt"/>
                        </a:rPr>
                        <a:t>Transition End Date</a:t>
                      </a:r>
                    </a:p>
                  </a:txBody>
                  <a:tcPr marL="82953" marR="82953" marT="41476" marB="41476">
                    <a:solidFill>
                      <a:schemeClr val="accent2"/>
                    </a:solidFill>
                  </a:tcPr>
                </a:tc>
                <a:tc>
                  <a:txBody>
                    <a:bodyPr/>
                    <a:lstStyle/>
                    <a:p>
                      <a:pPr lvl="0" algn="ctr">
                        <a:buNone/>
                      </a:pPr>
                      <a:r>
                        <a:rPr lang="en-AU" sz="1200" b="1" i="0" u="none" strike="noStrike" noProof="0">
                          <a:latin typeface="+mn-lt"/>
                        </a:rPr>
                        <a:t>Activity IDMDPs </a:t>
                      </a:r>
                      <a:endParaRPr lang="en-US" sz="1200" b="1" i="0" u="none" strike="noStrike" noProof="0">
                        <a:latin typeface="+mn-lt"/>
                      </a:endParaRP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pPr lvl="0"/>
                      <a:r>
                        <a:rPr lang="en-AU" sz="1200">
                          <a:solidFill>
                            <a:srgbClr val="FF0000"/>
                          </a:solidFill>
                        </a:rPr>
                        <a:t>Participants</a:t>
                      </a:r>
                      <a:r>
                        <a:rPr lang="en-AU" sz="1200"/>
                        <a:t> to ensure capability to receive and process new NMI classification codes </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30 May 2021</a:t>
                      </a:r>
                    </a:p>
                  </a:txBody>
                  <a:tcPr marL="82953" marR="82953" marT="41476" marB="41476">
                    <a:solidFill>
                      <a:schemeClr val="bg1">
                        <a:lumMod val="85000"/>
                      </a:schemeClr>
                    </a:solidFill>
                  </a:tcPr>
                </a:tc>
                <a:tc>
                  <a:txBody>
                    <a:bodyPr/>
                    <a:lstStyle/>
                    <a:p>
                      <a:pPr lvl="0">
                        <a:buNone/>
                      </a:pPr>
                      <a:r>
                        <a:rPr lang="en-US" sz="1200"/>
                        <a:t>A102, A104, A106, A108, A110, A112, A114</a:t>
                      </a:r>
                    </a:p>
                  </a:txBody>
                  <a:tcPr marL="82953" marR="82953" marT="41476" marB="41476">
                    <a:solidFill>
                      <a:schemeClr val="bg1">
                        <a:lumMod val="85000"/>
                      </a:schemeClr>
                    </a:solidFill>
                  </a:tcPr>
                </a:tc>
                <a:extLst>
                  <a:ext uri="{0D108BD9-81ED-4DB2-BD59-A6C34878D82A}">
                    <a16:rowId xmlns:a16="http://schemas.microsoft.com/office/drawing/2014/main" val="432880487"/>
                  </a:ext>
                </a:extLst>
              </a:tr>
              <a:tr h="414764">
                <a:tc>
                  <a:txBody>
                    <a:bodyPr/>
                    <a:lstStyle/>
                    <a:p>
                      <a:r>
                        <a:rPr lang="en-AU" sz="1200">
                          <a:solidFill>
                            <a:srgbClr val="FF0000"/>
                          </a:solidFill>
                        </a:rPr>
                        <a:t>Participants</a:t>
                      </a:r>
                      <a:r>
                        <a:rPr lang="en-AU" sz="1200"/>
                        <a:t> to establish agreements to allow the delivery of 5min metering data pre 1 Oct 2021 between NSP, Retailer, MDP and AEMO, as applicable</a:t>
                      </a:r>
                    </a:p>
                  </a:txBody>
                  <a:tcPr marL="82953" marR="82953" marT="41476" marB="41476">
                    <a:solidFill>
                      <a:schemeClr val="bg1">
                        <a:lumMod val="95000"/>
                      </a:schemeClr>
                    </a:solidFill>
                  </a:tcPr>
                </a:tc>
                <a:tc>
                  <a:txBody>
                    <a:bodyPr/>
                    <a:lstStyle/>
                    <a:p>
                      <a:pPr algn="ctr"/>
                      <a:r>
                        <a:rPr lang="en-AU" sz="1200">
                          <a:solidFill>
                            <a:schemeClr val="tx1"/>
                          </a:solidFill>
                        </a:rPr>
                        <a:t>By 31 May 2021</a:t>
                      </a:r>
                    </a:p>
                  </a:txBody>
                  <a:tcPr marL="82953" marR="82953" marT="41476" marB="41476">
                    <a:solidFill>
                      <a:schemeClr val="bg1">
                        <a:lumMod val="95000"/>
                      </a:schemeClr>
                    </a:solidFill>
                  </a:tcPr>
                </a:tc>
                <a:tc>
                  <a:txBody>
                    <a:bodyPr/>
                    <a:lstStyle/>
                    <a:p>
                      <a:pPr lvl="0">
                        <a:buNone/>
                      </a:pPr>
                      <a:r>
                        <a:rPr lang="en-AU" sz="1200"/>
                        <a:t>A32, A37, A42, A47, A53, A59, A65, A71, A84, A88</a:t>
                      </a:r>
                      <a:endParaRPr lang="en-US" sz="1200"/>
                    </a:p>
                  </a:txBody>
                  <a:tcPr marL="82953" marR="82953" marT="41476" marB="41476">
                    <a:solidFill>
                      <a:schemeClr val="bg1">
                        <a:lumMod val="95000"/>
                      </a:schemeClr>
                    </a:solidFill>
                  </a:tcPr>
                </a:tc>
                <a:extLst>
                  <a:ext uri="{0D108BD9-81ED-4DB2-BD59-A6C34878D82A}">
                    <a16:rowId xmlns:a16="http://schemas.microsoft.com/office/drawing/2014/main" val="3319209400"/>
                  </a:ext>
                </a:extLst>
              </a:tr>
              <a:tr h="414764">
                <a:tc>
                  <a:txBody>
                    <a:bodyPr/>
                    <a:lstStyle/>
                    <a:p>
                      <a:r>
                        <a:rPr lang="en-AU" sz="1200">
                          <a:solidFill>
                            <a:srgbClr val="FF0000"/>
                          </a:solidFill>
                        </a:rPr>
                        <a:t>SAPN</a:t>
                      </a:r>
                      <a:r>
                        <a:rPr lang="en-AU" sz="1200"/>
                        <a:t> - Convert 'SASCALE NMI’</a:t>
                      </a:r>
                    </a:p>
                    <a:p>
                      <a:pPr lvl="1"/>
                      <a:r>
                        <a:rPr lang="en-AU" sz="1200"/>
                        <a:t>Make existing 'Bulk' NMI extinct in MSATS</a:t>
                      </a:r>
                    </a:p>
                    <a:p>
                      <a:pPr lvl="1"/>
                      <a:r>
                        <a:rPr lang="en-AU" sz="1200"/>
                        <a:t>Create individual controlled load Datastreams in MSATS</a:t>
                      </a:r>
                    </a:p>
                    <a:p>
                      <a:pPr lvl="1"/>
                      <a:r>
                        <a:rPr lang="en-AU" sz="1200"/>
                        <a:t>Create individual controlled load Registers in MSATS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30 June 2021</a:t>
                      </a:r>
                    </a:p>
                  </a:txBody>
                  <a:tcPr marL="82953" marR="82953" marT="41476" marB="41476">
                    <a:solidFill>
                      <a:schemeClr val="bg1">
                        <a:lumMod val="85000"/>
                      </a:schemeClr>
                    </a:solidFill>
                  </a:tcPr>
                </a:tc>
                <a:tc>
                  <a:txBody>
                    <a:bodyPr/>
                    <a:lstStyle/>
                    <a:p>
                      <a:pPr lvl="0">
                        <a:buNone/>
                      </a:pPr>
                      <a:r>
                        <a:rPr lang="en-US" sz="1200"/>
                        <a:t>A101a, A101b, A101c</a:t>
                      </a:r>
                    </a:p>
                  </a:txBody>
                  <a:tcPr marL="82953" marR="82953" marT="41476" marB="41476">
                    <a:solidFill>
                      <a:schemeClr val="bg1">
                        <a:lumMod val="85000"/>
                      </a:schemeClr>
                    </a:solidFill>
                  </a:tcPr>
                </a:tc>
                <a:extLst>
                  <a:ext uri="{0D108BD9-81ED-4DB2-BD59-A6C34878D82A}">
                    <a16:rowId xmlns:a16="http://schemas.microsoft.com/office/drawing/2014/main" val="2991463507"/>
                  </a:ext>
                </a:extLst>
              </a:tr>
              <a:tr h="414764">
                <a:tc>
                  <a:txBody>
                    <a:bodyPr/>
                    <a:lstStyle/>
                    <a:p>
                      <a:pPr lvl="0"/>
                      <a:r>
                        <a:rPr lang="en-AU" sz="1200">
                          <a:solidFill>
                            <a:srgbClr val="FF0000"/>
                          </a:solidFill>
                        </a:rPr>
                        <a:t>MDPs</a:t>
                      </a:r>
                      <a:r>
                        <a:rPr lang="en-AU" sz="1200"/>
                        <a:t> - Create/activate tier 1 basic meter datastreams as required</a:t>
                      </a:r>
                    </a:p>
                  </a:txBody>
                  <a:tcPr marL="82953" marR="82953" marT="41476" marB="41476">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30 June 2021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200">
                        <a:solidFill>
                          <a:schemeClr val="tx1"/>
                        </a:solidFill>
                      </a:endParaRPr>
                    </a:p>
                  </a:txBody>
                  <a:tcPr marL="82953" marR="82953" marT="41476" marB="41476">
                    <a:solidFill>
                      <a:schemeClr val="bg1">
                        <a:lumMod val="95000"/>
                      </a:schemeClr>
                    </a:solidFill>
                  </a:tcPr>
                </a:tc>
                <a:tc>
                  <a:txBody>
                    <a:bodyPr/>
                    <a:lstStyle/>
                    <a:p>
                      <a:pPr lvl="0">
                        <a:buNone/>
                      </a:pPr>
                      <a:r>
                        <a:rPr lang="en-US" sz="1200"/>
                        <a:t>A117, A118</a:t>
                      </a:r>
                    </a:p>
                  </a:txBody>
                  <a:tcPr marL="82953" marR="82953" marT="41476" marB="41476">
                    <a:solidFill>
                      <a:schemeClr val="bg1">
                        <a:lumMod val="95000"/>
                      </a:schemeClr>
                    </a:solidFill>
                  </a:tcPr>
                </a:tc>
                <a:extLst>
                  <a:ext uri="{0D108BD9-81ED-4DB2-BD59-A6C34878D82A}">
                    <a16:rowId xmlns:a16="http://schemas.microsoft.com/office/drawing/2014/main" val="1550083638"/>
                  </a:ext>
                </a:extLst>
              </a:tr>
              <a:tr h="414764">
                <a:tc>
                  <a:txBody>
                    <a:bodyPr/>
                    <a:lstStyle/>
                    <a:p>
                      <a:r>
                        <a:rPr lang="en-AU" sz="1200">
                          <a:solidFill>
                            <a:srgbClr val="FF0000"/>
                          </a:solidFill>
                        </a:rPr>
                        <a:t>MDPs</a:t>
                      </a:r>
                      <a:r>
                        <a:rPr lang="en-AU" sz="1200"/>
                        <a:t> - Delivery of tier 1 basic meter metering data (Actuals, Subs and Forward Estimates) to AEMO</a:t>
                      </a:r>
                    </a:p>
                  </a:txBody>
                  <a:tcPr marL="82953" marR="82953" marT="41476" marB="41476">
                    <a:solidFill>
                      <a:schemeClr val="bg1">
                        <a:lumMod val="85000"/>
                      </a:schemeClr>
                    </a:solidFill>
                  </a:tcPr>
                </a:tc>
                <a:tc>
                  <a:txBody>
                    <a:bodyPr/>
                    <a:lstStyle/>
                    <a:p>
                      <a:pPr algn="ctr"/>
                      <a:r>
                        <a:rPr lang="en-AU" sz="1200">
                          <a:solidFill>
                            <a:schemeClr val="tx1"/>
                          </a:solidFill>
                        </a:rPr>
                        <a:t>By 30 June 2021</a:t>
                      </a:r>
                    </a:p>
                  </a:txBody>
                  <a:tcPr marL="82953" marR="82953" marT="41476" marB="41476">
                    <a:solidFill>
                      <a:schemeClr val="bg1">
                        <a:lumMod val="85000"/>
                      </a:schemeClr>
                    </a:solidFill>
                  </a:tcPr>
                </a:tc>
                <a:tc>
                  <a:txBody>
                    <a:bodyPr/>
                    <a:lstStyle/>
                    <a:p>
                      <a:pPr lvl="0">
                        <a:buNone/>
                      </a:pPr>
                      <a:r>
                        <a:rPr lang="en-US" sz="1200"/>
                        <a:t>A93</a:t>
                      </a:r>
                    </a:p>
                  </a:txBody>
                  <a:tcPr marL="82953" marR="82953" marT="41476" marB="41476">
                    <a:solidFill>
                      <a:schemeClr val="bg1">
                        <a:lumMod val="85000"/>
                      </a:schemeClr>
                    </a:solidFill>
                  </a:tcPr>
                </a:tc>
                <a:extLst>
                  <a:ext uri="{0D108BD9-81ED-4DB2-BD59-A6C34878D82A}">
                    <a16:rowId xmlns:a16="http://schemas.microsoft.com/office/drawing/2014/main" val="548232255"/>
                  </a:ext>
                </a:extLst>
              </a:tr>
              <a:tr h="414764">
                <a:tc>
                  <a:txBody>
                    <a:bodyPr/>
                    <a:lstStyle/>
                    <a:p>
                      <a:r>
                        <a:rPr lang="en-AU" sz="1200">
                          <a:solidFill>
                            <a:srgbClr val="FF0000"/>
                          </a:solidFill>
                        </a:rPr>
                        <a:t>MPs </a:t>
                      </a:r>
                      <a:r>
                        <a:rPr lang="en-AU" sz="1200"/>
                        <a:t>- Install or reconfigure meters as required</a:t>
                      </a:r>
                    </a:p>
                  </a:txBody>
                  <a:tcPr marL="82953" marR="82953" marT="41476" marB="41476">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31 July 2021</a:t>
                      </a:r>
                    </a:p>
                    <a:p>
                      <a:pPr algn="ctr"/>
                      <a:endParaRPr lang="en-AU" sz="1200">
                        <a:solidFill>
                          <a:schemeClr val="tx1"/>
                        </a:solidFill>
                      </a:endParaRPr>
                    </a:p>
                  </a:txBody>
                  <a:tcPr marL="82953" marR="82953" marT="41476" marB="41476">
                    <a:solidFill>
                      <a:schemeClr val="bg1">
                        <a:lumMod val="95000"/>
                      </a:schemeClr>
                    </a:solidFill>
                  </a:tcPr>
                </a:tc>
                <a:tc>
                  <a:txBody>
                    <a:bodyPr/>
                    <a:lstStyle/>
                    <a:p>
                      <a:pPr lvl="0">
                        <a:buNone/>
                      </a:pPr>
                      <a:r>
                        <a:rPr lang="en-US" sz="1200"/>
                        <a:t>A4, A9, A14, A20</a:t>
                      </a:r>
                    </a:p>
                  </a:txBody>
                  <a:tcPr marL="82953" marR="82953" marT="41476" marB="41476">
                    <a:solidFill>
                      <a:schemeClr val="bg1">
                        <a:lumMod val="95000"/>
                      </a:schemeClr>
                    </a:solidFill>
                  </a:tcPr>
                </a:tc>
                <a:extLst>
                  <a:ext uri="{0D108BD9-81ED-4DB2-BD59-A6C34878D82A}">
                    <a16:rowId xmlns:a16="http://schemas.microsoft.com/office/drawing/2014/main" val="3951835746"/>
                  </a:ext>
                </a:extLst>
              </a:tr>
              <a:tr h="414764">
                <a:tc>
                  <a:txBody>
                    <a:bodyPr/>
                    <a:lstStyle/>
                    <a:p>
                      <a:r>
                        <a:rPr lang="en-AU" sz="1200">
                          <a:solidFill>
                            <a:srgbClr val="FF0000"/>
                          </a:solidFill>
                        </a:rPr>
                        <a:t>MPs</a:t>
                      </a:r>
                      <a:r>
                        <a:rPr lang="en-AU" sz="1200"/>
                        <a:t> - Update Meter Read Type code with RWDA</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31 July 2021</a:t>
                      </a:r>
                    </a:p>
                  </a:txBody>
                  <a:tcPr marL="82953" marR="82953" marT="41476" marB="41476">
                    <a:solidFill>
                      <a:schemeClr val="bg1">
                        <a:lumMod val="85000"/>
                      </a:schemeClr>
                    </a:solidFill>
                  </a:tcPr>
                </a:tc>
                <a:tc>
                  <a:txBody>
                    <a:bodyPr/>
                    <a:lstStyle/>
                    <a:p>
                      <a:pPr lvl="0">
                        <a:buNone/>
                      </a:pPr>
                      <a:r>
                        <a:rPr lang="en-US" sz="1200"/>
                        <a:t>A4a, A9a, A14a, A20a</a:t>
                      </a:r>
                    </a:p>
                  </a:txBody>
                  <a:tcPr marL="82953" marR="82953" marT="41476" marB="41476">
                    <a:solidFill>
                      <a:schemeClr val="bg1">
                        <a:lumMod val="85000"/>
                      </a:schemeClr>
                    </a:solidFill>
                  </a:tcPr>
                </a:tc>
                <a:extLst>
                  <a:ext uri="{0D108BD9-81ED-4DB2-BD59-A6C34878D82A}">
                    <a16:rowId xmlns:a16="http://schemas.microsoft.com/office/drawing/2014/main" val="4282679163"/>
                  </a:ext>
                </a:extLst>
              </a:tr>
              <a:tr h="414764">
                <a:tc>
                  <a:txBody>
                    <a:bodyPr/>
                    <a:lstStyle/>
                    <a:p>
                      <a:r>
                        <a:rPr lang="en-AU" sz="1200">
                          <a:solidFill>
                            <a:srgbClr val="FF0000"/>
                          </a:solidFill>
                        </a:rPr>
                        <a:t>MPs </a:t>
                      </a:r>
                      <a:r>
                        <a:rPr lang="en-AU" sz="1200"/>
                        <a:t>- Apply for data storage exemptions as required</a:t>
                      </a:r>
                    </a:p>
                  </a:txBody>
                  <a:tcPr marL="82953" marR="82953" marT="41476" marB="41476">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By 31 July 2021</a:t>
                      </a:r>
                    </a:p>
                    <a:p>
                      <a:pPr algn="ctr"/>
                      <a:endParaRPr lang="en-AU" sz="1200">
                        <a:solidFill>
                          <a:schemeClr val="tx1"/>
                        </a:solidFill>
                      </a:endParaRPr>
                    </a:p>
                  </a:txBody>
                  <a:tcPr marL="82953" marR="82953" marT="41476" marB="41476">
                    <a:solidFill>
                      <a:schemeClr val="bg1">
                        <a:lumMod val="95000"/>
                      </a:schemeClr>
                    </a:solidFill>
                  </a:tcPr>
                </a:tc>
                <a:tc>
                  <a:txBody>
                    <a:bodyPr/>
                    <a:lstStyle/>
                    <a:p>
                      <a:pPr lvl="0">
                        <a:buNone/>
                      </a:pPr>
                      <a:r>
                        <a:rPr lang="en-US" sz="1200"/>
                        <a:t>A5, A10, A15, A21</a:t>
                      </a:r>
                    </a:p>
                  </a:txBody>
                  <a:tcPr marL="82953" marR="82953" marT="41476" marB="41476">
                    <a:solidFill>
                      <a:schemeClr val="bg1">
                        <a:lumMod val="95000"/>
                      </a:schemeClr>
                    </a:solidFill>
                  </a:tcPr>
                </a:tc>
                <a:extLst>
                  <a:ext uri="{0D108BD9-81ED-4DB2-BD59-A6C34878D82A}">
                    <a16:rowId xmlns:a16="http://schemas.microsoft.com/office/drawing/2014/main" val="321594976"/>
                  </a:ext>
                </a:extLst>
              </a:tr>
            </a:tbl>
          </a:graphicData>
        </a:graphic>
      </p:graphicFrame>
    </p:spTree>
    <p:extLst>
      <p:ext uri="{BB962C8B-B14F-4D97-AF65-F5344CB8AC3E}">
        <p14:creationId xmlns:p14="http://schemas.microsoft.com/office/powerpoint/2010/main" val="207650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discussions </a:t>
            </a:r>
            <a:r>
              <a:rPr lang="en-AU" sz="1200" b="1">
                <a:solidFill>
                  <a:srgbClr val="222324"/>
                </a:solidFill>
                <a:latin typeface="Calibri" panose="020F0502020204030204" pitchFamily="34" charset="0"/>
                <a:cs typeface="Calibri" panose="020F0502020204030204" pitchFamily="34" charset="0"/>
              </a:rPr>
              <a:t>must</a:t>
            </a:r>
            <a:r>
              <a:rPr lang="en-AU" sz="12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meetings </a:t>
            </a:r>
            <a:r>
              <a:rPr lang="en-AU" sz="1200" b="1">
                <a:solidFill>
                  <a:srgbClr val="222324"/>
                </a:solidFill>
                <a:latin typeface="Calibri" panose="020F0502020204030204" pitchFamily="34" charset="0"/>
                <a:cs typeface="Calibri" panose="020F0502020204030204" pitchFamily="34" charset="0"/>
              </a:rPr>
              <a:t>must not</a:t>
            </a:r>
            <a:r>
              <a:rPr lang="en-AU" sz="12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Procedure Update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Simon Tu</a:t>
            </a:r>
          </a:p>
        </p:txBody>
      </p:sp>
    </p:spTree>
    <p:extLst>
      <p:ext uri="{BB962C8B-B14F-4D97-AF65-F5344CB8AC3E}">
        <p14:creationId xmlns:p14="http://schemas.microsoft.com/office/powerpoint/2010/main" val="3312476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D7DD1-A2F5-4D21-B76F-4E9F3A8E322E}"/>
              </a:ext>
            </a:extLst>
          </p:cNvPr>
          <p:cNvSpPr>
            <a:spLocks noGrp="1"/>
          </p:cNvSpPr>
          <p:nvPr>
            <p:ph type="title"/>
          </p:nvPr>
        </p:nvSpPr>
        <p:spPr>
          <a:xfrm>
            <a:off x="1394083" y="187037"/>
            <a:ext cx="8176055" cy="1120951"/>
          </a:xfrm>
        </p:spPr>
        <p:txBody>
          <a:bodyPr>
            <a:normAutofit/>
          </a:bodyPr>
          <a:lstStyle/>
          <a:p>
            <a:r>
              <a:rPr lang="en-AU" sz="3266"/>
              <a:t>5MS/GS-related procedure change log</a:t>
            </a:r>
          </a:p>
        </p:txBody>
      </p:sp>
      <p:sp>
        <p:nvSpPr>
          <p:cNvPr id="4" name="Slide Number Placeholder 3">
            <a:extLst>
              <a:ext uri="{FF2B5EF4-FFF2-40B4-BE49-F238E27FC236}">
                <a16:creationId xmlns:a16="http://schemas.microsoft.com/office/drawing/2014/main" id="{D979E207-8C96-43B4-B422-7ADF4A18BBF4}"/>
              </a:ext>
            </a:extLst>
          </p:cNvPr>
          <p:cNvSpPr>
            <a:spLocks noGrp="1"/>
          </p:cNvSpPr>
          <p:nvPr>
            <p:ph type="sldNum" sz="quarter" idx="12"/>
          </p:nvPr>
        </p:nvSpPr>
        <p:spPr/>
        <p:txBody>
          <a:bodyPr/>
          <a:lstStyle/>
          <a:p>
            <a:fld id="{4EC81F68-4976-451A-B2E9-79BCBD2F70CC}" type="slidenum">
              <a:rPr lang="en-AU" smtClean="0"/>
              <a:t>21</a:t>
            </a:fld>
            <a:endParaRPr lang="en-AU"/>
          </a:p>
        </p:txBody>
      </p:sp>
      <p:graphicFrame>
        <p:nvGraphicFramePr>
          <p:cNvPr id="8" name="Table 7">
            <a:extLst>
              <a:ext uri="{FF2B5EF4-FFF2-40B4-BE49-F238E27FC236}">
                <a16:creationId xmlns:a16="http://schemas.microsoft.com/office/drawing/2014/main" id="{AC364709-3C28-4E22-A63A-45FC3EC95F12}"/>
              </a:ext>
            </a:extLst>
          </p:cNvPr>
          <p:cNvGraphicFramePr>
            <a:graphicFrameLocks noGrp="1"/>
          </p:cNvGraphicFramePr>
          <p:nvPr>
            <p:extLst>
              <p:ext uri="{D42A27DB-BD31-4B8C-83A1-F6EECF244321}">
                <p14:modId xmlns:p14="http://schemas.microsoft.com/office/powerpoint/2010/main" val="44419308"/>
              </p:ext>
            </p:extLst>
          </p:nvPr>
        </p:nvGraphicFramePr>
        <p:xfrm>
          <a:off x="1314290" y="1558122"/>
          <a:ext cx="9563419" cy="2792577"/>
        </p:xfrm>
        <a:graphic>
          <a:graphicData uri="http://schemas.openxmlformats.org/drawingml/2006/table">
            <a:tbl>
              <a:tblPr firstRow="1" bandRow="1">
                <a:tableStyleId>{5C22544A-7EE6-4342-B048-85BDC9FD1C3A}</a:tableStyleId>
              </a:tblPr>
              <a:tblGrid>
                <a:gridCol w="3432118">
                  <a:extLst>
                    <a:ext uri="{9D8B030D-6E8A-4147-A177-3AD203B41FA5}">
                      <a16:colId xmlns:a16="http://schemas.microsoft.com/office/drawing/2014/main" val="325043150"/>
                    </a:ext>
                  </a:extLst>
                </a:gridCol>
                <a:gridCol w="4430222">
                  <a:extLst>
                    <a:ext uri="{9D8B030D-6E8A-4147-A177-3AD203B41FA5}">
                      <a16:colId xmlns:a16="http://schemas.microsoft.com/office/drawing/2014/main" val="2074518550"/>
                    </a:ext>
                  </a:extLst>
                </a:gridCol>
                <a:gridCol w="1701079">
                  <a:extLst>
                    <a:ext uri="{9D8B030D-6E8A-4147-A177-3AD203B41FA5}">
                      <a16:colId xmlns:a16="http://schemas.microsoft.com/office/drawing/2014/main" val="1402844314"/>
                    </a:ext>
                  </a:extLst>
                </a:gridCol>
              </a:tblGrid>
              <a:tr h="300710">
                <a:tc>
                  <a:txBody>
                    <a:bodyPr/>
                    <a:lstStyle/>
                    <a:p>
                      <a:pPr algn="ctr" fontAlgn="ctr"/>
                      <a:r>
                        <a:rPr lang="en-AU" sz="1200" b="1" i="0" u="none" strike="noStrike">
                          <a:solidFill>
                            <a:schemeClr val="bg1"/>
                          </a:solidFill>
                          <a:effectLst/>
                          <a:latin typeface="Calibri"/>
                        </a:rPr>
                        <a:t>Procedure issue</a:t>
                      </a:r>
                    </a:p>
                  </a:txBody>
                  <a:tcPr marL="4927" marR="4927" marT="4927" marB="0" anchor="ctr">
                    <a:solidFill>
                      <a:schemeClr val="accent2"/>
                    </a:solidFill>
                  </a:tcPr>
                </a:tc>
                <a:tc>
                  <a:txBody>
                    <a:bodyPr/>
                    <a:lstStyle/>
                    <a:p>
                      <a:pPr algn="ctr" fontAlgn="ctr"/>
                      <a:r>
                        <a:rPr lang="en-AU" sz="1200" b="1" i="0" u="none" strike="noStrike">
                          <a:solidFill>
                            <a:schemeClr val="bg1"/>
                          </a:solidFill>
                          <a:effectLst/>
                          <a:latin typeface="Calibri"/>
                        </a:rPr>
                        <a:t>Status</a:t>
                      </a:r>
                    </a:p>
                  </a:txBody>
                  <a:tcPr marL="4927" marR="4927" marT="4927" marB="0" anchor="ctr">
                    <a:solidFill>
                      <a:schemeClr val="accent2"/>
                    </a:solidFill>
                  </a:tcPr>
                </a:tc>
                <a:tc>
                  <a:txBody>
                    <a:bodyPr/>
                    <a:lstStyle/>
                    <a:p>
                      <a:pPr algn="ctr" fontAlgn="ctr"/>
                      <a:r>
                        <a:rPr lang="en-AU" sz="1200" b="1" i="0" u="none" strike="noStrike">
                          <a:solidFill>
                            <a:schemeClr val="bg1"/>
                          </a:solidFill>
                          <a:effectLst/>
                          <a:latin typeface="Calibri"/>
                        </a:rPr>
                        <a:t>Final Determination Date</a:t>
                      </a:r>
                    </a:p>
                  </a:txBody>
                  <a:tcPr marL="4927" marR="4927" marT="4927" marB="0" anchor="ctr">
                    <a:solidFill>
                      <a:schemeClr val="accent2"/>
                    </a:solidFill>
                  </a:tcPr>
                </a:tc>
                <a:extLst>
                  <a:ext uri="{0D108BD9-81ED-4DB2-BD59-A6C34878D82A}">
                    <a16:rowId xmlns:a16="http://schemas.microsoft.com/office/drawing/2014/main" val="11208616"/>
                  </a:ext>
                </a:extLst>
              </a:tr>
              <a:tr h="1730188">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Calibri Light"/>
                          <a:ea typeface="+mn-ea"/>
                          <a:cs typeface="Calibri Light"/>
                        </a:rPr>
                        <a:t>Consolidation of Retail Electricity Procedures  Phase 1</a:t>
                      </a:r>
                    </a:p>
                  </a:txBody>
                  <a:tcPr marL="4927" marR="4927" marT="4927" marB="0" anchor="ctr">
                    <a:solidFill>
                      <a:srgbClr val="E8E9EA"/>
                    </a:solidFill>
                  </a:tcPr>
                </a:tc>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highlight>
                            <a:srgbClr val="FFFF00"/>
                          </a:highlight>
                          <a:latin typeface="Calibri Light"/>
                          <a:ea typeface="+mn-ea"/>
                          <a:cs typeface="Calibri Light"/>
                        </a:rPr>
                        <a:t>Submissions for feedback on the consolidation exercise finished 25-May-2021</a:t>
                      </a:r>
                    </a:p>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Calibri Light"/>
                          <a:ea typeface="+mn-ea"/>
                          <a:cs typeface="Calibri Light"/>
                        </a:rPr>
                        <a:t>Focusing on Oct-2021 requirements</a:t>
                      </a:r>
                    </a:p>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Calibri Light"/>
                          <a:ea typeface="+mn-ea"/>
                          <a:cs typeface="Calibri Light"/>
                        </a:rPr>
                        <a:t>The consolidation of Procedures will not be a full consultation as the Procedures (BAU and 5MS/GS) have already gone through their respective formal consultations. </a:t>
                      </a:r>
                    </a:p>
                  </a:txBody>
                  <a:tcPr marL="4927" marR="4927" marT="4927" marB="0" anchor="ctr">
                    <a:solidFill>
                      <a:srgbClr val="E8E9EA"/>
                    </a:solidFill>
                  </a:tcPr>
                </a:tc>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highlight>
                            <a:srgbClr val="FFFF00"/>
                          </a:highlight>
                          <a:latin typeface="Calibri Light"/>
                          <a:ea typeface="+mn-ea"/>
                          <a:cs typeface="Calibri Light"/>
                        </a:rPr>
                        <a:t>29</a:t>
                      </a:r>
                      <a:r>
                        <a:rPr lang="en-AU" sz="1200" b="0" i="0" u="none" strike="noStrike" kern="1200">
                          <a:solidFill>
                            <a:srgbClr val="000000"/>
                          </a:solidFill>
                          <a:effectLst/>
                          <a:latin typeface="Calibri Light"/>
                          <a:ea typeface="+mn-ea"/>
                          <a:cs typeface="Calibri Light"/>
                        </a:rPr>
                        <a:t>-Jun-2021</a:t>
                      </a:r>
                    </a:p>
                  </a:txBody>
                  <a:tcPr marL="4927" marR="4927" marT="4927" marB="0" anchor="ctr">
                    <a:solidFill>
                      <a:srgbClr val="E8E9EA"/>
                    </a:solidFill>
                  </a:tcPr>
                </a:tc>
                <a:extLst>
                  <a:ext uri="{0D108BD9-81ED-4DB2-BD59-A6C34878D82A}">
                    <a16:rowId xmlns:a16="http://schemas.microsoft.com/office/drawing/2014/main" val="679719128"/>
                  </a:ext>
                </a:extLst>
              </a:tr>
              <a:tr h="761679">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Calibri Light"/>
                          <a:ea typeface="+mn-ea"/>
                          <a:cs typeface="Calibri Light"/>
                        </a:rPr>
                        <a:t>Consolidation of Retail Electricity Procedures  Phase 2</a:t>
                      </a:r>
                    </a:p>
                  </a:txBody>
                  <a:tcPr marL="4927" marR="4927" marT="4927" marB="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Calibri Light"/>
                          <a:ea typeface="+mn-ea"/>
                          <a:cs typeface="Calibri Light"/>
                        </a:rPr>
                        <a:t>Expected to be published late 2021</a:t>
                      </a:r>
                    </a:p>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Calibri Light"/>
                          <a:ea typeface="+mn-ea"/>
                          <a:cs typeface="Calibri Light"/>
                        </a:rPr>
                        <a:t>Focusing on May-2022 requirements</a:t>
                      </a:r>
                    </a:p>
                  </a:txBody>
                  <a:tcPr marL="4927" marR="4927" marT="4927" marB="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Calibri Light"/>
                          <a:ea typeface="+mn-ea"/>
                          <a:cs typeface="Calibri Light"/>
                        </a:rPr>
                        <a:t>31-Jan-2022 </a:t>
                      </a:r>
                    </a:p>
                  </a:txBody>
                  <a:tcPr marL="4927" marR="4927" marT="4927" marB="0" anchor="ctr">
                    <a:solidFill>
                      <a:schemeClr val="bg1">
                        <a:lumMod val="95000"/>
                      </a:schemeClr>
                    </a:solidFill>
                  </a:tcPr>
                </a:tc>
                <a:extLst>
                  <a:ext uri="{0D108BD9-81ED-4DB2-BD59-A6C34878D82A}">
                    <a16:rowId xmlns:a16="http://schemas.microsoft.com/office/drawing/2014/main" val="2628973867"/>
                  </a:ext>
                </a:extLst>
              </a:tr>
            </a:tbl>
          </a:graphicData>
        </a:graphic>
      </p:graphicFrame>
      <p:sp>
        <p:nvSpPr>
          <p:cNvPr id="3" name="TextBox 2">
            <a:extLst>
              <a:ext uri="{FF2B5EF4-FFF2-40B4-BE49-F238E27FC236}">
                <a16:creationId xmlns:a16="http://schemas.microsoft.com/office/drawing/2014/main" id="{84609115-CDAF-48E1-B5CE-A27F6677DB68}"/>
              </a:ext>
            </a:extLst>
          </p:cNvPr>
          <p:cNvSpPr txBox="1"/>
          <p:nvPr/>
        </p:nvSpPr>
        <p:spPr>
          <a:xfrm>
            <a:off x="8808045" y="6241642"/>
            <a:ext cx="1752897" cy="586592"/>
          </a:xfrm>
          <a:prstGeom prst="rect">
            <a:avLst/>
          </a:prstGeom>
          <a:noFill/>
        </p:spPr>
        <p:txBody>
          <a:bodyPr wrap="none" lIns="82953" tIns="41476" rIns="82953" bIns="41476" rtlCol="0" anchor="t">
            <a:spAutoFit/>
          </a:bodyPr>
          <a:lstStyle/>
          <a:p>
            <a:r>
              <a:rPr lang="en-AU" sz="1089" i="1">
                <a:solidFill>
                  <a:srgbClr val="000000"/>
                </a:solidFill>
                <a:latin typeface="Calibri Light"/>
                <a:cs typeface="Calibri Light"/>
              </a:rPr>
              <a:t>    Changes since April RWG  </a:t>
            </a:r>
          </a:p>
          <a:p>
            <a:r>
              <a:rPr lang="en-AU" sz="1089" b="1" i="1">
                <a:solidFill>
                  <a:srgbClr val="FF0000"/>
                </a:solidFill>
                <a:latin typeface="Calibri Light"/>
                <a:cs typeface="Calibri Light"/>
              </a:rPr>
              <a:t>*</a:t>
            </a:r>
            <a:r>
              <a:rPr lang="en-AU" sz="1089" i="1">
                <a:solidFill>
                  <a:srgbClr val="000000"/>
                </a:solidFill>
                <a:latin typeface="Calibri Light"/>
                <a:cs typeface="Calibri Light"/>
              </a:rPr>
              <a:t>raised by the 5MS Program</a:t>
            </a:r>
          </a:p>
          <a:p>
            <a:r>
              <a:rPr lang="en-AU" sz="1089" b="1">
                <a:solidFill>
                  <a:srgbClr val="FF0000"/>
                </a:solidFill>
                <a:latin typeface="Calibri Light"/>
                <a:cs typeface="Calibri Light"/>
              </a:rPr>
              <a:t># </a:t>
            </a:r>
            <a:r>
              <a:rPr lang="en-AU" sz="1089" i="1">
                <a:solidFill>
                  <a:srgbClr val="000000"/>
                </a:solidFill>
                <a:latin typeface="Calibri Light"/>
                <a:cs typeface="Calibri Light"/>
              </a:rPr>
              <a:t>aseXML schema impact</a:t>
            </a:r>
          </a:p>
        </p:txBody>
      </p:sp>
      <p:sp>
        <p:nvSpPr>
          <p:cNvPr id="5" name="Rectangle 4">
            <a:extLst>
              <a:ext uri="{FF2B5EF4-FFF2-40B4-BE49-F238E27FC236}">
                <a16:creationId xmlns:a16="http://schemas.microsoft.com/office/drawing/2014/main" id="{96C2B72A-97BE-46EA-B652-44BBF3B726C2}"/>
              </a:ext>
            </a:extLst>
          </p:cNvPr>
          <p:cNvSpPr/>
          <p:nvPr/>
        </p:nvSpPr>
        <p:spPr>
          <a:xfrm>
            <a:off x="8884324" y="6298532"/>
            <a:ext cx="104220" cy="13316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33"/>
          </a:p>
        </p:txBody>
      </p:sp>
    </p:spTree>
    <p:extLst>
      <p:ext uri="{BB962C8B-B14F-4D97-AF65-F5344CB8AC3E}">
        <p14:creationId xmlns:p14="http://schemas.microsoft.com/office/powerpoint/2010/main" val="2709909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D7DD1-A2F5-4D21-B76F-4E9F3A8E322E}"/>
              </a:ext>
            </a:extLst>
          </p:cNvPr>
          <p:cNvSpPr>
            <a:spLocks noGrp="1"/>
          </p:cNvSpPr>
          <p:nvPr>
            <p:ph type="title"/>
          </p:nvPr>
        </p:nvSpPr>
        <p:spPr>
          <a:xfrm>
            <a:off x="373640" y="0"/>
            <a:ext cx="8176055" cy="1120951"/>
          </a:xfrm>
        </p:spPr>
        <p:txBody>
          <a:bodyPr>
            <a:normAutofit/>
          </a:bodyPr>
          <a:lstStyle/>
          <a:p>
            <a:r>
              <a:rPr lang="en-AU" sz="4000"/>
              <a:t>5MS/GS-related procedure change log </a:t>
            </a:r>
          </a:p>
        </p:txBody>
      </p:sp>
      <p:sp>
        <p:nvSpPr>
          <p:cNvPr id="4" name="Slide Number Placeholder 3">
            <a:extLst>
              <a:ext uri="{FF2B5EF4-FFF2-40B4-BE49-F238E27FC236}">
                <a16:creationId xmlns:a16="http://schemas.microsoft.com/office/drawing/2014/main" id="{D979E207-8C96-43B4-B422-7ADF4A18BBF4}"/>
              </a:ext>
            </a:extLst>
          </p:cNvPr>
          <p:cNvSpPr>
            <a:spLocks noGrp="1"/>
          </p:cNvSpPr>
          <p:nvPr>
            <p:ph type="sldNum" sz="quarter" idx="12"/>
          </p:nvPr>
        </p:nvSpPr>
        <p:spPr/>
        <p:txBody>
          <a:bodyPr/>
          <a:lstStyle/>
          <a:p>
            <a:fld id="{4EC81F68-4976-451A-B2E9-79BCBD2F70CC}" type="slidenum">
              <a:rPr lang="en-AU" smtClean="0"/>
              <a:t>22</a:t>
            </a:fld>
            <a:endParaRPr lang="en-AU"/>
          </a:p>
        </p:txBody>
      </p:sp>
      <p:graphicFrame>
        <p:nvGraphicFramePr>
          <p:cNvPr id="13" name="Table 12">
            <a:extLst>
              <a:ext uri="{FF2B5EF4-FFF2-40B4-BE49-F238E27FC236}">
                <a16:creationId xmlns:a16="http://schemas.microsoft.com/office/drawing/2014/main" id="{F3B8B900-D20C-4B64-9AF7-3E4A93DFB1F1}"/>
              </a:ext>
            </a:extLst>
          </p:cNvPr>
          <p:cNvGraphicFramePr>
            <a:graphicFrameLocks noGrp="1"/>
          </p:cNvGraphicFramePr>
          <p:nvPr>
            <p:extLst>
              <p:ext uri="{D42A27DB-BD31-4B8C-83A1-F6EECF244321}">
                <p14:modId xmlns:p14="http://schemas.microsoft.com/office/powerpoint/2010/main" val="3854759970"/>
              </p:ext>
            </p:extLst>
          </p:nvPr>
        </p:nvGraphicFramePr>
        <p:xfrm>
          <a:off x="262092" y="1390202"/>
          <a:ext cx="10883236" cy="5016462"/>
        </p:xfrm>
        <a:graphic>
          <a:graphicData uri="http://schemas.openxmlformats.org/drawingml/2006/table">
            <a:tbl>
              <a:tblPr firstRow="1" bandRow="1">
                <a:tableStyleId>{5C22544A-7EE6-4342-B048-85BDC9FD1C3A}</a:tableStyleId>
              </a:tblPr>
              <a:tblGrid>
                <a:gridCol w="3633759">
                  <a:extLst>
                    <a:ext uri="{9D8B030D-6E8A-4147-A177-3AD203B41FA5}">
                      <a16:colId xmlns:a16="http://schemas.microsoft.com/office/drawing/2014/main" val="325043150"/>
                    </a:ext>
                  </a:extLst>
                </a:gridCol>
                <a:gridCol w="2670960">
                  <a:extLst>
                    <a:ext uri="{9D8B030D-6E8A-4147-A177-3AD203B41FA5}">
                      <a16:colId xmlns:a16="http://schemas.microsoft.com/office/drawing/2014/main" val="2074518550"/>
                    </a:ext>
                  </a:extLst>
                </a:gridCol>
                <a:gridCol w="2499551">
                  <a:extLst>
                    <a:ext uri="{9D8B030D-6E8A-4147-A177-3AD203B41FA5}">
                      <a16:colId xmlns:a16="http://schemas.microsoft.com/office/drawing/2014/main" val="3915063128"/>
                    </a:ext>
                  </a:extLst>
                </a:gridCol>
                <a:gridCol w="2078966">
                  <a:extLst>
                    <a:ext uri="{9D8B030D-6E8A-4147-A177-3AD203B41FA5}">
                      <a16:colId xmlns:a16="http://schemas.microsoft.com/office/drawing/2014/main" val="1402844314"/>
                    </a:ext>
                  </a:extLst>
                </a:gridCol>
              </a:tblGrid>
              <a:tr h="228423">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mn-lt"/>
                          <a:ea typeface="+mn-ea"/>
                          <a:cs typeface="+mn-cs"/>
                        </a:rPr>
                        <a:t>Procedure issue</a:t>
                      </a:r>
                    </a:p>
                  </a:txBody>
                  <a:tcPr marL="5185" marR="5185" marT="5185" marB="0" anchor="ctr">
                    <a:solidFill>
                      <a:schemeClr val="accent2"/>
                    </a:solidFill>
                  </a:tcPr>
                </a:tc>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mn-lt"/>
                          <a:ea typeface="+mn-ea"/>
                          <a:cs typeface="+mn-cs"/>
                        </a:rPr>
                        <a:t>AEMO Retail Systems Impact </a:t>
                      </a:r>
                    </a:p>
                  </a:txBody>
                  <a:tcPr marL="5185" marR="5185" marT="5185" marB="0" anchor="ctr">
                    <a:solidFill>
                      <a:schemeClr val="accent2"/>
                    </a:solidFill>
                  </a:tcPr>
                </a:tc>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mn-lt"/>
                          <a:ea typeface="+mn-ea"/>
                          <a:cs typeface="+mn-cs"/>
                        </a:rPr>
                        <a:t>Available in Staging</a:t>
                      </a:r>
                    </a:p>
                  </a:txBody>
                  <a:tcPr marL="5185" marR="5185" marT="5185" marB="0" anchor="ctr">
                    <a:solidFill>
                      <a:schemeClr val="accent2"/>
                    </a:solidFill>
                  </a:tcPr>
                </a:tc>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mn-lt"/>
                          <a:ea typeface="+mn-ea"/>
                          <a:cs typeface="+mn-cs"/>
                        </a:rPr>
                        <a:t>Readiness Considerations</a:t>
                      </a:r>
                    </a:p>
                  </a:txBody>
                  <a:tcPr marL="5185" marR="5185" marT="5185" marB="0" anchor="ctr">
                    <a:solidFill>
                      <a:schemeClr val="accent2"/>
                    </a:solidFill>
                  </a:tcPr>
                </a:tc>
                <a:extLst>
                  <a:ext uri="{0D108BD9-81ED-4DB2-BD59-A6C34878D82A}">
                    <a16:rowId xmlns:a16="http://schemas.microsoft.com/office/drawing/2014/main" val="11208616"/>
                  </a:ext>
                </a:extLst>
              </a:tr>
              <a:tr h="462884">
                <a:tc>
                  <a:txBody>
                    <a:bodyPr/>
                    <a:lstStyle/>
                    <a:p>
                      <a:pPr marL="0" marR="0" lvl="0" indent="0" algn="l" rtl="0" eaLnBrk="1" fontAlgn="ctr" latinLnBrk="0" hangingPunct="1">
                        <a:lnSpc>
                          <a:spcPct val="100000"/>
                        </a:lnSpc>
                        <a:spcBef>
                          <a:spcPts val="600"/>
                        </a:spcBef>
                        <a:spcAft>
                          <a:spcPts val="1200"/>
                        </a:spcAft>
                        <a:buClrTx/>
                        <a:buSzTx/>
                        <a:buFontTx/>
                        <a:buNone/>
                      </a:pPr>
                      <a:r>
                        <a:rPr lang="en-AU" sz="1200" b="1" i="0" u="none" strike="noStrike" kern="1200">
                          <a:solidFill>
                            <a:srgbClr val="000000"/>
                          </a:solidFill>
                          <a:effectLst/>
                          <a:latin typeface="+mn-lt"/>
                          <a:ea typeface="+mn-ea"/>
                          <a:cs typeface="Calibri Light"/>
                        </a:rPr>
                        <a:t>Consolidation of Retail Electricity Procedures. </a:t>
                      </a: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noProof="0">
                          <a:solidFill>
                            <a:srgbClr val="000000"/>
                          </a:solidFill>
                          <a:effectLst/>
                          <a:latin typeface="+mn-lt"/>
                          <a:ea typeface="+mn-ea"/>
                          <a:cs typeface="Calibri Light"/>
                        </a:rPr>
                        <a:t> No impact to 5MS Retail systems. </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 typeface="Arial" panose="020B0604020202020204" pitchFamily="34" charset="0"/>
                        <a:buNone/>
                        <a:tabLst/>
                        <a:defRPr/>
                      </a:pPr>
                      <a:r>
                        <a:rPr lang="en-AU" sz="1200" b="0" i="0" u="none" strike="noStrike" kern="1200">
                          <a:solidFill>
                            <a:srgbClr val="000000"/>
                          </a:solidFill>
                          <a:effectLst/>
                          <a:latin typeface="+mn-lt"/>
                          <a:ea typeface="+mn-ea"/>
                          <a:cs typeface="Calibri Light"/>
                        </a:rPr>
                        <a:t>N/A</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mn-lt"/>
                          <a:ea typeface="+mn-ea"/>
                          <a:cs typeface="Calibri Light"/>
                        </a:rPr>
                        <a:t>N/A</a:t>
                      </a:r>
                    </a:p>
                  </a:txBody>
                  <a:tcPr marL="72000" marR="72000" marT="36000" marB="36000" anchor="ctr">
                    <a:solidFill>
                      <a:schemeClr val="bg1">
                        <a:lumMod val="95000"/>
                      </a:schemeClr>
                    </a:solidFill>
                  </a:tcPr>
                </a:tc>
                <a:extLst>
                  <a:ext uri="{0D108BD9-81ED-4DB2-BD59-A6C34878D82A}">
                    <a16:rowId xmlns:a16="http://schemas.microsoft.com/office/drawing/2014/main" val="679719128"/>
                  </a:ext>
                </a:extLst>
              </a:tr>
              <a:tr h="405865">
                <a:tc>
                  <a:txBody>
                    <a:bodyPr/>
                    <a:lstStyle/>
                    <a:p>
                      <a:pPr marL="0" lvl="0" indent="0" algn="l" defTabSz="801929" rtl="0" eaLnBrk="1" fontAlgn="ctr" latinLnBrk="0" hangingPunct="1">
                        <a:lnSpc>
                          <a:spcPct val="100000"/>
                        </a:lnSpc>
                        <a:spcBef>
                          <a:spcPts val="600"/>
                        </a:spcBef>
                        <a:spcAft>
                          <a:spcPts val="1200"/>
                        </a:spcAft>
                      </a:pPr>
                      <a:r>
                        <a:rPr lang="en-AU" sz="1200" b="1" i="0" u="none" strike="noStrike" kern="1200">
                          <a:solidFill>
                            <a:srgbClr val="000000"/>
                          </a:solidFill>
                          <a:effectLst/>
                          <a:latin typeface="+mn-lt"/>
                          <a:ea typeface="+mn-ea"/>
                          <a:cs typeface="Calibri Light"/>
                        </a:rPr>
                        <a:t>Update to published settlement formulas</a:t>
                      </a:r>
                      <a:r>
                        <a:rPr lang="en-AU" sz="1500" b="1" i="0" u="none" strike="noStrike" kern="1200">
                          <a:solidFill>
                            <a:srgbClr val="FF0000"/>
                          </a:solidFill>
                          <a:effectLst/>
                          <a:latin typeface="+mn-lt"/>
                          <a:ea typeface="+mn-ea"/>
                          <a:cs typeface="Calibri Light"/>
                        </a:rPr>
                        <a:t>*</a:t>
                      </a:r>
                      <a:endParaRPr lang="en-AU" sz="1200" b="1" i="0" u="none" strike="noStrike" kern="1200">
                        <a:solidFill>
                          <a:srgbClr val="FF0000"/>
                        </a:solidFill>
                        <a:effectLst/>
                        <a:highlight>
                          <a:srgbClr val="FFFF00"/>
                        </a:highlight>
                        <a:latin typeface="+mn-lt"/>
                        <a:ea typeface="+mn-ea"/>
                        <a:cs typeface="Calibri Light"/>
                      </a:endParaRP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noProof="0">
                          <a:solidFill>
                            <a:srgbClr val="000000"/>
                          </a:solidFill>
                          <a:effectLst/>
                          <a:latin typeface="+mn-lt"/>
                          <a:ea typeface="+mn-ea"/>
                          <a:cs typeface="Calibri Light"/>
                        </a:rPr>
                        <a:t> No impact to 5MS Retail systems.</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 typeface="Arial" panose="020B0604020202020204" pitchFamily="34" charset="0"/>
                        <a:buNone/>
                        <a:tabLst/>
                        <a:defRPr/>
                      </a:pPr>
                      <a:r>
                        <a:rPr lang="en-AU" sz="1200" b="0" i="0" u="none" strike="noStrike" kern="1200">
                          <a:solidFill>
                            <a:srgbClr val="000000"/>
                          </a:solidFill>
                          <a:effectLst/>
                          <a:latin typeface="+mn-lt"/>
                          <a:ea typeface="+mn-ea"/>
                          <a:cs typeface="Calibri Light"/>
                        </a:rPr>
                        <a:t>N/A</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mn-lt"/>
                          <a:ea typeface="+mn-ea"/>
                          <a:cs typeface="Calibri Light"/>
                        </a:rPr>
                        <a:t>N/A</a:t>
                      </a:r>
                    </a:p>
                  </a:txBody>
                  <a:tcPr marL="72000" marR="72000" marT="36000" marB="36000" anchor="ctr">
                    <a:solidFill>
                      <a:schemeClr val="bg1">
                        <a:lumMod val="95000"/>
                      </a:schemeClr>
                    </a:solidFill>
                  </a:tcPr>
                </a:tc>
                <a:extLst>
                  <a:ext uri="{0D108BD9-81ED-4DB2-BD59-A6C34878D82A}">
                    <a16:rowId xmlns:a16="http://schemas.microsoft.com/office/drawing/2014/main" val="1948449902"/>
                  </a:ext>
                </a:extLst>
              </a:tr>
              <a:tr h="378214">
                <a:tc>
                  <a:txBody>
                    <a:bodyPr/>
                    <a:lstStyle/>
                    <a:p>
                      <a:pPr marL="0" lvl="0" indent="0" algn="l" rtl="0" eaLnBrk="1" fontAlgn="ctr" latinLnBrk="0" hangingPunct="1">
                        <a:lnSpc>
                          <a:spcPct val="100000"/>
                        </a:lnSpc>
                        <a:spcBef>
                          <a:spcPts val="600"/>
                        </a:spcBef>
                        <a:spcAft>
                          <a:spcPts val="1200"/>
                        </a:spcAft>
                      </a:pPr>
                      <a:r>
                        <a:rPr lang="en-AU" sz="1200" b="1" i="0" u="none" strike="noStrike" kern="1200">
                          <a:solidFill>
                            <a:srgbClr val="000000"/>
                          </a:solidFill>
                          <a:effectLst/>
                          <a:latin typeface="+mn-lt"/>
                          <a:ea typeface="+mn-ea"/>
                          <a:cs typeface="Calibri Light"/>
                        </a:rPr>
                        <a:t>Cross Boundary (CB) connections, inclusion of cross boundary energy formulas</a:t>
                      </a:r>
                      <a:r>
                        <a:rPr lang="en-AU" sz="1300" b="1" i="0" u="none" strike="noStrike" kern="1200">
                          <a:solidFill>
                            <a:srgbClr val="FF0000"/>
                          </a:solidFill>
                          <a:effectLst/>
                          <a:latin typeface="+mn-lt"/>
                          <a:ea typeface="+mn-ea"/>
                          <a:cs typeface="Calibri Light"/>
                        </a:rPr>
                        <a:t>*</a:t>
                      </a:r>
                      <a:endParaRPr lang="en-AU" sz="1200" b="1" i="0" u="none" strike="noStrike" kern="1200">
                        <a:solidFill>
                          <a:srgbClr val="FF0000"/>
                        </a:solidFill>
                        <a:effectLst/>
                        <a:highlight>
                          <a:srgbClr val="FFFF00"/>
                        </a:highlight>
                        <a:latin typeface="+mn-lt"/>
                        <a:ea typeface="+mn-ea"/>
                        <a:cs typeface="Calibri Light"/>
                      </a:endParaRP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noProof="0">
                          <a:solidFill>
                            <a:srgbClr val="000000"/>
                          </a:solidFill>
                          <a:effectLst/>
                          <a:latin typeface="+mn-lt"/>
                          <a:ea typeface="+mn-ea"/>
                          <a:cs typeface="Calibri Light"/>
                        </a:rPr>
                        <a:t> </a:t>
                      </a:r>
                      <a:r>
                        <a:rPr lang="en-AU" sz="1200" b="0" i="0" u="none" strike="noStrike" kern="1200" noProof="0">
                          <a:solidFill>
                            <a:srgbClr val="000000"/>
                          </a:solidFill>
                          <a:effectLst/>
                          <a:latin typeface="+mn-lt"/>
                        </a:rPr>
                        <a:t>No impact to 5MS Retail systems.</a:t>
                      </a:r>
                      <a:endParaRPr lang="en-AU" sz="1200" b="0" i="0" u="none" strike="noStrike" kern="1200" noProof="0">
                        <a:solidFill>
                          <a:srgbClr val="000000"/>
                        </a:solidFill>
                        <a:effectLst/>
                        <a:latin typeface="+mn-lt"/>
                        <a:ea typeface="+mn-ea"/>
                        <a:cs typeface="Calibri Light"/>
                      </a:endParaRPr>
                    </a:p>
                  </a:txBody>
                  <a:tcPr marL="72000" marR="72000" marT="36000" marB="36000" anchor="ctr">
                    <a:solidFill>
                      <a:schemeClr val="bg1">
                        <a:lumMod val="95000"/>
                      </a:schemeClr>
                    </a:solidFill>
                  </a:tcPr>
                </a:tc>
                <a:tc>
                  <a:txBody>
                    <a:bodyPr/>
                    <a:lstStyle/>
                    <a:p>
                      <a:pPr marL="0" marR="0" lvl="0" indent="0" algn="l">
                        <a:lnSpc>
                          <a:spcPct val="100000"/>
                        </a:lnSpc>
                        <a:spcBef>
                          <a:spcPts val="600"/>
                        </a:spcBef>
                        <a:spcAft>
                          <a:spcPts val="1200"/>
                        </a:spcAft>
                        <a:buNone/>
                      </a:pPr>
                      <a:r>
                        <a:rPr lang="en-AU" sz="1200" b="0" i="0" u="none" strike="noStrike" kern="1200" noProof="0">
                          <a:solidFill>
                            <a:srgbClr val="000000"/>
                          </a:solidFill>
                          <a:effectLst/>
                          <a:latin typeface="+mn-lt"/>
                        </a:rPr>
                        <a:t>  N/A</a:t>
                      </a:r>
                    </a:p>
                  </a:txBody>
                  <a:tcPr marL="72000" marR="72000" marT="36000" marB="36000" anchor="ctr">
                    <a:solidFill>
                      <a:schemeClr val="bg1">
                        <a:lumMod val="95000"/>
                      </a:schemeClr>
                    </a:solidFill>
                  </a:tcPr>
                </a:tc>
                <a:tc>
                  <a:txBody>
                    <a:bodyPr/>
                    <a:lstStyle/>
                    <a:p>
                      <a:pPr marL="0" marR="0" lvl="0" indent="0" algn="l">
                        <a:lnSpc>
                          <a:spcPct val="100000"/>
                        </a:lnSpc>
                        <a:spcBef>
                          <a:spcPts val="600"/>
                        </a:spcBef>
                        <a:spcAft>
                          <a:spcPts val="1200"/>
                        </a:spcAft>
                        <a:buNone/>
                      </a:pPr>
                      <a:r>
                        <a:rPr lang="en-AU" sz="1200" b="0" i="0" u="none" strike="noStrike" kern="1200" noProof="0">
                          <a:solidFill>
                            <a:srgbClr val="000000"/>
                          </a:solidFill>
                          <a:effectLst/>
                          <a:latin typeface="+mn-lt"/>
                        </a:rPr>
                        <a:t>N/A </a:t>
                      </a:r>
                      <a:endParaRPr lang="en-US" sz="1600">
                        <a:latin typeface="+mn-lt"/>
                      </a:endParaRPr>
                    </a:p>
                  </a:txBody>
                  <a:tcPr marL="72000" marR="72000" marT="36000" marB="36000" anchor="ctr">
                    <a:solidFill>
                      <a:schemeClr val="bg1">
                        <a:lumMod val="95000"/>
                      </a:schemeClr>
                    </a:solidFill>
                  </a:tcPr>
                </a:tc>
                <a:extLst>
                  <a:ext uri="{0D108BD9-81ED-4DB2-BD59-A6C34878D82A}">
                    <a16:rowId xmlns:a16="http://schemas.microsoft.com/office/drawing/2014/main" val="1066409797"/>
                  </a:ext>
                </a:extLst>
              </a:tr>
              <a:tr h="604510">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1" i="0" u="none" strike="noStrike" kern="1200">
                          <a:solidFill>
                            <a:srgbClr val="000000"/>
                          </a:solidFill>
                          <a:effectLst/>
                          <a:latin typeface="+mn-lt"/>
                          <a:ea typeface="+mn-ea"/>
                          <a:cs typeface="Calibri Light"/>
                        </a:rPr>
                        <a:t>MDFF Specification NEM12 &amp; NEM13 update to clarify MDP obligation where a NULL exists in their systems.</a:t>
                      </a:r>
                      <a:endParaRPr lang="en-AU" sz="1200" b="1" i="0" u="none" strike="noStrike" kern="1200">
                        <a:solidFill>
                          <a:srgbClr val="000000"/>
                        </a:solidFill>
                        <a:effectLst/>
                        <a:highlight>
                          <a:srgbClr val="FFFF00"/>
                        </a:highlight>
                        <a:latin typeface="+mn-lt"/>
                        <a:ea typeface="+mn-ea"/>
                        <a:cs typeface="Calibri Light"/>
                      </a:endParaRP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noProof="0">
                          <a:solidFill>
                            <a:srgbClr val="000000"/>
                          </a:solidFill>
                          <a:effectLst/>
                          <a:latin typeface="+mn-lt"/>
                          <a:ea typeface="+mn-ea"/>
                          <a:cs typeface="Calibri Light"/>
                        </a:rPr>
                        <a:t> </a:t>
                      </a:r>
                      <a:r>
                        <a:rPr lang="en-AU" sz="1200" b="0" i="0" u="none" strike="noStrike" kern="1200" noProof="0">
                          <a:solidFill>
                            <a:srgbClr val="000000"/>
                          </a:solidFill>
                          <a:effectLst/>
                          <a:latin typeface="+mn-lt"/>
                        </a:rPr>
                        <a:t>No impact to 5MS Retail systems.</a:t>
                      </a:r>
                      <a:endParaRPr lang="en-AU" sz="1200" b="0" i="0" u="none" strike="noStrike" kern="1200" noProof="0">
                        <a:solidFill>
                          <a:srgbClr val="000000"/>
                        </a:solidFill>
                        <a:effectLst/>
                        <a:latin typeface="+mn-lt"/>
                        <a:ea typeface="+mn-ea"/>
                        <a:cs typeface="Calibri Light"/>
                      </a:endParaRPr>
                    </a:p>
                  </a:txBody>
                  <a:tcPr marL="72000" marR="72000" marT="36000" marB="36000" anchor="ctr">
                    <a:solidFill>
                      <a:schemeClr val="bg1">
                        <a:lumMod val="95000"/>
                      </a:schemeClr>
                    </a:solidFill>
                  </a:tcPr>
                </a:tc>
                <a:tc>
                  <a:txBody>
                    <a:bodyPr/>
                    <a:lstStyle/>
                    <a:p>
                      <a:pPr marL="0" marR="0" lvl="0" indent="0" algn="l">
                        <a:lnSpc>
                          <a:spcPct val="100000"/>
                        </a:lnSpc>
                        <a:spcBef>
                          <a:spcPts val="600"/>
                        </a:spcBef>
                        <a:spcAft>
                          <a:spcPts val="1200"/>
                        </a:spcAft>
                        <a:buNone/>
                      </a:pPr>
                      <a:r>
                        <a:rPr lang="en-AU" sz="1200" b="0" i="0" u="none" strike="noStrike" kern="1200" noProof="0">
                          <a:solidFill>
                            <a:srgbClr val="000000"/>
                          </a:solidFill>
                          <a:effectLst/>
                          <a:latin typeface="+mn-lt"/>
                        </a:rPr>
                        <a:t>  N/A</a:t>
                      </a:r>
                    </a:p>
                  </a:txBody>
                  <a:tcPr marL="72000" marR="72000" marT="36000" marB="36000" anchor="ctr">
                    <a:solidFill>
                      <a:schemeClr val="bg1">
                        <a:lumMod val="95000"/>
                      </a:schemeClr>
                    </a:solidFill>
                  </a:tcPr>
                </a:tc>
                <a:tc>
                  <a:txBody>
                    <a:bodyPr/>
                    <a:lstStyle/>
                    <a:p>
                      <a:pPr marL="0" marR="0" lvl="0" indent="0" algn="l">
                        <a:lnSpc>
                          <a:spcPct val="100000"/>
                        </a:lnSpc>
                        <a:spcBef>
                          <a:spcPts val="600"/>
                        </a:spcBef>
                        <a:spcAft>
                          <a:spcPts val="1200"/>
                        </a:spcAft>
                        <a:buNone/>
                      </a:pPr>
                      <a:r>
                        <a:rPr lang="en-AU" sz="1200" b="0" i="0" u="none" strike="noStrike" kern="1200" noProof="0">
                          <a:solidFill>
                            <a:srgbClr val="000000"/>
                          </a:solidFill>
                          <a:effectLst/>
                          <a:latin typeface="+mn-lt"/>
                        </a:rPr>
                        <a:t>N/A </a:t>
                      </a:r>
                      <a:endParaRPr lang="en-US" sz="1600">
                        <a:latin typeface="+mn-lt"/>
                      </a:endParaRPr>
                    </a:p>
                  </a:txBody>
                  <a:tcPr marL="72000" marR="72000" marT="36000" marB="36000" anchor="ctr">
                    <a:solidFill>
                      <a:schemeClr val="bg1">
                        <a:lumMod val="95000"/>
                      </a:schemeClr>
                    </a:solidFill>
                  </a:tcPr>
                </a:tc>
                <a:extLst>
                  <a:ext uri="{0D108BD9-81ED-4DB2-BD59-A6C34878D82A}">
                    <a16:rowId xmlns:a16="http://schemas.microsoft.com/office/drawing/2014/main" val="3068112844"/>
                  </a:ext>
                </a:extLst>
              </a:tr>
              <a:tr h="784241">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1" i="0" u="none" strike="noStrike" kern="1200">
                          <a:solidFill>
                            <a:srgbClr val="000000"/>
                          </a:solidFill>
                          <a:effectLst/>
                          <a:latin typeface="+mn-lt"/>
                          <a:ea typeface="+mn-ea"/>
                          <a:cs typeface="Calibri Light"/>
                        </a:rPr>
                        <a:t>Clarification on existing requirements for the 5 minute load profile and RM reports</a:t>
                      </a: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noProof="0">
                          <a:solidFill>
                            <a:srgbClr val="000000"/>
                          </a:solidFill>
                          <a:effectLst/>
                          <a:latin typeface="+mn-lt"/>
                          <a:ea typeface="+mn-ea"/>
                          <a:cs typeface="Calibri Light"/>
                        </a:rPr>
                        <a:t> 5MLP included in RM20 and RM25 reports</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 typeface="Arial" panose="020B0604020202020204" pitchFamily="34" charset="0"/>
                        <a:buNone/>
                        <a:tabLst/>
                        <a:defRPr/>
                      </a:pPr>
                      <a:r>
                        <a:rPr lang="en-AU" sz="1200" b="1" i="0" u="none" strike="noStrike" kern="1200">
                          <a:solidFill>
                            <a:srgbClr val="000000"/>
                          </a:solidFill>
                          <a:effectLst/>
                          <a:latin typeface="+mn-lt"/>
                          <a:ea typeface="+mn-ea"/>
                          <a:cs typeface="Calibri Light"/>
                        </a:rPr>
                        <a:t>R27</a:t>
                      </a:r>
                      <a:r>
                        <a:rPr lang="en-AU" sz="1200" b="0" i="0" u="none" strike="noStrike" kern="1200">
                          <a:solidFill>
                            <a:srgbClr val="000000"/>
                          </a:solidFill>
                          <a:effectLst/>
                          <a:latin typeface="+mn-lt"/>
                          <a:ea typeface="+mn-ea"/>
                          <a:cs typeface="Calibri Light"/>
                        </a:rPr>
                        <a:t> - 31-Oct-20 - Existing Settlements Reports @5-min: RM16, RM17, RM20, RM21, RM22, RM26</a:t>
                      </a:r>
                    </a:p>
                  </a:txBody>
                  <a:tcPr marL="72000" marR="72000" marT="36000" marB="36000" anchor="ctr">
                    <a:solidFill>
                      <a:schemeClr val="bg1">
                        <a:lumMod val="95000"/>
                      </a:schemeClr>
                    </a:solidFill>
                  </a:tcPr>
                </a:tc>
                <a:tc>
                  <a:txBody>
                    <a:bodyPr/>
                    <a:lstStyle/>
                    <a:p>
                      <a:pPr marL="0" marR="0" lvl="0" indent="0" algn="l" defTabSz="801929">
                        <a:lnSpc>
                          <a:spcPct val="100000"/>
                        </a:lnSpc>
                        <a:spcBef>
                          <a:spcPts val="600"/>
                        </a:spcBef>
                        <a:spcAft>
                          <a:spcPts val="1200"/>
                        </a:spcAft>
                        <a:buNone/>
                      </a:pPr>
                      <a:r>
                        <a:rPr lang="en-AU" sz="1200" b="0" i="0" u="none" strike="noStrike" kern="1200" noProof="0">
                          <a:solidFill>
                            <a:srgbClr val="000000"/>
                          </a:solidFill>
                          <a:effectLst/>
                          <a:latin typeface="+mn-lt"/>
                        </a:rPr>
                        <a:t>N/A</a:t>
                      </a:r>
                      <a:endParaRPr lang="en-US" sz="1600">
                        <a:latin typeface="+mn-lt"/>
                      </a:endParaRPr>
                    </a:p>
                  </a:txBody>
                  <a:tcPr marL="72000" marR="72000" marT="36000" marB="36000" anchor="ctr">
                    <a:solidFill>
                      <a:schemeClr val="bg1">
                        <a:lumMod val="95000"/>
                      </a:schemeClr>
                    </a:solidFill>
                  </a:tcPr>
                </a:tc>
                <a:extLst>
                  <a:ext uri="{0D108BD9-81ED-4DB2-BD59-A6C34878D82A}">
                    <a16:rowId xmlns:a16="http://schemas.microsoft.com/office/drawing/2014/main" val="646321274"/>
                  </a:ext>
                </a:extLst>
              </a:tr>
              <a:tr h="991622">
                <a:tc>
                  <a:txBody>
                    <a:bodyPr/>
                    <a:lstStyle/>
                    <a:p>
                      <a:pPr marL="0" lvl="0" indent="0" algn="l" defTabSz="801929" rtl="0" eaLnBrk="1" fontAlgn="ctr" latinLnBrk="0" hangingPunct="1">
                        <a:lnSpc>
                          <a:spcPct val="100000"/>
                        </a:lnSpc>
                        <a:spcBef>
                          <a:spcPts val="600"/>
                        </a:spcBef>
                        <a:spcAft>
                          <a:spcPts val="1200"/>
                        </a:spcAft>
                      </a:pPr>
                      <a:r>
                        <a:rPr lang="en-AU" sz="1200" b="1" i="0" u="none" strike="noStrike" kern="1200">
                          <a:solidFill>
                            <a:srgbClr val="000000"/>
                          </a:solidFill>
                          <a:effectLst/>
                          <a:latin typeface="+mn-lt"/>
                          <a:ea typeface="+mn-ea"/>
                          <a:cs typeface="Calibri Light"/>
                        </a:rPr>
                        <a:t>Proposed procedural change to MDFF quality flag (N flag)</a:t>
                      </a:r>
                      <a:r>
                        <a:rPr lang="en-AU" sz="1300" b="1" i="0" u="none" strike="noStrike" kern="1200">
                          <a:solidFill>
                            <a:srgbClr val="FF0000"/>
                          </a:solidFill>
                          <a:effectLst/>
                          <a:latin typeface="+mn-lt"/>
                          <a:ea typeface="+mn-ea"/>
                          <a:cs typeface="Calibri Light"/>
                        </a:rPr>
                        <a:t>*</a:t>
                      </a:r>
                      <a:endParaRPr lang="en-AU" sz="1200" b="1" i="0" u="none" strike="noStrike" kern="1200">
                        <a:solidFill>
                          <a:srgbClr val="FF0000"/>
                        </a:solidFill>
                        <a:effectLst/>
                        <a:latin typeface="+mn-lt"/>
                        <a:ea typeface="+mn-ea"/>
                        <a:cs typeface="Calibri Light"/>
                      </a:endParaRP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mn-lt"/>
                          <a:ea typeface="+mn-ea"/>
                          <a:cs typeface="Calibri Light"/>
                        </a:rPr>
                        <a:t> Rejection of B2M MTRD MDFF meter reads where quality flag is ‘N’.</a:t>
                      </a:r>
                    </a:p>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mn-lt"/>
                          <a:ea typeface="+mn-ea"/>
                          <a:cs typeface="Calibri Light"/>
                        </a:rPr>
                        <a:t> Results in B2M MTRD Transactions with the status of ‘Partial’ or ‘Rejected’.</a:t>
                      </a:r>
                    </a:p>
                  </a:txBody>
                  <a:tcPr marL="72000" marR="72000" marT="36000" marB="36000" anchor="ctr">
                    <a:solidFill>
                      <a:schemeClr val="bg1">
                        <a:lumMod val="95000"/>
                      </a:schemeClr>
                    </a:solidFill>
                  </a:tcPr>
                </a:tc>
                <a:tc>
                  <a:txBody>
                    <a:bodyPr/>
                    <a:lstStyle/>
                    <a:p>
                      <a:pPr marL="0" lvl="0" indent="0" algn="l" defTabSz="801929" rtl="0" eaLnBrk="1" fontAlgn="ctr" latinLnBrk="0" hangingPunct="1">
                        <a:lnSpc>
                          <a:spcPct val="100000"/>
                        </a:lnSpc>
                        <a:spcBef>
                          <a:spcPts val="600"/>
                        </a:spcBef>
                        <a:spcAft>
                          <a:spcPts val="1200"/>
                        </a:spcAft>
                        <a:buFont typeface="Arial" panose="020B0604020202020204" pitchFamily="34" charset="0"/>
                        <a:buNone/>
                      </a:pPr>
                      <a:r>
                        <a:rPr lang="en-AU" sz="1200" b="1" i="0" u="none" strike="noStrike" kern="1200">
                          <a:solidFill>
                            <a:srgbClr val="000000"/>
                          </a:solidFill>
                          <a:effectLst/>
                          <a:latin typeface="+mn-lt"/>
                          <a:ea typeface="+mn-ea"/>
                          <a:cs typeface="Calibri Light"/>
                        </a:rPr>
                        <a:t>R1</a:t>
                      </a:r>
                      <a:r>
                        <a:rPr lang="en-AU" sz="1200" b="0" i="0" u="none" strike="noStrike" kern="1200">
                          <a:solidFill>
                            <a:srgbClr val="000000"/>
                          </a:solidFill>
                          <a:effectLst/>
                          <a:latin typeface="+mn-lt"/>
                          <a:ea typeface="+mn-ea"/>
                          <a:cs typeface="Calibri Light"/>
                        </a:rPr>
                        <a:t> - 1-Dec-19 - Support for new B2M MTRD validations.</a:t>
                      </a:r>
                    </a:p>
                  </a:txBody>
                  <a:tcPr marL="72000" marR="72000" marT="36000" marB="36000" anchor="ctr">
                    <a:solidFill>
                      <a:schemeClr val="bg1">
                        <a:lumMod val="95000"/>
                      </a:schemeClr>
                    </a:solidFill>
                  </a:tcPr>
                </a:tc>
                <a:tc>
                  <a:txBody>
                    <a:bodyPr/>
                    <a:lstStyle/>
                    <a:p>
                      <a:pPr marL="0" lvl="0" indent="0" algn="l" defTabSz="801929" rtl="0" eaLnBrk="1" fontAlgn="ctr" latinLnBrk="0" hangingPunct="1">
                        <a:lnSpc>
                          <a:spcPct val="100000"/>
                        </a:lnSpc>
                        <a:spcBef>
                          <a:spcPts val="600"/>
                        </a:spcBef>
                        <a:spcAft>
                          <a:spcPts val="1200"/>
                        </a:spcAft>
                      </a:pPr>
                      <a:r>
                        <a:rPr lang="en-AU" sz="1200" b="0" i="0" u="none" strike="noStrike" kern="1200">
                          <a:solidFill>
                            <a:srgbClr val="000000"/>
                          </a:solidFill>
                          <a:effectLst/>
                          <a:latin typeface="+mn-lt"/>
                          <a:ea typeface="+mn-ea"/>
                          <a:cs typeface="Calibri Light"/>
                        </a:rPr>
                        <a:t>Participant Mkt Systems must not send ‘N’ for B2B or B2M MTRDs. </a:t>
                      </a:r>
                    </a:p>
                  </a:txBody>
                  <a:tcPr marL="72000" marR="72000" marT="36000" marB="36000" anchor="ctr">
                    <a:solidFill>
                      <a:schemeClr val="bg1">
                        <a:lumMod val="95000"/>
                      </a:schemeClr>
                    </a:solidFill>
                  </a:tcPr>
                </a:tc>
                <a:extLst>
                  <a:ext uri="{0D108BD9-81ED-4DB2-BD59-A6C34878D82A}">
                    <a16:rowId xmlns:a16="http://schemas.microsoft.com/office/drawing/2014/main" val="4226120452"/>
                  </a:ext>
                </a:extLst>
              </a:tr>
              <a:tr h="424779">
                <a:tc>
                  <a:txBody>
                    <a:bodyPr/>
                    <a:lstStyle/>
                    <a:p>
                      <a:pPr marL="0" lvl="0" indent="0" algn="l" defTabSz="801929" rtl="0" eaLnBrk="1" fontAlgn="ctr" latinLnBrk="0" hangingPunct="1">
                        <a:lnSpc>
                          <a:spcPct val="100000"/>
                        </a:lnSpc>
                        <a:spcBef>
                          <a:spcPts val="600"/>
                        </a:spcBef>
                        <a:spcAft>
                          <a:spcPts val="1200"/>
                        </a:spcAft>
                      </a:pPr>
                      <a:r>
                        <a:rPr lang="en-AU" sz="1200" b="1" i="0" u="none" strike="noStrike" kern="1200">
                          <a:solidFill>
                            <a:srgbClr val="000000"/>
                          </a:solidFill>
                          <a:effectLst/>
                          <a:latin typeface="+mn-lt"/>
                          <a:ea typeface="+mn-ea"/>
                          <a:cs typeface="Calibri Light"/>
                        </a:rPr>
                        <a:t>Removal of end user details from inventory table</a:t>
                      </a: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mn-lt"/>
                          <a:ea typeface="+mn-ea"/>
                          <a:cs typeface="Calibri Light"/>
                        </a:rPr>
                        <a:t> No impact to 5MS Retail systems.</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 typeface="Arial" panose="020B0604020202020204" pitchFamily="34" charset="0"/>
                        <a:buNone/>
                        <a:tabLst/>
                        <a:defRPr/>
                      </a:pPr>
                      <a:r>
                        <a:rPr lang="en-AU" sz="1200" b="0" i="0" u="none" strike="noStrike" kern="1200">
                          <a:solidFill>
                            <a:srgbClr val="000000"/>
                          </a:solidFill>
                          <a:effectLst/>
                          <a:latin typeface="+mn-lt"/>
                          <a:ea typeface="+mn-ea"/>
                          <a:cs typeface="Calibri Light"/>
                        </a:rPr>
                        <a:t>N/A</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kern="1200">
                          <a:solidFill>
                            <a:srgbClr val="000000"/>
                          </a:solidFill>
                          <a:effectLst/>
                          <a:latin typeface="+mn-lt"/>
                          <a:ea typeface="+mn-ea"/>
                          <a:cs typeface="Calibri Light"/>
                        </a:rPr>
                        <a:t>N/A</a:t>
                      </a:r>
                    </a:p>
                  </a:txBody>
                  <a:tcPr marL="72000" marR="72000" marT="36000" marB="36000" anchor="ctr">
                    <a:solidFill>
                      <a:schemeClr val="bg1">
                        <a:lumMod val="95000"/>
                      </a:schemeClr>
                    </a:solidFill>
                  </a:tcPr>
                </a:tc>
                <a:extLst>
                  <a:ext uri="{0D108BD9-81ED-4DB2-BD59-A6C34878D82A}">
                    <a16:rowId xmlns:a16="http://schemas.microsoft.com/office/drawing/2014/main" val="3851033615"/>
                  </a:ext>
                </a:extLst>
              </a:tr>
              <a:tr h="544120">
                <a:tc>
                  <a:txBody>
                    <a:bodyPr/>
                    <a:lstStyle/>
                    <a:p>
                      <a:pPr marL="0" lvl="0" indent="0" algn="l" defTabSz="801929" rtl="0" eaLnBrk="1" fontAlgn="ctr" latinLnBrk="0" hangingPunct="1">
                        <a:lnSpc>
                          <a:spcPct val="100000"/>
                        </a:lnSpc>
                        <a:spcBef>
                          <a:spcPts val="600"/>
                        </a:spcBef>
                        <a:spcAft>
                          <a:spcPts val="1200"/>
                        </a:spcAft>
                      </a:pPr>
                      <a:r>
                        <a:rPr lang="en-AU" sz="1200" b="1" i="0" u="none" strike="noStrike" kern="1200">
                          <a:solidFill>
                            <a:srgbClr val="000000"/>
                          </a:solidFill>
                          <a:effectLst/>
                          <a:latin typeface="+mn-lt"/>
                          <a:ea typeface="+mn-ea"/>
                          <a:cs typeface="Calibri Light"/>
                        </a:rPr>
                        <a:t>Removal of register ID = suffix requirement</a:t>
                      </a: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noProof="0">
                          <a:solidFill>
                            <a:srgbClr val="000000"/>
                          </a:solidFill>
                          <a:effectLst/>
                          <a:latin typeface="+mn-lt"/>
                          <a:ea typeface="+mn-ea"/>
                          <a:cs typeface="Calibri Light"/>
                        </a:rPr>
                        <a:t> No impact to 5MS Retail systems.</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 typeface="Arial" panose="020B0604020202020204" pitchFamily="34" charset="0"/>
                        <a:buNone/>
                        <a:tabLst/>
                        <a:defRPr/>
                      </a:pPr>
                      <a:r>
                        <a:rPr lang="en-AU" sz="1200" b="0" i="0" u="none" strike="noStrike" kern="1200" noProof="0">
                          <a:solidFill>
                            <a:srgbClr val="000000"/>
                          </a:solidFill>
                          <a:effectLst/>
                          <a:latin typeface="+mn-lt"/>
                          <a:ea typeface="+mn-ea"/>
                          <a:cs typeface="Calibri Light"/>
                        </a:rPr>
                        <a:t>N/A</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FontTx/>
                        <a:buNone/>
                      </a:pPr>
                      <a:r>
                        <a:rPr lang="en-AU" sz="1200" b="0" i="0" u="none" strike="noStrike" kern="1200">
                          <a:solidFill>
                            <a:srgbClr val="000000"/>
                          </a:solidFill>
                          <a:effectLst/>
                          <a:latin typeface="+mn-lt"/>
                          <a:ea typeface="+mn-ea"/>
                          <a:cs typeface="Calibri Light"/>
                        </a:rPr>
                        <a:t>Material participant readiness activity impact as the existing requirement is to be retained.</a:t>
                      </a:r>
                    </a:p>
                  </a:txBody>
                  <a:tcPr marL="72000" marR="72000" marT="36000" marB="36000" anchor="ctr">
                    <a:solidFill>
                      <a:schemeClr val="bg1">
                        <a:lumMod val="95000"/>
                      </a:schemeClr>
                    </a:solidFill>
                  </a:tcPr>
                </a:tc>
                <a:extLst>
                  <a:ext uri="{0D108BD9-81ED-4DB2-BD59-A6C34878D82A}">
                    <a16:rowId xmlns:a16="http://schemas.microsoft.com/office/drawing/2014/main" val="3901090912"/>
                  </a:ext>
                </a:extLst>
              </a:tr>
            </a:tbl>
          </a:graphicData>
        </a:graphic>
      </p:graphicFrame>
      <p:sp>
        <p:nvSpPr>
          <p:cNvPr id="6" name="Slide Number Placeholder 3">
            <a:extLst>
              <a:ext uri="{FF2B5EF4-FFF2-40B4-BE49-F238E27FC236}">
                <a16:creationId xmlns:a16="http://schemas.microsoft.com/office/drawing/2014/main" id="{5ACC13CD-F094-40BF-8240-312415468D91}"/>
              </a:ext>
            </a:extLst>
          </p:cNvPr>
          <p:cNvSpPr txBox="1">
            <a:spLocks/>
          </p:cNvSpPr>
          <p:nvPr/>
        </p:nvSpPr>
        <p:spPr>
          <a:xfrm>
            <a:off x="10278875" y="6356351"/>
            <a:ext cx="458326" cy="365125"/>
          </a:xfrm>
          <a:prstGeom prst="rect">
            <a:avLst/>
          </a:prstGeom>
        </p:spPr>
        <p:txBody>
          <a:bodyPr vert="horz" lIns="82953" tIns="41476" rIns="82953" bIns="41476" rtlCol="0" anchor="ctr"/>
          <a:lstStyle>
            <a:defPPr>
              <a:defRPr lang="en-US"/>
            </a:defPPr>
            <a:lvl1pPr marL="0" algn="r" defTabSz="914400" rtl="0" eaLnBrk="1" latinLnBrk="0" hangingPunct="1">
              <a:defRPr sz="1052"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C81F68-4976-451A-B2E9-79BCBD2F70CC}" type="slidenum">
              <a:rPr lang="en-AU" sz="954"/>
              <a:pPr/>
              <a:t>22</a:t>
            </a:fld>
            <a:endParaRPr lang="en-AU" sz="954"/>
          </a:p>
        </p:txBody>
      </p:sp>
      <p:sp>
        <p:nvSpPr>
          <p:cNvPr id="7" name="TextBox 6">
            <a:extLst>
              <a:ext uri="{FF2B5EF4-FFF2-40B4-BE49-F238E27FC236}">
                <a16:creationId xmlns:a16="http://schemas.microsoft.com/office/drawing/2014/main" id="{C91DE294-B69B-4966-AE9E-CD1A9951DD3D}"/>
              </a:ext>
            </a:extLst>
          </p:cNvPr>
          <p:cNvSpPr txBox="1"/>
          <p:nvPr/>
        </p:nvSpPr>
        <p:spPr>
          <a:xfrm>
            <a:off x="9308377" y="587603"/>
            <a:ext cx="1752897" cy="586592"/>
          </a:xfrm>
          <a:prstGeom prst="rect">
            <a:avLst/>
          </a:prstGeom>
          <a:solidFill>
            <a:schemeClr val="bg2"/>
          </a:solidFill>
        </p:spPr>
        <p:txBody>
          <a:bodyPr wrap="none" lIns="82953" tIns="41476" rIns="82953" bIns="41476" rtlCol="0" anchor="t">
            <a:spAutoFit/>
          </a:bodyPr>
          <a:lstStyle/>
          <a:p>
            <a:r>
              <a:rPr lang="en-AU" sz="1089" i="1">
                <a:solidFill>
                  <a:srgbClr val="000000"/>
                </a:solidFill>
                <a:latin typeface="Calibri Light"/>
                <a:cs typeface="Calibri Light"/>
              </a:rPr>
              <a:t>    Changes since April RWG  </a:t>
            </a:r>
          </a:p>
          <a:p>
            <a:r>
              <a:rPr lang="en-AU" sz="1089" b="1" i="1">
                <a:solidFill>
                  <a:srgbClr val="FF0000"/>
                </a:solidFill>
                <a:latin typeface="Calibri Light"/>
                <a:cs typeface="Calibri Light"/>
              </a:rPr>
              <a:t>*</a:t>
            </a:r>
            <a:r>
              <a:rPr lang="en-AU" sz="1089" i="1">
                <a:solidFill>
                  <a:srgbClr val="000000"/>
                </a:solidFill>
                <a:latin typeface="Calibri Light"/>
                <a:cs typeface="Calibri Light"/>
              </a:rPr>
              <a:t>raised by the 5MS Program</a:t>
            </a:r>
          </a:p>
          <a:p>
            <a:r>
              <a:rPr lang="en-AU" sz="1089" b="1">
                <a:solidFill>
                  <a:srgbClr val="FF0000"/>
                </a:solidFill>
                <a:latin typeface="Calibri Light"/>
                <a:cs typeface="Calibri Light"/>
              </a:rPr>
              <a:t># </a:t>
            </a:r>
            <a:r>
              <a:rPr lang="en-AU" sz="1089" i="1" err="1">
                <a:solidFill>
                  <a:srgbClr val="000000"/>
                </a:solidFill>
                <a:latin typeface="Calibri Light"/>
                <a:cs typeface="Calibri Light"/>
              </a:rPr>
              <a:t>aseXML</a:t>
            </a:r>
            <a:r>
              <a:rPr lang="en-AU" sz="1089" i="1">
                <a:solidFill>
                  <a:srgbClr val="000000"/>
                </a:solidFill>
                <a:latin typeface="Calibri Light"/>
                <a:cs typeface="Calibri Light"/>
              </a:rPr>
              <a:t> schema impact</a:t>
            </a:r>
          </a:p>
        </p:txBody>
      </p:sp>
      <p:sp>
        <p:nvSpPr>
          <p:cNvPr id="8" name="Rectangle 7">
            <a:extLst>
              <a:ext uri="{FF2B5EF4-FFF2-40B4-BE49-F238E27FC236}">
                <a16:creationId xmlns:a16="http://schemas.microsoft.com/office/drawing/2014/main" id="{A2D7B7B8-19C0-4591-889C-1C028E22DABF}"/>
              </a:ext>
            </a:extLst>
          </p:cNvPr>
          <p:cNvSpPr/>
          <p:nvPr/>
        </p:nvSpPr>
        <p:spPr>
          <a:xfrm>
            <a:off x="9325449" y="665483"/>
            <a:ext cx="104220" cy="13316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33"/>
          </a:p>
        </p:txBody>
      </p:sp>
    </p:spTree>
    <p:extLst>
      <p:ext uri="{BB962C8B-B14F-4D97-AF65-F5344CB8AC3E}">
        <p14:creationId xmlns:p14="http://schemas.microsoft.com/office/powerpoint/2010/main" val="2075908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D7DD1-A2F5-4D21-B76F-4E9F3A8E322E}"/>
              </a:ext>
            </a:extLst>
          </p:cNvPr>
          <p:cNvSpPr>
            <a:spLocks noGrp="1"/>
          </p:cNvSpPr>
          <p:nvPr>
            <p:ph type="title"/>
          </p:nvPr>
        </p:nvSpPr>
        <p:spPr>
          <a:xfrm>
            <a:off x="513483" y="138387"/>
            <a:ext cx="8176055" cy="1120951"/>
          </a:xfrm>
        </p:spPr>
        <p:txBody>
          <a:bodyPr>
            <a:noAutofit/>
          </a:bodyPr>
          <a:lstStyle/>
          <a:p>
            <a:r>
              <a:rPr lang="en-AU" sz="4000"/>
              <a:t>5MS/GS-related procedure change log – no change</a:t>
            </a:r>
          </a:p>
        </p:txBody>
      </p:sp>
      <p:sp>
        <p:nvSpPr>
          <p:cNvPr id="4" name="Slide Number Placeholder 3">
            <a:extLst>
              <a:ext uri="{FF2B5EF4-FFF2-40B4-BE49-F238E27FC236}">
                <a16:creationId xmlns:a16="http://schemas.microsoft.com/office/drawing/2014/main" id="{D979E207-8C96-43B4-B422-7ADF4A18BBF4}"/>
              </a:ext>
            </a:extLst>
          </p:cNvPr>
          <p:cNvSpPr>
            <a:spLocks noGrp="1"/>
          </p:cNvSpPr>
          <p:nvPr>
            <p:ph type="sldNum" sz="quarter" idx="12"/>
          </p:nvPr>
        </p:nvSpPr>
        <p:spPr/>
        <p:txBody>
          <a:bodyPr/>
          <a:lstStyle/>
          <a:p>
            <a:fld id="{4EC81F68-4976-451A-B2E9-79BCBD2F70CC}" type="slidenum">
              <a:rPr lang="en-AU" smtClean="0"/>
              <a:t>23</a:t>
            </a:fld>
            <a:endParaRPr lang="en-AU"/>
          </a:p>
        </p:txBody>
      </p:sp>
      <p:sp>
        <p:nvSpPr>
          <p:cNvPr id="10" name="TextBox 9">
            <a:extLst>
              <a:ext uri="{FF2B5EF4-FFF2-40B4-BE49-F238E27FC236}">
                <a16:creationId xmlns:a16="http://schemas.microsoft.com/office/drawing/2014/main" id="{9AA41DFE-4D39-4BB1-9681-356EF4AE324C}"/>
              </a:ext>
            </a:extLst>
          </p:cNvPr>
          <p:cNvSpPr txBox="1"/>
          <p:nvPr/>
        </p:nvSpPr>
        <p:spPr>
          <a:xfrm>
            <a:off x="8689538" y="6396200"/>
            <a:ext cx="1901483" cy="455253"/>
          </a:xfrm>
          <a:prstGeom prst="rect">
            <a:avLst/>
          </a:prstGeom>
          <a:noFill/>
        </p:spPr>
        <p:txBody>
          <a:bodyPr wrap="none" rtlCol="0">
            <a:spAutoFit/>
          </a:bodyPr>
          <a:lstStyle/>
          <a:p>
            <a:r>
              <a:rPr lang="en-AU" sz="1179" b="1" i="1">
                <a:solidFill>
                  <a:srgbClr val="FF0000"/>
                </a:solidFill>
                <a:latin typeface="Calibri Light" panose="020F0302020204030204" pitchFamily="34" charset="0"/>
                <a:cs typeface="Calibri Light" panose="020F0302020204030204" pitchFamily="34" charset="0"/>
              </a:rPr>
              <a:t>*</a:t>
            </a:r>
            <a:r>
              <a:rPr lang="en-AU" sz="1179" i="1">
                <a:solidFill>
                  <a:srgbClr val="000000"/>
                </a:solidFill>
                <a:latin typeface="Calibri Light" panose="020F0302020204030204" pitchFamily="34" charset="0"/>
                <a:cs typeface="Calibri Light" panose="020F0302020204030204" pitchFamily="34" charset="0"/>
              </a:rPr>
              <a:t>raised by the 5MS Program</a:t>
            </a:r>
          </a:p>
          <a:p>
            <a:r>
              <a:rPr lang="en-AU" sz="1179" b="1">
                <a:solidFill>
                  <a:srgbClr val="FF0000"/>
                </a:solidFill>
                <a:latin typeface="Calibri Light"/>
                <a:cs typeface="Calibri Light"/>
              </a:rPr>
              <a:t># </a:t>
            </a:r>
            <a:r>
              <a:rPr lang="en-AU" sz="1179" i="1">
                <a:solidFill>
                  <a:srgbClr val="000000"/>
                </a:solidFill>
                <a:latin typeface="Calibri Light" panose="020F0302020204030204" pitchFamily="34" charset="0"/>
                <a:cs typeface="Calibri Light" panose="020F0302020204030204" pitchFamily="34" charset="0"/>
              </a:rPr>
              <a:t>aseXML schema impact</a:t>
            </a:r>
          </a:p>
        </p:txBody>
      </p:sp>
      <p:graphicFrame>
        <p:nvGraphicFramePr>
          <p:cNvPr id="13" name="Table 12">
            <a:extLst>
              <a:ext uri="{FF2B5EF4-FFF2-40B4-BE49-F238E27FC236}">
                <a16:creationId xmlns:a16="http://schemas.microsoft.com/office/drawing/2014/main" id="{F3B8B900-D20C-4B64-9AF7-3E4A93DFB1F1}"/>
              </a:ext>
            </a:extLst>
          </p:cNvPr>
          <p:cNvGraphicFramePr>
            <a:graphicFrameLocks noGrp="1"/>
          </p:cNvGraphicFramePr>
          <p:nvPr>
            <p:extLst>
              <p:ext uri="{D42A27DB-BD31-4B8C-83A1-F6EECF244321}">
                <p14:modId xmlns:p14="http://schemas.microsoft.com/office/powerpoint/2010/main" val="275845609"/>
              </p:ext>
            </p:extLst>
          </p:nvPr>
        </p:nvGraphicFramePr>
        <p:xfrm>
          <a:off x="301925" y="1451087"/>
          <a:ext cx="11214338" cy="4744684"/>
        </p:xfrm>
        <a:graphic>
          <a:graphicData uri="http://schemas.openxmlformats.org/drawingml/2006/table">
            <a:tbl>
              <a:tblPr firstRow="1" bandRow="1">
                <a:tableStyleId>{5C22544A-7EE6-4342-B048-85BDC9FD1C3A}</a:tableStyleId>
              </a:tblPr>
              <a:tblGrid>
                <a:gridCol w="1974449">
                  <a:extLst>
                    <a:ext uri="{9D8B030D-6E8A-4147-A177-3AD203B41FA5}">
                      <a16:colId xmlns:a16="http://schemas.microsoft.com/office/drawing/2014/main" val="325043150"/>
                    </a:ext>
                  </a:extLst>
                </a:gridCol>
                <a:gridCol w="4198026">
                  <a:extLst>
                    <a:ext uri="{9D8B030D-6E8A-4147-A177-3AD203B41FA5}">
                      <a16:colId xmlns:a16="http://schemas.microsoft.com/office/drawing/2014/main" val="2074518550"/>
                    </a:ext>
                  </a:extLst>
                </a:gridCol>
                <a:gridCol w="1997555">
                  <a:extLst>
                    <a:ext uri="{9D8B030D-6E8A-4147-A177-3AD203B41FA5}">
                      <a16:colId xmlns:a16="http://schemas.microsoft.com/office/drawing/2014/main" val="3915063128"/>
                    </a:ext>
                  </a:extLst>
                </a:gridCol>
                <a:gridCol w="3044308">
                  <a:extLst>
                    <a:ext uri="{9D8B030D-6E8A-4147-A177-3AD203B41FA5}">
                      <a16:colId xmlns:a16="http://schemas.microsoft.com/office/drawing/2014/main" val="1402844314"/>
                    </a:ext>
                  </a:extLst>
                </a:gridCol>
              </a:tblGrid>
              <a:tr h="228423">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Calibri"/>
                          <a:ea typeface="+mn-ea"/>
                          <a:cs typeface="+mn-cs"/>
                        </a:rPr>
                        <a:t>Procedure issue</a:t>
                      </a:r>
                    </a:p>
                  </a:txBody>
                  <a:tcPr marL="5185" marR="5185" marT="5185" marB="0" anchor="ctr">
                    <a:solidFill>
                      <a:schemeClr val="accent2"/>
                    </a:solidFill>
                  </a:tcPr>
                </a:tc>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Calibri"/>
                          <a:ea typeface="+mn-ea"/>
                          <a:cs typeface="+mn-cs"/>
                        </a:rPr>
                        <a:t>AEMO Retail Systems Impact </a:t>
                      </a:r>
                    </a:p>
                  </a:txBody>
                  <a:tcPr marL="5185" marR="5185" marT="5185" marB="0" anchor="ctr">
                    <a:solidFill>
                      <a:schemeClr val="accent2"/>
                    </a:solidFill>
                  </a:tcPr>
                </a:tc>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Calibri"/>
                          <a:ea typeface="+mn-ea"/>
                          <a:cs typeface="+mn-cs"/>
                        </a:rPr>
                        <a:t>Available in Staging</a:t>
                      </a:r>
                    </a:p>
                  </a:txBody>
                  <a:tcPr marL="5185" marR="5185" marT="5185" marB="0" anchor="ctr">
                    <a:solidFill>
                      <a:schemeClr val="accent2"/>
                    </a:solidFill>
                  </a:tcPr>
                </a:tc>
                <a:tc>
                  <a:txBody>
                    <a:bodyPr/>
                    <a:lstStyle/>
                    <a:p>
                      <a:pPr marL="0" algn="ctr" defTabSz="801929" rtl="0" eaLnBrk="1" fontAlgn="ctr" latinLnBrk="0" hangingPunct="1">
                        <a:spcAft>
                          <a:spcPts val="0"/>
                        </a:spcAft>
                      </a:pPr>
                      <a:r>
                        <a:rPr lang="en-AU" sz="1200" b="1" i="0" u="none" strike="noStrike" kern="1200">
                          <a:solidFill>
                            <a:schemeClr val="bg1"/>
                          </a:solidFill>
                          <a:effectLst/>
                          <a:latin typeface="Calibri"/>
                          <a:ea typeface="+mn-ea"/>
                          <a:cs typeface="+mn-cs"/>
                        </a:rPr>
                        <a:t>Readiness Considerations</a:t>
                      </a:r>
                    </a:p>
                  </a:txBody>
                  <a:tcPr marL="5185" marR="5185" marT="5185" marB="0" anchor="ctr">
                    <a:solidFill>
                      <a:schemeClr val="accent2"/>
                    </a:solidFill>
                  </a:tcPr>
                </a:tc>
                <a:extLst>
                  <a:ext uri="{0D108BD9-81ED-4DB2-BD59-A6C34878D82A}">
                    <a16:rowId xmlns:a16="http://schemas.microsoft.com/office/drawing/2014/main" val="11208616"/>
                  </a:ext>
                </a:extLst>
              </a:tr>
              <a:tr h="1263301">
                <a:tc>
                  <a:txBody>
                    <a:bodyPr/>
                    <a:lstStyle/>
                    <a:p>
                      <a:pPr marL="0" lvl="0" indent="0" algn="l" defTabSz="801929" rtl="0" eaLnBrk="1" fontAlgn="ctr" latinLnBrk="0" hangingPunct="1">
                        <a:lnSpc>
                          <a:spcPct val="100000"/>
                        </a:lnSpc>
                        <a:spcBef>
                          <a:spcPts val="600"/>
                        </a:spcBef>
                        <a:spcAft>
                          <a:spcPts val="1200"/>
                        </a:spcAft>
                      </a:pPr>
                      <a:r>
                        <a:rPr lang="en-AU" sz="1200" b="1" i="0" u="none" strike="noStrike" kern="1200">
                          <a:solidFill>
                            <a:srgbClr val="000000"/>
                          </a:solidFill>
                          <a:effectLst/>
                          <a:latin typeface="Calibri Light"/>
                          <a:ea typeface="+mn-ea"/>
                          <a:cs typeface="Calibri Light"/>
                        </a:rPr>
                        <a:t>Proposal for RWD</a:t>
                      </a: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Calibri Light"/>
                          <a:ea typeface="+mn-ea"/>
                          <a:cs typeface="Calibri Light"/>
                        </a:rPr>
                        <a:t> No impact to 5MS Retail systems.</a:t>
                      </a:r>
                    </a:p>
                  </a:txBody>
                  <a:tcPr marL="72000" marR="72000" marT="36000" marB="36000" anchor="ctr">
                    <a:solidFill>
                      <a:schemeClr val="bg1">
                        <a:lumMod val="95000"/>
                      </a:schemeClr>
                    </a:solidFill>
                  </a:tcPr>
                </a:tc>
                <a:tc>
                  <a:txBody>
                    <a:bodyPr/>
                    <a:lstStyle/>
                    <a:p>
                      <a:pPr>
                        <a:spcAft>
                          <a:spcPts val="0"/>
                        </a:spcAft>
                      </a:pPr>
                      <a:r>
                        <a:rPr lang="en-AU" sz="1200" b="0" i="0" u="none" strike="noStrike" kern="1200">
                          <a:solidFill>
                            <a:srgbClr val="000000"/>
                          </a:solidFill>
                          <a:effectLst/>
                          <a:latin typeface="Calibri Light"/>
                          <a:ea typeface="+mn-ea"/>
                          <a:cs typeface="Calibri Light"/>
                        </a:rPr>
                        <a:t>N/A</a:t>
                      </a:r>
                    </a:p>
                  </a:txBody>
                  <a:tcPr marL="72000" marR="72000" marT="36000" marB="36000" anchor="ctr">
                    <a:solidFill>
                      <a:schemeClr val="bg1">
                        <a:lumMod val="95000"/>
                      </a:schemeClr>
                    </a:solidFill>
                  </a:tcPr>
                </a:tc>
                <a:tc>
                  <a:txBody>
                    <a:bodyPr/>
                    <a:lstStyle/>
                    <a:p>
                      <a:pPr>
                        <a:spcAft>
                          <a:spcPts val="0"/>
                        </a:spcAft>
                      </a:pPr>
                      <a:r>
                        <a:rPr lang="en-AU" sz="1200" b="0" i="0" u="none" strike="noStrike" kern="1200" err="1">
                          <a:solidFill>
                            <a:srgbClr val="000000"/>
                          </a:solidFill>
                          <a:effectLst/>
                          <a:latin typeface="Calibri Light"/>
                          <a:ea typeface="+mn-ea"/>
                          <a:cs typeface="Calibri Light"/>
                        </a:rPr>
                        <a:t>ReadTypeCode</a:t>
                      </a:r>
                      <a:r>
                        <a:rPr lang="en-AU" sz="1200" b="0" i="0" u="none" strike="noStrike" kern="1200">
                          <a:solidFill>
                            <a:srgbClr val="000000"/>
                          </a:solidFill>
                          <a:effectLst/>
                          <a:latin typeface="Calibri Light"/>
                          <a:ea typeface="+mn-ea"/>
                          <a:cs typeface="Calibri Light"/>
                        </a:rPr>
                        <a:t> amended from ‘Optional’ to ‘Required’. Fourth character added to identify whether a meter is capable of reading at five-minute granularity.</a:t>
                      </a:r>
                    </a:p>
                    <a:p>
                      <a:pPr>
                        <a:spcAft>
                          <a:spcPts val="0"/>
                        </a:spcAft>
                      </a:pPr>
                      <a:r>
                        <a:rPr lang="en-AU" sz="1200" b="0" i="0" u="none" strike="noStrike" kern="1200">
                          <a:solidFill>
                            <a:srgbClr val="000000"/>
                          </a:solidFill>
                          <a:effectLst/>
                          <a:latin typeface="Calibri Light"/>
                          <a:ea typeface="+mn-ea"/>
                          <a:cs typeface="Calibri Light"/>
                        </a:rPr>
                        <a:t>4th char field is already avail for data updates in PROD</a:t>
                      </a:r>
                    </a:p>
                  </a:txBody>
                  <a:tcPr marL="72000" marR="72000" marT="36000" marB="36000" anchor="ctr">
                    <a:solidFill>
                      <a:schemeClr val="bg1">
                        <a:lumMod val="95000"/>
                      </a:schemeClr>
                    </a:solidFill>
                  </a:tcPr>
                </a:tc>
                <a:extLst>
                  <a:ext uri="{0D108BD9-81ED-4DB2-BD59-A6C34878D82A}">
                    <a16:rowId xmlns:a16="http://schemas.microsoft.com/office/drawing/2014/main" val="1421962289"/>
                  </a:ext>
                </a:extLst>
              </a:tr>
              <a:tr h="1378735">
                <a:tc>
                  <a:txBody>
                    <a:bodyPr/>
                    <a:lstStyle/>
                    <a:p>
                      <a:pPr marL="0" lvl="0" indent="0" algn="l" defTabSz="801929" rtl="0" eaLnBrk="1" fontAlgn="ctr" latinLnBrk="0" hangingPunct="1">
                        <a:lnSpc>
                          <a:spcPct val="100000"/>
                        </a:lnSpc>
                        <a:spcBef>
                          <a:spcPts val="600"/>
                        </a:spcBef>
                        <a:spcAft>
                          <a:spcPts val="1200"/>
                        </a:spcAft>
                      </a:pPr>
                      <a:r>
                        <a:rPr lang="en-AU" sz="1200" b="1" i="0" u="none" strike="noStrike" kern="1200">
                          <a:solidFill>
                            <a:srgbClr val="000000"/>
                          </a:solidFill>
                          <a:effectLst/>
                          <a:latin typeface="Calibri Light"/>
                          <a:ea typeface="+mn-ea"/>
                          <a:cs typeface="Calibri Light"/>
                        </a:rPr>
                        <a:t>TNI 2 for cross-boundary meters</a:t>
                      </a:r>
                      <a:r>
                        <a:rPr lang="en-AU" sz="1200" b="1" i="0" u="none" strike="noStrike" kern="1200">
                          <a:solidFill>
                            <a:srgbClr val="FF0000"/>
                          </a:solidFill>
                          <a:effectLst/>
                          <a:latin typeface="Calibri Light"/>
                          <a:ea typeface="+mn-ea"/>
                          <a:cs typeface="Calibri Light"/>
                        </a:rPr>
                        <a:t> *#</a:t>
                      </a: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Calibri Light"/>
                          <a:ea typeface="+mn-ea"/>
                          <a:cs typeface="Calibri Light"/>
                        </a:rPr>
                        <a:t> CATS CR support for TNI2 field.</a:t>
                      </a:r>
                    </a:p>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Calibri Light"/>
                          <a:ea typeface="+mn-ea"/>
                          <a:cs typeface="Calibri Light"/>
                        </a:rPr>
                        <a:t> MSATS Browser to support display TNI2 for NMI Discovery Transactions.</a:t>
                      </a:r>
                    </a:p>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Calibri Light"/>
                          <a:ea typeface="+mn-ea"/>
                          <a:cs typeface="Calibri Light"/>
                        </a:rPr>
                        <a:t> </a:t>
                      </a:r>
                      <a:r>
                        <a:rPr lang="en-AU" sz="1200" b="0" i="0" u="none" strike="noStrike" kern="1200" err="1">
                          <a:solidFill>
                            <a:srgbClr val="000000"/>
                          </a:solidFill>
                          <a:effectLst/>
                          <a:latin typeface="Calibri Light"/>
                          <a:ea typeface="+mn-ea"/>
                          <a:cs typeface="Calibri Light"/>
                        </a:rPr>
                        <a:t>aseXML</a:t>
                      </a:r>
                      <a:r>
                        <a:rPr lang="en-AU" sz="1200" b="0" i="0" u="none" strike="noStrike" kern="1200">
                          <a:solidFill>
                            <a:srgbClr val="000000"/>
                          </a:solidFill>
                          <a:effectLst/>
                          <a:latin typeface="Calibri Light"/>
                          <a:ea typeface="+mn-ea"/>
                          <a:cs typeface="Calibri Light"/>
                        </a:rPr>
                        <a:t> schema support extension to support TNI2 inclusion (r39).</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 typeface="Arial" panose="020B0604020202020204" pitchFamily="34" charset="0"/>
                        <a:buNone/>
                        <a:tabLst/>
                        <a:defRPr/>
                      </a:pPr>
                      <a:r>
                        <a:rPr lang="en-AU" sz="1200" b="1" i="0" u="none" strike="noStrike" kern="1200">
                          <a:solidFill>
                            <a:srgbClr val="000000"/>
                          </a:solidFill>
                          <a:effectLst/>
                          <a:latin typeface="Calibri Light"/>
                          <a:ea typeface="+mn-ea"/>
                          <a:cs typeface="Calibri Light"/>
                        </a:rPr>
                        <a:t>R18</a:t>
                      </a:r>
                      <a:r>
                        <a:rPr lang="en-AU" sz="1200" b="0" i="0" u="none" strike="noStrike" kern="1200">
                          <a:solidFill>
                            <a:srgbClr val="000000"/>
                          </a:solidFill>
                          <a:effectLst/>
                          <a:latin typeface="Calibri Light"/>
                          <a:ea typeface="+mn-ea"/>
                          <a:cs typeface="Calibri Light"/>
                        </a:rPr>
                        <a:t> and </a:t>
                      </a:r>
                      <a:r>
                        <a:rPr lang="en-AU" sz="1200" b="1" i="0" u="none" strike="noStrike" kern="1200">
                          <a:solidFill>
                            <a:srgbClr val="000000"/>
                          </a:solidFill>
                          <a:effectLst/>
                          <a:latin typeface="Calibri Light"/>
                          <a:ea typeface="+mn-ea"/>
                          <a:cs typeface="Calibri Light"/>
                        </a:rPr>
                        <a:t>R19</a:t>
                      </a:r>
                      <a:r>
                        <a:rPr lang="en-AU" sz="1200" b="0" i="0" u="none" strike="noStrike" kern="1200">
                          <a:solidFill>
                            <a:srgbClr val="000000"/>
                          </a:solidFill>
                          <a:effectLst/>
                          <a:latin typeface="Calibri Light"/>
                          <a:ea typeface="+mn-ea"/>
                          <a:cs typeface="Calibri Light"/>
                        </a:rPr>
                        <a:t> - 31-Aug-20 - Support for TNI2 for CATS CRs.</a:t>
                      </a:r>
                    </a:p>
                  </a:txBody>
                  <a:tcPr marL="72000" marR="72000" marT="36000" marB="36000" anchor="ctr">
                    <a:solidFill>
                      <a:schemeClr val="bg1">
                        <a:lumMod val="95000"/>
                      </a:schemeClr>
                    </a:solidFill>
                  </a:tcPr>
                </a:tc>
                <a:tc>
                  <a:txBody>
                    <a:bodyPr/>
                    <a:lstStyle/>
                    <a:p>
                      <a:pPr marL="0" marR="0" lvl="0" indent="0" algn="l">
                        <a:lnSpc>
                          <a:spcPct val="100000"/>
                        </a:lnSpc>
                        <a:spcBef>
                          <a:spcPts val="600"/>
                        </a:spcBef>
                        <a:spcAft>
                          <a:spcPts val="1200"/>
                        </a:spcAft>
                        <a:buNone/>
                      </a:pPr>
                      <a:r>
                        <a:rPr lang="en-AU" sz="1200" b="0" i="0" u="none" strike="noStrike" kern="1200" noProof="0">
                          <a:solidFill>
                            <a:srgbClr val="000000"/>
                          </a:solidFill>
                          <a:effectLst/>
                          <a:latin typeface="Calibri Light"/>
                          <a:ea typeface="+mn-ea"/>
                          <a:cs typeface="Calibri Light"/>
                        </a:rPr>
                        <a:t>TNI Code assigned, by AEMO, however Participants to undertake the generation of associated CR2xxx transactions, </a:t>
                      </a:r>
                      <a:r>
                        <a:rPr lang="en-AU" sz="1200" b="0" i="0" u="none" strike="noStrike" kern="1200">
                          <a:solidFill>
                            <a:srgbClr val="000000"/>
                          </a:solidFill>
                          <a:effectLst/>
                          <a:latin typeface="Calibri Light"/>
                          <a:ea typeface="+mn-ea"/>
                          <a:cs typeface="Calibri Light"/>
                        </a:rPr>
                        <a:t>to register a cross boundary meter using TNI 2. Migration to r39 </a:t>
                      </a:r>
                      <a:r>
                        <a:rPr lang="en-AU" sz="1200" b="0" i="0" u="none" strike="noStrike" kern="1200" err="1">
                          <a:solidFill>
                            <a:srgbClr val="000000"/>
                          </a:solidFill>
                          <a:effectLst/>
                          <a:latin typeface="Calibri Light"/>
                          <a:ea typeface="+mn-ea"/>
                          <a:cs typeface="Calibri Light"/>
                        </a:rPr>
                        <a:t>aseXML</a:t>
                      </a:r>
                      <a:r>
                        <a:rPr lang="en-AU" sz="1200" b="0" i="0" u="none" strike="noStrike" kern="1200">
                          <a:solidFill>
                            <a:srgbClr val="000000"/>
                          </a:solidFill>
                          <a:effectLst/>
                          <a:latin typeface="Calibri Light"/>
                          <a:ea typeface="+mn-ea"/>
                          <a:cs typeface="Calibri Light"/>
                        </a:rPr>
                        <a:t> necessitated.</a:t>
                      </a:r>
                    </a:p>
                  </a:txBody>
                  <a:tcPr marL="72000" marR="72000" marT="36000" marB="36000" anchor="ctr">
                    <a:solidFill>
                      <a:schemeClr val="bg1">
                        <a:lumMod val="95000"/>
                      </a:schemeClr>
                    </a:solidFill>
                  </a:tcPr>
                </a:tc>
                <a:extLst>
                  <a:ext uri="{0D108BD9-81ED-4DB2-BD59-A6C34878D82A}">
                    <a16:rowId xmlns:a16="http://schemas.microsoft.com/office/drawing/2014/main" val="467452775"/>
                  </a:ext>
                </a:extLst>
              </a:tr>
              <a:tr h="1738197">
                <a:tc>
                  <a:txBody>
                    <a:bodyPr/>
                    <a:lstStyle/>
                    <a:p>
                      <a:pPr marL="0" marR="0" lvl="0" indent="0" algn="l" defTabSz="801929" rtl="0" eaLnBrk="1" fontAlgn="ctr" latinLnBrk="0" hangingPunct="1">
                        <a:lnSpc>
                          <a:spcPct val="100000"/>
                        </a:lnSpc>
                        <a:spcBef>
                          <a:spcPts val="600"/>
                        </a:spcBef>
                        <a:spcAft>
                          <a:spcPts val="1200"/>
                        </a:spcAft>
                        <a:buClrTx/>
                        <a:buSzTx/>
                        <a:buFontTx/>
                        <a:buNone/>
                        <a:tabLst/>
                        <a:defRPr/>
                      </a:pPr>
                      <a:r>
                        <a:rPr lang="en-AU" sz="1200" b="1" i="0" u="none" strike="noStrike" kern="1200">
                          <a:solidFill>
                            <a:srgbClr val="000000"/>
                          </a:solidFill>
                          <a:effectLst/>
                          <a:latin typeface="Calibri Light"/>
                          <a:ea typeface="+mn-ea"/>
                          <a:cs typeface="Calibri Light"/>
                        </a:rPr>
                        <a:t>New NCONUML NMI Class codes available in list for SORD </a:t>
                      </a:r>
                      <a:r>
                        <a:rPr lang="en-AU" sz="1200" b="1" i="0" u="none" strike="noStrike" kern="1200">
                          <a:solidFill>
                            <a:srgbClr val="FF0000"/>
                          </a:solidFill>
                          <a:effectLst/>
                          <a:latin typeface="Calibri Light"/>
                          <a:ea typeface="+mn-ea"/>
                          <a:cs typeface="Calibri Light"/>
                        </a:rPr>
                        <a:t>#​</a:t>
                      </a:r>
                    </a:p>
                  </a:txBody>
                  <a:tcPr marL="72000" marR="72000" marT="36000" marB="36000" anchor="ctr">
                    <a:solidFill>
                      <a:schemeClr val="bg1">
                        <a:lumMod val="95000"/>
                      </a:schemeClr>
                    </a:solidFill>
                  </a:tcPr>
                </a:tc>
                <a:tc>
                  <a:txBody>
                    <a:bodyPr/>
                    <a:lstStyle/>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Calibri Light"/>
                          <a:ea typeface="+mn-ea"/>
                          <a:cs typeface="Calibri Light"/>
                        </a:rPr>
                        <a:t> Likely B2B schema change.</a:t>
                      </a:r>
                    </a:p>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Calibri Light"/>
                          <a:ea typeface="+mn-ea"/>
                          <a:cs typeface="Calibri Light"/>
                        </a:rPr>
                        <a:t> AEMO confirms that the Electricity B2B changes for v3.5 will be made available in pre-production in September or early October 2021. The changes will be in pre-production for a minimum of 4 weeks.</a:t>
                      </a:r>
                    </a:p>
                    <a:p>
                      <a:pPr marL="0" marR="0" lvl="0" indent="0" algn="l" rtl="0" eaLnBrk="1" fontAlgn="ctr" latinLnBrk="0" hangingPunct="1">
                        <a:lnSpc>
                          <a:spcPct val="100000"/>
                        </a:lnSpc>
                        <a:spcBef>
                          <a:spcPts val="600"/>
                        </a:spcBef>
                        <a:spcAft>
                          <a:spcPts val="1200"/>
                        </a:spcAft>
                        <a:buClrTx/>
                        <a:buSzTx/>
                        <a:buFont typeface="Arial" panose="020B0604020202020204" pitchFamily="34" charset="0"/>
                        <a:buChar char="•"/>
                      </a:pPr>
                      <a:r>
                        <a:rPr lang="en-AU" sz="1200" b="0" i="0" u="none" strike="noStrike" kern="1200">
                          <a:solidFill>
                            <a:srgbClr val="000000"/>
                          </a:solidFill>
                          <a:effectLst/>
                          <a:latin typeface="Calibri Light"/>
                          <a:ea typeface="+mn-ea"/>
                          <a:cs typeface="Calibri Light"/>
                        </a:rPr>
                        <a:t> 5MS will have to merge the changes from Electricity B2B for the GS May 2022 release.</a:t>
                      </a:r>
                    </a:p>
                  </a:txBody>
                  <a:tcPr marL="72000" marR="72000" marT="36000" marB="36000" anchor="ctr">
                    <a:solidFill>
                      <a:schemeClr val="bg1">
                        <a:lumMod val="95000"/>
                      </a:schemeClr>
                    </a:solidFill>
                  </a:tcPr>
                </a:tc>
                <a:tc>
                  <a:txBody>
                    <a:bodyPr/>
                    <a:lstStyle/>
                    <a:p>
                      <a:pPr marL="0" marR="0" lvl="0" indent="0" algn="l" defTabSz="801929" rtl="0" eaLnBrk="1" fontAlgn="ctr" latinLnBrk="0" hangingPunct="1">
                        <a:lnSpc>
                          <a:spcPct val="100000"/>
                        </a:lnSpc>
                        <a:spcBef>
                          <a:spcPts val="600"/>
                        </a:spcBef>
                        <a:spcAft>
                          <a:spcPts val="1200"/>
                        </a:spcAft>
                        <a:buClrTx/>
                        <a:buSzTx/>
                        <a:buFont typeface="Arial" panose="020B0604020202020204" pitchFamily="34" charset="0"/>
                        <a:buNone/>
                        <a:tabLst/>
                        <a:defRPr/>
                      </a:pPr>
                      <a:r>
                        <a:rPr lang="en-AU" sz="1200" b="0" i="0" u="none" strike="noStrike" kern="1200">
                          <a:solidFill>
                            <a:srgbClr val="000000"/>
                          </a:solidFill>
                          <a:effectLst/>
                          <a:latin typeface="Calibri Light"/>
                          <a:ea typeface="+mn-ea"/>
                          <a:cs typeface="Calibri Light"/>
                        </a:rPr>
                        <a:t>TBD</a:t>
                      </a:r>
                    </a:p>
                  </a:txBody>
                  <a:tcPr marL="72000" marR="72000" marT="36000" marB="36000" anchor="ctr">
                    <a:solidFill>
                      <a:schemeClr val="bg1">
                        <a:lumMod val="95000"/>
                      </a:schemeClr>
                    </a:solidFill>
                  </a:tcPr>
                </a:tc>
                <a:tc>
                  <a:txBody>
                    <a:bodyPr/>
                    <a:lstStyle/>
                    <a:p>
                      <a:r>
                        <a:rPr lang="en-AU" sz="1200" b="0" i="0" u="none" strike="noStrike" kern="1200">
                          <a:solidFill>
                            <a:srgbClr val="000000"/>
                          </a:solidFill>
                          <a:effectLst/>
                          <a:latin typeface="Calibri Light"/>
                          <a:ea typeface="+mn-ea"/>
                          <a:cs typeface="Calibri Light"/>
                        </a:rPr>
                        <a:t>10-Nov-2021 effective date decided as part of the regulator implementation  roadmap. </a:t>
                      </a:r>
                    </a:p>
                  </a:txBody>
                  <a:tcPr marL="72000" marR="72000" marT="36000" marB="36000" anchor="ctr">
                    <a:solidFill>
                      <a:schemeClr val="bg1">
                        <a:lumMod val="95000"/>
                      </a:schemeClr>
                    </a:solidFill>
                  </a:tcPr>
                </a:tc>
                <a:extLst>
                  <a:ext uri="{0D108BD9-81ED-4DB2-BD59-A6C34878D82A}">
                    <a16:rowId xmlns:a16="http://schemas.microsoft.com/office/drawing/2014/main" val="1115453898"/>
                  </a:ext>
                </a:extLst>
              </a:tr>
            </a:tbl>
          </a:graphicData>
        </a:graphic>
      </p:graphicFrame>
    </p:spTree>
    <p:extLst>
      <p:ext uri="{BB962C8B-B14F-4D97-AF65-F5344CB8AC3E}">
        <p14:creationId xmlns:p14="http://schemas.microsoft.com/office/powerpoint/2010/main" val="390009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5MS Staging Environment Availability</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2149624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5MS Staging Environment Availability</a:t>
            </a:r>
          </a:p>
        </p:txBody>
      </p:sp>
      <p:sp>
        <p:nvSpPr>
          <p:cNvPr id="3" name="Content Placeholder 2">
            <a:extLst>
              <a:ext uri="{FF2B5EF4-FFF2-40B4-BE49-F238E27FC236}">
                <a16:creationId xmlns:a16="http://schemas.microsoft.com/office/drawing/2014/main" id="{DF98E055-EF5F-4C49-8453-45D035FE5816}"/>
              </a:ext>
            </a:extLst>
          </p:cNvPr>
          <p:cNvSpPr>
            <a:spLocks noGrp="1"/>
          </p:cNvSpPr>
          <p:nvPr>
            <p:ph idx="1"/>
          </p:nvPr>
        </p:nvSpPr>
        <p:spPr/>
        <p:txBody>
          <a:bodyPr>
            <a:normAutofit/>
          </a:bodyPr>
          <a:lstStyle/>
          <a:p>
            <a:pPr>
              <a:lnSpc>
                <a:spcPct val="100000"/>
              </a:lnSpc>
              <a:spcBef>
                <a:spcPts val="1200"/>
              </a:spcBef>
              <a:spcAft>
                <a:spcPts val="600"/>
              </a:spcAft>
            </a:pPr>
            <a:r>
              <a:rPr lang="en-AU" sz="1800"/>
              <a:t>AEMO has reviewed its position on the support of Staging environment as at 31 May</a:t>
            </a:r>
          </a:p>
          <a:p>
            <a:pPr>
              <a:lnSpc>
                <a:spcPct val="100000"/>
              </a:lnSpc>
              <a:spcBef>
                <a:spcPts val="1200"/>
              </a:spcBef>
              <a:spcAft>
                <a:spcPts val="600"/>
              </a:spcAft>
            </a:pPr>
            <a:r>
              <a:rPr lang="en-AU" sz="1800"/>
              <a:t>In light of participant feedback regarding the utilisation of the staging environment, in particular for the testing of full 5 minute capability in the period up to the commencement of 5MS Market Trial – Staging environment support will be maintained until the commencement of Market Trial, currently scheduled for 19</a:t>
            </a:r>
            <a:r>
              <a:rPr lang="en-AU" sz="1800" baseline="30000"/>
              <a:t>th</a:t>
            </a:r>
            <a:r>
              <a:rPr lang="en-AU" sz="1800"/>
              <a:t> July.</a:t>
            </a:r>
          </a:p>
          <a:p>
            <a:pPr lvl="1">
              <a:lnSpc>
                <a:spcPct val="100000"/>
              </a:lnSpc>
              <a:spcBef>
                <a:spcPts val="600"/>
              </a:spcBef>
              <a:spcAft>
                <a:spcPts val="600"/>
              </a:spcAft>
              <a:buFontTx/>
              <a:buChar char="–"/>
            </a:pPr>
            <a:r>
              <a:rPr lang="en-AU" sz="1800"/>
              <a:t>At this time the pre-production environment will be reflective of the1 Oct capability.</a:t>
            </a:r>
          </a:p>
          <a:p>
            <a:pPr lvl="1">
              <a:lnSpc>
                <a:spcPct val="100000"/>
              </a:lnSpc>
              <a:spcBef>
                <a:spcPts val="600"/>
              </a:spcBef>
              <a:spcAft>
                <a:spcPts val="600"/>
              </a:spcAft>
              <a:buFontTx/>
              <a:buChar char="–"/>
            </a:pPr>
            <a:r>
              <a:rPr lang="en-AU" sz="1800"/>
              <a:t>Multiple have indicated the bi-lateral testing would be more effectively carried out in the pre-prod environment</a:t>
            </a:r>
          </a:p>
          <a:p>
            <a:pPr>
              <a:lnSpc>
                <a:spcPct val="100000"/>
              </a:lnSpc>
              <a:spcBef>
                <a:spcPts val="1200"/>
              </a:spcBef>
              <a:spcAft>
                <a:spcPts val="600"/>
              </a:spcAft>
            </a:pPr>
            <a:r>
              <a:rPr lang="en-AU" sz="1800"/>
              <a:t>Support for participant issues raised will be on a best endeavours basis and prioritised behind production and pre-production environment support</a:t>
            </a:r>
          </a:p>
          <a:p>
            <a:pPr lvl="1">
              <a:lnSpc>
                <a:spcPct val="100000"/>
              </a:lnSpc>
              <a:spcBef>
                <a:spcPts val="600"/>
              </a:spcBef>
              <a:spcAft>
                <a:spcPts val="600"/>
              </a:spcAft>
              <a:buFontTx/>
              <a:buChar char="–"/>
            </a:pPr>
            <a:r>
              <a:rPr lang="en-AU" sz="1800"/>
              <a:t>Noting that Staging environment has been support ed only for 5MS capability and will not be supported for CS, WDR or future initiatives at this stage</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25</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8600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Dispatch &amp; Bidding Update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Ian Devaney</a:t>
            </a:r>
          </a:p>
        </p:txBody>
      </p:sp>
    </p:spTree>
    <p:extLst>
      <p:ext uri="{BB962C8B-B14F-4D97-AF65-F5344CB8AC3E}">
        <p14:creationId xmlns:p14="http://schemas.microsoft.com/office/powerpoint/2010/main" val="3242710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2C3CB-B482-4468-9D9A-377711AA5C39}"/>
              </a:ext>
            </a:extLst>
          </p:cNvPr>
          <p:cNvSpPr>
            <a:spLocks noGrp="1"/>
          </p:cNvSpPr>
          <p:nvPr>
            <p:ph type="title"/>
          </p:nvPr>
        </p:nvSpPr>
        <p:spPr>
          <a:xfrm>
            <a:off x="1442571" y="164178"/>
            <a:ext cx="7260336" cy="1189039"/>
          </a:xfrm>
        </p:spPr>
        <p:txBody>
          <a:bodyPr>
            <a:normAutofit/>
          </a:bodyPr>
          <a:lstStyle/>
          <a:p>
            <a:r>
              <a:rPr lang="en-AU" sz="3266"/>
              <a:t>Bidding / Dispatch</a:t>
            </a:r>
            <a:br>
              <a:rPr lang="en-AU"/>
            </a:br>
            <a:r>
              <a:rPr lang="en-AU" sz="2400"/>
              <a:t>Staging, Pre-production &amp; Production timelines</a:t>
            </a:r>
            <a:endParaRPr lang="en-AU" sz="3600"/>
          </a:p>
        </p:txBody>
      </p:sp>
      <p:sp>
        <p:nvSpPr>
          <p:cNvPr id="65" name="Arrow: Right 64">
            <a:extLst>
              <a:ext uri="{FF2B5EF4-FFF2-40B4-BE49-F238E27FC236}">
                <a16:creationId xmlns:a16="http://schemas.microsoft.com/office/drawing/2014/main" id="{45C786C7-2598-4536-B4A5-68707D9E03F9}"/>
              </a:ext>
            </a:extLst>
          </p:cNvPr>
          <p:cNvSpPr/>
          <p:nvPr/>
        </p:nvSpPr>
        <p:spPr>
          <a:xfrm>
            <a:off x="3057144" y="3032460"/>
            <a:ext cx="7260336" cy="482400"/>
          </a:xfrm>
          <a:prstGeom prst="rightArrow">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814" b="1"/>
          </a:p>
        </p:txBody>
      </p:sp>
      <p:sp>
        <p:nvSpPr>
          <p:cNvPr id="70" name="Arrow: Right 69">
            <a:extLst>
              <a:ext uri="{FF2B5EF4-FFF2-40B4-BE49-F238E27FC236}">
                <a16:creationId xmlns:a16="http://schemas.microsoft.com/office/drawing/2014/main" id="{EFBE4EC3-01E4-47EB-91D3-C885746F959B}"/>
              </a:ext>
            </a:extLst>
          </p:cNvPr>
          <p:cNvSpPr/>
          <p:nvPr/>
        </p:nvSpPr>
        <p:spPr>
          <a:xfrm>
            <a:off x="3057144" y="2332357"/>
            <a:ext cx="7260336" cy="482400"/>
          </a:xfrm>
          <a:prstGeom prst="rightArrow">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814" b="1"/>
          </a:p>
        </p:txBody>
      </p:sp>
      <p:sp>
        <p:nvSpPr>
          <p:cNvPr id="71" name="TextBox 70">
            <a:extLst>
              <a:ext uri="{FF2B5EF4-FFF2-40B4-BE49-F238E27FC236}">
                <a16:creationId xmlns:a16="http://schemas.microsoft.com/office/drawing/2014/main" id="{B53F386A-5F00-4E13-9236-7E5CC172B8A1}"/>
              </a:ext>
            </a:extLst>
          </p:cNvPr>
          <p:cNvSpPr txBox="1"/>
          <p:nvPr/>
        </p:nvSpPr>
        <p:spPr>
          <a:xfrm>
            <a:off x="2008494" y="1763991"/>
            <a:ext cx="1048650" cy="287771"/>
          </a:xfrm>
          <a:prstGeom prst="rect">
            <a:avLst/>
          </a:prstGeom>
          <a:noFill/>
        </p:spPr>
        <p:txBody>
          <a:bodyPr wrap="square" rtlCol="0">
            <a:spAutoFit/>
          </a:bodyPr>
          <a:lstStyle/>
          <a:p>
            <a:pPr algn="ctr"/>
            <a:r>
              <a:rPr lang="en-AU" sz="1270" b="1"/>
              <a:t>STAGING</a:t>
            </a:r>
            <a:endParaRPr lang="en-AU" sz="1452" b="1"/>
          </a:p>
        </p:txBody>
      </p:sp>
      <p:sp>
        <p:nvSpPr>
          <p:cNvPr id="72" name="TextBox 71">
            <a:extLst>
              <a:ext uri="{FF2B5EF4-FFF2-40B4-BE49-F238E27FC236}">
                <a16:creationId xmlns:a16="http://schemas.microsoft.com/office/drawing/2014/main" id="{43FF08DC-4770-4AED-B24B-069945836172}"/>
              </a:ext>
            </a:extLst>
          </p:cNvPr>
          <p:cNvSpPr txBox="1"/>
          <p:nvPr/>
        </p:nvSpPr>
        <p:spPr>
          <a:xfrm>
            <a:off x="1546121" y="2447312"/>
            <a:ext cx="1511024" cy="287771"/>
          </a:xfrm>
          <a:prstGeom prst="rect">
            <a:avLst/>
          </a:prstGeom>
          <a:noFill/>
        </p:spPr>
        <p:txBody>
          <a:bodyPr wrap="square" rtlCol="0">
            <a:spAutoFit/>
          </a:bodyPr>
          <a:lstStyle/>
          <a:p>
            <a:pPr algn="ctr"/>
            <a:r>
              <a:rPr lang="en-AU" sz="1270" b="1"/>
              <a:t>PRE-PRODUCTION</a:t>
            </a:r>
          </a:p>
        </p:txBody>
      </p:sp>
      <p:sp>
        <p:nvSpPr>
          <p:cNvPr id="73" name="TextBox 72">
            <a:extLst>
              <a:ext uri="{FF2B5EF4-FFF2-40B4-BE49-F238E27FC236}">
                <a16:creationId xmlns:a16="http://schemas.microsoft.com/office/drawing/2014/main" id="{782E3A97-D138-45BB-9D3E-8F14B841FC28}"/>
              </a:ext>
            </a:extLst>
          </p:cNvPr>
          <p:cNvSpPr txBox="1"/>
          <p:nvPr/>
        </p:nvSpPr>
        <p:spPr>
          <a:xfrm>
            <a:off x="1773799" y="3122614"/>
            <a:ext cx="1283346" cy="287771"/>
          </a:xfrm>
          <a:prstGeom prst="rect">
            <a:avLst/>
          </a:prstGeom>
          <a:noFill/>
        </p:spPr>
        <p:txBody>
          <a:bodyPr wrap="square" rtlCol="0">
            <a:spAutoFit/>
          </a:bodyPr>
          <a:lstStyle/>
          <a:p>
            <a:pPr algn="ctr"/>
            <a:r>
              <a:rPr lang="en-AU" sz="1270" b="1"/>
              <a:t>PRODUCTION</a:t>
            </a:r>
          </a:p>
        </p:txBody>
      </p:sp>
      <p:graphicFrame>
        <p:nvGraphicFramePr>
          <p:cNvPr id="78" name="Table 76">
            <a:extLst>
              <a:ext uri="{FF2B5EF4-FFF2-40B4-BE49-F238E27FC236}">
                <a16:creationId xmlns:a16="http://schemas.microsoft.com/office/drawing/2014/main" id="{A62922CA-5D6C-469C-9E5D-E7448AA7D966}"/>
              </a:ext>
            </a:extLst>
          </p:cNvPr>
          <p:cNvGraphicFramePr>
            <a:graphicFrameLocks noGrp="1"/>
          </p:cNvGraphicFramePr>
          <p:nvPr/>
        </p:nvGraphicFramePr>
        <p:xfrm>
          <a:off x="3066288" y="2462222"/>
          <a:ext cx="4602481" cy="235528"/>
        </p:xfrm>
        <a:graphic>
          <a:graphicData uri="http://schemas.openxmlformats.org/drawingml/2006/table">
            <a:tbl>
              <a:tblPr firstRow="1" bandRow="1">
                <a:tableStyleId>{5C22544A-7EE6-4342-B048-85BDC9FD1C3A}</a:tableStyleId>
              </a:tblPr>
              <a:tblGrid>
                <a:gridCol w="1699883">
                  <a:extLst>
                    <a:ext uri="{9D8B030D-6E8A-4147-A177-3AD203B41FA5}">
                      <a16:colId xmlns:a16="http://schemas.microsoft.com/office/drawing/2014/main" val="97459750"/>
                    </a:ext>
                  </a:extLst>
                </a:gridCol>
                <a:gridCol w="2902598">
                  <a:extLst>
                    <a:ext uri="{9D8B030D-6E8A-4147-A177-3AD203B41FA5}">
                      <a16:colId xmlns:a16="http://schemas.microsoft.com/office/drawing/2014/main" val="3520758818"/>
                    </a:ext>
                  </a:extLst>
                </a:gridCol>
              </a:tblGrid>
              <a:tr h="235209">
                <a:tc>
                  <a:txBody>
                    <a:bodyPr/>
                    <a:lstStyle/>
                    <a:p>
                      <a:endParaRPr lang="en-AU" sz="1000"/>
                    </a:p>
                  </a:txBody>
                  <a:tcPr marT="41564" marB="41564">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90000"/>
                        <a:lumOff val="10000"/>
                      </a:schemeClr>
                    </a:solidFill>
                  </a:tcPr>
                </a:tc>
                <a:tc>
                  <a:txBody>
                    <a:bodyPr/>
                    <a:lstStyle/>
                    <a:p>
                      <a:endParaRPr lang="en-AU" sz="1000"/>
                    </a:p>
                  </a:txBody>
                  <a:tcPr marT="41564" marB="41564">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777322825"/>
                  </a:ext>
                </a:extLst>
              </a:tr>
            </a:tbl>
          </a:graphicData>
        </a:graphic>
      </p:graphicFrame>
      <p:graphicFrame>
        <p:nvGraphicFramePr>
          <p:cNvPr id="79" name="Table 76">
            <a:extLst>
              <a:ext uri="{FF2B5EF4-FFF2-40B4-BE49-F238E27FC236}">
                <a16:creationId xmlns:a16="http://schemas.microsoft.com/office/drawing/2014/main" id="{2D410AD4-1E14-48F4-A996-08EFDED8A2E4}"/>
              </a:ext>
            </a:extLst>
          </p:cNvPr>
          <p:cNvGraphicFramePr>
            <a:graphicFrameLocks noGrp="1"/>
          </p:cNvGraphicFramePr>
          <p:nvPr/>
        </p:nvGraphicFramePr>
        <p:xfrm>
          <a:off x="3066415" y="3153351"/>
          <a:ext cx="5531997" cy="243840"/>
        </p:xfrm>
        <a:graphic>
          <a:graphicData uri="http://schemas.openxmlformats.org/drawingml/2006/table">
            <a:tbl>
              <a:tblPr firstRow="1" bandRow="1">
                <a:tableStyleId>{5C22544A-7EE6-4342-B048-85BDC9FD1C3A}</a:tableStyleId>
              </a:tblPr>
              <a:tblGrid>
                <a:gridCol w="3066289">
                  <a:extLst>
                    <a:ext uri="{9D8B030D-6E8A-4147-A177-3AD203B41FA5}">
                      <a16:colId xmlns:a16="http://schemas.microsoft.com/office/drawing/2014/main" val="97459750"/>
                    </a:ext>
                  </a:extLst>
                </a:gridCol>
                <a:gridCol w="2465708">
                  <a:extLst>
                    <a:ext uri="{9D8B030D-6E8A-4147-A177-3AD203B41FA5}">
                      <a16:colId xmlns:a16="http://schemas.microsoft.com/office/drawing/2014/main" val="1036072466"/>
                    </a:ext>
                  </a:extLst>
                </a:gridCol>
              </a:tblGrid>
              <a:tr h="243520">
                <a:tc>
                  <a:txBody>
                    <a:bodyPr/>
                    <a:lstStyle/>
                    <a:p>
                      <a:endParaRPr lang="en-AU" sz="1000"/>
                    </a:p>
                  </a:txBody>
                  <a:tcP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90000"/>
                        <a:lumOff val="10000"/>
                      </a:schemeClr>
                    </a:solidFill>
                  </a:tcPr>
                </a:tc>
                <a:tc>
                  <a:txBody>
                    <a:bodyPr/>
                    <a:lstStyle/>
                    <a:p>
                      <a:endParaRPr lang="en-AU" sz="900"/>
                    </a:p>
                  </a:txBody>
                  <a:tcP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777322825"/>
                  </a:ext>
                </a:extLst>
              </a:tr>
            </a:tbl>
          </a:graphicData>
        </a:graphic>
      </p:graphicFrame>
      <p:sp>
        <p:nvSpPr>
          <p:cNvPr id="83" name="Rectangle 82">
            <a:extLst>
              <a:ext uri="{FF2B5EF4-FFF2-40B4-BE49-F238E27FC236}">
                <a16:creationId xmlns:a16="http://schemas.microsoft.com/office/drawing/2014/main" id="{441ED824-6E73-4101-B45E-B29B4A9FD18D}"/>
              </a:ext>
            </a:extLst>
          </p:cNvPr>
          <p:cNvSpPr/>
          <p:nvPr/>
        </p:nvSpPr>
        <p:spPr>
          <a:xfrm>
            <a:off x="3057145" y="1771568"/>
            <a:ext cx="5541268" cy="234695"/>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AU" sz="1089" b="1"/>
              <a:t>01 Oct 2021</a:t>
            </a:r>
          </a:p>
        </p:txBody>
      </p:sp>
      <p:sp>
        <p:nvSpPr>
          <p:cNvPr id="84" name="TextBox 83">
            <a:extLst>
              <a:ext uri="{FF2B5EF4-FFF2-40B4-BE49-F238E27FC236}">
                <a16:creationId xmlns:a16="http://schemas.microsoft.com/office/drawing/2014/main" id="{7B2400D9-DE7D-45CE-9B09-D4490F95642F}"/>
              </a:ext>
            </a:extLst>
          </p:cNvPr>
          <p:cNvSpPr txBox="1"/>
          <p:nvPr/>
        </p:nvSpPr>
        <p:spPr>
          <a:xfrm>
            <a:off x="6739009" y="2445128"/>
            <a:ext cx="948191" cy="259943"/>
          </a:xfrm>
          <a:prstGeom prst="rect">
            <a:avLst/>
          </a:prstGeom>
          <a:noFill/>
        </p:spPr>
        <p:txBody>
          <a:bodyPr wrap="square" rtlCol="0">
            <a:spAutoFit/>
          </a:bodyPr>
          <a:lstStyle/>
          <a:p>
            <a:r>
              <a:rPr lang="en-AU" sz="1089" b="1">
                <a:solidFill>
                  <a:schemeClr val="bg1"/>
                </a:solidFill>
                <a:highlight>
                  <a:srgbClr val="00FF00"/>
                </a:highlight>
              </a:rPr>
              <a:t>30</a:t>
            </a:r>
            <a:r>
              <a:rPr lang="en-AU" sz="1089" b="1">
                <a:solidFill>
                  <a:schemeClr val="bg1"/>
                </a:solidFill>
              </a:rPr>
              <a:t> Jul 2021</a:t>
            </a:r>
          </a:p>
        </p:txBody>
      </p:sp>
      <p:sp>
        <p:nvSpPr>
          <p:cNvPr id="86" name="TextBox 85">
            <a:extLst>
              <a:ext uri="{FF2B5EF4-FFF2-40B4-BE49-F238E27FC236}">
                <a16:creationId xmlns:a16="http://schemas.microsoft.com/office/drawing/2014/main" id="{B0DC393D-47D6-405B-B3FD-A8C292390AA4}"/>
              </a:ext>
            </a:extLst>
          </p:cNvPr>
          <p:cNvSpPr txBox="1"/>
          <p:nvPr/>
        </p:nvSpPr>
        <p:spPr>
          <a:xfrm>
            <a:off x="3530709" y="2444230"/>
            <a:ext cx="1283346" cy="259943"/>
          </a:xfrm>
          <a:prstGeom prst="rect">
            <a:avLst/>
          </a:prstGeom>
          <a:noFill/>
        </p:spPr>
        <p:txBody>
          <a:bodyPr wrap="square" rtlCol="0">
            <a:spAutoFit/>
          </a:bodyPr>
          <a:lstStyle/>
          <a:p>
            <a:pPr algn="r"/>
            <a:r>
              <a:rPr lang="en-AU" sz="1089" b="1">
                <a:solidFill>
                  <a:schemeClr val="bg1"/>
                </a:solidFill>
              </a:rPr>
              <a:t>29 Nov 2020</a:t>
            </a:r>
          </a:p>
        </p:txBody>
      </p:sp>
      <p:sp>
        <p:nvSpPr>
          <p:cNvPr id="88" name="TextBox 87">
            <a:extLst>
              <a:ext uri="{FF2B5EF4-FFF2-40B4-BE49-F238E27FC236}">
                <a16:creationId xmlns:a16="http://schemas.microsoft.com/office/drawing/2014/main" id="{AB7A6F59-9927-4DE7-93CB-C89D32DEF997}"/>
              </a:ext>
            </a:extLst>
          </p:cNvPr>
          <p:cNvSpPr txBox="1"/>
          <p:nvPr/>
        </p:nvSpPr>
        <p:spPr>
          <a:xfrm>
            <a:off x="5229559" y="3146291"/>
            <a:ext cx="885431" cy="245901"/>
          </a:xfrm>
          <a:prstGeom prst="rect">
            <a:avLst/>
          </a:prstGeom>
          <a:noFill/>
        </p:spPr>
        <p:txBody>
          <a:bodyPr wrap="square" rtlCol="0">
            <a:spAutoFit/>
          </a:bodyPr>
          <a:lstStyle/>
          <a:p>
            <a:pPr algn="r"/>
            <a:r>
              <a:rPr lang="en-AU" sz="998" b="1">
                <a:solidFill>
                  <a:schemeClr val="bg1"/>
                </a:solidFill>
              </a:rPr>
              <a:t>01 Apr 2021</a:t>
            </a:r>
          </a:p>
        </p:txBody>
      </p:sp>
      <p:sp>
        <p:nvSpPr>
          <p:cNvPr id="89" name="TextBox 88">
            <a:extLst>
              <a:ext uri="{FF2B5EF4-FFF2-40B4-BE49-F238E27FC236}">
                <a16:creationId xmlns:a16="http://schemas.microsoft.com/office/drawing/2014/main" id="{CC1B3894-7CB0-4155-94A8-B61F2734BA38}"/>
              </a:ext>
            </a:extLst>
          </p:cNvPr>
          <p:cNvSpPr txBox="1"/>
          <p:nvPr/>
        </p:nvSpPr>
        <p:spPr>
          <a:xfrm>
            <a:off x="7515232" y="3144507"/>
            <a:ext cx="1073769" cy="259943"/>
          </a:xfrm>
          <a:prstGeom prst="rect">
            <a:avLst/>
          </a:prstGeom>
          <a:noFill/>
        </p:spPr>
        <p:txBody>
          <a:bodyPr wrap="square" rtlCol="0">
            <a:spAutoFit/>
          </a:bodyPr>
          <a:lstStyle/>
          <a:p>
            <a:pPr algn="r"/>
            <a:r>
              <a:rPr lang="en-AU" sz="1089" b="1">
                <a:solidFill>
                  <a:schemeClr val="bg1"/>
                </a:solidFill>
              </a:rPr>
              <a:t>01 Oct 2021</a:t>
            </a:r>
          </a:p>
        </p:txBody>
      </p:sp>
      <p:graphicFrame>
        <p:nvGraphicFramePr>
          <p:cNvPr id="17" name="Table 74">
            <a:extLst>
              <a:ext uri="{FF2B5EF4-FFF2-40B4-BE49-F238E27FC236}">
                <a16:creationId xmlns:a16="http://schemas.microsoft.com/office/drawing/2014/main" id="{0DD17A4B-9032-4320-BA74-7C00D6EECE1A}"/>
              </a:ext>
            </a:extLst>
          </p:cNvPr>
          <p:cNvGraphicFramePr>
            <a:graphicFrameLocks noGrp="1"/>
          </p:cNvGraphicFramePr>
          <p:nvPr/>
        </p:nvGraphicFramePr>
        <p:xfrm>
          <a:off x="3166612" y="4376769"/>
          <a:ext cx="5949985" cy="2379936"/>
        </p:xfrm>
        <a:graphic>
          <a:graphicData uri="http://schemas.openxmlformats.org/drawingml/2006/table">
            <a:tbl>
              <a:tblPr firstRow="1" bandRow="1">
                <a:tableStyleId>{21E4AEA4-8DFA-4A89-87EB-49C32662AFE0}</a:tableStyleId>
              </a:tblPr>
              <a:tblGrid>
                <a:gridCol w="1745979">
                  <a:extLst>
                    <a:ext uri="{9D8B030D-6E8A-4147-A177-3AD203B41FA5}">
                      <a16:colId xmlns:a16="http://schemas.microsoft.com/office/drawing/2014/main" val="2943470909"/>
                    </a:ext>
                  </a:extLst>
                </a:gridCol>
                <a:gridCol w="2419010">
                  <a:extLst>
                    <a:ext uri="{9D8B030D-6E8A-4147-A177-3AD203B41FA5}">
                      <a16:colId xmlns:a16="http://schemas.microsoft.com/office/drawing/2014/main" val="1389889875"/>
                    </a:ext>
                  </a:extLst>
                </a:gridCol>
                <a:gridCol w="1784996">
                  <a:extLst>
                    <a:ext uri="{9D8B030D-6E8A-4147-A177-3AD203B41FA5}">
                      <a16:colId xmlns:a16="http://schemas.microsoft.com/office/drawing/2014/main" val="3982084691"/>
                    </a:ext>
                  </a:extLst>
                </a:gridCol>
              </a:tblGrid>
              <a:tr h="231096">
                <a:tc>
                  <a:txBody>
                    <a:bodyPr/>
                    <a:lstStyle/>
                    <a:p>
                      <a:pPr algn="ctr"/>
                      <a:r>
                        <a:rPr lang="en-AU" sz="1000">
                          <a:solidFill>
                            <a:schemeClr val="bg1"/>
                          </a:solidFill>
                        </a:rPr>
                        <a:t>LEGACY</a:t>
                      </a: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90000"/>
                        <a:lumOff val="10000"/>
                      </a:schemeClr>
                    </a:solidFill>
                  </a:tcPr>
                </a:tc>
                <a:tc>
                  <a:txBody>
                    <a:bodyPr/>
                    <a:lstStyle/>
                    <a:p>
                      <a:pPr algn="ctr"/>
                      <a:r>
                        <a:rPr lang="en-AU" sz="1000">
                          <a:solidFill>
                            <a:schemeClr val="bg1"/>
                          </a:solidFill>
                        </a:rPr>
                        <a:t>BIDDING TRANSITION</a:t>
                      </a: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solidFill>
                  </a:tcPr>
                </a:tc>
                <a:tc>
                  <a:txBody>
                    <a:bodyPr/>
                    <a:lstStyle/>
                    <a:p>
                      <a:pPr algn="ctr"/>
                      <a:r>
                        <a:rPr lang="en-AU" sz="1000">
                          <a:solidFill>
                            <a:schemeClr val="bg1"/>
                          </a:solidFill>
                        </a:rPr>
                        <a:t>5MS RULE</a:t>
                      </a: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476943683"/>
                  </a:ext>
                </a:extLst>
              </a:tr>
              <a:tr h="2123782">
                <a:tc>
                  <a:txBody>
                    <a:bodyPr/>
                    <a:lstStyle/>
                    <a:p>
                      <a:pPr algn="l"/>
                      <a:r>
                        <a:rPr lang="en-AU" sz="1000" b="1" kern="1200">
                          <a:solidFill>
                            <a:schemeClr val="dk1"/>
                          </a:solidFill>
                          <a:effectLst/>
                          <a:latin typeface="+mn-lt"/>
                          <a:ea typeface="+mn-ea"/>
                          <a:cs typeface="+mn-cs"/>
                        </a:rPr>
                        <a:t>30-minute bidding only via:</a:t>
                      </a:r>
                    </a:p>
                    <a:p>
                      <a:pPr marL="171450" indent="-171450" algn="l">
                        <a:buFont typeface="Arial" panose="020B0604020202020204" pitchFamily="34" charset="0"/>
                        <a:buChar char="•"/>
                      </a:pPr>
                      <a:r>
                        <a:rPr lang="en-AU" sz="1000" kern="1200">
                          <a:solidFill>
                            <a:schemeClr val="dk1"/>
                          </a:solidFill>
                          <a:effectLst/>
                          <a:latin typeface="+mn-lt"/>
                          <a:ea typeface="+mn-ea"/>
                          <a:cs typeface="+mn-cs"/>
                        </a:rPr>
                        <a:t>FTP (txt)</a:t>
                      </a:r>
                    </a:p>
                    <a:p>
                      <a:pPr marL="171450" indent="-171450" algn="l">
                        <a:buFont typeface="Arial" panose="020B0604020202020204" pitchFamily="34" charset="0"/>
                        <a:buChar char="•"/>
                      </a:pPr>
                      <a:r>
                        <a:rPr lang="en-AU" sz="1000" kern="1200">
                          <a:solidFill>
                            <a:schemeClr val="dk1"/>
                          </a:solidFill>
                          <a:effectLst/>
                          <a:latin typeface="+mn-lt"/>
                          <a:ea typeface="+mn-ea"/>
                          <a:cs typeface="+mn-cs"/>
                        </a:rPr>
                        <a:t>Web Bidding (Legacy)</a:t>
                      </a:r>
                      <a:endParaRPr lang="en-AU" sz="1000"/>
                    </a:p>
                  </a:txBody>
                  <a:tcPr marL="36000" marR="36000">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marL="0" algn="l" defTabSz="685800" rtl="0" eaLnBrk="1" latinLnBrk="0" hangingPunct="1">
                        <a:spcBef>
                          <a:spcPts val="200"/>
                        </a:spcBef>
                      </a:pPr>
                      <a:r>
                        <a:rPr lang="en-AU" sz="1000" b="1" kern="1200">
                          <a:solidFill>
                            <a:schemeClr val="tx1"/>
                          </a:solidFill>
                          <a:latin typeface="+mn-lt"/>
                          <a:ea typeface="+mn-ea"/>
                          <a:cs typeface="+mn-cs"/>
                        </a:rPr>
                        <a:t>30-minute bidding via:</a:t>
                      </a:r>
                    </a:p>
                    <a:p>
                      <a:pPr marL="171450" indent="-171450" algn="l" defTabSz="685800" rtl="0" eaLnBrk="1" latinLnBrk="0" hangingPunct="1">
                        <a:spcBef>
                          <a:spcPts val="200"/>
                        </a:spcBef>
                        <a:buFont typeface="Arial" panose="020B0604020202020204" pitchFamily="34" charset="0"/>
                        <a:buChar char="•"/>
                      </a:pPr>
                      <a:r>
                        <a:rPr lang="en-AU" sz="1000" b="0" kern="1200">
                          <a:solidFill>
                            <a:schemeClr val="tx1"/>
                          </a:solidFill>
                          <a:latin typeface="+mn-lt"/>
                          <a:ea typeface="+mn-ea"/>
                          <a:cs typeface="+mn-cs"/>
                        </a:rPr>
                        <a:t>FTP (txt)</a:t>
                      </a:r>
                    </a:p>
                    <a:p>
                      <a:pPr marL="171450" indent="-171450" algn="l" defTabSz="685800" rtl="0" eaLnBrk="1" latinLnBrk="0" hangingPunct="1">
                        <a:spcBef>
                          <a:spcPts val="200"/>
                        </a:spcBef>
                        <a:buFont typeface="Arial" panose="020B0604020202020204" pitchFamily="34" charset="0"/>
                        <a:buChar char="•"/>
                      </a:pPr>
                      <a:r>
                        <a:rPr lang="en-AU" sz="1000" b="0" kern="1200">
                          <a:solidFill>
                            <a:schemeClr val="tx1"/>
                          </a:solidFill>
                          <a:latin typeface="+mn-lt"/>
                          <a:ea typeface="+mn-ea"/>
                          <a:cs typeface="+mn-cs"/>
                        </a:rPr>
                        <a:t>Web Bidding (Legacy)</a:t>
                      </a:r>
                    </a:p>
                    <a:p>
                      <a:pPr marL="0" algn="l" defTabSz="685800" rtl="0" eaLnBrk="1" latinLnBrk="0" hangingPunct="1">
                        <a:spcBef>
                          <a:spcPts val="200"/>
                        </a:spcBef>
                      </a:pPr>
                      <a:endParaRPr lang="en-AU" sz="1000" b="0" kern="1200">
                        <a:solidFill>
                          <a:schemeClr val="tx1"/>
                        </a:solidFill>
                        <a:latin typeface="+mn-lt"/>
                        <a:ea typeface="+mn-ea"/>
                        <a:cs typeface="+mn-cs"/>
                      </a:endParaRPr>
                    </a:p>
                    <a:p>
                      <a:pPr marL="0" algn="l" defTabSz="685800" rtl="0" eaLnBrk="1" latinLnBrk="0" hangingPunct="1">
                        <a:spcBef>
                          <a:spcPts val="200"/>
                        </a:spcBef>
                      </a:pPr>
                      <a:r>
                        <a:rPr lang="en-AU" sz="1000" b="1" kern="1200">
                          <a:solidFill>
                            <a:schemeClr val="tx1"/>
                          </a:solidFill>
                          <a:latin typeface="+mn-lt"/>
                          <a:ea typeface="+mn-ea"/>
                          <a:cs typeface="+mn-cs"/>
                        </a:rPr>
                        <a:t>5-minute bidding* via:</a:t>
                      </a:r>
                    </a:p>
                    <a:p>
                      <a:pPr marL="171450" indent="-171450" algn="l" defTabSz="685800" rtl="0" eaLnBrk="1" latinLnBrk="0" hangingPunct="1">
                        <a:spcBef>
                          <a:spcPts val="200"/>
                        </a:spcBef>
                        <a:buFont typeface="Arial" panose="020B0604020202020204" pitchFamily="34" charset="0"/>
                        <a:buChar char="•"/>
                      </a:pPr>
                      <a:r>
                        <a:rPr lang="en-AU" sz="1000" b="0" kern="1200">
                          <a:solidFill>
                            <a:schemeClr val="tx1"/>
                          </a:solidFill>
                          <a:latin typeface="+mn-lt"/>
                          <a:ea typeface="+mn-ea"/>
                          <a:cs typeface="+mn-cs"/>
                        </a:rPr>
                        <a:t>FTP (JSON)</a:t>
                      </a:r>
                    </a:p>
                    <a:p>
                      <a:pPr marL="171450" indent="-171450" algn="l" defTabSz="685800" rtl="0" eaLnBrk="1" latinLnBrk="0" hangingPunct="1">
                        <a:spcBef>
                          <a:spcPts val="200"/>
                        </a:spcBef>
                        <a:buFont typeface="Arial" panose="020B0604020202020204" pitchFamily="34" charset="0"/>
                        <a:buChar char="•"/>
                      </a:pPr>
                      <a:r>
                        <a:rPr lang="en-AU" sz="1000" b="0" kern="1200">
                          <a:solidFill>
                            <a:schemeClr val="tx1"/>
                          </a:solidFill>
                          <a:latin typeface="+mn-lt"/>
                          <a:ea typeface="+mn-ea"/>
                          <a:cs typeface="+mn-cs"/>
                        </a:rPr>
                        <a:t>Web Bidding (5MS)</a:t>
                      </a:r>
                    </a:p>
                    <a:p>
                      <a:pPr marL="171450" indent="-171450" algn="l" defTabSz="685800" rtl="0" eaLnBrk="1" latinLnBrk="0" hangingPunct="1">
                        <a:spcBef>
                          <a:spcPts val="200"/>
                        </a:spcBef>
                        <a:buFont typeface="Arial" panose="020B0604020202020204" pitchFamily="34" charset="0"/>
                        <a:buChar char="•"/>
                      </a:pPr>
                      <a:r>
                        <a:rPr lang="en-AU" sz="1000" b="0" kern="1200">
                          <a:solidFill>
                            <a:schemeClr val="tx1"/>
                          </a:solidFill>
                          <a:latin typeface="+mn-lt"/>
                          <a:ea typeface="+mn-ea"/>
                          <a:cs typeface="+mn-cs"/>
                        </a:rPr>
                        <a:t>API</a:t>
                      </a:r>
                    </a:p>
                    <a:p>
                      <a:pPr marL="0" algn="l" rtl="0" eaLnBrk="1" latinLnBrk="0" hangingPunct="1">
                        <a:spcBef>
                          <a:spcPts val="200"/>
                        </a:spcBef>
                      </a:pPr>
                      <a:endParaRPr lang="en-AU" sz="1000" b="0" kern="1200">
                        <a:solidFill>
                          <a:schemeClr val="tx1"/>
                        </a:solidFill>
                        <a:latin typeface="+mn-lt"/>
                        <a:ea typeface="+mn-ea"/>
                        <a:cs typeface="+mn-cs"/>
                      </a:endParaRPr>
                    </a:p>
                    <a:p>
                      <a:pPr marL="0" algn="l" rtl="0" eaLnBrk="1" latinLnBrk="0" hangingPunct="1">
                        <a:spcBef>
                          <a:spcPts val="200"/>
                        </a:spcBef>
                      </a:pPr>
                      <a:r>
                        <a:rPr lang="en-AU" sz="1000" b="0" i="1" kern="1200">
                          <a:solidFill>
                            <a:schemeClr val="tx1"/>
                          </a:solidFill>
                          <a:latin typeface="+mn-lt"/>
                          <a:ea typeface="+mn-ea"/>
                          <a:cs typeface="+mn-cs"/>
                        </a:rPr>
                        <a:t>*</a:t>
                      </a:r>
                      <a:r>
                        <a:rPr lang="en-AU" sz="1000" b="0" i="1" u="none" strike="noStrike" kern="1200" noProof="0"/>
                        <a:t>Each 5-minute bid within each half hour must be identical, giving the same effect as the submission of a 30-minute bid.</a:t>
                      </a:r>
                    </a:p>
                  </a:txBody>
                  <a:tcPr marL="36000" marR="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l"/>
                      <a:r>
                        <a:rPr lang="en-AU" sz="1000" b="1" kern="1200">
                          <a:solidFill>
                            <a:schemeClr val="dk1"/>
                          </a:solidFill>
                          <a:effectLst/>
                          <a:latin typeface="+mn-lt"/>
                          <a:ea typeface="+mn-ea"/>
                          <a:cs typeface="+mn-cs"/>
                        </a:rPr>
                        <a:t>5-minute bidding* only via:</a:t>
                      </a:r>
                    </a:p>
                    <a:p>
                      <a:pPr marL="171450" indent="-171450" algn="l">
                        <a:buFont typeface="Arial" panose="020B0604020202020204" pitchFamily="34" charset="0"/>
                        <a:buChar char="•"/>
                      </a:pPr>
                      <a:r>
                        <a:rPr lang="en-AU" sz="1000" kern="1200">
                          <a:solidFill>
                            <a:schemeClr val="dk1"/>
                          </a:solidFill>
                          <a:effectLst/>
                          <a:latin typeface="+mn-lt"/>
                          <a:ea typeface="+mn-ea"/>
                          <a:cs typeface="+mn-cs"/>
                        </a:rPr>
                        <a:t>FTP (JSON)</a:t>
                      </a:r>
                    </a:p>
                    <a:p>
                      <a:pPr marL="171450" indent="-171450" algn="l">
                        <a:buFont typeface="Arial" panose="020B0604020202020204" pitchFamily="34" charset="0"/>
                        <a:buChar char="•"/>
                      </a:pPr>
                      <a:r>
                        <a:rPr lang="en-AU" sz="1000" kern="1200">
                          <a:solidFill>
                            <a:schemeClr val="dk1"/>
                          </a:solidFill>
                          <a:effectLst/>
                          <a:latin typeface="+mn-lt"/>
                          <a:ea typeface="+mn-ea"/>
                          <a:cs typeface="+mn-cs"/>
                        </a:rPr>
                        <a:t>Web Bidding</a:t>
                      </a:r>
                    </a:p>
                    <a:p>
                      <a:pPr marL="171450" indent="-171450" algn="l">
                        <a:buFont typeface="Arial" panose="020B0604020202020204" pitchFamily="34" charset="0"/>
                        <a:buChar char="•"/>
                      </a:pPr>
                      <a:r>
                        <a:rPr lang="en-AU" sz="1000" kern="1200">
                          <a:solidFill>
                            <a:schemeClr val="dk1"/>
                          </a:solidFill>
                          <a:effectLst/>
                          <a:latin typeface="+mn-lt"/>
                          <a:ea typeface="+mn-ea"/>
                          <a:cs typeface="+mn-cs"/>
                        </a:rPr>
                        <a:t>API</a:t>
                      </a:r>
                    </a:p>
                    <a:p>
                      <a:pPr algn="l"/>
                      <a:endParaRPr lang="en-AU" sz="1000" kern="1200">
                        <a:solidFill>
                          <a:schemeClr val="dk1"/>
                        </a:solidFill>
                        <a:effectLst/>
                        <a:latin typeface="+mn-lt"/>
                        <a:ea typeface="+mn-ea"/>
                        <a:cs typeface="+mn-cs"/>
                      </a:endParaRPr>
                    </a:p>
                    <a:p>
                      <a:pPr algn="l"/>
                      <a:r>
                        <a:rPr lang="en-AU" sz="1000" i="1" kern="1200">
                          <a:solidFill>
                            <a:schemeClr val="dk1"/>
                          </a:solidFill>
                          <a:effectLst/>
                          <a:latin typeface="+mn-lt"/>
                          <a:ea typeface="+mn-ea"/>
                          <a:cs typeface="+mn-cs"/>
                        </a:rPr>
                        <a:t>*30-minute bid emulation restriction lifted</a:t>
                      </a:r>
                    </a:p>
                  </a:txBody>
                  <a:tcPr marL="36000" marR="3600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641955539"/>
                  </a:ext>
                </a:extLst>
              </a:tr>
            </a:tbl>
          </a:graphicData>
        </a:graphic>
      </p:graphicFrame>
      <p:sp>
        <p:nvSpPr>
          <p:cNvPr id="3" name="TextBox 2">
            <a:extLst>
              <a:ext uri="{FF2B5EF4-FFF2-40B4-BE49-F238E27FC236}">
                <a16:creationId xmlns:a16="http://schemas.microsoft.com/office/drawing/2014/main" id="{A2BD0E21-84EE-4361-9EB8-69979E8B1D23}"/>
              </a:ext>
            </a:extLst>
          </p:cNvPr>
          <p:cNvSpPr txBox="1"/>
          <p:nvPr/>
        </p:nvSpPr>
        <p:spPr>
          <a:xfrm>
            <a:off x="3106551" y="4099607"/>
            <a:ext cx="6807307" cy="287771"/>
          </a:xfrm>
          <a:prstGeom prst="rect">
            <a:avLst/>
          </a:prstGeom>
          <a:noFill/>
          <a:ln>
            <a:noFill/>
          </a:ln>
        </p:spPr>
        <p:txBody>
          <a:bodyPr wrap="square" rtlCol="0" anchor="ctr">
            <a:spAutoFit/>
          </a:bodyPr>
          <a:lstStyle/>
          <a:p>
            <a:r>
              <a:rPr lang="en-AU" sz="1270" b="1"/>
              <a:t>LEGEND</a:t>
            </a:r>
          </a:p>
        </p:txBody>
      </p:sp>
      <p:sp>
        <p:nvSpPr>
          <p:cNvPr id="19" name="Speech Bubble: Rectangle with Corners Rounded 18">
            <a:extLst>
              <a:ext uri="{FF2B5EF4-FFF2-40B4-BE49-F238E27FC236}">
                <a16:creationId xmlns:a16="http://schemas.microsoft.com/office/drawing/2014/main" id="{D087306B-BAF4-4BB8-BE13-A78522338037}"/>
              </a:ext>
            </a:extLst>
          </p:cNvPr>
          <p:cNvSpPr/>
          <p:nvPr/>
        </p:nvSpPr>
        <p:spPr>
          <a:xfrm>
            <a:off x="8879110" y="1423746"/>
            <a:ext cx="1769052" cy="838082"/>
          </a:xfrm>
          <a:prstGeom prst="wedgeRoundRectCallout">
            <a:avLst>
              <a:gd name="adj1" fmla="val -49295"/>
              <a:gd name="adj2" fmla="val 78346"/>
              <a:gd name="adj3" fmla="val 16667"/>
            </a:avLst>
          </a:prstGeom>
          <a:solidFill>
            <a:schemeClr val="bg2">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32659" tIns="195951" rIns="32659" bIns="45720" numCol="1" spcCol="0" rtlCol="0" fromWordArt="0" anchor="ctr" anchorCtr="0" forceAA="0" compatLnSpc="1">
            <a:prstTxWarp prst="textNoShape">
              <a:avLst/>
            </a:prstTxWarp>
            <a:noAutofit/>
          </a:bodyPr>
          <a:lstStyle/>
          <a:p>
            <a:pPr algn="ctr"/>
            <a:r>
              <a:rPr lang="en-AU" sz="1089"/>
              <a:t>For business continuity reasons, 30-mins offers and bids will be accepted until 01 Oct 21</a:t>
            </a:r>
          </a:p>
          <a:p>
            <a:pPr algn="ctr"/>
            <a:endParaRPr lang="en-AU" sz="1089">
              <a:solidFill>
                <a:schemeClr val="bg1"/>
              </a:solidFill>
            </a:endParaRPr>
          </a:p>
        </p:txBody>
      </p:sp>
      <p:sp>
        <p:nvSpPr>
          <p:cNvPr id="4" name="Rectangle: Rounded Corners 3">
            <a:extLst>
              <a:ext uri="{FF2B5EF4-FFF2-40B4-BE49-F238E27FC236}">
                <a16:creationId xmlns:a16="http://schemas.microsoft.com/office/drawing/2014/main" id="{7FEB0A86-78D6-4F4E-9253-9AC42D69815D}"/>
              </a:ext>
            </a:extLst>
          </p:cNvPr>
          <p:cNvSpPr/>
          <p:nvPr/>
        </p:nvSpPr>
        <p:spPr>
          <a:xfrm>
            <a:off x="9116598" y="270687"/>
            <a:ext cx="2358478" cy="72742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633"/>
              <a:t>Bidding Transition update in Pre-prod updated</a:t>
            </a:r>
          </a:p>
        </p:txBody>
      </p:sp>
    </p:spTree>
    <p:extLst>
      <p:ext uri="{BB962C8B-B14F-4D97-AF65-F5344CB8AC3E}">
        <p14:creationId xmlns:p14="http://schemas.microsoft.com/office/powerpoint/2010/main" val="3080975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F2C0-924D-4A6E-8416-AB9530629098}"/>
              </a:ext>
            </a:extLst>
          </p:cNvPr>
          <p:cNvSpPr>
            <a:spLocks noGrp="1"/>
          </p:cNvSpPr>
          <p:nvPr>
            <p:ph type="title"/>
          </p:nvPr>
        </p:nvSpPr>
        <p:spPr/>
        <p:txBody>
          <a:bodyPr>
            <a:normAutofit fontScale="90000"/>
          </a:bodyPr>
          <a:lstStyle/>
          <a:p>
            <a:r>
              <a:rPr lang="en-AU"/>
              <a:t>Systems Workstream – Dispatch &amp; Operations</a:t>
            </a:r>
          </a:p>
        </p:txBody>
      </p:sp>
      <p:sp>
        <p:nvSpPr>
          <p:cNvPr id="4" name="Slide Number Placeholder 3">
            <a:extLst>
              <a:ext uri="{FF2B5EF4-FFF2-40B4-BE49-F238E27FC236}">
                <a16:creationId xmlns:a16="http://schemas.microsoft.com/office/drawing/2014/main" id="{57AAC6FE-57BC-4D36-A291-9AE6A92E5F2B}"/>
              </a:ext>
            </a:extLst>
          </p:cNvPr>
          <p:cNvSpPr>
            <a:spLocks noGrp="1"/>
          </p:cNvSpPr>
          <p:nvPr>
            <p:ph type="sldNum" sz="quarter" idx="12"/>
          </p:nvPr>
        </p:nvSpPr>
        <p:spPr/>
        <p:txBody>
          <a:bodyPr/>
          <a:lstStyle/>
          <a:p>
            <a:fld id="{4EC81F68-4976-451A-B2E9-79BCBD2F70CC}" type="slidenum">
              <a:rPr lang="en-AU" smtClean="0"/>
              <a:t>28</a:t>
            </a:fld>
            <a:endParaRPr lang="en-AU"/>
          </a:p>
        </p:txBody>
      </p:sp>
      <p:sp>
        <p:nvSpPr>
          <p:cNvPr id="9" name="Title 1">
            <a:extLst>
              <a:ext uri="{FF2B5EF4-FFF2-40B4-BE49-F238E27FC236}">
                <a16:creationId xmlns:a16="http://schemas.microsoft.com/office/drawing/2014/main" id="{0E1896DC-0EA7-4894-92D0-65DDA36AA097}"/>
              </a:ext>
            </a:extLst>
          </p:cNvPr>
          <p:cNvSpPr txBox="1">
            <a:spLocks/>
          </p:cNvSpPr>
          <p:nvPr/>
        </p:nvSpPr>
        <p:spPr>
          <a:xfrm>
            <a:off x="8973474" y="55762"/>
            <a:ext cx="1694503" cy="284963"/>
          </a:xfrm>
          <a:prstGeom prst="rect">
            <a:avLst/>
          </a:prstGeom>
        </p:spPr>
        <p:txBody>
          <a:bodyPr vert="horz" lIns="0" tIns="45720" rIns="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a:t>Current as at 09-04-2021</a:t>
            </a:r>
          </a:p>
        </p:txBody>
      </p:sp>
      <p:sp>
        <p:nvSpPr>
          <p:cNvPr id="11" name="Date Placeholder 3">
            <a:extLst>
              <a:ext uri="{FF2B5EF4-FFF2-40B4-BE49-F238E27FC236}">
                <a16:creationId xmlns:a16="http://schemas.microsoft.com/office/drawing/2014/main" id="{602D11F8-A827-4D68-8A11-DD6CA7C94288}"/>
              </a:ext>
            </a:extLst>
          </p:cNvPr>
          <p:cNvSpPr>
            <a:spLocks noGrp="1"/>
          </p:cNvSpPr>
          <p:nvPr>
            <p:ph type="dt" sz="half" idx="10"/>
          </p:nvPr>
        </p:nvSpPr>
        <p:spPr>
          <a:xfrm>
            <a:off x="8646319" y="6356352"/>
            <a:ext cx="1302050" cy="365125"/>
          </a:xfrm>
        </p:spPr>
        <p:txBody>
          <a:bodyPr/>
          <a:lstStyle/>
          <a:p>
            <a:fld id="{7A2107B3-3FE4-4C31-9B4E-A3C583FFA43A}" type="datetime1">
              <a:rPr lang="en-AU" smtClean="0"/>
              <a:t>30/05/2021</a:t>
            </a:fld>
            <a:endParaRPr lang="en-AU"/>
          </a:p>
        </p:txBody>
      </p:sp>
      <p:graphicFrame>
        <p:nvGraphicFramePr>
          <p:cNvPr id="10" name="Table 9">
            <a:extLst>
              <a:ext uri="{FF2B5EF4-FFF2-40B4-BE49-F238E27FC236}">
                <a16:creationId xmlns:a16="http://schemas.microsoft.com/office/drawing/2014/main" id="{B700B3B9-E456-4A2F-B6CF-59969226B3EA}"/>
              </a:ext>
            </a:extLst>
          </p:cNvPr>
          <p:cNvGraphicFramePr>
            <a:graphicFrameLocks noGrp="1"/>
          </p:cNvGraphicFramePr>
          <p:nvPr>
            <p:extLst>
              <p:ext uri="{D42A27DB-BD31-4B8C-83A1-F6EECF244321}">
                <p14:modId xmlns:p14="http://schemas.microsoft.com/office/powerpoint/2010/main" val="2020554127"/>
              </p:ext>
            </p:extLst>
          </p:nvPr>
        </p:nvGraphicFramePr>
        <p:xfrm>
          <a:off x="1538964" y="1355165"/>
          <a:ext cx="9129037" cy="5125099"/>
        </p:xfrm>
        <a:graphic>
          <a:graphicData uri="http://schemas.openxmlformats.org/drawingml/2006/table">
            <a:tbl>
              <a:tblPr/>
              <a:tblGrid>
                <a:gridCol w="2147375">
                  <a:extLst>
                    <a:ext uri="{9D8B030D-6E8A-4147-A177-3AD203B41FA5}">
                      <a16:colId xmlns:a16="http://schemas.microsoft.com/office/drawing/2014/main" val="2753517068"/>
                    </a:ext>
                  </a:extLst>
                </a:gridCol>
                <a:gridCol w="857870">
                  <a:extLst>
                    <a:ext uri="{9D8B030D-6E8A-4147-A177-3AD203B41FA5}">
                      <a16:colId xmlns:a16="http://schemas.microsoft.com/office/drawing/2014/main" val="1816529705"/>
                    </a:ext>
                  </a:extLst>
                </a:gridCol>
                <a:gridCol w="704101">
                  <a:extLst>
                    <a:ext uri="{9D8B030D-6E8A-4147-A177-3AD203B41FA5}">
                      <a16:colId xmlns:a16="http://schemas.microsoft.com/office/drawing/2014/main" val="4152914529"/>
                    </a:ext>
                  </a:extLst>
                </a:gridCol>
                <a:gridCol w="679822">
                  <a:extLst>
                    <a:ext uri="{9D8B030D-6E8A-4147-A177-3AD203B41FA5}">
                      <a16:colId xmlns:a16="http://schemas.microsoft.com/office/drawing/2014/main" val="3634353533"/>
                    </a:ext>
                  </a:extLst>
                </a:gridCol>
                <a:gridCol w="582705">
                  <a:extLst>
                    <a:ext uri="{9D8B030D-6E8A-4147-A177-3AD203B41FA5}">
                      <a16:colId xmlns:a16="http://schemas.microsoft.com/office/drawing/2014/main" val="1557756831"/>
                    </a:ext>
                  </a:extLst>
                </a:gridCol>
                <a:gridCol w="582705">
                  <a:extLst>
                    <a:ext uri="{9D8B030D-6E8A-4147-A177-3AD203B41FA5}">
                      <a16:colId xmlns:a16="http://schemas.microsoft.com/office/drawing/2014/main" val="682923064"/>
                    </a:ext>
                  </a:extLst>
                </a:gridCol>
                <a:gridCol w="582705">
                  <a:extLst>
                    <a:ext uri="{9D8B030D-6E8A-4147-A177-3AD203B41FA5}">
                      <a16:colId xmlns:a16="http://schemas.microsoft.com/office/drawing/2014/main" val="2911342083"/>
                    </a:ext>
                  </a:extLst>
                </a:gridCol>
                <a:gridCol w="733776">
                  <a:extLst>
                    <a:ext uri="{9D8B030D-6E8A-4147-A177-3AD203B41FA5}">
                      <a16:colId xmlns:a16="http://schemas.microsoft.com/office/drawing/2014/main" val="4206179401"/>
                    </a:ext>
                  </a:extLst>
                </a:gridCol>
                <a:gridCol w="736472">
                  <a:extLst>
                    <a:ext uri="{9D8B030D-6E8A-4147-A177-3AD203B41FA5}">
                      <a16:colId xmlns:a16="http://schemas.microsoft.com/office/drawing/2014/main" val="1859269275"/>
                    </a:ext>
                  </a:extLst>
                </a:gridCol>
                <a:gridCol w="712193">
                  <a:extLst>
                    <a:ext uri="{9D8B030D-6E8A-4147-A177-3AD203B41FA5}">
                      <a16:colId xmlns:a16="http://schemas.microsoft.com/office/drawing/2014/main" val="1908183758"/>
                    </a:ext>
                  </a:extLst>
                </a:gridCol>
                <a:gridCol w="809313">
                  <a:extLst>
                    <a:ext uri="{9D8B030D-6E8A-4147-A177-3AD203B41FA5}">
                      <a16:colId xmlns:a16="http://schemas.microsoft.com/office/drawing/2014/main" val="1220152084"/>
                    </a:ext>
                  </a:extLst>
                </a:gridCol>
              </a:tblGrid>
              <a:tr h="188283">
                <a:tc rowSpan="2">
                  <a:txBody>
                    <a:bodyPr/>
                    <a:lstStyle/>
                    <a:p>
                      <a:pPr algn="ctr" fontAlgn="t"/>
                      <a:r>
                        <a:rPr lang="en-AU" sz="1000" b="1" i="0" u="none" strike="noStrike">
                          <a:solidFill>
                            <a:srgbClr val="000000"/>
                          </a:solidFill>
                          <a:effectLst/>
                          <a:latin typeface="Calibri"/>
                        </a:rPr>
                        <a:t>5 MINUTE SETTLEMENT</a:t>
                      </a:r>
                      <a:br>
                        <a:rPr lang="en-AU" sz="1000" b="1" i="0" u="none" strike="noStrike">
                          <a:solidFill>
                            <a:srgbClr val="000000"/>
                          </a:solidFill>
                          <a:effectLst/>
                          <a:latin typeface="Calibri"/>
                        </a:rPr>
                      </a:br>
                      <a:r>
                        <a:rPr lang="en-AU" sz="1000" b="1" i="0" u="none" strike="noStrike">
                          <a:solidFill>
                            <a:srgbClr val="000000"/>
                          </a:solidFill>
                          <a:effectLst/>
                          <a:latin typeface="Calibri"/>
                        </a:rPr>
                        <a:t>SYSTEMS TRACKING</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t"/>
                      <a:r>
                        <a:rPr lang="en-AU" sz="1000" b="1" i="0" u="none" strike="noStrike">
                          <a:solidFill>
                            <a:srgbClr val="000000"/>
                          </a:solidFill>
                          <a:effectLst/>
                          <a:latin typeface="Calibri"/>
                        </a:rPr>
                        <a:t>TIMING</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277844008"/>
                  </a:ext>
                </a:extLst>
              </a:tr>
              <a:tr h="376564">
                <a:tc vMerge="1">
                  <a:txBody>
                    <a:bodyPr/>
                    <a:lstStyle/>
                    <a:p>
                      <a:endParaRPr lang="en-AU"/>
                    </a:p>
                  </a:txBody>
                  <a:tcPr/>
                </a:tc>
                <a:tc>
                  <a:txBody>
                    <a:bodyPr/>
                    <a:lstStyle/>
                    <a:p>
                      <a:pPr algn="ctr" fontAlgn="t"/>
                      <a:r>
                        <a:rPr lang="en-AU" sz="1000" b="1" i="0" u="none" strike="noStrike">
                          <a:solidFill>
                            <a:srgbClr val="000000"/>
                          </a:solidFill>
                          <a:effectLst/>
                          <a:latin typeface="Calibri"/>
                        </a:rPr>
                        <a:t>Internal</a:t>
                      </a:r>
                      <a:br>
                        <a:rPr lang="en-AU" sz="1000" b="1" i="0" u="none" strike="noStrike">
                          <a:solidFill>
                            <a:srgbClr val="000000"/>
                          </a:solidFill>
                          <a:effectLst/>
                          <a:latin typeface="Calibri"/>
                        </a:rPr>
                      </a:br>
                      <a:r>
                        <a:rPr lang="en-AU" sz="1000" b="1" i="0" u="none" strike="noStrike">
                          <a:solidFill>
                            <a:srgbClr val="000000"/>
                          </a:solidFill>
                          <a:effectLst/>
                          <a:latin typeface="Calibri"/>
                        </a:rPr>
                        <a:t>HLIA</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Focus/Group</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SWG</a:t>
                      </a:r>
                      <a:br>
                        <a:rPr lang="en-AU" sz="1000" b="1" i="0" u="none" strike="noStrike">
                          <a:solidFill>
                            <a:srgbClr val="000000"/>
                          </a:solidFill>
                          <a:effectLst/>
                          <a:latin typeface="Calibri"/>
                        </a:rPr>
                      </a:br>
                      <a:r>
                        <a:rPr lang="en-AU" sz="1000" b="1" i="0" u="none" strike="noStrike">
                          <a:solidFill>
                            <a:srgbClr val="000000"/>
                          </a:solidFill>
                          <a:effectLst/>
                          <a:latin typeface="Calibri"/>
                        </a:rPr>
                        <a:t>Engagement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External</a:t>
                      </a:r>
                      <a:br>
                        <a:rPr lang="en-AU" sz="1000" b="1" i="0" u="none" strike="noStrike">
                          <a:solidFill>
                            <a:srgbClr val="000000"/>
                          </a:solidFill>
                          <a:effectLst/>
                          <a:latin typeface="Calibri"/>
                        </a:rPr>
                      </a:br>
                      <a:r>
                        <a:rPr lang="en-AU" sz="1000" b="1" i="0" u="none" strike="noStrike">
                          <a:solidFill>
                            <a:srgbClr val="000000"/>
                          </a:solidFill>
                          <a:effectLst/>
                          <a:latin typeface="Calibri"/>
                        </a:rPr>
                        <a:t>HLIA</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Draft</a:t>
                      </a:r>
                      <a:br>
                        <a:rPr lang="en-AU" sz="1000" b="1" i="0" u="none" strike="noStrike">
                          <a:solidFill>
                            <a:srgbClr val="000000"/>
                          </a:solidFill>
                          <a:effectLst/>
                          <a:latin typeface="Calibri"/>
                        </a:rPr>
                      </a:br>
                      <a:r>
                        <a:rPr lang="en-AU" sz="1000" b="1" i="0" u="none" strike="noStrike">
                          <a:solidFill>
                            <a:srgbClr val="000000"/>
                          </a:solidFill>
                          <a:effectLst/>
                          <a:latin typeface="Calibri"/>
                        </a:rPr>
                        <a:t>Tech Spec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Final</a:t>
                      </a:r>
                      <a:br>
                        <a:rPr lang="en-AU" sz="1000" b="1" i="0" u="none" strike="noStrike">
                          <a:solidFill>
                            <a:srgbClr val="000000"/>
                          </a:solidFill>
                          <a:effectLst/>
                          <a:latin typeface="Calibri"/>
                        </a:rPr>
                      </a:br>
                      <a:r>
                        <a:rPr lang="en-AU" sz="1000" b="1" i="0" u="none" strike="noStrike">
                          <a:solidFill>
                            <a:srgbClr val="000000"/>
                          </a:solidFill>
                          <a:effectLst/>
                          <a:latin typeface="Calibri"/>
                        </a:rPr>
                        <a:t>Tech Spec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User</a:t>
                      </a:r>
                      <a:br>
                        <a:rPr lang="en-AU" sz="1000" b="1" i="0" u="none" strike="noStrike">
                          <a:solidFill>
                            <a:srgbClr val="000000"/>
                          </a:solidFill>
                          <a:effectLst/>
                          <a:latin typeface="Calibri"/>
                        </a:rPr>
                      </a:br>
                      <a:r>
                        <a:rPr lang="en-AU" sz="1000" b="1" i="0" u="none" strike="noStrike">
                          <a:solidFill>
                            <a:srgbClr val="000000"/>
                          </a:solidFill>
                          <a:effectLst/>
                          <a:latin typeface="Calibri"/>
                        </a:rPr>
                        <a:t>Guides</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5MS Staging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Preprod</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Calibri"/>
                        </a:rPr>
                        <a:t>Production</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885303"/>
                  </a:ext>
                </a:extLst>
              </a:tr>
              <a:tr h="197696">
                <a:tc gridSpan="11">
                  <a:txBody>
                    <a:bodyPr/>
                    <a:lstStyle/>
                    <a:p>
                      <a:pPr algn="l" fontAlgn="t"/>
                      <a:r>
                        <a:rPr lang="en-AU" sz="1000" b="1" i="0" u="none" strike="noStrike">
                          <a:solidFill>
                            <a:srgbClr val="000000"/>
                          </a:solidFill>
                          <a:effectLst/>
                          <a:latin typeface="Calibri"/>
                        </a:rPr>
                        <a:t>DISPATCH and OPERATIONS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68131294"/>
                  </a:ext>
                </a:extLst>
              </a:tr>
              <a:tr h="263595">
                <a:tc gridSpan="11">
                  <a:txBody>
                    <a:bodyPr/>
                    <a:lstStyle/>
                    <a:p>
                      <a:pPr algn="ctr" fontAlgn="ctr"/>
                      <a:r>
                        <a:rPr lang="en-AU" sz="1000" b="1" i="0" u="none" strike="noStrike">
                          <a:solidFill>
                            <a:srgbClr val="000000"/>
                          </a:solidFill>
                          <a:effectLst/>
                          <a:latin typeface="Calibri"/>
                        </a:rPr>
                        <a:t>PACKAGE 1 - Bidding FTP and API </a:t>
                      </a:r>
                      <a:endParaRPr lang="en-AU" sz="1000" b="1" i="0" u="none" strike="noStrike">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97708058"/>
                  </a:ext>
                </a:extLst>
              </a:tr>
              <a:tr h="188283">
                <a:tc>
                  <a:txBody>
                    <a:bodyPr/>
                    <a:lstStyle/>
                    <a:p>
                      <a:pPr algn="l" fontAlgn="t"/>
                      <a:r>
                        <a:rPr lang="en-AU" sz="1000" b="0" i="0" u="none" strike="noStrike">
                          <a:solidFill>
                            <a:srgbClr val="000000"/>
                          </a:solidFill>
                          <a:effectLst/>
                          <a:latin typeface="Calibri"/>
                        </a:rPr>
                        <a:t>Transition</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BFBFBF"/>
                      </a:solidFill>
                      <a:prstDash val="solid"/>
                      <a:round/>
                      <a:headEnd type="none" w="med" len="med"/>
                      <a:tailEnd type="none" w="med" len="med"/>
                    </a:lnB>
                    <a:solidFill>
                      <a:srgbClr val="D3F6C0"/>
                    </a:solidFill>
                  </a:tcPr>
                </a:tc>
                <a:extLst>
                  <a:ext uri="{0D108BD9-81ED-4DB2-BD59-A6C34878D82A}">
                    <a16:rowId xmlns:a16="http://schemas.microsoft.com/office/drawing/2014/main" val="751313466"/>
                  </a:ext>
                </a:extLst>
              </a:tr>
              <a:tr h="188283">
                <a:tc>
                  <a:txBody>
                    <a:bodyPr/>
                    <a:lstStyle/>
                    <a:p>
                      <a:pPr algn="l" fontAlgn="t"/>
                      <a:r>
                        <a:rPr lang="en-AU" sz="1000" b="0" i="0" u="none" strike="noStrike">
                          <a:solidFill>
                            <a:srgbClr val="000000"/>
                          </a:solidFill>
                          <a:effectLst/>
                          <a:latin typeface="Calibri"/>
                        </a:rPr>
                        <a:t>Bidding Data Model</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extLst>
                  <a:ext uri="{0D108BD9-81ED-4DB2-BD59-A6C34878D82A}">
                    <a16:rowId xmlns:a16="http://schemas.microsoft.com/office/drawing/2014/main" val="1536858277"/>
                  </a:ext>
                </a:extLst>
              </a:tr>
              <a:tr h="188283">
                <a:tc>
                  <a:txBody>
                    <a:bodyPr/>
                    <a:lstStyle/>
                    <a:p>
                      <a:pPr algn="l" fontAlgn="t"/>
                      <a:r>
                        <a:rPr lang="en-AU" sz="1000" b="0" i="0" u="none" strike="noStrike">
                          <a:solidFill>
                            <a:srgbClr val="000000"/>
                          </a:solidFill>
                          <a:effectLst/>
                          <a:latin typeface="Calibri"/>
                        </a:rPr>
                        <a:t>Bidding Format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extLst>
                  <a:ext uri="{0D108BD9-81ED-4DB2-BD59-A6C34878D82A}">
                    <a16:rowId xmlns:a16="http://schemas.microsoft.com/office/drawing/2014/main" val="588049749"/>
                  </a:ext>
                </a:extLst>
              </a:tr>
              <a:tr h="291837">
                <a:tc gridSpan="11">
                  <a:txBody>
                    <a:bodyPr/>
                    <a:lstStyle/>
                    <a:p>
                      <a:pPr algn="ctr" fontAlgn="ctr"/>
                      <a:r>
                        <a:rPr lang="en-AU" sz="1000" b="1" i="0" u="none" strike="noStrike">
                          <a:solidFill>
                            <a:srgbClr val="000000"/>
                          </a:solidFill>
                          <a:effectLst/>
                          <a:latin typeface="Calibri"/>
                        </a:rPr>
                        <a:t>PACKAGE 2 - Bidding Web 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798634379"/>
                  </a:ext>
                </a:extLst>
              </a:tr>
              <a:tr h="188283">
                <a:tc>
                  <a:txBody>
                    <a:bodyPr/>
                    <a:lstStyle/>
                    <a:p>
                      <a:pPr algn="l" fontAlgn="t"/>
                      <a:r>
                        <a:rPr lang="en-AU" sz="1000" b="0" i="0" u="none" strike="noStrike">
                          <a:solidFill>
                            <a:srgbClr val="000000"/>
                          </a:solidFill>
                          <a:effectLst/>
                          <a:latin typeface="Calibri"/>
                        </a:rPr>
                        <a:t>Bidding Web UI and APIs</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Jan-19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chemeClr val="tx1"/>
                          </a:solidFill>
                          <a:effectLst/>
                          <a:latin typeface="Calibri"/>
                        </a:rPr>
                        <a:t>16-Dec-19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D3F6C0"/>
                    </a:solidFill>
                  </a:tcPr>
                </a:tc>
                <a:extLst>
                  <a:ext uri="{0D108BD9-81ED-4DB2-BD59-A6C34878D82A}">
                    <a16:rowId xmlns:a16="http://schemas.microsoft.com/office/drawing/2014/main" val="1484305700"/>
                  </a:ext>
                </a:extLst>
              </a:tr>
              <a:tr h="254181">
                <a:tc gridSpan="11">
                  <a:txBody>
                    <a:bodyPr/>
                    <a:lstStyle/>
                    <a:p>
                      <a:pPr algn="ctr" fontAlgn="ctr"/>
                      <a:r>
                        <a:rPr lang="en-AU" sz="1000" b="1" i="0" u="none" strike="noStrike">
                          <a:solidFill>
                            <a:srgbClr val="000000"/>
                          </a:solidFill>
                          <a:effectLst/>
                          <a:latin typeface="Calibri"/>
                        </a:rPr>
                        <a:t>PACKAGE 3 - Dispatch, Pre-dispatch and PASA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4167399325"/>
                  </a:ext>
                </a:extLst>
              </a:tr>
              <a:tr h="188283">
                <a:tc>
                  <a:txBody>
                    <a:bodyPr/>
                    <a:lstStyle/>
                    <a:p>
                      <a:pPr algn="l" fontAlgn="t"/>
                      <a:r>
                        <a:rPr lang="en-AU" sz="1000" b="0" i="0" u="none" strike="noStrike">
                          <a:solidFill>
                            <a:srgbClr val="000000"/>
                          </a:solidFill>
                          <a:effectLst/>
                          <a:latin typeface="Calibri"/>
                        </a:rPr>
                        <a:t>Dispatch</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BFBFBF"/>
                      </a:solidFill>
                      <a:prstDash val="solid"/>
                      <a:round/>
                      <a:headEnd type="none" w="med" len="med"/>
                      <a:tailEnd type="none" w="med" len="med"/>
                    </a:lnB>
                    <a:solidFill>
                      <a:srgbClr val="D3F6C0"/>
                    </a:solidFill>
                  </a:tcPr>
                </a:tc>
                <a:extLst>
                  <a:ext uri="{0D108BD9-81ED-4DB2-BD59-A6C34878D82A}">
                    <a16:rowId xmlns:a16="http://schemas.microsoft.com/office/drawing/2014/main" val="358446229"/>
                  </a:ext>
                </a:extLst>
              </a:tr>
              <a:tr h="188283">
                <a:tc>
                  <a:txBody>
                    <a:bodyPr/>
                    <a:lstStyle/>
                    <a:p>
                      <a:pPr algn="l" fontAlgn="t"/>
                      <a:r>
                        <a:rPr lang="en-AU" sz="1000" b="0" i="0" u="none" strike="noStrike" err="1">
                          <a:solidFill>
                            <a:srgbClr val="000000"/>
                          </a:solidFill>
                          <a:effectLst/>
                          <a:latin typeface="Calibri"/>
                        </a:rPr>
                        <a:t>Predispatch</a:t>
                      </a:r>
                      <a:r>
                        <a:rPr lang="en-AU" sz="1000" b="0" i="0" u="none" strike="noStrike">
                          <a:solidFill>
                            <a:srgbClr val="000000"/>
                          </a:solidFill>
                          <a:effectLst/>
                          <a:latin typeface="Calibri"/>
                        </a:rPr>
                        <a:t> P30/7DAY</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extLst>
                  <a:ext uri="{0D108BD9-81ED-4DB2-BD59-A6C34878D82A}">
                    <a16:rowId xmlns:a16="http://schemas.microsoft.com/office/drawing/2014/main" val="3326994082"/>
                  </a:ext>
                </a:extLst>
              </a:tr>
              <a:tr h="304800">
                <a:tc>
                  <a:txBody>
                    <a:bodyPr/>
                    <a:lstStyle/>
                    <a:p>
                      <a:pPr algn="l" fontAlgn="t"/>
                      <a:r>
                        <a:rPr lang="en-AU" sz="1000" b="0" i="0" u="none" strike="noStrike">
                          <a:solidFill>
                            <a:srgbClr val="000000"/>
                          </a:solidFill>
                          <a:effectLst/>
                          <a:latin typeface="Calibri"/>
                        </a:rPr>
                        <a:t>Pre-dispatch P5 - Fast Start Inflexibility Profile</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Jan-20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Jan-20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10-Nov-20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8EA"/>
                    </a:solidFill>
                  </a:tcPr>
                </a:tc>
                <a:tc>
                  <a:txBody>
                    <a:bodyPr/>
                    <a:lstStyle/>
                    <a:p>
                      <a:pPr lvl="0" algn="ctr">
                        <a:buNone/>
                      </a:pPr>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highlight>
                            <a:srgbClr val="FFFF00"/>
                          </a:highlight>
                          <a:latin typeface="Calibri"/>
                        </a:rPr>
                        <a:t>07-Jul-21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extLst>
                  <a:ext uri="{0D108BD9-81ED-4DB2-BD59-A6C34878D82A}">
                    <a16:rowId xmlns:a16="http://schemas.microsoft.com/office/drawing/2014/main" val="1646122287"/>
                  </a:ext>
                </a:extLst>
              </a:tr>
              <a:tr h="188282">
                <a:tc>
                  <a:txBody>
                    <a:bodyPr/>
                    <a:lstStyle/>
                    <a:p>
                      <a:pPr lvl="0" algn="l">
                        <a:buNone/>
                      </a:pPr>
                      <a:r>
                        <a:rPr lang="en-AU" sz="1000" b="0" i="0" u="none" strike="noStrike" noProof="0">
                          <a:solidFill>
                            <a:srgbClr val="000000"/>
                          </a:solidFill>
                          <a:effectLst/>
                          <a:latin typeface="Calibri"/>
                        </a:rPr>
                        <a:t>5MPD - Price Sensitivities</a:t>
                      </a:r>
                      <a:endParaRPr lang="en-US" sz="1500"/>
                    </a:p>
                  </a:txBody>
                  <a:tcPr marL="0" marR="0" marT="0" marB="0">
                    <a:lnL w="12700">
                      <a:solidFill>
                        <a:srgbClr val="000000"/>
                      </a:solidFill>
                    </a:lnL>
                    <a:lnR w="6350">
                      <a:solidFill>
                        <a:srgbClr val="BFBFBF"/>
                      </a:solidFill>
                    </a:lnR>
                    <a:lnT w="6350">
                      <a:solidFill>
                        <a:srgbClr val="BFBFBF"/>
                      </a:solidFill>
                    </a:lnT>
                    <a:lnB w="6350">
                      <a:solidFill>
                        <a:srgbClr val="BFBFBF"/>
                      </a:solidFill>
                    </a:lnB>
                  </a:tcPr>
                </a:tc>
                <a:tc>
                  <a:txBody>
                    <a:bodyPr/>
                    <a:lstStyle/>
                    <a:p>
                      <a:pPr lvl="0" algn="ctr">
                        <a:buNone/>
                      </a:pPr>
                      <a:r>
                        <a:rPr lang="en-AU" sz="1000" b="0" i="0" u="none" strike="noStrike">
                          <a:solidFill>
                            <a:srgbClr val="000000"/>
                          </a:solidFill>
                          <a:effectLst/>
                          <a:latin typeface="Calibri"/>
                        </a:rPr>
                        <a:t>-</a:t>
                      </a:r>
                    </a:p>
                  </a:txBody>
                  <a:tcPr marL="0" marR="0" marT="0" marB="0">
                    <a:lnL w="6350">
                      <a:solidFill>
                        <a:srgbClr val="BFBFBF"/>
                      </a:solidFill>
                    </a:lnL>
                    <a:lnR w="6350">
                      <a:solidFill>
                        <a:srgbClr val="BFBFBF"/>
                      </a:solidFill>
                    </a:lnR>
                    <a:lnT w="6350">
                      <a:solidFill>
                        <a:srgbClr val="BFBFBF"/>
                      </a:solidFill>
                    </a:lnT>
                    <a:lnB w="6350">
                      <a:solidFill>
                        <a:srgbClr val="BFBFBF"/>
                      </a:solidFill>
                    </a:lnB>
                    <a:noFill/>
                  </a:tcPr>
                </a:tc>
                <a:tc>
                  <a:txBody>
                    <a:bodyPr/>
                    <a:lstStyle/>
                    <a:p>
                      <a:pPr lvl="0" algn="ctr">
                        <a:buNone/>
                      </a:pPr>
                      <a:r>
                        <a:rPr lang="en-AU" sz="1000" b="0" i="0" u="none" strike="noStrike">
                          <a:solidFill>
                            <a:srgbClr val="000000"/>
                          </a:solidFill>
                          <a:effectLst/>
                          <a:latin typeface="Calibri"/>
                        </a:rPr>
                        <a:t>Jan-20</a:t>
                      </a:r>
                    </a:p>
                  </a:txBody>
                  <a:tcPr marL="0" marR="0" marT="0" marB="0">
                    <a:lnL w="6350">
                      <a:solidFill>
                        <a:srgbClr val="BFBFBF"/>
                      </a:solidFill>
                    </a:lnL>
                    <a:lnR w="6350">
                      <a:solidFill>
                        <a:srgbClr val="BFBFBF"/>
                      </a:solidFill>
                    </a:lnR>
                    <a:lnT w="6350">
                      <a:solidFill>
                        <a:srgbClr val="BFBFBF"/>
                      </a:solidFill>
                    </a:lnT>
                    <a:lnB w="6350">
                      <a:solidFill>
                        <a:srgbClr val="BFBFBF"/>
                      </a:solidFill>
                    </a:lnB>
                    <a:solidFill>
                      <a:srgbClr val="D3F6C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0" i="0" u="none" strike="noStrike">
                          <a:solidFill>
                            <a:srgbClr val="000000"/>
                          </a:solidFill>
                          <a:effectLst/>
                          <a:latin typeface="Calibri"/>
                        </a:rPr>
                        <a:t>Nov-18</a:t>
                      </a:r>
                    </a:p>
                  </a:txBody>
                  <a:tcPr marL="0" marR="0" marT="0" marB="0">
                    <a:lnL w="6350">
                      <a:solidFill>
                        <a:srgbClr val="BFBFBF"/>
                      </a:solidFill>
                    </a:lnL>
                    <a:lnR w="6350">
                      <a:solidFill>
                        <a:srgbClr val="BFBFBF"/>
                      </a:solidFill>
                    </a:lnR>
                    <a:lnT w="6350">
                      <a:solidFill>
                        <a:srgbClr val="BFBFBF"/>
                      </a:solidFill>
                    </a:lnT>
                    <a:lnB w="6350">
                      <a:solidFill>
                        <a:srgbClr val="BFBFBF"/>
                      </a:solidFill>
                    </a:lnB>
                    <a:solidFill>
                      <a:srgbClr val="D3F6C0"/>
                    </a:solidFill>
                  </a:tcPr>
                </a:tc>
                <a:tc>
                  <a:txBody>
                    <a:bodyPr/>
                    <a:lstStyle/>
                    <a:p>
                      <a:pPr lvl="0" algn="ctr">
                        <a:buNone/>
                      </a:pPr>
                      <a:r>
                        <a:rPr lang="en-AU" sz="1000" b="0" i="0" u="none" strike="noStrike">
                          <a:solidFill>
                            <a:srgbClr val="000000"/>
                          </a:solidFill>
                          <a:effectLst/>
                          <a:latin typeface="Calibri"/>
                        </a:rPr>
                        <a:t>Jan-20</a:t>
                      </a:r>
                    </a:p>
                  </a:txBody>
                  <a:tcPr marL="0" marR="0" marT="0" marB="0">
                    <a:lnL w="6350">
                      <a:solidFill>
                        <a:srgbClr val="BFBFBF"/>
                      </a:solidFill>
                    </a:lnL>
                    <a:lnR w="6350">
                      <a:solidFill>
                        <a:srgbClr val="BFBFBF"/>
                      </a:solidFill>
                    </a:lnR>
                    <a:lnT w="6350">
                      <a:solidFill>
                        <a:srgbClr val="BFBFBF"/>
                      </a:solidFill>
                    </a:lnT>
                    <a:lnB w="6350">
                      <a:solidFill>
                        <a:srgbClr val="BFBFBF"/>
                      </a:solidFill>
                    </a:lnB>
                    <a:solidFill>
                      <a:srgbClr val="D3F6C0"/>
                    </a:solidFill>
                  </a:tcPr>
                </a:tc>
                <a:tc>
                  <a:txBody>
                    <a:bodyPr/>
                    <a:lstStyle/>
                    <a:p>
                      <a:pPr lvl="0" algn="ctr">
                        <a:buNone/>
                      </a:pPr>
                      <a:r>
                        <a:rPr lang="en-AU" sz="1000" b="0" i="0" u="none" strike="noStrike">
                          <a:solidFill>
                            <a:srgbClr val="000000"/>
                          </a:solidFill>
                          <a:effectLst/>
                          <a:latin typeface="Calibri"/>
                        </a:rPr>
                        <a:t>May-20</a:t>
                      </a:r>
                    </a:p>
                  </a:txBody>
                  <a:tcPr marL="0" marR="0" marT="0" marB="0">
                    <a:lnL w="6350">
                      <a:solidFill>
                        <a:srgbClr val="BFBFBF"/>
                      </a:solidFill>
                    </a:lnL>
                    <a:lnR w="6350">
                      <a:solidFill>
                        <a:srgbClr val="BFBFBF"/>
                      </a:solidFill>
                    </a:lnR>
                    <a:lnT w="6350">
                      <a:solidFill>
                        <a:srgbClr val="BFBFBF"/>
                      </a:solidFill>
                    </a:lnT>
                    <a:lnB w="6350">
                      <a:solidFill>
                        <a:srgbClr val="BFBFBF"/>
                      </a:solidFill>
                    </a:lnB>
                    <a:solidFill>
                      <a:srgbClr val="D3F6C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0" i="0" u="none" strike="noStrike">
                          <a:solidFill>
                            <a:srgbClr val="000000"/>
                          </a:solidFill>
                          <a:effectLst/>
                          <a:latin typeface="Calibri"/>
                        </a:rPr>
                        <a:t>10-Nov-20</a:t>
                      </a:r>
                    </a:p>
                  </a:txBody>
                  <a:tcPr marL="0" marR="0" marT="0" marB="0">
                    <a:lnL w="6350">
                      <a:solidFill>
                        <a:srgbClr val="BFBFBF"/>
                      </a:solidFill>
                    </a:lnL>
                    <a:lnR w="6350">
                      <a:solidFill>
                        <a:srgbClr val="BFBFBF"/>
                      </a:solidFill>
                    </a:lnR>
                    <a:lnT w="6350">
                      <a:solidFill>
                        <a:srgbClr val="BFBFBF"/>
                      </a:solidFill>
                    </a:lnT>
                    <a:lnB w="6350">
                      <a:solidFill>
                        <a:srgbClr val="BFBFBF"/>
                      </a:solidFill>
                    </a:lnB>
                    <a:solidFill>
                      <a:srgbClr val="D3F6C0"/>
                    </a:solidFill>
                  </a:tcPr>
                </a:tc>
                <a:tc>
                  <a:txBody>
                    <a:bodyPr/>
                    <a:lstStyle/>
                    <a:p>
                      <a:pPr lvl="0" algn="ctr">
                        <a:buNone/>
                      </a:pPr>
                      <a:r>
                        <a:rPr lang="en-AU" sz="1000" b="0" i="0" u="none" strike="noStrike">
                          <a:solidFill>
                            <a:srgbClr val="000000"/>
                          </a:solidFill>
                          <a:effectLst/>
                          <a:latin typeface="Calibri"/>
                        </a:rPr>
                        <a:t>-</a:t>
                      </a:r>
                    </a:p>
                  </a:txBody>
                  <a:tcPr marL="0" marR="0" marT="0" marB="0">
                    <a:lnL w="6350">
                      <a:solidFill>
                        <a:srgbClr val="BFBFBF"/>
                      </a:solidFill>
                    </a:lnL>
                    <a:lnR w="6350">
                      <a:solidFill>
                        <a:srgbClr val="BFBFBF"/>
                      </a:solidFill>
                    </a:lnR>
                    <a:lnT w="6350">
                      <a:solidFill>
                        <a:srgbClr val="BFBFBF"/>
                      </a:solidFill>
                    </a:lnT>
                    <a:lnB w="6350">
                      <a:solidFill>
                        <a:srgbClr val="BFBFBF"/>
                      </a:solidFill>
                    </a:lnB>
                  </a:tcPr>
                </a:tc>
                <a:tc>
                  <a:txBody>
                    <a:bodyPr/>
                    <a:lstStyle/>
                    <a:p>
                      <a:pPr lvl="0" algn="ctr">
                        <a:buNone/>
                      </a:pPr>
                      <a:r>
                        <a:rPr lang="en-AU" sz="1000" b="0" i="0" u="none" strike="noStrike">
                          <a:solidFill>
                            <a:srgbClr val="000000"/>
                          </a:solidFill>
                          <a:effectLst/>
                          <a:latin typeface="Calibri"/>
                        </a:rPr>
                        <a:t>-</a:t>
                      </a:r>
                    </a:p>
                  </a:txBody>
                  <a:tcPr marL="0" marR="0" marT="0" marB="0">
                    <a:lnL w="6350">
                      <a:solidFill>
                        <a:srgbClr val="BFBFBF"/>
                      </a:solidFill>
                    </a:lnL>
                    <a:lnR w="6350">
                      <a:solidFill>
                        <a:srgbClr val="BFBFBF"/>
                      </a:solidFill>
                    </a:lnR>
                    <a:lnT w="6350">
                      <a:solidFill>
                        <a:srgbClr val="BFBFBF"/>
                      </a:solidFill>
                    </a:lnT>
                    <a:lnB w="6350">
                      <a:solidFill>
                        <a:srgbClr val="BFBFBF"/>
                      </a:solidFill>
                    </a:lnB>
                    <a:solidFill>
                      <a:srgbClr val="E0E8EA"/>
                    </a:solidFill>
                  </a:tcPr>
                </a:tc>
                <a:tc>
                  <a:txBody>
                    <a:bodyPr/>
                    <a:lstStyle/>
                    <a:p>
                      <a:pPr lvl="0" algn="ctr">
                        <a:buNone/>
                      </a:pPr>
                      <a:r>
                        <a:rPr lang="en-AU" sz="1000" b="0" i="0" u="none" strike="noStrike">
                          <a:solidFill>
                            <a:srgbClr val="000000"/>
                          </a:solidFill>
                          <a:effectLst/>
                          <a:highlight>
                            <a:srgbClr val="FFFF00"/>
                          </a:highlight>
                          <a:latin typeface="Calibri"/>
                        </a:rPr>
                        <a:t>16-Jun-21</a:t>
                      </a:r>
                    </a:p>
                  </a:txBody>
                  <a:tcPr marL="0" marR="0" marT="0" marB="0">
                    <a:lnL w="6350">
                      <a:solidFill>
                        <a:srgbClr val="BFBFBF"/>
                      </a:solidFill>
                    </a:lnL>
                    <a:lnR w="6350">
                      <a:solidFill>
                        <a:srgbClr val="BFBFBF"/>
                      </a:solidFill>
                    </a:lnR>
                    <a:lnT w="6350">
                      <a:solidFill>
                        <a:srgbClr val="BFBFBF"/>
                      </a:solidFill>
                    </a:lnT>
                    <a:lnB w="6350">
                      <a:solidFill>
                        <a:srgbClr val="BFBFBF"/>
                      </a:solidFill>
                    </a:lnB>
                    <a:solidFill>
                      <a:srgbClr val="FFFF00"/>
                    </a:solidFill>
                  </a:tcPr>
                </a:tc>
                <a:tc>
                  <a:txBody>
                    <a:bodyPr/>
                    <a:lstStyle/>
                    <a:p>
                      <a:pPr lvl="0" algn="ctr">
                        <a:buNone/>
                      </a:pPr>
                      <a:r>
                        <a:rPr lang="en-AU" sz="1000" b="0" i="0" u="none" strike="noStrike">
                          <a:solidFill>
                            <a:srgbClr val="000000"/>
                          </a:solidFill>
                          <a:effectLst/>
                          <a:highlight>
                            <a:srgbClr val="FFFF00"/>
                          </a:highlight>
                          <a:latin typeface="Calibri"/>
                        </a:rPr>
                        <a:t>07-Jul-21</a:t>
                      </a:r>
                      <a:endParaRPr lang="en-AU" sz="1000" b="0" i="0" u="none" strike="noStrike">
                        <a:solidFill>
                          <a:srgbClr val="000000"/>
                        </a:solidFill>
                        <a:effectLst/>
                        <a:latin typeface="Calibri"/>
                      </a:endParaRPr>
                    </a:p>
                  </a:txBody>
                  <a:tcPr marL="0" marR="0" marT="0" marB="0">
                    <a:lnL w="6350">
                      <a:solidFill>
                        <a:srgbClr val="BFBFBF"/>
                      </a:solidFill>
                    </a:lnL>
                    <a:lnR w="12700">
                      <a:solidFill>
                        <a:srgbClr val="000000"/>
                      </a:solidFill>
                    </a:lnR>
                    <a:lnT w="6350">
                      <a:solidFill>
                        <a:srgbClr val="BFBFBF"/>
                      </a:solidFill>
                    </a:lnT>
                    <a:lnB w="6350">
                      <a:solidFill>
                        <a:srgbClr val="BFBFBF"/>
                      </a:solidFill>
                    </a:lnB>
                    <a:solidFill>
                      <a:srgbClr val="FFFF00"/>
                    </a:solidFill>
                  </a:tcPr>
                </a:tc>
                <a:extLst>
                  <a:ext uri="{0D108BD9-81ED-4DB2-BD59-A6C34878D82A}">
                    <a16:rowId xmlns:a16="http://schemas.microsoft.com/office/drawing/2014/main" val="1857836125"/>
                  </a:ext>
                </a:extLst>
              </a:tr>
              <a:tr h="188283">
                <a:tc>
                  <a:txBody>
                    <a:bodyPr/>
                    <a:lstStyle/>
                    <a:p>
                      <a:pPr algn="l" fontAlgn="t"/>
                      <a:r>
                        <a:rPr lang="en-AU" sz="1000" b="0" i="0" u="none" strike="noStrike">
                          <a:solidFill>
                            <a:srgbClr val="000000"/>
                          </a:solidFill>
                          <a:effectLst/>
                          <a:latin typeface="Calibri"/>
                        </a:rPr>
                        <a:t>ST and PD PASA</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extLst>
                  <a:ext uri="{0D108BD9-81ED-4DB2-BD59-A6C34878D82A}">
                    <a16:rowId xmlns:a16="http://schemas.microsoft.com/office/drawing/2014/main" val="2617143273"/>
                  </a:ext>
                </a:extLst>
              </a:tr>
              <a:tr h="263595">
                <a:tc gridSpan="11">
                  <a:txBody>
                    <a:bodyPr/>
                    <a:lstStyle/>
                    <a:p>
                      <a:pPr algn="ctr" fontAlgn="ctr"/>
                      <a:r>
                        <a:rPr lang="en-AU" sz="1000" b="1" i="0" u="none" strike="noStrike">
                          <a:solidFill>
                            <a:srgbClr val="000000"/>
                          </a:solidFill>
                          <a:effectLst/>
                          <a:latin typeface="Calibri"/>
                        </a:rPr>
                        <a:t>PACKAGE 4 - Pricing and Miscellaneous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784848260"/>
                  </a:ext>
                </a:extLst>
              </a:tr>
              <a:tr h="183451">
                <a:tc>
                  <a:txBody>
                    <a:bodyPr/>
                    <a:lstStyle/>
                    <a:p>
                      <a:pPr algn="l" fontAlgn="t"/>
                      <a:r>
                        <a:rPr lang="en-AU" sz="1000" b="0" i="0" u="none" strike="noStrike">
                          <a:solidFill>
                            <a:srgbClr val="000000"/>
                          </a:solidFill>
                          <a:effectLst/>
                          <a:latin typeface="Calibri"/>
                        </a:rPr>
                        <a:t>Trading Price / Price Revision</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1" i="0" u="none" strike="noStrike">
                          <a:solidFill>
                            <a:srgbClr val="000000"/>
                          </a:solidFill>
                          <a:effectLst/>
                          <a:latin typeface="Calibri"/>
                        </a:rPr>
                        <a:t>05-Jul-21</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01-Oct-21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53148491"/>
                  </a:ext>
                </a:extLst>
              </a:tr>
              <a:tr h="188283">
                <a:tc>
                  <a:txBody>
                    <a:bodyPr/>
                    <a:lstStyle/>
                    <a:p>
                      <a:pPr algn="l" fontAlgn="t"/>
                      <a:r>
                        <a:rPr lang="en-AU" sz="1000" b="0" i="0" u="none" strike="noStrike">
                          <a:solidFill>
                            <a:srgbClr val="000000"/>
                          </a:solidFill>
                          <a:effectLst/>
                          <a:latin typeface="Calibri"/>
                        </a:rPr>
                        <a:t>Administered Pricing and CPT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1" i="0" u="none" strike="noStrike">
                          <a:solidFill>
                            <a:srgbClr val="000000"/>
                          </a:solidFill>
                          <a:effectLst/>
                          <a:latin typeface="Calibri"/>
                        </a:rPr>
                        <a:t>05-Jul-21</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01-Oct-21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3829155"/>
                  </a:ext>
                </a:extLst>
              </a:tr>
              <a:tr h="188283">
                <a:tc>
                  <a:txBody>
                    <a:bodyPr/>
                    <a:lstStyle/>
                    <a:p>
                      <a:pPr algn="l" fontAlgn="t"/>
                      <a:r>
                        <a:rPr lang="en-AU" sz="1000" b="0" i="0" u="none" strike="noStrike">
                          <a:solidFill>
                            <a:srgbClr val="000000"/>
                          </a:solidFill>
                          <a:effectLst/>
                          <a:latin typeface="Calibri"/>
                        </a:rPr>
                        <a:t>Suspension Pricing</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1" i="0" u="none" strike="noStrike">
                          <a:solidFill>
                            <a:srgbClr val="000000"/>
                          </a:solidFill>
                          <a:effectLst/>
                          <a:latin typeface="Calibri"/>
                        </a:rPr>
                        <a:t>05-Jul-21</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01-Oct-21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12766932"/>
                  </a:ext>
                </a:extLst>
              </a:tr>
              <a:tr h="188283">
                <a:tc>
                  <a:txBody>
                    <a:bodyPr/>
                    <a:lstStyle/>
                    <a:p>
                      <a:pPr algn="l" fontAlgn="t"/>
                      <a:r>
                        <a:rPr lang="en-AU" sz="1000" b="0" i="0" u="none" strike="noStrike">
                          <a:solidFill>
                            <a:srgbClr val="000000"/>
                          </a:solidFill>
                          <a:effectLst/>
                          <a:latin typeface="Calibri"/>
                        </a:rPr>
                        <a:t>Negative Residue Management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Jun-19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90216860"/>
                  </a:ext>
                </a:extLst>
              </a:tr>
              <a:tr h="188283">
                <a:tc>
                  <a:txBody>
                    <a:bodyPr/>
                    <a:lstStyle/>
                    <a:p>
                      <a:pPr algn="l" fontAlgn="t"/>
                      <a:r>
                        <a:rPr lang="en-AU" sz="1000" b="0" i="0" u="none" strike="noStrike">
                          <a:solidFill>
                            <a:srgbClr val="000000"/>
                          </a:solidFill>
                          <a:effectLst/>
                          <a:latin typeface="Calibri"/>
                        </a:rPr>
                        <a:t>RERT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chemeClr val="tx1"/>
                          </a:solidFill>
                          <a:effectLst/>
                          <a:latin typeface="Calibri"/>
                        </a:rPr>
                        <a:t>-</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212952"/>
                  </a:ext>
                </a:extLst>
              </a:tr>
              <a:tr h="344006">
                <a:tc gridSpan="11">
                  <a:txBody>
                    <a:bodyPr/>
                    <a:lstStyle/>
                    <a:p>
                      <a:pPr algn="ctr" fontAlgn="ctr"/>
                      <a:r>
                        <a:rPr lang="en-AU" sz="1000" b="1" i="0" u="none" strike="noStrike">
                          <a:solidFill>
                            <a:srgbClr val="000000"/>
                          </a:solidFill>
                          <a:effectLst/>
                          <a:latin typeface="Calibri"/>
                        </a:rPr>
                        <a:t>PACKAGE 5 - Full Data Model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780466857"/>
                  </a:ext>
                </a:extLst>
              </a:tr>
              <a:tr h="197696">
                <a:tc>
                  <a:txBody>
                    <a:bodyPr/>
                    <a:lstStyle/>
                    <a:p>
                      <a:pPr algn="l" fontAlgn="t"/>
                      <a:r>
                        <a:rPr lang="en-AU" sz="1000" b="0" i="0" u="none" strike="noStrike">
                          <a:solidFill>
                            <a:srgbClr val="000000"/>
                          </a:solidFill>
                          <a:effectLst/>
                          <a:latin typeface="Calibri"/>
                        </a:rPr>
                        <a:t>Full Data Model</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Ongoing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Ongoing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Ongoing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1000" b="0" i="0" u="none" strike="noStrike">
                          <a:solidFill>
                            <a:srgbClr val="000000"/>
                          </a:solidFill>
                          <a:effectLst/>
                          <a:latin typeface="Calibri"/>
                        </a:rPr>
                        <a:t>31-Jan-20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chemeClr val="tx1"/>
                          </a:solidFill>
                          <a:effectLst/>
                          <a:latin typeface="Calibri"/>
                        </a:rPr>
                        <a:t>16-Mar-20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marL="0" algn="ctr" defTabSz="685800" rtl="0" eaLnBrk="1" fontAlgn="t" latinLnBrk="0" hangingPunct="1"/>
                      <a:r>
                        <a:rPr lang="en-AU" sz="1000" b="0" i="0" u="none" strike="noStrike" kern="1200">
                          <a:solidFill>
                            <a:srgbClr val="000000"/>
                          </a:solidFill>
                          <a:effectLst/>
                          <a:latin typeface="Calibri"/>
                          <a:ea typeface="+mn-ea"/>
                          <a:cs typeface="+mn-cs"/>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30-Nov-20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1000" b="0" i="0" u="none" strike="noStrike">
                          <a:solidFill>
                            <a:srgbClr val="000000"/>
                          </a:solidFill>
                          <a:effectLst/>
                          <a:latin typeface="Calibri"/>
                        </a:rPr>
                        <a:t>01-Apr-21</a:t>
                      </a:r>
                      <a:endParaRPr lang="en-AU" sz="1000" b="0" i="0" u="none" strike="noStrike">
                        <a:solidFill>
                          <a:srgbClr val="000000"/>
                        </a:solidFill>
                        <a:effectLst/>
                        <a:latin typeface="Calibri" panose="020F0502020204030204" pitchFamily="34" charset="0"/>
                      </a:endParaRP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D3F6C0"/>
                    </a:solidFill>
                  </a:tcPr>
                </a:tc>
                <a:extLst>
                  <a:ext uri="{0D108BD9-81ED-4DB2-BD59-A6C34878D82A}">
                    <a16:rowId xmlns:a16="http://schemas.microsoft.com/office/drawing/2014/main" val="2791497347"/>
                  </a:ext>
                </a:extLst>
              </a:tr>
            </a:tbl>
          </a:graphicData>
        </a:graphic>
      </p:graphicFrame>
      <p:sp>
        <p:nvSpPr>
          <p:cNvPr id="7" name="Rectangle: Rounded Corners 6">
            <a:extLst>
              <a:ext uri="{FF2B5EF4-FFF2-40B4-BE49-F238E27FC236}">
                <a16:creationId xmlns:a16="http://schemas.microsoft.com/office/drawing/2014/main" id="{241EC242-E817-4062-A11B-9040A500F69C}"/>
              </a:ext>
            </a:extLst>
          </p:cNvPr>
          <p:cNvSpPr/>
          <p:nvPr/>
        </p:nvSpPr>
        <p:spPr>
          <a:xfrm>
            <a:off x="9136412" y="482187"/>
            <a:ext cx="1531565" cy="49771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633"/>
              <a:t>Changes Highlighted</a:t>
            </a:r>
          </a:p>
        </p:txBody>
      </p:sp>
    </p:spTree>
    <p:extLst>
      <p:ext uri="{BB962C8B-B14F-4D97-AF65-F5344CB8AC3E}">
        <p14:creationId xmlns:p14="http://schemas.microsoft.com/office/powerpoint/2010/main" val="11767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Special Note:</a:t>
            </a:r>
            <a:br>
              <a:rPr lang="en-AU" sz="4000"/>
            </a:br>
            <a:r>
              <a:rPr lang="en-AU" sz="4000"/>
              <a:t>Pre-Dispatch Daily Energy Constraints</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29</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D43624DF-77D5-46FF-8F0D-3344E18D8D6A}"/>
              </a:ext>
            </a:extLst>
          </p:cNvPr>
          <p:cNvSpPr/>
          <p:nvPr/>
        </p:nvSpPr>
        <p:spPr>
          <a:xfrm>
            <a:off x="235527" y="4713081"/>
            <a:ext cx="6324599" cy="369332"/>
          </a:xfrm>
          <a:prstGeom prst="rect">
            <a:avLst/>
          </a:prstGeom>
        </p:spPr>
        <p:txBody>
          <a:bodyPr wrap="square">
            <a:spAutoFit/>
          </a:bodyPr>
          <a:lstStyle/>
          <a:p>
            <a:r>
              <a:rPr lang="en-AU">
                <a:hlinkClick r:id="rId2"/>
              </a:rPr>
              <a:t>EMMS Release FAQ - October 2020 - Data Model v5.00</a:t>
            </a:r>
            <a:endParaRPr lang="en-AU"/>
          </a:p>
        </p:txBody>
      </p:sp>
      <p:pic>
        <p:nvPicPr>
          <p:cNvPr id="5" name="Picture 4">
            <a:extLst>
              <a:ext uri="{FF2B5EF4-FFF2-40B4-BE49-F238E27FC236}">
                <a16:creationId xmlns:a16="http://schemas.microsoft.com/office/drawing/2014/main" id="{9F065566-1D86-49EE-953A-7F0D9B5079C5}"/>
              </a:ext>
            </a:extLst>
          </p:cNvPr>
          <p:cNvPicPr>
            <a:picLocks noChangeAspect="1"/>
          </p:cNvPicPr>
          <p:nvPr/>
        </p:nvPicPr>
        <p:blipFill>
          <a:blip r:embed="rId3"/>
          <a:stretch>
            <a:fillRect/>
          </a:stretch>
        </p:blipFill>
        <p:spPr>
          <a:xfrm>
            <a:off x="235528" y="1816770"/>
            <a:ext cx="6324600" cy="2762250"/>
          </a:xfrm>
          <a:prstGeom prst="rect">
            <a:avLst/>
          </a:prstGeom>
        </p:spPr>
      </p:pic>
      <p:sp>
        <p:nvSpPr>
          <p:cNvPr id="8" name="TextBox 7">
            <a:extLst>
              <a:ext uri="{FF2B5EF4-FFF2-40B4-BE49-F238E27FC236}">
                <a16:creationId xmlns:a16="http://schemas.microsoft.com/office/drawing/2014/main" id="{9E0D9B6E-6153-480B-9491-56FCD52E0CE3}"/>
              </a:ext>
            </a:extLst>
          </p:cNvPr>
          <p:cNvSpPr txBox="1"/>
          <p:nvPr/>
        </p:nvSpPr>
        <p:spPr>
          <a:xfrm>
            <a:off x="6560126" y="1825087"/>
            <a:ext cx="5479474" cy="2246769"/>
          </a:xfrm>
          <a:prstGeom prst="rect">
            <a:avLst/>
          </a:prstGeom>
          <a:noFill/>
        </p:spPr>
        <p:txBody>
          <a:bodyPr wrap="square" rtlCol="0">
            <a:spAutoFit/>
          </a:bodyPr>
          <a:lstStyle/>
          <a:p>
            <a:pPr marL="285750" indent="-285750">
              <a:buFont typeface="Arial" panose="020B0604020202020204" pitchFamily="34" charset="0"/>
              <a:buChar char="•"/>
            </a:pPr>
            <a:r>
              <a:rPr lang="en-AU" sz="1400"/>
              <a:t>The </a:t>
            </a:r>
            <a:r>
              <a:rPr lang="en-AU" sz="1400" err="1"/>
              <a:t>dailyEnergyConstraint</a:t>
            </a:r>
            <a:r>
              <a:rPr lang="en-AU" sz="1400"/>
              <a:t> is an optional element of the JSON schema. </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Therefore it can be left out if you do not want to use it. </a:t>
            </a:r>
          </a:p>
          <a:p>
            <a:pPr marL="285750" indent="-285750">
              <a:buFont typeface="Arial" panose="020B0604020202020204" pitchFamily="34" charset="0"/>
              <a:buChar char="•"/>
            </a:pPr>
            <a:endParaRPr lang="en-AU" sz="1400"/>
          </a:p>
          <a:p>
            <a:pPr marL="285750" indent="-285750">
              <a:buFont typeface="Arial" panose="020B0604020202020204" pitchFamily="34" charset="0"/>
              <a:buChar char="•"/>
            </a:pPr>
            <a:r>
              <a:rPr lang="en-AU" sz="1400"/>
              <a:t>However, if you do submit a </a:t>
            </a:r>
            <a:r>
              <a:rPr lang="en-AU" sz="1400" err="1"/>
              <a:t>dailyEnergyConstraint</a:t>
            </a:r>
            <a:r>
              <a:rPr lang="en-AU" sz="1400"/>
              <a:t> as part of your bid, then you must provide a number between 0 and 999 999 MWh, the number will be used literally i.e. a zero will be treated as zero.</a:t>
            </a:r>
          </a:p>
          <a:p>
            <a:endParaRPr lang="en-AU" sz="1400"/>
          </a:p>
          <a:p>
            <a:pPr marL="285750" indent="-285750">
              <a:buFont typeface="Arial" panose="020B0604020202020204" pitchFamily="34" charset="0"/>
              <a:buChar char="•"/>
            </a:pPr>
            <a:r>
              <a:rPr lang="en-AU" sz="1400" err="1"/>
              <a:t>dailyEnergyConstraint</a:t>
            </a:r>
            <a:r>
              <a:rPr lang="en-AU" sz="1400"/>
              <a:t> is used only in (30-minute) Pre-Dispatch. It is not used in Dispatch or 5-Minute Pre-Dispatch.</a:t>
            </a:r>
          </a:p>
        </p:txBody>
      </p:sp>
    </p:spTree>
    <p:extLst>
      <p:ext uri="{BB962C8B-B14F-4D97-AF65-F5344CB8AC3E}">
        <p14:creationId xmlns:p14="http://schemas.microsoft.com/office/powerpoint/2010/main" val="1318495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Agenda</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4509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Retail </a:t>
            </a:r>
            <a:r>
              <a:rPr lang="en-AU"/>
              <a:t>Functionality Update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Simon Tu, Jim Agelopoulos &amp; Paul Lyttle </a:t>
            </a:r>
          </a:p>
        </p:txBody>
      </p:sp>
    </p:spTree>
    <p:extLst>
      <p:ext uri="{BB962C8B-B14F-4D97-AF65-F5344CB8AC3E}">
        <p14:creationId xmlns:p14="http://schemas.microsoft.com/office/powerpoint/2010/main" val="1158482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Retail Functionality Update </a:t>
            </a:r>
          </a:p>
        </p:txBody>
      </p:sp>
      <p:sp>
        <p:nvSpPr>
          <p:cNvPr id="5" name="Content Placeholder 4">
            <a:extLst>
              <a:ext uri="{FF2B5EF4-FFF2-40B4-BE49-F238E27FC236}">
                <a16:creationId xmlns:a16="http://schemas.microsoft.com/office/drawing/2014/main" id="{9C279416-9843-45A3-B32D-A2C8419F18CF}"/>
              </a:ext>
            </a:extLst>
          </p:cNvPr>
          <p:cNvSpPr>
            <a:spLocks noGrp="1"/>
          </p:cNvSpPr>
          <p:nvPr>
            <p:ph idx="1"/>
          </p:nvPr>
        </p:nvSpPr>
        <p:spPr/>
        <p:txBody>
          <a:bodyPr>
            <a:normAutofit/>
          </a:bodyPr>
          <a:lstStyle/>
          <a:p>
            <a:pPr marL="0" indent="0">
              <a:buNone/>
            </a:pPr>
            <a:r>
              <a:rPr lang="en-AU" dirty="0"/>
              <a:t>Status of highlighted Industry issues:</a:t>
            </a:r>
          </a:p>
          <a:p>
            <a:r>
              <a:rPr lang="en-AU" sz="2000" dirty="0"/>
              <a:t>Inbound meter Data messages with &gt; 35 Characters in File Name rejected</a:t>
            </a:r>
          </a:p>
          <a:p>
            <a:pPr lvl="1"/>
            <a:r>
              <a:rPr lang="en-AU" sz="2000" dirty="0"/>
              <a:t>Fix delivered to Pre-prod for industry verification</a:t>
            </a:r>
          </a:p>
          <a:p>
            <a:pPr lvl="1"/>
            <a:r>
              <a:rPr lang="en-AU" sz="2000" dirty="0"/>
              <a:t>File name length updated to 45 characters</a:t>
            </a:r>
          </a:p>
          <a:p>
            <a:r>
              <a:rPr lang="en-AU" sz="2000" dirty="0"/>
              <a:t>RM Reports (RM16, 20, 27) to populate Optional fields in XML header</a:t>
            </a:r>
          </a:p>
          <a:p>
            <a:pPr lvl="1"/>
            <a:r>
              <a:rPr lang="en-AU" sz="2000" dirty="0"/>
              <a:t>Fix has been developed</a:t>
            </a:r>
          </a:p>
          <a:p>
            <a:pPr lvl="1"/>
            <a:r>
              <a:rPr lang="en-AU" sz="2000" dirty="0"/>
              <a:t>Internal testing required prior to release into pre-prod</a:t>
            </a:r>
          </a:p>
          <a:p>
            <a:pPr lvl="1"/>
            <a:r>
              <a:rPr lang="en-AU" sz="2000" dirty="0"/>
              <a:t>Expected to be included in June 21 prod Release</a:t>
            </a:r>
          </a:p>
          <a:p>
            <a:r>
              <a:rPr lang="en-AU" sz="2000" dirty="0"/>
              <a:t>NCONUML inclusion in June 21 </a:t>
            </a:r>
          </a:p>
          <a:p>
            <a:pPr lvl="1"/>
            <a:r>
              <a:rPr lang="en-AU" sz="2000" dirty="0"/>
              <a:t>NCONUML capability release on June 21 subject to finalisation of AEMO UAT</a:t>
            </a:r>
          </a:p>
          <a:p>
            <a:pPr lvl="1"/>
            <a:r>
              <a:rPr lang="en-AU" sz="2000" dirty="0"/>
              <a:t>MTP updates (1.8) have aligned transition start date with June 21 release    </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31</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9971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Retail Industry Go-Live Plan Update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 &amp; Libby Leonard</a:t>
            </a:r>
          </a:p>
        </p:txBody>
      </p:sp>
    </p:spTree>
    <p:extLst>
      <p:ext uri="{BB962C8B-B14F-4D97-AF65-F5344CB8AC3E}">
        <p14:creationId xmlns:p14="http://schemas.microsoft.com/office/powerpoint/2010/main" val="1995949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8E55-CC43-4F21-B720-51861646D0F3}"/>
              </a:ext>
            </a:extLst>
          </p:cNvPr>
          <p:cNvSpPr>
            <a:spLocks noGrp="1"/>
          </p:cNvSpPr>
          <p:nvPr>
            <p:ph type="title"/>
          </p:nvPr>
        </p:nvSpPr>
        <p:spPr/>
        <p:txBody>
          <a:bodyPr>
            <a:normAutofit/>
          </a:bodyPr>
          <a:lstStyle/>
          <a:p>
            <a:r>
              <a:rPr lang="en-AU" sz="4000"/>
              <a:t>Production cutover updates </a:t>
            </a:r>
          </a:p>
        </p:txBody>
      </p:sp>
      <p:sp>
        <p:nvSpPr>
          <p:cNvPr id="3" name="Content Placeholder 2">
            <a:extLst>
              <a:ext uri="{FF2B5EF4-FFF2-40B4-BE49-F238E27FC236}">
                <a16:creationId xmlns:a16="http://schemas.microsoft.com/office/drawing/2014/main" id="{EEC1CCF1-BB5F-4CD6-84FF-730936543A38}"/>
              </a:ext>
            </a:extLst>
          </p:cNvPr>
          <p:cNvSpPr>
            <a:spLocks noGrp="1"/>
          </p:cNvSpPr>
          <p:nvPr>
            <p:ph idx="1"/>
          </p:nvPr>
        </p:nvSpPr>
        <p:spPr>
          <a:xfrm>
            <a:off x="235529" y="1484418"/>
            <a:ext cx="11349746" cy="5373582"/>
          </a:xfrm>
        </p:spPr>
        <p:txBody>
          <a:bodyPr vert="horz" lIns="82953" tIns="41476" rIns="82953" bIns="41476" rtlCol="0" anchor="t">
            <a:normAutofit fontScale="85000" lnSpcReduction="10000"/>
          </a:bodyPr>
          <a:lstStyle/>
          <a:p>
            <a:pPr marL="0" indent="0">
              <a:buNone/>
            </a:pPr>
            <a:r>
              <a:rPr lang="en-AU" sz="2200" b="1" dirty="0"/>
              <a:t>Go-live plan for re-issue 28/ 29</a:t>
            </a:r>
            <a:r>
              <a:rPr lang="en-AU" sz="2200" b="1" baseline="30000" dirty="0"/>
              <a:t>th</a:t>
            </a:r>
            <a:r>
              <a:rPr lang="en-AU" sz="2200" b="1" dirty="0"/>
              <a:t> May</a:t>
            </a:r>
          </a:p>
          <a:p>
            <a:pPr marL="361950" lvl="1" indent="-180975">
              <a:lnSpc>
                <a:spcPct val="120000"/>
              </a:lnSpc>
              <a:spcBef>
                <a:spcPts val="200"/>
              </a:spcBef>
            </a:pPr>
            <a:r>
              <a:rPr lang="en-AU" sz="1900" dirty="0"/>
              <a:t>Incorporate updated approach and dates to account for 21st June deployment</a:t>
            </a:r>
          </a:p>
          <a:p>
            <a:pPr marL="361950" lvl="1" indent="-180975">
              <a:lnSpc>
                <a:spcPct val="120000"/>
              </a:lnSpc>
              <a:spcBef>
                <a:spcPts val="200"/>
              </a:spcBef>
            </a:pPr>
            <a:r>
              <a:rPr lang="en-AU" sz="1900" dirty="0"/>
              <a:t>Industry Walkthrough scheduled 2nd June</a:t>
            </a:r>
          </a:p>
          <a:p>
            <a:pPr marL="0" indent="0">
              <a:lnSpc>
                <a:spcPct val="120000"/>
              </a:lnSpc>
              <a:spcBef>
                <a:spcPts val="800"/>
              </a:spcBef>
              <a:buNone/>
            </a:pPr>
            <a:r>
              <a:rPr lang="en-AU" sz="2200" b="1" dirty="0"/>
              <a:t>B2M outage – Including MSATS browser, commencing 6.00am Saturday</a:t>
            </a:r>
            <a:endParaRPr lang="en-US" sz="2200" b="1" dirty="0"/>
          </a:p>
          <a:p>
            <a:pPr marL="361950" lvl="1" indent="-180975">
              <a:lnSpc>
                <a:spcPct val="120000"/>
              </a:lnSpc>
              <a:spcBef>
                <a:spcPts val="200"/>
              </a:spcBef>
            </a:pPr>
            <a:r>
              <a:rPr lang="en-AU" sz="1900" dirty="0"/>
              <a:t>Participants to clear outboxes boxes by 6.00am Saturday / AEMO moves unacknowledged messages to archive folder </a:t>
            </a:r>
            <a:endParaRPr lang="en-AU" sz="1900" dirty="0">
              <a:cs typeface="Segoe UI Semilight"/>
            </a:endParaRPr>
          </a:p>
          <a:p>
            <a:pPr marL="361950" lvl="1" indent="-180975">
              <a:lnSpc>
                <a:spcPct val="120000"/>
              </a:lnSpc>
              <a:spcBef>
                <a:spcPts val="200"/>
              </a:spcBef>
            </a:pPr>
            <a:r>
              <a:rPr lang="en-AU" sz="1900" dirty="0"/>
              <a:t>MSATS browser access stopped for duration of cutover, includes NMI inquiry </a:t>
            </a:r>
          </a:p>
          <a:p>
            <a:pPr marL="0" indent="0">
              <a:lnSpc>
                <a:spcPct val="120000"/>
              </a:lnSpc>
              <a:spcBef>
                <a:spcPts val="800"/>
              </a:spcBef>
              <a:buNone/>
            </a:pPr>
            <a:r>
              <a:rPr lang="en-AU" sz="2200" b="1" dirty="0"/>
              <a:t>B2B outage – Outage timeframe</a:t>
            </a:r>
            <a:endParaRPr lang="en-AU" sz="2200" b="1" dirty="0">
              <a:cs typeface="Segoe UI Semilight"/>
            </a:endParaRPr>
          </a:p>
          <a:p>
            <a:pPr marL="361950" lvl="1" indent="-180975"/>
            <a:r>
              <a:rPr lang="en-AU" sz="1900" dirty="0"/>
              <a:t>Review of outage requirements for B2B to allow B2B processing to resume in advance of B2M go decision </a:t>
            </a:r>
          </a:p>
          <a:p>
            <a:pPr marL="915670" lvl="2" indent="-285750">
              <a:buFontTx/>
              <a:buChar char="–"/>
            </a:pPr>
            <a:r>
              <a:rPr lang="en-AU" sz="1700" dirty="0"/>
              <a:t>Timing TBC, anticipated prior to 5.00pm Sunday </a:t>
            </a:r>
          </a:p>
          <a:p>
            <a:pPr marL="915670" lvl="2" indent="-285750">
              <a:buFontTx/>
              <a:buChar char="–"/>
            </a:pPr>
            <a:r>
              <a:rPr lang="en-AU" sz="1700" dirty="0"/>
              <a:t>In event of rollback B2B will require Outage for duration of Rollback </a:t>
            </a:r>
            <a:endParaRPr lang="en-AU" sz="1700" dirty="0">
              <a:cs typeface="Segoe UI Semilight"/>
            </a:endParaRPr>
          </a:p>
          <a:p>
            <a:pPr marL="361950" lvl="1" indent="-180975">
              <a:lnSpc>
                <a:spcPct val="110000"/>
              </a:lnSpc>
              <a:spcBef>
                <a:spcPts val="200"/>
              </a:spcBef>
            </a:pPr>
            <a:r>
              <a:rPr lang="en-AU" sz="1900" dirty="0"/>
              <a:t>Principle to minimise extent of B2B outage</a:t>
            </a:r>
          </a:p>
          <a:p>
            <a:pPr marL="0" indent="0">
              <a:lnSpc>
                <a:spcPct val="120000"/>
              </a:lnSpc>
              <a:spcBef>
                <a:spcPts val="800"/>
              </a:spcBef>
              <a:buNone/>
            </a:pPr>
            <a:r>
              <a:rPr lang="en-AU" sz="2200" b="1" dirty="0"/>
              <a:t>B2M Metering Data restart and Backlog processing</a:t>
            </a:r>
            <a:endParaRPr lang="en-AU" sz="2200" b="1" dirty="0">
              <a:cs typeface="Segoe UI Semilight"/>
            </a:endParaRPr>
          </a:p>
          <a:p>
            <a:pPr marL="361950" lvl="1" indent="-180975"/>
            <a:r>
              <a:rPr lang="en-AU" sz="1900" dirty="0"/>
              <a:t>MDP feedback on Restart capability requested</a:t>
            </a:r>
          </a:p>
          <a:p>
            <a:pPr marL="915670" lvl="2" indent="-285750">
              <a:buFontTx/>
              <a:buChar char="–"/>
            </a:pPr>
            <a:r>
              <a:rPr lang="en-AU" sz="1700" dirty="0"/>
              <a:t>Responses requested if not yet provided</a:t>
            </a:r>
          </a:p>
          <a:p>
            <a:pPr marL="915670" lvl="2" indent="-285750">
              <a:buFontTx/>
              <a:buChar char="–"/>
            </a:pPr>
            <a:r>
              <a:rPr lang="en-AU" sz="1700" dirty="0"/>
              <a:t>Initial responses indicate scheduling by read day with minimal basic meter reading</a:t>
            </a:r>
          </a:p>
          <a:p>
            <a:pPr marL="361950" lvl="1" indent="-180975"/>
            <a:r>
              <a:rPr lang="en-AU" sz="1900" dirty="0"/>
              <a:t>Friday and Saturday metering data delivered for settlement run performed Tuesday to meet data compliance timeframes</a:t>
            </a:r>
          </a:p>
          <a:p>
            <a:pPr marL="361950" lvl="1" indent="-180975"/>
            <a:r>
              <a:rPr lang="en-AU" sz="1900" dirty="0"/>
              <a:t>Staggered delivery of daily files by MDPs on basis of capability.</a:t>
            </a:r>
            <a:endParaRPr lang="en-AU" dirty="0">
              <a:cs typeface="Segoe UI Semilight"/>
            </a:endParaRPr>
          </a:p>
        </p:txBody>
      </p:sp>
      <p:sp>
        <p:nvSpPr>
          <p:cNvPr id="4" name="Slide Number Placeholder 3">
            <a:extLst>
              <a:ext uri="{FF2B5EF4-FFF2-40B4-BE49-F238E27FC236}">
                <a16:creationId xmlns:a16="http://schemas.microsoft.com/office/drawing/2014/main" id="{EF2C58CA-D04D-4020-B287-8BCD64493202}"/>
              </a:ext>
            </a:extLst>
          </p:cNvPr>
          <p:cNvSpPr>
            <a:spLocks noGrp="1"/>
          </p:cNvSpPr>
          <p:nvPr>
            <p:ph type="sldNum" sz="quarter" idx="12"/>
          </p:nvPr>
        </p:nvSpPr>
        <p:spPr/>
        <p:txBody>
          <a:bodyPr/>
          <a:lstStyle/>
          <a:p>
            <a:fld id="{4EC81F68-4976-451A-B2E9-79BCBD2F70CC}" type="slidenum">
              <a:rPr lang="en-AU" smtClean="0"/>
              <a:t>33</a:t>
            </a:fld>
            <a:endParaRPr lang="en-AU"/>
          </a:p>
        </p:txBody>
      </p:sp>
    </p:spTree>
    <p:extLst>
      <p:ext uri="{BB962C8B-B14F-4D97-AF65-F5344CB8AC3E}">
        <p14:creationId xmlns:p14="http://schemas.microsoft.com/office/powerpoint/2010/main" val="2427529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8E55-CC43-4F21-B720-51861646D0F3}"/>
              </a:ext>
            </a:extLst>
          </p:cNvPr>
          <p:cNvSpPr>
            <a:spLocks noGrp="1"/>
          </p:cNvSpPr>
          <p:nvPr>
            <p:ph type="title"/>
          </p:nvPr>
        </p:nvSpPr>
        <p:spPr/>
        <p:txBody>
          <a:bodyPr>
            <a:normAutofit/>
          </a:bodyPr>
          <a:lstStyle/>
          <a:p>
            <a:r>
              <a:rPr lang="en-AU"/>
              <a:t>Production cutover update  </a:t>
            </a:r>
          </a:p>
        </p:txBody>
      </p:sp>
      <p:sp>
        <p:nvSpPr>
          <p:cNvPr id="3" name="Content Placeholder 2">
            <a:extLst>
              <a:ext uri="{FF2B5EF4-FFF2-40B4-BE49-F238E27FC236}">
                <a16:creationId xmlns:a16="http://schemas.microsoft.com/office/drawing/2014/main" id="{EEC1CCF1-BB5F-4CD6-84FF-730936543A38}"/>
              </a:ext>
            </a:extLst>
          </p:cNvPr>
          <p:cNvSpPr>
            <a:spLocks noGrp="1"/>
          </p:cNvSpPr>
          <p:nvPr>
            <p:ph idx="1"/>
          </p:nvPr>
        </p:nvSpPr>
        <p:spPr>
          <a:xfrm>
            <a:off x="262092" y="1493044"/>
            <a:ext cx="9303535" cy="5143068"/>
          </a:xfrm>
        </p:spPr>
        <p:txBody>
          <a:bodyPr vert="horz" lIns="82953" tIns="41476" rIns="82953" bIns="41476" rtlCol="0" anchor="t">
            <a:normAutofit/>
          </a:bodyPr>
          <a:lstStyle/>
          <a:p>
            <a:pPr marL="0" indent="0">
              <a:buNone/>
            </a:pPr>
            <a:r>
              <a:rPr lang="en-AU" sz="2000" b="1" dirty="0"/>
              <a:t>Rollback Processing</a:t>
            </a:r>
          </a:p>
          <a:p>
            <a:pPr marL="361950" lvl="1" indent="-180975">
              <a:lnSpc>
                <a:spcPct val="100000"/>
              </a:lnSpc>
              <a:spcBef>
                <a:spcPts val="200"/>
              </a:spcBef>
            </a:pPr>
            <a:r>
              <a:rPr lang="en-AU" sz="1800" dirty="0"/>
              <a:t>Approach refined to target reduced industry outage</a:t>
            </a:r>
          </a:p>
          <a:p>
            <a:pPr marL="361950" lvl="1" indent="-180975">
              <a:lnSpc>
                <a:spcPct val="100000"/>
              </a:lnSpc>
              <a:spcBef>
                <a:spcPts val="200"/>
              </a:spcBef>
            </a:pPr>
            <a:r>
              <a:rPr lang="en-AU" sz="1800" dirty="0"/>
              <a:t>Timings updated in revised Industry Go-live Plan</a:t>
            </a:r>
          </a:p>
          <a:p>
            <a:pPr marL="361950" lvl="1" indent="-180975">
              <a:lnSpc>
                <a:spcPct val="100000"/>
              </a:lnSpc>
              <a:spcBef>
                <a:spcPts val="200"/>
              </a:spcBef>
            </a:pPr>
            <a:r>
              <a:rPr lang="en-AU" sz="1800" dirty="0"/>
              <a:t>In event of rollback B2B processing will be halted during rollback process </a:t>
            </a:r>
          </a:p>
          <a:p>
            <a:pPr marL="180975" lvl="1" indent="0">
              <a:lnSpc>
                <a:spcPct val="100000"/>
              </a:lnSpc>
              <a:spcBef>
                <a:spcPts val="200"/>
              </a:spcBef>
              <a:buNone/>
            </a:pPr>
            <a:endParaRPr lang="en-AU" sz="1800" dirty="0"/>
          </a:p>
          <a:p>
            <a:pPr marL="180975" lvl="1" indent="0">
              <a:lnSpc>
                <a:spcPct val="100000"/>
              </a:lnSpc>
              <a:spcBef>
                <a:spcPts val="200"/>
              </a:spcBef>
              <a:buNone/>
            </a:pPr>
            <a:endParaRPr lang="en-AU" sz="1800" dirty="0"/>
          </a:p>
          <a:p>
            <a:pPr marL="180975" lvl="1" indent="0">
              <a:lnSpc>
                <a:spcPct val="100000"/>
              </a:lnSpc>
              <a:spcBef>
                <a:spcPts val="200"/>
              </a:spcBef>
              <a:buNone/>
            </a:pPr>
            <a:endParaRPr lang="en-AU" sz="1800" dirty="0"/>
          </a:p>
          <a:p>
            <a:pPr marL="180975" lvl="1" indent="0">
              <a:lnSpc>
                <a:spcPct val="100000"/>
              </a:lnSpc>
              <a:spcBef>
                <a:spcPts val="200"/>
              </a:spcBef>
              <a:buNone/>
            </a:pPr>
            <a:endParaRPr lang="en-AU" sz="1800" dirty="0"/>
          </a:p>
          <a:p>
            <a:pPr marL="180975" lvl="1" indent="0">
              <a:lnSpc>
                <a:spcPct val="100000"/>
              </a:lnSpc>
              <a:spcBef>
                <a:spcPts val="200"/>
              </a:spcBef>
              <a:buNone/>
            </a:pPr>
            <a:r>
              <a:rPr lang="en-AU" sz="1800"/>
              <a:t>Reminder: Retail Industry Go-Live Plan Walk-Through session has been scheduled for 10:00am 2 June</a:t>
            </a:r>
          </a:p>
          <a:p>
            <a:pPr marL="361950" lvl="1" indent="-180975">
              <a:lnSpc>
                <a:spcPct val="100000"/>
              </a:lnSpc>
              <a:spcBef>
                <a:spcPts val="200"/>
              </a:spcBef>
            </a:pPr>
            <a:endParaRPr lang="en-AU" sz="1800" dirty="0"/>
          </a:p>
          <a:p>
            <a:pPr marL="361950" lvl="1" indent="-180975">
              <a:lnSpc>
                <a:spcPct val="100000"/>
              </a:lnSpc>
              <a:spcBef>
                <a:spcPts val="200"/>
              </a:spcBef>
            </a:pPr>
            <a:endParaRPr lang="en-AU" sz="1800" dirty="0"/>
          </a:p>
          <a:p>
            <a:pPr marL="361950" lvl="1" indent="-180975">
              <a:lnSpc>
                <a:spcPct val="100000"/>
              </a:lnSpc>
              <a:spcBef>
                <a:spcPts val="200"/>
              </a:spcBef>
            </a:pPr>
            <a:endParaRPr lang="en-AU" sz="1800" dirty="0"/>
          </a:p>
          <a:p>
            <a:pPr marL="361950" lvl="1" indent="-180975">
              <a:lnSpc>
                <a:spcPct val="100000"/>
              </a:lnSpc>
              <a:spcBef>
                <a:spcPts val="200"/>
              </a:spcBef>
            </a:pPr>
            <a:endParaRPr lang="en-AU" sz="1800" dirty="0"/>
          </a:p>
          <a:p>
            <a:pPr marL="361950" lvl="1" indent="-180975">
              <a:lnSpc>
                <a:spcPct val="100000"/>
              </a:lnSpc>
              <a:spcBef>
                <a:spcPts val="200"/>
              </a:spcBef>
            </a:pPr>
            <a:endParaRPr lang="en-AU" sz="1800" dirty="0"/>
          </a:p>
          <a:p>
            <a:pPr marL="180975" indent="-180975"/>
            <a:endParaRPr lang="en-AU">
              <a:cs typeface="Segoe UI Semilight"/>
            </a:endParaRPr>
          </a:p>
        </p:txBody>
      </p:sp>
      <p:sp>
        <p:nvSpPr>
          <p:cNvPr id="4" name="Slide Number Placeholder 3">
            <a:extLst>
              <a:ext uri="{FF2B5EF4-FFF2-40B4-BE49-F238E27FC236}">
                <a16:creationId xmlns:a16="http://schemas.microsoft.com/office/drawing/2014/main" id="{EF2C58CA-D04D-4020-B287-8BCD64493202}"/>
              </a:ext>
            </a:extLst>
          </p:cNvPr>
          <p:cNvSpPr>
            <a:spLocks noGrp="1"/>
          </p:cNvSpPr>
          <p:nvPr>
            <p:ph type="sldNum" sz="quarter" idx="12"/>
          </p:nvPr>
        </p:nvSpPr>
        <p:spPr/>
        <p:txBody>
          <a:bodyPr/>
          <a:lstStyle/>
          <a:p>
            <a:fld id="{4EC81F68-4976-451A-B2E9-79BCBD2F70CC}" type="slidenum">
              <a:rPr lang="en-AU" smtClean="0"/>
              <a:t>34</a:t>
            </a:fld>
            <a:endParaRPr lang="en-AU"/>
          </a:p>
        </p:txBody>
      </p:sp>
    </p:spTree>
    <p:extLst>
      <p:ext uri="{BB962C8B-B14F-4D97-AF65-F5344CB8AC3E}">
        <p14:creationId xmlns:p14="http://schemas.microsoft.com/office/powerpoint/2010/main" val="831323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Upcoming Readiness Survey</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13717179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9AA6-8C20-4790-8A46-4097D1842172}"/>
              </a:ext>
            </a:extLst>
          </p:cNvPr>
          <p:cNvSpPr>
            <a:spLocks noGrp="1"/>
          </p:cNvSpPr>
          <p:nvPr>
            <p:ph type="title"/>
          </p:nvPr>
        </p:nvSpPr>
        <p:spPr>
          <a:xfrm>
            <a:off x="302740" y="124170"/>
            <a:ext cx="10076935" cy="1189039"/>
          </a:xfrm>
        </p:spPr>
        <p:txBody>
          <a:bodyPr>
            <a:noAutofit/>
          </a:bodyPr>
          <a:lstStyle/>
          <a:p>
            <a:r>
              <a:rPr lang="en-AU"/>
              <a:t>Readiness reporting – 2021 schedule</a:t>
            </a:r>
          </a:p>
        </p:txBody>
      </p:sp>
      <p:sp>
        <p:nvSpPr>
          <p:cNvPr id="4" name="Slide Number Placeholder 3">
            <a:extLst>
              <a:ext uri="{FF2B5EF4-FFF2-40B4-BE49-F238E27FC236}">
                <a16:creationId xmlns:a16="http://schemas.microsoft.com/office/drawing/2014/main" id="{C58A6E3D-0A37-447D-A133-E227270ECF8F}"/>
              </a:ext>
            </a:extLst>
          </p:cNvPr>
          <p:cNvSpPr>
            <a:spLocks noGrp="1"/>
          </p:cNvSpPr>
          <p:nvPr>
            <p:ph type="sldNum" sz="quarter" idx="12"/>
          </p:nvPr>
        </p:nvSpPr>
        <p:spPr/>
        <p:txBody>
          <a:bodyPr/>
          <a:lstStyle/>
          <a:p>
            <a:fld id="{4EC81F68-4976-451A-B2E9-79BCBD2F70CC}" type="slidenum">
              <a:rPr lang="en-AU" smtClean="0"/>
              <a:t>36</a:t>
            </a:fld>
            <a:endParaRPr lang="en-AU"/>
          </a:p>
        </p:txBody>
      </p:sp>
      <p:sp>
        <p:nvSpPr>
          <p:cNvPr id="6" name="Rectangle 5">
            <a:extLst>
              <a:ext uri="{FF2B5EF4-FFF2-40B4-BE49-F238E27FC236}">
                <a16:creationId xmlns:a16="http://schemas.microsoft.com/office/drawing/2014/main" id="{C7B875E0-9275-4FDF-83ED-736C6EBA39B2}"/>
              </a:ext>
            </a:extLst>
          </p:cNvPr>
          <p:cNvSpPr/>
          <p:nvPr/>
        </p:nvSpPr>
        <p:spPr>
          <a:xfrm>
            <a:off x="302739" y="3682314"/>
            <a:ext cx="11757455" cy="3570080"/>
          </a:xfrm>
          <a:prstGeom prst="rect">
            <a:avLst/>
          </a:prstGeom>
        </p:spPr>
        <p:txBody>
          <a:bodyPr wrap="square" lIns="91440" tIns="45720" rIns="91440" bIns="45720" anchor="t">
            <a:spAutoFit/>
          </a:bodyPr>
          <a:lstStyle/>
          <a:p>
            <a:pPr marL="181610" indent="-181610" defTabSz="727510">
              <a:spcBef>
                <a:spcPts val="1089"/>
              </a:spcBef>
              <a:spcAft>
                <a:spcPts val="1089"/>
              </a:spcAft>
              <a:buFont typeface="Arial" panose="020B0604020202020204" pitchFamily="34" charset="0"/>
              <a:buChar char="•"/>
            </a:pPr>
            <a:r>
              <a:rPr lang="en-AU" sz="2400"/>
              <a:t>The next readiness survey will be released next Wednesday 2</a:t>
            </a:r>
            <a:r>
              <a:rPr lang="en-AU" sz="2400" baseline="30000"/>
              <a:t>nd</a:t>
            </a:r>
            <a:r>
              <a:rPr lang="en-AU" sz="2400"/>
              <a:t> June, with the final report being distributed on Friday 25</a:t>
            </a:r>
            <a:r>
              <a:rPr lang="en-AU" sz="2400" baseline="30000"/>
              <a:t>th</a:t>
            </a:r>
            <a:r>
              <a:rPr lang="en-AU" sz="2400"/>
              <a:t> June.</a:t>
            </a:r>
          </a:p>
          <a:p>
            <a:pPr marL="181610" indent="-181610" defTabSz="727510">
              <a:spcBef>
                <a:spcPts val="1089"/>
              </a:spcBef>
              <a:spcAft>
                <a:spcPts val="1089"/>
              </a:spcAft>
              <a:buFont typeface="Arial" panose="020B0604020202020204" pitchFamily="34" charset="0"/>
              <a:buChar char="•"/>
            </a:pPr>
            <a:r>
              <a:rPr lang="en-AU" sz="2400"/>
              <a:t>A new Participant Type has been added to this survey “Market Network Service Provider”, with applicable specific questions included</a:t>
            </a:r>
          </a:p>
          <a:p>
            <a:pPr marL="181610" indent="-181610" defTabSz="727510">
              <a:spcBef>
                <a:spcPts val="1089"/>
              </a:spcBef>
              <a:spcAft>
                <a:spcPts val="1089"/>
              </a:spcAft>
              <a:buFont typeface="Arial" panose="020B0604020202020204" pitchFamily="34" charset="0"/>
              <a:buChar char="•"/>
            </a:pPr>
            <a:r>
              <a:rPr lang="en-AU" sz="2400"/>
              <a:t>Responses are to assume a 21</a:t>
            </a:r>
            <a:r>
              <a:rPr lang="en-AU" sz="2400" baseline="30000"/>
              <a:t>st</a:t>
            </a:r>
            <a:r>
              <a:rPr lang="en-AU" sz="2400"/>
              <a:t> June AEMO Retail go-live date</a:t>
            </a:r>
          </a:p>
          <a:p>
            <a:pPr marL="181610" indent="-181610" defTabSz="727510">
              <a:spcBef>
                <a:spcPts val="1089"/>
              </a:spcBef>
              <a:spcAft>
                <a:spcPts val="1089"/>
              </a:spcAft>
              <a:buFont typeface="Arial" panose="020B0604020202020204" pitchFamily="34" charset="0"/>
              <a:buChar char="•"/>
            </a:pPr>
            <a:endParaRPr lang="en-AU" sz="1633"/>
          </a:p>
          <a:p>
            <a:pPr marL="181610" indent="-181610" defTabSz="727510">
              <a:spcBef>
                <a:spcPts val="1089"/>
              </a:spcBef>
              <a:spcAft>
                <a:spcPts val="1089"/>
              </a:spcAft>
              <a:buFont typeface="Arial" panose="020B0604020202020204" pitchFamily="34" charset="0"/>
              <a:buChar char="•"/>
            </a:pPr>
            <a:endParaRPr lang="en-AU" sz="1633"/>
          </a:p>
        </p:txBody>
      </p:sp>
      <p:graphicFrame>
        <p:nvGraphicFramePr>
          <p:cNvPr id="9" name="Table 8">
            <a:extLst>
              <a:ext uri="{FF2B5EF4-FFF2-40B4-BE49-F238E27FC236}">
                <a16:creationId xmlns:a16="http://schemas.microsoft.com/office/drawing/2014/main" id="{C895937B-2C76-4BCE-A846-43F77242CED7}"/>
              </a:ext>
            </a:extLst>
          </p:cNvPr>
          <p:cNvGraphicFramePr>
            <a:graphicFrameLocks noGrp="1"/>
          </p:cNvGraphicFramePr>
          <p:nvPr>
            <p:extLst>
              <p:ext uri="{D42A27DB-BD31-4B8C-83A1-F6EECF244321}">
                <p14:modId xmlns:p14="http://schemas.microsoft.com/office/powerpoint/2010/main" val="691593019"/>
              </p:ext>
            </p:extLst>
          </p:nvPr>
        </p:nvGraphicFramePr>
        <p:xfrm>
          <a:off x="1285236" y="1668470"/>
          <a:ext cx="9621528" cy="1602087"/>
        </p:xfrm>
        <a:graphic>
          <a:graphicData uri="http://schemas.openxmlformats.org/drawingml/2006/table">
            <a:tbl>
              <a:tblPr firstRow="1" bandRow="1">
                <a:tableStyleId>{5C22544A-7EE6-4342-B048-85BDC9FD1C3A}</a:tableStyleId>
              </a:tblPr>
              <a:tblGrid>
                <a:gridCol w="1374504">
                  <a:extLst>
                    <a:ext uri="{9D8B030D-6E8A-4147-A177-3AD203B41FA5}">
                      <a16:colId xmlns:a16="http://schemas.microsoft.com/office/drawing/2014/main" val="3772430316"/>
                    </a:ext>
                  </a:extLst>
                </a:gridCol>
                <a:gridCol w="1374504">
                  <a:extLst>
                    <a:ext uri="{9D8B030D-6E8A-4147-A177-3AD203B41FA5}">
                      <a16:colId xmlns:a16="http://schemas.microsoft.com/office/drawing/2014/main" val="2747550846"/>
                    </a:ext>
                  </a:extLst>
                </a:gridCol>
                <a:gridCol w="1374504">
                  <a:extLst>
                    <a:ext uri="{9D8B030D-6E8A-4147-A177-3AD203B41FA5}">
                      <a16:colId xmlns:a16="http://schemas.microsoft.com/office/drawing/2014/main" val="1295551168"/>
                    </a:ext>
                  </a:extLst>
                </a:gridCol>
                <a:gridCol w="1374504">
                  <a:extLst>
                    <a:ext uri="{9D8B030D-6E8A-4147-A177-3AD203B41FA5}">
                      <a16:colId xmlns:a16="http://schemas.microsoft.com/office/drawing/2014/main" val="1596845985"/>
                    </a:ext>
                  </a:extLst>
                </a:gridCol>
                <a:gridCol w="1374504">
                  <a:extLst>
                    <a:ext uri="{9D8B030D-6E8A-4147-A177-3AD203B41FA5}">
                      <a16:colId xmlns:a16="http://schemas.microsoft.com/office/drawing/2014/main" val="298723750"/>
                    </a:ext>
                  </a:extLst>
                </a:gridCol>
                <a:gridCol w="1374504">
                  <a:extLst>
                    <a:ext uri="{9D8B030D-6E8A-4147-A177-3AD203B41FA5}">
                      <a16:colId xmlns:a16="http://schemas.microsoft.com/office/drawing/2014/main" val="266799204"/>
                    </a:ext>
                  </a:extLst>
                </a:gridCol>
                <a:gridCol w="1374504">
                  <a:extLst>
                    <a:ext uri="{9D8B030D-6E8A-4147-A177-3AD203B41FA5}">
                      <a16:colId xmlns:a16="http://schemas.microsoft.com/office/drawing/2014/main" val="1514327807"/>
                    </a:ext>
                  </a:extLst>
                </a:gridCol>
              </a:tblGrid>
              <a:tr h="510773">
                <a:tc>
                  <a:txBody>
                    <a:bodyPr/>
                    <a:lstStyle/>
                    <a:p>
                      <a:pPr algn="l" fontAlgn="b"/>
                      <a:r>
                        <a:rPr lang="en-AU" sz="1300" b="1" i="0" u="none" strike="noStrike">
                          <a:solidFill>
                            <a:schemeClr val="bg1"/>
                          </a:solidFill>
                          <a:effectLst/>
                          <a:latin typeface="+mn-lt"/>
                        </a:rPr>
                        <a:t>Readiness reporting</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Survey released</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Survey responses due</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Distribute results</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RWG meeting</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PCF</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EF</a:t>
                      </a:r>
                    </a:p>
                  </a:txBody>
                  <a:tcPr marL="82953" marR="82953" marT="41476" marB="41476">
                    <a:solidFill>
                      <a:schemeClr val="accent2"/>
                    </a:solidFill>
                  </a:tcPr>
                </a:tc>
                <a:extLst>
                  <a:ext uri="{0D108BD9-81ED-4DB2-BD59-A6C34878D82A}">
                    <a16:rowId xmlns:a16="http://schemas.microsoft.com/office/drawing/2014/main" val="3570800556"/>
                  </a:ext>
                </a:extLst>
              </a:tr>
              <a:tr h="545657">
                <a:tc>
                  <a:txBody>
                    <a:bodyPr/>
                    <a:lstStyle/>
                    <a:p>
                      <a:pPr algn="l" fontAlgn="b"/>
                      <a:r>
                        <a:rPr lang="en-AU" sz="1300" b="0" i="0" u="none" strike="noStrike">
                          <a:solidFill>
                            <a:srgbClr val="000000"/>
                          </a:solidFill>
                          <a:effectLst/>
                          <a:latin typeface="+mn-lt"/>
                        </a:rPr>
                        <a:t>Round #8</a:t>
                      </a:r>
                    </a:p>
                  </a:txBody>
                  <a:tcPr marL="82953" marR="82953" marT="41476" marB="41476" anchor="ctr">
                    <a:solidFill>
                      <a:schemeClr val="bg1">
                        <a:lumMod val="95000"/>
                      </a:schemeClr>
                    </a:solidFill>
                  </a:tcPr>
                </a:tc>
                <a:tc>
                  <a:txBody>
                    <a:bodyPr/>
                    <a:lstStyle/>
                    <a:p>
                      <a:pPr algn="l" fontAlgn="b"/>
                      <a:r>
                        <a:rPr lang="en-AU" sz="1300" b="0" i="0" u="none" strike="noStrike">
                          <a:solidFill>
                            <a:srgbClr val="000000"/>
                          </a:solidFill>
                          <a:effectLst/>
                          <a:latin typeface="+mn-lt"/>
                        </a:rPr>
                        <a:t>02-Jun-21</a:t>
                      </a:r>
                    </a:p>
                  </a:txBody>
                  <a:tcPr marL="82953" marR="82953" marT="41476" marB="41476" anchor="ctr">
                    <a:solidFill>
                      <a:schemeClr val="bg1">
                        <a:lumMod val="95000"/>
                      </a:schemeClr>
                    </a:solidFill>
                  </a:tcPr>
                </a:tc>
                <a:tc>
                  <a:txBody>
                    <a:bodyPr/>
                    <a:lstStyle/>
                    <a:p>
                      <a:pPr algn="l" fontAlgn="b"/>
                      <a:r>
                        <a:rPr lang="en-AU" sz="1300" b="0" i="0" u="none" strike="noStrike">
                          <a:solidFill>
                            <a:srgbClr val="000000"/>
                          </a:solidFill>
                          <a:effectLst/>
                          <a:latin typeface="+mn-lt"/>
                        </a:rPr>
                        <a:t>11-Jun-21</a:t>
                      </a:r>
                    </a:p>
                  </a:txBody>
                  <a:tcPr marL="82953" marR="82953" marT="41476" marB="41476" anchor="ctr">
                    <a:solidFill>
                      <a:schemeClr val="bg1">
                        <a:lumMod val="95000"/>
                      </a:schemeClr>
                    </a:solidFill>
                  </a:tcPr>
                </a:tc>
                <a:tc>
                  <a:txBody>
                    <a:bodyPr/>
                    <a:lstStyle/>
                    <a:p>
                      <a:pPr algn="l" fontAlgn="b"/>
                      <a:r>
                        <a:rPr lang="en-AU" sz="1300" b="0" i="0" u="none" strike="noStrike">
                          <a:solidFill>
                            <a:srgbClr val="000000"/>
                          </a:solidFill>
                          <a:effectLst/>
                          <a:latin typeface="+mn-lt"/>
                        </a:rPr>
                        <a:t>25-Jun-21</a:t>
                      </a:r>
                    </a:p>
                  </a:txBody>
                  <a:tcPr marL="82953" marR="82953" marT="41476" marB="41476" anchor="ctr">
                    <a:solidFill>
                      <a:schemeClr val="bg1">
                        <a:lumMod val="95000"/>
                      </a:schemeClr>
                    </a:solidFill>
                  </a:tcP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06-Jul-21</a:t>
                      </a:r>
                    </a:p>
                  </a:txBody>
                  <a:tcPr marL="82953" marR="82953" marT="41476" marB="41476" anchor="ctr">
                    <a:solidFill>
                      <a:schemeClr val="bg1">
                        <a:lumMod val="95000"/>
                      </a:schemeClr>
                    </a:solidFill>
                  </a:tcP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17-Jun-21</a:t>
                      </a:r>
                    </a:p>
                  </a:txBody>
                  <a:tcPr marL="82953" marR="82953" marT="41476" marB="41476" anchor="ctr">
                    <a:solidFill>
                      <a:schemeClr val="bg1">
                        <a:lumMod val="95000"/>
                      </a:schemeClr>
                    </a:solidFill>
                  </a:tcP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24-Jun-21</a:t>
                      </a:r>
                    </a:p>
                  </a:txBody>
                  <a:tcPr marL="82953" marR="82953" marT="41476" marB="41476" anchor="ctr">
                    <a:solidFill>
                      <a:schemeClr val="bg1">
                        <a:lumMod val="95000"/>
                      </a:schemeClr>
                    </a:solidFill>
                  </a:tcPr>
                </a:tc>
                <a:extLst>
                  <a:ext uri="{0D108BD9-81ED-4DB2-BD59-A6C34878D82A}">
                    <a16:rowId xmlns:a16="http://schemas.microsoft.com/office/drawing/2014/main" val="3497525406"/>
                  </a:ext>
                </a:extLst>
              </a:tr>
              <a:tr h="545657">
                <a:tc>
                  <a:txBody>
                    <a:bodyPr/>
                    <a:lstStyle/>
                    <a:p>
                      <a:pPr algn="l" fontAlgn="b"/>
                      <a:r>
                        <a:rPr lang="en-AU" sz="1300" b="0" i="0" u="none" strike="noStrike">
                          <a:solidFill>
                            <a:srgbClr val="000000"/>
                          </a:solidFill>
                          <a:effectLst/>
                          <a:latin typeface="+mn-lt"/>
                        </a:rPr>
                        <a:t>Round #9</a:t>
                      </a:r>
                    </a:p>
                  </a:txBody>
                  <a:tcPr marL="82953" marR="82953" marT="41476" marB="41476" anchor="ctr"/>
                </a:tc>
                <a:tc>
                  <a:txBody>
                    <a:bodyPr/>
                    <a:lstStyle/>
                    <a:p>
                      <a:pPr algn="l" fontAlgn="b"/>
                      <a:r>
                        <a:rPr lang="en-AU" sz="1300" b="0" i="0" u="none" strike="noStrike">
                          <a:solidFill>
                            <a:srgbClr val="000000"/>
                          </a:solidFill>
                          <a:effectLst/>
                          <a:latin typeface="+mn-lt"/>
                        </a:rPr>
                        <a:t>04-Aug-21</a:t>
                      </a:r>
                    </a:p>
                  </a:txBody>
                  <a:tcPr marL="82953" marR="82953" marT="41476" marB="41476" anchor="ctr"/>
                </a:tc>
                <a:tc>
                  <a:txBody>
                    <a:bodyPr/>
                    <a:lstStyle/>
                    <a:p>
                      <a:pPr algn="l" fontAlgn="b"/>
                      <a:r>
                        <a:rPr lang="en-AU" sz="1300" b="0" i="0" u="none" strike="noStrike">
                          <a:solidFill>
                            <a:srgbClr val="000000"/>
                          </a:solidFill>
                          <a:effectLst/>
                          <a:latin typeface="+mn-lt"/>
                        </a:rPr>
                        <a:t>13-Aug-21</a:t>
                      </a:r>
                    </a:p>
                  </a:txBody>
                  <a:tcPr marL="82953" marR="82953" marT="41476" marB="41476" anchor="ctr"/>
                </a:tc>
                <a:tc>
                  <a:txBody>
                    <a:bodyPr/>
                    <a:lstStyle/>
                    <a:p>
                      <a:pPr algn="l" fontAlgn="b"/>
                      <a:r>
                        <a:rPr lang="en-AU" sz="1300" b="0" i="0" u="none" strike="noStrike">
                          <a:solidFill>
                            <a:srgbClr val="000000"/>
                          </a:solidFill>
                          <a:effectLst/>
                          <a:latin typeface="+mn-lt"/>
                        </a:rPr>
                        <a:t>27-Aug-21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07-Sep-21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19-Aug-21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02-Sep-21</a:t>
                      </a:r>
                    </a:p>
                  </a:txBody>
                  <a:tcPr marL="82953" marR="82953" marT="41476" marB="41476" anchor="ctr"/>
                </a:tc>
                <a:extLst>
                  <a:ext uri="{0D108BD9-81ED-4DB2-BD59-A6C34878D82A}">
                    <a16:rowId xmlns:a16="http://schemas.microsoft.com/office/drawing/2014/main" val="4243539520"/>
                  </a:ext>
                </a:extLst>
              </a:tr>
            </a:tbl>
          </a:graphicData>
        </a:graphic>
      </p:graphicFrame>
    </p:spTree>
    <p:extLst>
      <p:ext uri="{BB962C8B-B14F-4D97-AF65-F5344CB8AC3E}">
        <p14:creationId xmlns:p14="http://schemas.microsoft.com/office/powerpoint/2010/main" val="3870720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7" y="1794470"/>
            <a:ext cx="10770331" cy="2387600"/>
          </a:xfrm>
        </p:spPr>
        <p:txBody>
          <a:bodyPr/>
          <a:lstStyle/>
          <a:p>
            <a:r>
              <a:rPr lang="en-AU"/>
              <a:t>Forward Plan and Other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112016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Upcoming Meetings</a:t>
            </a:r>
            <a:br>
              <a:rPr lang="en-AU"/>
            </a:br>
            <a:br>
              <a:rPr lang="en-AU"/>
            </a:br>
            <a:r>
              <a:rPr lang="en-AU" sz="2400">
                <a:hlinkClick r:id="rId3"/>
              </a:rPr>
              <a:t>AEMO | Program Calendar and Timelines</a:t>
            </a:r>
            <a:endParaRPr lang="en-AU" sz="2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38</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65200" y="5640225"/>
            <a:ext cx="1819281"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25/05/2021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4"/>
          <a:stretch>
            <a:fillRect/>
          </a:stretch>
        </p:blipFill>
        <p:spPr>
          <a:xfrm>
            <a:off x="60532" y="6243637"/>
            <a:ext cx="1371600" cy="590550"/>
          </a:xfrm>
          <a:prstGeom prst="rect">
            <a:avLst/>
          </a:prstGeom>
        </p:spPr>
      </p:pic>
      <p:graphicFrame>
        <p:nvGraphicFramePr>
          <p:cNvPr id="3" name="Object 2">
            <a:extLst>
              <a:ext uri="{FF2B5EF4-FFF2-40B4-BE49-F238E27FC236}">
                <a16:creationId xmlns:a16="http://schemas.microsoft.com/office/drawing/2014/main" id="{196C37E4-3551-47A2-95FA-0FED8C729370}"/>
              </a:ext>
            </a:extLst>
          </p:cNvPr>
          <p:cNvGraphicFramePr>
            <a:graphicFrameLocks noChangeAspect="1"/>
          </p:cNvGraphicFramePr>
          <p:nvPr/>
        </p:nvGraphicFramePr>
        <p:xfrm>
          <a:off x="8874866" y="813214"/>
          <a:ext cx="1927017" cy="5657896"/>
        </p:xfrm>
        <a:graphic>
          <a:graphicData uri="http://schemas.openxmlformats.org/presentationml/2006/ole">
            <mc:AlternateContent xmlns:mc="http://schemas.openxmlformats.org/markup-compatibility/2006">
              <mc:Choice xmlns:v="urn:schemas-microsoft-com:vml" Requires="v">
                <p:oleObj spid="_x0000_s63489" name="Worksheet" r:id="rId5" imgW="1689125" imgH="4959438" progId="Excel.Sheet.12">
                  <p:embed/>
                </p:oleObj>
              </mc:Choice>
              <mc:Fallback>
                <p:oleObj name="Worksheet" r:id="rId5" imgW="1689125" imgH="4959438" progId="Excel.Sheet.12">
                  <p:embed/>
                  <p:pic>
                    <p:nvPicPr>
                      <p:cNvPr id="3" name="Object 2">
                        <a:extLst>
                          <a:ext uri="{FF2B5EF4-FFF2-40B4-BE49-F238E27FC236}">
                            <a16:creationId xmlns:a16="http://schemas.microsoft.com/office/drawing/2014/main" id="{196C37E4-3551-47A2-95FA-0FED8C729370}"/>
                          </a:ext>
                        </a:extLst>
                      </p:cNvPr>
                      <p:cNvPicPr/>
                      <p:nvPr/>
                    </p:nvPicPr>
                    <p:blipFill>
                      <a:blip r:embed="rId6"/>
                      <a:stretch>
                        <a:fillRect/>
                      </a:stretch>
                    </p:blipFill>
                    <p:spPr>
                      <a:xfrm>
                        <a:off x="8874866" y="813214"/>
                        <a:ext cx="1927017" cy="5657896"/>
                      </a:xfrm>
                      <a:prstGeom prst="rect">
                        <a:avLst/>
                      </a:prstGeom>
                    </p:spPr>
                  </p:pic>
                </p:oleObj>
              </mc:Fallback>
            </mc:AlternateContent>
          </a:graphicData>
        </a:graphic>
      </p:graphicFrame>
      <p:grpSp>
        <p:nvGrpSpPr>
          <p:cNvPr id="12" name="Group 11">
            <a:extLst>
              <a:ext uri="{FF2B5EF4-FFF2-40B4-BE49-F238E27FC236}">
                <a16:creationId xmlns:a16="http://schemas.microsoft.com/office/drawing/2014/main" id="{E21C705D-FD1E-4A38-8376-6E6B72FA0E2C}"/>
              </a:ext>
            </a:extLst>
          </p:cNvPr>
          <p:cNvGrpSpPr/>
          <p:nvPr/>
        </p:nvGrpSpPr>
        <p:grpSpPr>
          <a:xfrm>
            <a:off x="5425501" y="274320"/>
            <a:ext cx="2548067" cy="6264591"/>
            <a:chOff x="5356288" y="537909"/>
            <a:chExt cx="2009776" cy="5705728"/>
          </a:xfrm>
        </p:grpSpPr>
        <p:graphicFrame>
          <p:nvGraphicFramePr>
            <p:cNvPr id="5" name="Object 4">
              <a:extLst>
                <a:ext uri="{FF2B5EF4-FFF2-40B4-BE49-F238E27FC236}">
                  <a16:creationId xmlns:a16="http://schemas.microsoft.com/office/drawing/2014/main" id="{68BC0098-AB25-4F9F-B8E7-4B153815B024}"/>
                </a:ext>
              </a:extLst>
            </p:cNvPr>
            <p:cNvGraphicFramePr>
              <a:graphicFrameLocks noChangeAspect="1"/>
            </p:cNvGraphicFramePr>
            <p:nvPr>
              <p:extLst>
                <p:ext uri="{D42A27DB-BD31-4B8C-83A1-F6EECF244321}">
                  <p14:modId xmlns:p14="http://schemas.microsoft.com/office/powerpoint/2010/main" val="1376012054"/>
                </p:ext>
              </p:extLst>
            </p:nvPr>
          </p:nvGraphicFramePr>
          <p:xfrm>
            <a:off x="5356289" y="537909"/>
            <a:ext cx="2009775" cy="1828800"/>
          </p:xfrm>
          <a:graphic>
            <a:graphicData uri="http://schemas.openxmlformats.org/presentationml/2006/ole">
              <mc:AlternateContent xmlns:mc="http://schemas.openxmlformats.org/markup-compatibility/2006">
                <mc:Choice xmlns:v="urn:schemas-microsoft-com:vml" Requires="v">
                  <p:oleObj spid="_x0000_s63490" name="Worksheet" r:id="rId7" imgW="2009945" imgH="1828723" progId="Excel.Sheet.12">
                    <p:embed/>
                  </p:oleObj>
                </mc:Choice>
                <mc:Fallback>
                  <p:oleObj name="Worksheet" r:id="rId7" imgW="2009945" imgH="1828723" progId="Excel.Sheet.12">
                    <p:embed/>
                    <p:pic>
                      <p:nvPicPr>
                        <p:cNvPr id="5" name="Object 4">
                          <a:extLst>
                            <a:ext uri="{FF2B5EF4-FFF2-40B4-BE49-F238E27FC236}">
                              <a16:creationId xmlns:a16="http://schemas.microsoft.com/office/drawing/2014/main" id="{68BC0098-AB25-4F9F-B8E7-4B153815B024}"/>
                            </a:ext>
                          </a:extLst>
                        </p:cNvPr>
                        <p:cNvPicPr/>
                        <p:nvPr/>
                      </p:nvPicPr>
                      <p:blipFill>
                        <a:blip r:embed="rId8"/>
                        <a:stretch>
                          <a:fillRect/>
                        </a:stretch>
                      </p:blipFill>
                      <p:spPr>
                        <a:xfrm>
                          <a:off x="5356289" y="537909"/>
                          <a:ext cx="2009775" cy="18288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FC3D5D9-C6EC-47E5-9518-F0BCAF7636EE}"/>
                </a:ext>
              </a:extLst>
            </p:cNvPr>
            <p:cNvGraphicFramePr>
              <a:graphicFrameLocks noChangeAspect="1"/>
            </p:cNvGraphicFramePr>
            <p:nvPr>
              <p:extLst>
                <p:ext uri="{D42A27DB-BD31-4B8C-83A1-F6EECF244321}">
                  <p14:modId xmlns:p14="http://schemas.microsoft.com/office/powerpoint/2010/main" val="2172068796"/>
                </p:ext>
              </p:extLst>
            </p:nvPr>
          </p:nvGraphicFramePr>
          <p:xfrm>
            <a:off x="5356288" y="2704973"/>
            <a:ext cx="2009775" cy="1600200"/>
          </p:xfrm>
          <a:graphic>
            <a:graphicData uri="http://schemas.openxmlformats.org/presentationml/2006/ole">
              <mc:AlternateContent xmlns:mc="http://schemas.openxmlformats.org/markup-compatibility/2006">
                <mc:Choice xmlns:v="urn:schemas-microsoft-com:vml" Requires="v">
                  <p:oleObj spid="_x0000_s63491" name="Worksheet" r:id="rId9" imgW="2009945" imgH="1600046" progId="Excel.Sheet.12">
                    <p:embed/>
                  </p:oleObj>
                </mc:Choice>
                <mc:Fallback>
                  <p:oleObj name="Worksheet" r:id="rId9" imgW="2009945" imgH="1600046" progId="Excel.Sheet.12">
                    <p:embed/>
                    <p:pic>
                      <p:nvPicPr>
                        <p:cNvPr id="8" name="Object 7">
                          <a:extLst>
                            <a:ext uri="{FF2B5EF4-FFF2-40B4-BE49-F238E27FC236}">
                              <a16:creationId xmlns:a16="http://schemas.microsoft.com/office/drawing/2014/main" id="{8FC3D5D9-C6EC-47E5-9518-F0BCAF7636EE}"/>
                            </a:ext>
                          </a:extLst>
                        </p:cNvPr>
                        <p:cNvPicPr/>
                        <p:nvPr/>
                      </p:nvPicPr>
                      <p:blipFill>
                        <a:blip r:embed="rId10"/>
                        <a:stretch>
                          <a:fillRect/>
                        </a:stretch>
                      </p:blipFill>
                      <p:spPr>
                        <a:xfrm>
                          <a:off x="5356288" y="2704973"/>
                          <a:ext cx="2009775" cy="16002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7B15E98-801D-48DC-B329-339BD00D4AF8}"/>
                </a:ext>
              </a:extLst>
            </p:cNvPr>
            <p:cNvGraphicFramePr>
              <a:graphicFrameLocks noChangeAspect="1"/>
            </p:cNvGraphicFramePr>
            <p:nvPr>
              <p:extLst>
                <p:ext uri="{D42A27DB-BD31-4B8C-83A1-F6EECF244321}">
                  <p14:modId xmlns:p14="http://schemas.microsoft.com/office/powerpoint/2010/main" val="883864256"/>
                </p:ext>
              </p:extLst>
            </p:nvPr>
          </p:nvGraphicFramePr>
          <p:xfrm>
            <a:off x="5356288" y="4643437"/>
            <a:ext cx="2009775" cy="1600200"/>
          </p:xfrm>
          <a:graphic>
            <a:graphicData uri="http://schemas.openxmlformats.org/presentationml/2006/ole">
              <mc:AlternateContent xmlns:mc="http://schemas.openxmlformats.org/markup-compatibility/2006">
                <mc:Choice xmlns:v="urn:schemas-microsoft-com:vml" Requires="v">
                  <p:oleObj spid="_x0000_s63492" name="Worksheet" r:id="rId11" imgW="2009945" imgH="1600046" progId="Excel.Sheet.12">
                    <p:embed/>
                  </p:oleObj>
                </mc:Choice>
                <mc:Fallback>
                  <p:oleObj name="Worksheet" r:id="rId11" imgW="2009945" imgH="1600046" progId="Excel.Sheet.12">
                    <p:embed/>
                    <p:pic>
                      <p:nvPicPr>
                        <p:cNvPr id="9" name="Object 8">
                          <a:extLst>
                            <a:ext uri="{FF2B5EF4-FFF2-40B4-BE49-F238E27FC236}">
                              <a16:creationId xmlns:a16="http://schemas.microsoft.com/office/drawing/2014/main" id="{D7B15E98-801D-48DC-B329-339BD00D4AF8}"/>
                            </a:ext>
                          </a:extLst>
                        </p:cNvPr>
                        <p:cNvPicPr/>
                        <p:nvPr/>
                      </p:nvPicPr>
                      <p:blipFill>
                        <a:blip r:embed="rId12"/>
                        <a:stretch>
                          <a:fillRect/>
                        </a:stretch>
                      </p:blipFill>
                      <p:spPr>
                        <a:xfrm>
                          <a:off x="5356288" y="4643437"/>
                          <a:ext cx="2009775" cy="1600200"/>
                        </a:xfrm>
                        <a:prstGeom prst="rect">
                          <a:avLst/>
                        </a:prstGeom>
                      </p:spPr>
                    </p:pic>
                  </p:oleObj>
                </mc:Fallback>
              </mc:AlternateContent>
            </a:graphicData>
          </a:graphic>
        </p:graphicFrame>
      </p:grpSp>
    </p:spTree>
    <p:extLst>
      <p:ext uri="{BB962C8B-B14F-4D97-AF65-F5344CB8AC3E}">
        <p14:creationId xmlns:p14="http://schemas.microsoft.com/office/powerpoint/2010/main" val="3840724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39</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itle 1">
            <a:extLst>
              <a:ext uri="{FF2B5EF4-FFF2-40B4-BE49-F238E27FC236}">
                <a16:creationId xmlns:a16="http://schemas.microsoft.com/office/drawing/2014/main" id="{21850B4A-1F9B-4081-B832-9E8F2D638552}"/>
              </a:ext>
            </a:extLst>
          </p:cNvPr>
          <p:cNvSpPr txBox="1">
            <a:spLocks/>
          </p:cNvSpPr>
          <p:nvPr/>
        </p:nvSpPr>
        <p:spPr>
          <a:xfrm>
            <a:off x="129208" y="-8532"/>
            <a:ext cx="9909605" cy="1310695"/>
          </a:xfrm>
          <a:prstGeom prst="rect">
            <a:avLst/>
          </a:prstGeom>
        </p:spPr>
        <p:txBody>
          <a:bodyPr vert="horz" lIns="91440" tIns="45720" rIns="91440" bIns="45720" rtlCol="0" anchor="b" anchorCtr="0">
            <a:normAutofit/>
          </a:bodyPr>
          <a:lst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a:lstStyle>
          <a:p>
            <a:r>
              <a:rPr lang="en-AU" sz="3600">
                <a:ea typeface="+mj-lt"/>
                <a:cs typeface="+mj-lt"/>
              </a:rPr>
              <a:t>Document tracker updates – in May 2021</a:t>
            </a:r>
            <a:endParaRPr lang="en-AU" sz="3600" i="1">
              <a:ea typeface="+mj-lt"/>
              <a:cs typeface="+mj-lt"/>
            </a:endParaRPr>
          </a:p>
        </p:txBody>
      </p:sp>
      <p:sp>
        <p:nvSpPr>
          <p:cNvPr id="12" name="Slide Number Placeholder 3">
            <a:extLst>
              <a:ext uri="{FF2B5EF4-FFF2-40B4-BE49-F238E27FC236}">
                <a16:creationId xmlns:a16="http://schemas.microsoft.com/office/drawing/2014/main" id="{AE60A14B-9AC5-4D3D-98B6-40B46F68D05A}"/>
              </a:ext>
            </a:extLst>
          </p:cNvPr>
          <p:cNvSpPr txBox="1">
            <a:spLocks/>
          </p:cNvSpPr>
          <p:nvPr/>
        </p:nvSpPr>
        <p:spPr>
          <a:xfrm>
            <a:off x="9110233" y="6268542"/>
            <a:ext cx="505220" cy="402483"/>
          </a:xfrm>
          <a:prstGeom prst="rect">
            <a:avLst/>
          </a:prstGeom>
        </p:spPr>
        <p:txBody>
          <a:bodyPr vert="horz" lIns="91440" tIns="45720" rIns="91440" bIns="45720" rtlCol="0" anchor="ctr"/>
          <a:lstStyle>
            <a:defPPr>
              <a:defRPr lang="en-US"/>
            </a:defPPr>
            <a:lvl1pPr marL="0" algn="r" defTabSz="914400" rtl="0" eaLnBrk="1" latinLnBrk="0" hangingPunct="1">
              <a:defRPr sz="1052"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C81F68-4976-451A-B2E9-79BCBD2F70CC}" type="slidenum">
              <a:rPr lang="en-AU" smtClean="0">
                <a:solidFill>
                  <a:srgbClr val="222324">
                    <a:tint val="75000"/>
                  </a:srgbClr>
                </a:solidFill>
                <a:latin typeface="Segoe UI Semilight"/>
              </a:rPr>
              <a:pPr/>
              <a:t>39</a:t>
            </a:fld>
            <a:endParaRPr lang="en-AU">
              <a:solidFill>
                <a:srgbClr val="222324">
                  <a:tint val="75000"/>
                </a:srgbClr>
              </a:solidFill>
              <a:latin typeface="Segoe UI Semilight"/>
            </a:endParaRPr>
          </a:p>
        </p:txBody>
      </p:sp>
      <p:pic>
        <p:nvPicPr>
          <p:cNvPr id="14" name="Graphic 13" descr="Recycle sign">
            <a:extLst>
              <a:ext uri="{FF2B5EF4-FFF2-40B4-BE49-F238E27FC236}">
                <a16:creationId xmlns:a16="http://schemas.microsoft.com/office/drawing/2014/main" id="{1CEF40A0-EB73-4AA0-A12E-8083209921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6491" y="132882"/>
            <a:ext cx="1215363" cy="1215363"/>
          </a:xfrm>
          <a:prstGeom prst="rect">
            <a:avLst/>
          </a:prstGeom>
        </p:spPr>
      </p:pic>
      <p:pic>
        <p:nvPicPr>
          <p:cNvPr id="15" name="Picture 14">
            <a:extLst>
              <a:ext uri="{FF2B5EF4-FFF2-40B4-BE49-F238E27FC236}">
                <a16:creationId xmlns:a16="http://schemas.microsoft.com/office/drawing/2014/main" id="{E5020D0B-CD01-44ED-B3A4-89BBC2BA4FF8}"/>
              </a:ext>
            </a:extLst>
          </p:cNvPr>
          <p:cNvPicPr>
            <a:picLocks noChangeAspect="1"/>
          </p:cNvPicPr>
          <p:nvPr/>
        </p:nvPicPr>
        <p:blipFill>
          <a:blip r:embed="rId4"/>
          <a:stretch>
            <a:fillRect/>
          </a:stretch>
        </p:blipFill>
        <p:spPr>
          <a:xfrm>
            <a:off x="7369272" y="4457889"/>
            <a:ext cx="3552479" cy="2081023"/>
          </a:xfrm>
          <a:prstGeom prst="rect">
            <a:avLst/>
          </a:prstGeom>
          <a:ln w="22225">
            <a:solidFill>
              <a:srgbClr val="82859C"/>
            </a:solidFill>
          </a:ln>
          <a:effectLst>
            <a:outerShdw blurRad="50800" dist="38100" dir="5400000" algn="t" rotWithShape="0">
              <a:prstClr val="black">
                <a:alpha val="40000"/>
              </a:prstClr>
            </a:outerShdw>
          </a:effectLst>
        </p:spPr>
      </p:pic>
      <p:sp>
        <p:nvSpPr>
          <p:cNvPr id="16" name="Rectangle 15">
            <a:extLst>
              <a:ext uri="{FF2B5EF4-FFF2-40B4-BE49-F238E27FC236}">
                <a16:creationId xmlns:a16="http://schemas.microsoft.com/office/drawing/2014/main" id="{00CD3DEC-7E12-420F-9C07-27257A7746CF}"/>
              </a:ext>
            </a:extLst>
          </p:cNvPr>
          <p:cNvSpPr/>
          <p:nvPr/>
        </p:nvSpPr>
        <p:spPr>
          <a:xfrm>
            <a:off x="7118610" y="3456107"/>
            <a:ext cx="3983245" cy="784830"/>
          </a:xfrm>
          <a:prstGeom prst="rect">
            <a:avLst/>
          </a:prstGeom>
        </p:spPr>
        <p:txBody>
          <a:bodyPr wrap="square">
            <a:spAutoFit/>
          </a:bodyPr>
          <a:lstStyle/>
          <a:p>
            <a:r>
              <a:rPr lang="en-AU" sz="1500">
                <a:solidFill>
                  <a:srgbClr val="222324"/>
                </a:solidFill>
                <a:latin typeface="Segoe UI Semilight"/>
              </a:rPr>
              <a:t>The document tracker is located in the </a:t>
            </a:r>
            <a:r>
              <a:rPr lang="en-AU" sz="1500" b="1" u="sng">
                <a:solidFill>
                  <a:srgbClr val="7030A0"/>
                </a:solidFill>
                <a:latin typeface="Segoe UI Semilight"/>
                <a:hlinkClick r:id="rId5">
                  <a:extLst>
                    <a:ext uri="{A12FA001-AC4F-418D-AE19-62706E023703}">
                      <ahyp:hlinkClr xmlns:ahyp="http://schemas.microsoft.com/office/drawing/2018/hyperlinkcolor" val="tx"/>
                    </a:ext>
                  </a:extLst>
                </a:hlinkClick>
              </a:rPr>
              <a:t>Participant toolbox </a:t>
            </a:r>
            <a:r>
              <a:rPr lang="en-AU" sz="1500">
                <a:solidFill>
                  <a:srgbClr val="222324"/>
                </a:solidFill>
                <a:latin typeface="Segoe UI Semilight"/>
              </a:rPr>
              <a:t>under the </a:t>
            </a:r>
            <a:r>
              <a:rPr lang="en-AU" sz="1500" b="1" u="sng">
                <a:solidFill>
                  <a:srgbClr val="7030A0"/>
                </a:solidFill>
                <a:latin typeface="Segoe UI Semilight"/>
                <a:hlinkClick r:id="rId5">
                  <a:extLst>
                    <a:ext uri="{A12FA001-AC4F-418D-AE19-62706E023703}">
                      <ahyp:hlinkClr xmlns:ahyp="http://schemas.microsoft.com/office/drawing/2018/hyperlinkcolor" val="tx"/>
                    </a:ext>
                  </a:extLst>
                </a:hlinkClick>
              </a:rPr>
              <a:t>Program Logs &amp; Register </a:t>
            </a:r>
            <a:r>
              <a:rPr lang="en-AU" sz="1500">
                <a:solidFill>
                  <a:srgbClr val="222324"/>
                </a:solidFill>
                <a:latin typeface="Segoe UI Semilight"/>
              </a:rPr>
              <a:t>menu option. </a:t>
            </a:r>
          </a:p>
        </p:txBody>
      </p:sp>
      <p:sp>
        <p:nvSpPr>
          <p:cNvPr id="17" name="Rectangle: Rounded Corners 16">
            <a:extLst>
              <a:ext uri="{FF2B5EF4-FFF2-40B4-BE49-F238E27FC236}">
                <a16:creationId xmlns:a16="http://schemas.microsoft.com/office/drawing/2014/main" id="{B418CD51-E0A1-4326-8074-71E7B832574F}"/>
              </a:ext>
            </a:extLst>
          </p:cNvPr>
          <p:cNvSpPr/>
          <p:nvPr/>
        </p:nvSpPr>
        <p:spPr>
          <a:xfrm>
            <a:off x="7966707" y="5785993"/>
            <a:ext cx="2357608" cy="566531"/>
          </a:xfrm>
          <a:prstGeom prst="roundRect">
            <a:avLst/>
          </a:prstGeom>
          <a:noFill/>
          <a:ln w="22225" cap="flat" cmpd="sng" algn="ctr">
            <a:solidFill>
              <a:srgbClr val="C4123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rgbClr val="FFFFFF"/>
              </a:solidFill>
              <a:effectLst/>
              <a:uLnTx/>
              <a:uFillTx/>
              <a:latin typeface="Segoe UI Semilight"/>
              <a:ea typeface="+mn-ea"/>
              <a:cs typeface="+mn-cs"/>
            </a:endParaRPr>
          </a:p>
        </p:txBody>
      </p:sp>
      <p:sp>
        <p:nvSpPr>
          <p:cNvPr id="18" name="TextBox 17">
            <a:extLst>
              <a:ext uri="{FF2B5EF4-FFF2-40B4-BE49-F238E27FC236}">
                <a16:creationId xmlns:a16="http://schemas.microsoft.com/office/drawing/2014/main" id="{6764558A-93E3-4840-8BF9-8B465430946D}"/>
              </a:ext>
            </a:extLst>
          </p:cNvPr>
          <p:cNvSpPr txBox="1"/>
          <p:nvPr/>
        </p:nvSpPr>
        <p:spPr>
          <a:xfrm>
            <a:off x="6987129" y="2834699"/>
            <a:ext cx="3802831" cy="338554"/>
          </a:xfrm>
          <a:prstGeom prst="rect">
            <a:avLst/>
          </a:prstGeom>
          <a:noFill/>
        </p:spPr>
        <p:txBody>
          <a:bodyPr wrap="square" rtlCol="0" anchor="ctr">
            <a:spAutoFit/>
          </a:bodyPr>
          <a:lstStyle/>
          <a:p>
            <a:pPr algn="ctr"/>
            <a:r>
              <a:rPr lang="en-AU" sz="1600" b="1">
                <a:solidFill>
                  <a:srgbClr val="C41230"/>
                </a:solidFill>
                <a:latin typeface="Segoe UI Semilight"/>
              </a:rPr>
              <a:t>Where is the document tracker located?</a:t>
            </a:r>
          </a:p>
        </p:txBody>
      </p:sp>
      <p:graphicFrame>
        <p:nvGraphicFramePr>
          <p:cNvPr id="20" name="Table 8">
            <a:extLst>
              <a:ext uri="{FF2B5EF4-FFF2-40B4-BE49-F238E27FC236}">
                <a16:creationId xmlns:a16="http://schemas.microsoft.com/office/drawing/2014/main" id="{F10B412F-40B2-439F-9A77-88D1D7E29BEB}"/>
              </a:ext>
            </a:extLst>
          </p:cNvPr>
          <p:cNvGraphicFramePr>
            <a:graphicFrameLocks noGrp="1"/>
          </p:cNvGraphicFramePr>
          <p:nvPr>
            <p:extLst>
              <p:ext uri="{D42A27DB-BD31-4B8C-83A1-F6EECF244321}">
                <p14:modId xmlns:p14="http://schemas.microsoft.com/office/powerpoint/2010/main" val="1479965512"/>
              </p:ext>
            </p:extLst>
          </p:nvPr>
        </p:nvGraphicFramePr>
        <p:xfrm>
          <a:off x="407504" y="3072949"/>
          <a:ext cx="5893905" cy="2222726"/>
        </p:xfrm>
        <a:graphic>
          <a:graphicData uri="http://schemas.openxmlformats.org/drawingml/2006/table">
            <a:tbl>
              <a:tblPr firstRow="1" bandRow="1"/>
              <a:tblGrid>
                <a:gridCol w="3273511">
                  <a:extLst>
                    <a:ext uri="{9D8B030D-6E8A-4147-A177-3AD203B41FA5}">
                      <a16:colId xmlns:a16="http://schemas.microsoft.com/office/drawing/2014/main" val="1494293497"/>
                    </a:ext>
                  </a:extLst>
                </a:gridCol>
                <a:gridCol w="765601">
                  <a:extLst>
                    <a:ext uri="{9D8B030D-6E8A-4147-A177-3AD203B41FA5}">
                      <a16:colId xmlns:a16="http://schemas.microsoft.com/office/drawing/2014/main" val="3842507634"/>
                    </a:ext>
                  </a:extLst>
                </a:gridCol>
                <a:gridCol w="683752">
                  <a:extLst>
                    <a:ext uri="{9D8B030D-6E8A-4147-A177-3AD203B41FA5}">
                      <a16:colId xmlns:a16="http://schemas.microsoft.com/office/drawing/2014/main" val="2143773119"/>
                    </a:ext>
                  </a:extLst>
                </a:gridCol>
                <a:gridCol w="1171041">
                  <a:extLst>
                    <a:ext uri="{9D8B030D-6E8A-4147-A177-3AD203B41FA5}">
                      <a16:colId xmlns:a16="http://schemas.microsoft.com/office/drawing/2014/main" val="3604813305"/>
                    </a:ext>
                  </a:extLst>
                </a:gridCol>
              </a:tblGrid>
              <a:tr h="537069">
                <a:tc>
                  <a:txBody>
                    <a:bodyPr/>
                    <a:lstStyle>
                      <a:lvl1pPr marL="0" algn="l" defTabSz="914400" rtl="0" eaLnBrk="1" latinLnBrk="0" hangingPunct="1">
                        <a:defRPr sz="1800" b="1" kern="1200">
                          <a:solidFill>
                            <a:schemeClr val="lt1"/>
                          </a:solidFill>
                          <a:latin typeface="Segoe UI Semilight"/>
                        </a:defRPr>
                      </a:lvl1pPr>
                      <a:lvl2pPr marL="457200" algn="l" defTabSz="914400" rtl="0" eaLnBrk="1" latinLnBrk="0" hangingPunct="1">
                        <a:defRPr sz="1800" b="1" kern="1200">
                          <a:solidFill>
                            <a:schemeClr val="lt1"/>
                          </a:solidFill>
                          <a:latin typeface="Segoe UI Semilight"/>
                        </a:defRPr>
                      </a:lvl2pPr>
                      <a:lvl3pPr marL="914400" algn="l" defTabSz="914400" rtl="0" eaLnBrk="1" latinLnBrk="0" hangingPunct="1">
                        <a:defRPr sz="1800" b="1" kern="1200">
                          <a:solidFill>
                            <a:schemeClr val="lt1"/>
                          </a:solidFill>
                          <a:latin typeface="Segoe UI Semilight"/>
                        </a:defRPr>
                      </a:lvl3pPr>
                      <a:lvl4pPr marL="1371600" algn="l" defTabSz="914400" rtl="0" eaLnBrk="1" latinLnBrk="0" hangingPunct="1">
                        <a:defRPr sz="1800" b="1" kern="1200">
                          <a:solidFill>
                            <a:schemeClr val="lt1"/>
                          </a:solidFill>
                          <a:latin typeface="Segoe UI Semilight"/>
                        </a:defRPr>
                      </a:lvl4pPr>
                      <a:lvl5pPr marL="1828800" algn="l" defTabSz="914400" rtl="0" eaLnBrk="1" latinLnBrk="0" hangingPunct="1">
                        <a:defRPr sz="1800" b="1" kern="1200">
                          <a:solidFill>
                            <a:schemeClr val="lt1"/>
                          </a:solidFill>
                          <a:latin typeface="Segoe UI Semilight"/>
                        </a:defRPr>
                      </a:lvl5pPr>
                      <a:lvl6pPr marL="2286000" algn="l" defTabSz="914400" rtl="0" eaLnBrk="1" latinLnBrk="0" hangingPunct="1">
                        <a:defRPr sz="1800" b="1" kern="1200">
                          <a:solidFill>
                            <a:schemeClr val="lt1"/>
                          </a:solidFill>
                          <a:latin typeface="Segoe UI Semilight"/>
                        </a:defRPr>
                      </a:lvl6pPr>
                      <a:lvl7pPr marL="2743200" algn="l" defTabSz="914400" rtl="0" eaLnBrk="1" latinLnBrk="0" hangingPunct="1">
                        <a:defRPr sz="1800" b="1" kern="1200">
                          <a:solidFill>
                            <a:schemeClr val="lt1"/>
                          </a:solidFill>
                          <a:latin typeface="Segoe UI Semilight"/>
                        </a:defRPr>
                      </a:lvl7pPr>
                      <a:lvl8pPr marL="3200400" algn="l" defTabSz="914400" rtl="0" eaLnBrk="1" latinLnBrk="0" hangingPunct="1">
                        <a:defRPr sz="1800" b="1" kern="1200">
                          <a:solidFill>
                            <a:schemeClr val="lt1"/>
                          </a:solidFill>
                          <a:latin typeface="Segoe UI Semilight"/>
                        </a:defRPr>
                      </a:lvl8pPr>
                      <a:lvl9pPr marL="3657600" algn="l" defTabSz="914400" rtl="0" eaLnBrk="1" latinLnBrk="0" hangingPunct="1">
                        <a:defRPr sz="1800" b="1" kern="1200">
                          <a:solidFill>
                            <a:schemeClr val="lt1"/>
                          </a:solidFill>
                          <a:latin typeface="Segoe UI Semilight"/>
                        </a:defRPr>
                      </a:lvl9pPr>
                    </a:lstStyle>
                    <a:p>
                      <a:pPr algn="ctr"/>
                      <a:r>
                        <a:rPr lang="en-AU" sz="1200"/>
                        <a:t>Document/ Item</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b="1" kern="1200">
                          <a:solidFill>
                            <a:schemeClr val="lt1"/>
                          </a:solidFill>
                          <a:latin typeface="Segoe UI Semilight"/>
                        </a:defRPr>
                      </a:lvl1pPr>
                      <a:lvl2pPr marL="457200" algn="l" defTabSz="914400" rtl="0" eaLnBrk="1" latinLnBrk="0" hangingPunct="1">
                        <a:defRPr sz="1800" b="1" kern="1200">
                          <a:solidFill>
                            <a:schemeClr val="lt1"/>
                          </a:solidFill>
                          <a:latin typeface="Segoe UI Semilight"/>
                        </a:defRPr>
                      </a:lvl2pPr>
                      <a:lvl3pPr marL="914400" algn="l" defTabSz="914400" rtl="0" eaLnBrk="1" latinLnBrk="0" hangingPunct="1">
                        <a:defRPr sz="1800" b="1" kern="1200">
                          <a:solidFill>
                            <a:schemeClr val="lt1"/>
                          </a:solidFill>
                          <a:latin typeface="Segoe UI Semilight"/>
                        </a:defRPr>
                      </a:lvl3pPr>
                      <a:lvl4pPr marL="1371600" algn="l" defTabSz="914400" rtl="0" eaLnBrk="1" latinLnBrk="0" hangingPunct="1">
                        <a:defRPr sz="1800" b="1" kern="1200">
                          <a:solidFill>
                            <a:schemeClr val="lt1"/>
                          </a:solidFill>
                          <a:latin typeface="Segoe UI Semilight"/>
                        </a:defRPr>
                      </a:lvl4pPr>
                      <a:lvl5pPr marL="1828800" algn="l" defTabSz="914400" rtl="0" eaLnBrk="1" latinLnBrk="0" hangingPunct="1">
                        <a:defRPr sz="1800" b="1" kern="1200">
                          <a:solidFill>
                            <a:schemeClr val="lt1"/>
                          </a:solidFill>
                          <a:latin typeface="Segoe UI Semilight"/>
                        </a:defRPr>
                      </a:lvl5pPr>
                      <a:lvl6pPr marL="2286000" algn="l" defTabSz="914400" rtl="0" eaLnBrk="1" latinLnBrk="0" hangingPunct="1">
                        <a:defRPr sz="1800" b="1" kern="1200">
                          <a:solidFill>
                            <a:schemeClr val="lt1"/>
                          </a:solidFill>
                          <a:latin typeface="Segoe UI Semilight"/>
                        </a:defRPr>
                      </a:lvl6pPr>
                      <a:lvl7pPr marL="2743200" algn="l" defTabSz="914400" rtl="0" eaLnBrk="1" latinLnBrk="0" hangingPunct="1">
                        <a:defRPr sz="1800" b="1" kern="1200">
                          <a:solidFill>
                            <a:schemeClr val="lt1"/>
                          </a:solidFill>
                          <a:latin typeface="Segoe UI Semilight"/>
                        </a:defRPr>
                      </a:lvl7pPr>
                      <a:lvl8pPr marL="3200400" algn="l" defTabSz="914400" rtl="0" eaLnBrk="1" latinLnBrk="0" hangingPunct="1">
                        <a:defRPr sz="1800" b="1" kern="1200">
                          <a:solidFill>
                            <a:schemeClr val="lt1"/>
                          </a:solidFill>
                          <a:latin typeface="Segoe UI Semilight"/>
                        </a:defRPr>
                      </a:lvl8pPr>
                      <a:lvl9pPr marL="3657600" algn="l" defTabSz="914400" rtl="0" eaLnBrk="1" latinLnBrk="0" hangingPunct="1">
                        <a:defRPr sz="1800" b="1" kern="1200">
                          <a:solidFill>
                            <a:schemeClr val="lt1"/>
                          </a:solidFill>
                          <a:latin typeface="Segoe UI Semilight"/>
                        </a:defRPr>
                      </a:lvl9pPr>
                    </a:lstStyle>
                    <a:p>
                      <a:pPr algn="ctr"/>
                      <a:r>
                        <a:rPr lang="en-AU" sz="1200"/>
                        <a:t>Version</a:t>
                      </a:r>
                    </a:p>
                  </a:txBody>
                  <a:tcPr marL="36000" marR="36000" marT="36000" marB="36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b="1" kern="1200">
                          <a:solidFill>
                            <a:schemeClr val="lt1"/>
                          </a:solidFill>
                          <a:latin typeface="Segoe UI Semilight"/>
                        </a:defRPr>
                      </a:lvl1pPr>
                      <a:lvl2pPr marL="457200" algn="l" defTabSz="914400" rtl="0" eaLnBrk="1" latinLnBrk="0" hangingPunct="1">
                        <a:defRPr sz="1800" b="1" kern="1200">
                          <a:solidFill>
                            <a:schemeClr val="lt1"/>
                          </a:solidFill>
                          <a:latin typeface="Segoe UI Semilight"/>
                        </a:defRPr>
                      </a:lvl2pPr>
                      <a:lvl3pPr marL="914400" algn="l" defTabSz="914400" rtl="0" eaLnBrk="1" latinLnBrk="0" hangingPunct="1">
                        <a:defRPr sz="1800" b="1" kern="1200">
                          <a:solidFill>
                            <a:schemeClr val="lt1"/>
                          </a:solidFill>
                          <a:latin typeface="Segoe UI Semilight"/>
                        </a:defRPr>
                      </a:lvl3pPr>
                      <a:lvl4pPr marL="1371600" algn="l" defTabSz="914400" rtl="0" eaLnBrk="1" latinLnBrk="0" hangingPunct="1">
                        <a:defRPr sz="1800" b="1" kern="1200">
                          <a:solidFill>
                            <a:schemeClr val="lt1"/>
                          </a:solidFill>
                          <a:latin typeface="Segoe UI Semilight"/>
                        </a:defRPr>
                      </a:lvl4pPr>
                      <a:lvl5pPr marL="1828800" algn="l" defTabSz="914400" rtl="0" eaLnBrk="1" latinLnBrk="0" hangingPunct="1">
                        <a:defRPr sz="1800" b="1" kern="1200">
                          <a:solidFill>
                            <a:schemeClr val="lt1"/>
                          </a:solidFill>
                          <a:latin typeface="Segoe UI Semilight"/>
                        </a:defRPr>
                      </a:lvl5pPr>
                      <a:lvl6pPr marL="2286000" algn="l" defTabSz="914400" rtl="0" eaLnBrk="1" latinLnBrk="0" hangingPunct="1">
                        <a:defRPr sz="1800" b="1" kern="1200">
                          <a:solidFill>
                            <a:schemeClr val="lt1"/>
                          </a:solidFill>
                          <a:latin typeface="Segoe UI Semilight"/>
                        </a:defRPr>
                      </a:lvl6pPr>
                      <a:lvl7pPr marL="2743200" algn="l" defTabSz="914400" rtl="0" eaLnBrk="1" latinLnBrk="0" hangingPunct="1">
                        <a:defRPr sz="1800" b="1" kern="1200">
                          <a:solidFill>
                            <a:schemeClr val="lt1"/>
                          </a:solidFill>
                          <a:latin typeface="Segoe UI Semilight"/>
                        </a:defRPr>
                      </a:lvl7pPr>
                      <a:lvl8pPr marL="3200400" algn="l" defTabSz="914400" rtl="0" eaLnBrk="1" latinLnBrk="0" hangingPunct="1">
                        <a:defRPr sz="1800" b="1" kern="1200">
                          <a:solidFill>
                            <a:schemeClr val="lt1"/>
                          </a:solidFill>
                          <a:latin typeface="Segoe UI Semilight"/>
                        </a:defRPr>
                      </a:lvl8pPr>
                      <a:lvl9pPr marL="3657600" algn="l" defTabSz="914400" rtl="0" eaLnBrk="1" latinLnBrk="0" hangingPunct="1">
                        <a:defRPr sz="1800" b="1" kern="1200">
                          <a:solidFill>
                            <a:schemeClr val="lt1"/>
                          </a:solidFill>
                          <a:latin typeface="Segoe UI Semilight"/>
                        </a:defRPr>
                      </a:lvl9pPr>
                    </a:lstStyle>
                    <a:p>
                      <a:pPr algn="ctr"/>
                      <a:r>
                        <a:rPr lang="en-AU" sz="1200"/>
                        <a:t>Status</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b="1" kern="1200">
                          <a:solidFill>
                            <a:schemeClr val="lt1"/>
                          </a:solidFill>
                          <a:latin typeface="Segoe UI Semilight"/>
                        </a:defRPr>
                      </a:lvl1pPr>
                      <a:lvl2pPr marL="457200" algn="l" defTabSz="914400" rtl="0" eaLnBrk="1" latinLnBrk="0" hangingPunct="1">
                        <a:defRPr sz="1800" b="1" kern="1200">
                          <a:solidFill>
                            <a:schemeClr val="lt1"/>
                          </a:solidFill>
                          <a:latin typeface="Segoe UI Semilight"/>
                        </a:defRPr>
                      </a:lvl2pPr>
                      <a:lvl3pPr marL="914400" algn="l" defTabSz="914400" rtl="0" eaLnBrk="1" latinLnBrk="0" hangingPunct="1">
                        <a:defRPr sz="1800" b="1" kern="1200">
                          <a:solidFill>
                            <a:schemeClr val="lt1"/>
                          </a:solidFill>
                          <a:latin typeface="Segoe UI Semilight"/>
                        </a:defRPr>
                      </a:lvl3pPr>
                      <a:lvl4pPr marL="1371600" algn="l" defTabSz="914400" rtl="0" eaLnBrk="1" latinLnBrk="0" hangingPunct="1">
                        <a:defRPr sz="1800" b="1" kern="1200">
                          <a:solidFill>
                            <a:schemeClr val="lt1"/>
                          </a:solidFill>
                          <a:latin typeface="Segoe UI Semilight"/>
                        </a:defRPr>
                      </a:lvl4pPr>
                      <a:lvl5pPr marL="1828800" algn="l" defTabSz="914400" rtl="0" eaLnBrk="1" latinLnBrk="0" hangingPunct="1">
                        <a:defRPr sz="1800" b="1" kern="1200">
                          <a:solidFill>
                            <a:schemeClr val="lt1"/>
                          </a:solidFill>
                          <a:latin typeface="Segoe UI Semilight"/>
                        </a:defRPr>
                      </a:lvl5pPr>
                      <a:lvl6pPr marL="2286000" algn="l" defTabSz="914400" rtl="0" eaLnBrk="1" latinLnBrk="0" hangingPunct="1">
                        <a:defRPr sz="1800" b="1" kern="1200">
                          <a:solidFill>
                            <a:schemeClr val="lt1"/>
                          </a:solidFill>
                          <a:latin typeface="Segoe UI Semilight"/>
                        </a:defRPr>
                      </a:lvl6pPr>
                      <a:lvl7pPr marL="2743200" algn="l" defTabSz="914400" rtl="0" eaLnBrk="1" latinLnBrk="0" hangingPunct="1">
                        <a:defRPr sz="1800" b="1" kern="1200">
                          <a:solidFill>
                            <a:schemeClr val="lt1"/>
                          </a:solidFill>
                          <a:latin typeface="Segoe UI Semilight"/>
                        </a:defRPr>
                      </a:lvl7pPr>
                      <a:lvl8pPr marL="3200400" algn="l" defTabSz="914400" rtl="0" eaLnBrk="1" latinLnBrk="0" hangingPunct="1">
                        <a:defRPr sz="1800" b="1" kern="1200">
                          <a:solidFill>
                            <a:schemeClr val="lt1"/>
                          </a:solidFill>
                          <a:latin typeface="Segoe UI Semilight"/>
                        </a:defRPr>
                      </a:lvl8pPr>
                      <a:lvl9pPr marL="3657600" algn="l" defTabSz="914400" rtl="0" eaLnBrk="1" latinLnBrk="0" hangingPunct="1">
                        <a:defRPr sz="1800" b="1" kern="1200">
                          <a:solidFill>
                            <a:schemeClr val="lt1"/>
                          </a:solidFill>
                          <a:latin typeface="Segoe UI Semilight"/>
                        </a:defRPr>
                      </a:lvl9pPr>
                    </a:lstStyle>
                    <a:p>
                      <a:pPr algn="ctr"/>
                      <a:r>
                        <a:rPr lang="en-AU" sz="1200"/>
                        <a:t>Type</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60F3C"/>
                    </a:solidFill>
                  </a:tcPr>
                </a:tc>
                <a:extLst>
                  <a:ext uri="{0D108BD9-81ED-4DB2-BD59-A6C34878D82A}">
                    <a16:rowId xmlns:a16="http://schemas.microsoft.com/office/drawing/2014/main" val="10257265"/>
                  </a:ext>
                </a:extLst>
              </a:tr>
              <a:tr h="749657">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fontAlgn="b"/>
                      <a:r>
                        <a:rPr lang="en-AU" sz="1400" b="0" i="0" u="none" strike="noStrike">
                          <a:solidFill>
                            <a:srgbClr val="0070C0"/>
                          </a:solidFill>
                          <a:effectLst/>
                          <a:latin typeface="Calibri"/>
                          <a:hlinkClick r:id="rId6"/>
                        </a:rPr>
                        <a:t>Retail Platform Industry Go-live Plan</a:t>
                      </a:r>
                      <a:endParaRPr lang="en-AU" sz="1400" b="0" i="0" u="none" strike="noStrike">
                        <a:solidFill>
                          <a:srgbClr val="0070C0"/>
                        </a:solidFill>
                        <a:effectLst/>
                        <a:latin typeface="Calibri"/>
                      </a:endParaRPr>
                    </a:p>
                  </a:txBody>
                  <a:tcPr marL="72000" marR="72000" marT="36000" marB="3600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40000"/>
                      </a:srgbClr>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ctr" fontAlgn="b"/>
                      <a:r>
                        <a:rPr lang="en-AU" sz="1400" b="0" i="0" u="none" strike="noStrike">
                          <a:solidFill>
                            <a:srgbClr val="000000"/>
                          </a:solidFill>
                          <a:effectLst/>
                          <a:latin typeface="Calibri"/>
                        </a:rPr>
                        <a:t>1.0</a:t>
                      </a:r>
                    </a:p>
                  </a:txBody>
                  <a:tcPr marL="72000" marR="72000" marT="36000" marB="3600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40000"/>
                      </a:srgbClr>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fontAlgn="b"/>
                      <a:r>
                        <a:rPr lang="en-AU" sz="1400" b="0" i="0" u="none" strike="noStrike">
                          <a:solidFill>
                            <a:srgbClr val="000000"/>
                          </a:solidFill>
                          <a:effectLst/>
                          <a:latin typeface="Calibri"/>
                        </a:rPr>
                        <a:t>Final</a:t>
                      </a:r>
                    </a:p>
                  </a:txBody>
                  <a:tcPr marL="72000" marR="72000" marT="36000" marB="3600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40000"/>
                      </a:srgbClr>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fontAlgn="b"/>
                      <a:r>
                        <a:rPr lang="en-AU" sz="1400" b="0" i="0" u="none" strike="noStrike">
                          <a:solidFill>
                            <a:srgbClr val="000000"/>
                          </a:solidFill>
                          <a:effectLst/>
                          <a:latin typeface="Calibri"/>
                        </a:rPr>
                        <a:t>Readiness</a:t>
                      </a:r>
                    </a:p>
                  </a:txBody>
                  <a:tcPr marL="72000" marR="72000" marT="36000" marB="3600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40000"/>
                      </a:srgbClr>
                    </a:solidFill>
                  </a:tcPr>
                </a:tc>
                <a:extLst>
                  <a:ext uri="{0D108BD9-81ED-4DB2-BD59-A6C34878D82A}">
                    <a16:rowId xmlns:a16="http://schemas.microsoft.com/office/drawing/2014/main" val="704903314"/>
                  </a:ext>
                </a:extLst>
              </a:tr>
              <a:tr h="936000">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fontAlgn="b"/>
                      <a:r>
                        <a:rPr lang="en-AU" sz="1400" b="0" i="0" u="none" strike="noStrike">
                          <a:solidFill>
                            <a:srgbClr val="0070C0"/>
                          </a:solidFill>
                          <a:effectLst/>
                          <a:latin typeface="Calibri"/>
                          <a:hlinkClick r:id="rId7"/>
                        </a:rPr>
                        <a:t>EMMS Release FAQ  - October 2020 - Data Model v5.00</a:t>
                      </a:r>
                      <a:endParaRPr lang="en-AU" sz="1400" b="0" i="0" u="none" strike="noStrike">
                        <a:solidFill>
                          <a:srgbClr val="0070C0"/>
                        </a:solidFill>
                        <a:effectLst/>
                        <a:latin typeface="Calibri"/>
                      </a:endParaRPr>
                    </a:p>
                  </a:txBody>
                  <a:tcPr marL="72000" marR="72000" marT="36000" marB="36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20000"/>
                      </a:srgbClr>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ctr" fontAlgn="b"/>
                      <a:r>
                        <a:rPr lang="en-AU" sz="1400" b="0" i="0" u="none" strike="noStrike">
                          <a:solidFill>
                            <a:srgbClr val="000000"/>
                          </a:solidFill>
                          <a:effectLst/>
                          <a:latin typeface="Calibri"/>
                        </a:rPr>
                        <a:t>0.2</a:t>
                      </a:r>
                    </a:p>
                  </a:txBody>
                  <a:tcPr marL="72000" marR="72000" marT="36000" marB="36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20000"/>
                      </a:srgbClr>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fontAlgn="b"/>
                      <a:r>
                        <a:rPr lang="en-AU" sz="1400" b="0" i="0" u="none" strike="noStrike">
                          <a:solidFill>
                            <a:srgbClr val="000000"/>
                          </a:solidFill>
                          <a:effectLst/>
                          <a:latin typeface="Calibri"/>
                        </a:rPr>
                        <a:t>Draft</a:t>
                      </a:r>
                    </a:p>
                  </a:txBody>
                  <a:tcPr marL="72000" marR="72000" marT="36000" marB="36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20000"/>
                      </a:srgbClr>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fontAlgn="b"/>
                      <a:r>
                        <a:rPr lang="en-AU" sz="1400" b="0" i="0" u="none" strike="noStrike">
                          <a:solidFill>
                            <a:srgbClr val="000000"/>
                          </a:solidFill>
                          <a:effectLst/>
                          <a:latin typeface="Calibri"/>
                        </a:rPr>
                        <a:t>Systems</a:t>
                      </a:r>
                    </a:p>
                  </a:txBody>
                  <a:tcPr marL="72000" marR="72000" marT="36000" marB="36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82859C">
                        <a:tint val="20000"/>
                      </a:srgbClr>
                    </a:solidFill>
                  </a:tcPr>
                </a:tc>
                <a:extLst>
                  <a:ext uri="{0D108BD9-81ED-4DB2-BD59-A6C34878D82A}">
                    <a16:rowId xmlns:a16="http://schemas.microsoft.com/office/drawing/2014/main" val="2692635145"/>
                  </a:ext>
                </a:extLst>
              </a:tr>
            </a:tbl>
          </a:graphicData>
        </a:graphic>
      </p:graphicFrame>
      <p:sp>
        <p:nvSpPr>
          <p:cNvPr id="21" name="TextBox 20">
            <a:extLst>
              <a:ext uri="{FF2B5EF4-FFF2-40B4-BE49-F238E27FC236}">
                <a16:creationId xmlns:a16="http://schemas.microsoft.com/office/drawing/2014/main" id="{B67FE789-F115-452F-BFF6-CE912590FE86}"/>
              </a:ext>
            </a:extLst>
          </p:cNvPr>
          <p:cNvSpPr txBox="1"/>
          <p:nvPr/>
        </p:nvSpPr>
        <p:spPr>
          <a:xfrm>
            <a:off x="129208" y="1660058"/>
            <a:ext cx="11224592" cy="1200329"/>
          </a:xfrm>
          <a:prstGeom prst="rect">
            <a:avLst/>
          </a:prstGeom>
          <a:noFill/>
        </p:spPr>
        <p:txBody>
          <a:bodyPr wrap="square" lIns="91440" tIns="45720" rIns="91440" bIns="45720" rtlCol="0" anchor="ctr">
            <a:spAutoFit/>
          </a:bodyPr>
          <a:lstStyle/>
          <a:p>
            <a:pPr marL="177800" indent="-177800">
              <a:buFont typeface="Arial" panose="020B0604020202020204" pitchFamily="34" charset="0"/>
              <a:buChar char="•"/>
              <a:tabLst>
                <a:tab pos="177800" algn="l"/>
              </a:tabLst>
            </a:pPr>
            <a:r>
              <a:rPr lang="en-AU" sz="1600" dirty="0">
                <a:solidFill>
                  <a:srgbClr val="222324"/>
                </a:solidFill>
                <a:latin typeface="Segoe UI Semilight"/>
              </a:rPr>
              <a:t>This page will appear in all RWG packs moving forward to represent the updates that were made to 5MS and GS documents for the month</a:t>
            </a:r>
            <a:r>
              <a:rPr lang="en-AU" sz="1600" b="1" dirty="0">
                <a:solidFill>
                  <a:srgbClr val="222324"/>
                </a:solidFill>
                <a:latin typeface="Segoe UI Semilight"/>
              </a:rPr>
              <a:t>. </a:t>
            </a:r>
          </a:p>
          <a:p>
            <a:pPr marL="177800" indent="-177800">
              <a:spcBef>
                <a:spcPts val="1200"/>
              </a:spcBef>
              <a:buFont typeface="Arial" panose="020B0604020202020204" pitchFamily="34" charset="0"/>
              <a:buChar char="•"/>
              <a:tabLst>
                <a:tab pos="177800" algn="l"/>
              </a:tabLst>
            </a:pPr>
            <a:r>
              <a:rPr lang="en-AU" sz="1600">
                <a:solidFill>
                  <a:srgbClr val="222324"/>
                </a:solidFill>
                <a:latin typeface="Segoe UI Semilight"/>
              </a:rPr>
              <a:t>This information is also captured within the </a:t>
            </a:r>
            <a:r>
              <a:rPr lang="en-AU" sz="1600" b="1">
                <a:solidFill>
                  <a:srgbClr val="222324"/>
                </a:solidFill>
                <a:latin typeface="Segoe UI Semilight"/>
              </a:rPr>
              <a:t>document tracker</a:t>
            </a:r>
            <a:r>
              <a:rPr lang="en-AU" sz="1600">
                <a:solidFill>
                  <a:srgbClr val="222324"/>
                </a:solidFill>
                <a:latin typeface="Segoe UI Semilight"/>
              </a:rPr>
              <a:t>, with recently updated documents highlighted in </a:t>
            </a:r>
            <a:r>
              <a:rPr lang="en-AU" sz="1600" b="1">
                <a:solidFill>
                  <a:srgbClr val="222324"/>
                </a:solidFill>
                <a:highlight>
                  <a:srgbClr val="FFF2CC"/>
                </a:highlight>
                <a:latin typeface="Segoe UI Semilight"/>
              </a:rPr>
              <a:t>yellow</a:t>
            </a:r>
            <a:r>
              <a:rPr lang="en-AU" sz="1600">
                <a:solidFill>
                  <a:srgbClr val="222324"/>
                </a:solidFill>
                <a:latin typeface="Segoe UI Semilight"/>
              </a:rPr>
              <a:t>. </a:t>
            </a:r>
          </a:p>
          <a:p>
            <a:pPr marL="177800" indent="-177800">
              <a:buFont typeface="Arial" panose="020B0604020202020204" pitchFamily="34" charset="0"/>
              <a:buChar char="•"/>
              <a:tabLst>
                <a:tab pos="177800" algn="l"/>
              </a:tabLst>
            </a:pPr>
            <a:endParaRPr lang="en-AU" sz="1400">
              <a:solidFill>
                <a:srgbClr val="222324"/>
              </a:solidFill>
              <a:latin typeface="Segoe UI Semilight"/>
            </a:endParaRPr>
          </a:p>
        </p:txBody>
      </p:sp>
      <p:sp>
        <p:nvSpPr>
          <p:cNvPr id="2" name="TextBox 1">
            <a:extLst>
              <a:ext uri="{FF2B5EF4-FFF2-40B4-BE49-F238E27FC236}">
                <a16:creationId xmlns:a16="http://schemas.microsoft.com/office/drawing/2014/main" id="{B21360E9-816A-44FB-9C60-47810312CBEA}"/>
              </a:ext>
            </a:extLst>
          </p:cNvPr>
          <p:cNvSpPr txBox="1"/>
          <p:nvPr/>
        </p:nvSpPr>
        <p:spPr>
          <a:xfrm>
            <a:off x="327991" y="5642829"/>
            <a:ext cx="6062870" cy="523220"/>
          </a:xfrm>
          <a:prstGeom prst="rect">
            <a:avLst/>
          </a:prstGeom>
          <a:noFill/>
        </p:spPr>
        <p:txBody>
          <a:bodyPr wrap="square" lIns="91440" tIns="45720" rIns="91440" bIns="45720" rtlCol="0" anchor="t">
            <a:spAutoFit/>
          </a:bodyPr>
          <a:lstStyle/>
          <a:p>
            <a:r>
              <a:rPr lang="en-AU" sz="1400" i="1"/>
              <a:t>Note: The </a:t>
            </a:r>
            <a:r>
              <a:rPr lang="en-AU" sz="1400" b="1" i="1"/>
              <a:t>Pre-dispatch sensitivities document </a:t>
            </a:r>
            <a:r>
              <a:rPr lang="en-AU" sz="1400" i="1"/>
              <a:t>has also been updated on the AEMO website, but as it is a BAU document it will not appear in the 5MS document log</a:t>
            </a:r>
            <a:r>
              <a:rPr lang="en-AU" sz="1400" dirty="0"/>
              <a:t>. </a:t>
            </a:r>
          </a:p>
        </p:txBody>
      </p:sp>
    </p:spTree>
    <p:extLst>
      <p:ext uri="{BB962C8B-B14F-4D97-AF65-F5344CB8AC3E}">
        <p14:creationId xmlns:p14="http://schemas.microsoft.com/office/powerpoint/2010/main" val="401883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4</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e 11">
            <a:extLst>
              <a:ext uri="{FF2B5EF4-FFF2-40B4-BE49-F238E27FC236}">
                <a16:creationId xmlns:a16="http://schemas.microsoft.com/office/drawing/2014/main" id="{CEFD0A3E-EE2D-41FE-ACA9-4A9F41AA3929}"/>
              </a:ext>
            </a:extLst>
          </p:cNvPr>
          <p:cNvGraphicFramePr>
            <a:graphicFrameLocks noGrp="1"/>
          </p:cNvGraphicFramePr>
          <p:nvPr>
            <p:extLst>
              <p:ext uri="{D42A27DB-BD31-4B8C-83A1-F6EECF244321}">
                <p14:modId xmlns:p14="http://schemas.microsoft.com/office/powerpoint/2010/main" val="603171517"/>
              </p:ext>
            </p:extLst>
          </p:nvPr>
        </p:nvGraphicFramePr>
        <p:xfrm>
          <a:off x="0" y="1336116"/>
          <a:ext cx="12192000" cy="4994699"/>
        </p:xfrm>
        <a:graphic>
          <a:graphicData uri="http://schemas.openxmlformats.org/drawingml/2006/table">
            <a:tbl>
              <a:tblPr>
                <a:tableStyleId>{8A107856-5554-42FB-B03E-39F5DBC370BA}</a:tableStyleId>
              </a:tblPr>
              <a:tblGrid>
                <a:gridCol w="807966">
                  <a:extLst>
                    <a:ext uri="{9D8B030D-6E8A-4147-A177-3AD203B41FA5}">
                      <a16:colId xmlns:a16="http://schemas.microsoft.com/office/drawing/2014/main" val="1229972968"/>
                    </a:ext>
                  </a:extLst>
                </a:gridCol>
                <a:gridCol w="1222307">
                  <a:extLst>
                    <a:ext uri="{9D8B030D-6E8A-4147-A177-3AD203B41FA5}">
                      <a16:colId xmlns:a16="http://schemas.microsoft.com/office/drawing/2014/main" val="2325563863"/>
                    </a:ext>
                  </a:extLst>
                </a:gridCol>
                <a:gridCol w="5925007">
                  <a:extLst>
                    <a:ext uri="{9D8B030D-6E8A-4147-A177-3AD203B41FA5}">
                      <a16:colId xmlns:a16="http://schemas.microsoft.com/office/drawing/2014/main" val="627057511"/>
                    </a:ext>
                  </a:extLst>
                </a:gridCol>
                <a:gridCol w="4236720">
                  <a:extLst>
                    <a:ext uri="{9D8B030D-6E8A-4147-A177-3AD203B41FA5}">
                      <a16:colId xmlns:a16="http://schemas.microsoft.com/office/drawing/2014/main" val="899833087"/>
                    </a:ext>
                  </a:extLst>
                </a:gridCol>
              </a:tblGrid>
              <a:tr h="314699">
                <a:tc>
                  <a:txBody>
                    <a:bodyPr/>
                    <a:lstStyle/>
                    <a:p>
                      <a:pPr algn="ctr" fontAlgn="base"/>
                      <a:r>
                        <a:rPr lang="en-AU" sz="1200" b="1">
                          <a:effectLst/>
                        </a:rPr>
                        <a:t>#​</a:t>
                      </a:r>
                      <a:endParaRPr lang="en-AU" sz="2000" b="1" i="0" dirty="0">
                        <a:solidFill>
                          <a:srgbClr val="FFFFFF"/>
                        </a:solidFill>
                        <a:effectLst/>
                      </a:endParaRPr>
                    </a:p>
                  </a:txBody>
                  <a:tcPr marL="90444" marR="90444" marT="45222" marB="45222" anchor="ctr"/>
                </a:tc>
                <a:tc>
                  <a:txBody>
                    <a:bodyPr/>
                    <a:lstStyle/>
                    <a:p>
                      <a:pPr algn="ctr" fontAlgn="base"/>
                      <a:r>
                        <a:rPr lang="en-AU" sz="1200" b="1">
                          <a:effectLst/>
                        </a:rPr>
                        <a:t>Time​</a:t>
                      </a:r>
                      <a:endParaRPr lang="en-AU" sz="2000" b="1" i="0" dirty="0">
                        <a:solidFill>
                          <a:srgbClr val="FFFFFF"/>
                        </a:solidFill>
                        <a:effectLst/>
                      </a:endParaRPr>
                    </a:p>
                  </a:txBody>
                  <a:tcPr marL="90444" marR="90444" marT="45222" marB="45222" anchor="ctr"/>
                </a:tc>
                <a:tc>
                  <a:txBody>
                    <a:bodyPr/>
                    <a:lstStyle/>
                    <a:p>
                      <a:pPr algn="ctr" fontAlgn="base"/>
                      <a:r>
                        <a:rPr lang="en-AU" sz="1200" b="1">
                          <a:effectLst/>
                        </a:rPr>
                        <a:t>Topic​</a:t>
                      </a:r>
                      <a:endParaRPr lang="en-AU" sz="2000" b="1" i="0" dirty="0">
                        <a:solidFill>
                          <a:srgbClr val="FFFFFF"/>
                        </a:solidFill>
                        <a:effectLst/>
                      </a:endParaRPr>
                    </a:p>
                  </a:txBody>
                  <a:tcPr marL="90444" marR="90444" marT="45222" marB="45222" anchor="ctr"/>
                </a:tc>
                <a:tc>
                  <a:txBody>
                    <a:bodyPr/>
                    <a:lstStyle/>
                    <a:p>
                      <a:pPr algn="ctr" fontAlgn="base"/>
                      <a:r>
                        <a:rPr lang="en-AU" sz="1200" b="1">
                          <a:effectLst/>
                        </a:rPr>
                        <a:t>Presenter​</a:t>
                      </a:r>
                      <a:endParaRPr lang="en-AU" sz="2000" b="1" i="0" dirty="0">
                        <a:solidFill>
                          <a:srgbClr val="FFFFFF"/>
                        </a:solidFill>
                        <a:effectLst/>
                      </a:endParaRPr>
                    </a:p>
                  </a:txBody>
                  <a:tcPr marL="90444" marR="90444" marT="45222" marB="45222" anchor="ctr"/>
                </a:tc>
                <a:extLst>
                  <a:ext uri="{0D108BD9-81ED-4DB2-BD59-A6C34878D82A}">
                    <a16:rowId xmlns:a16="http://schemas.microsoft.com/office/drawing/2014/main" val="2231677338"/>
                  </a:ext>
                </a:extLst>
              </a:tr>
              <a:tr h="360000">
                <a:tc>
                  <a:txBody>
                    <a:bodyPr/>
                    <a:lstStyle/>
                    <a:p>
                      <a:pPr algn="ctr" rtl="0" fontAlgn="base"/>
                      <a:r>
                        <a:rPr lang="en-AU" sz="1200" b="1">
                          <a:effectLst/>
                        </a:rPr>
                        <a:t>1​</a:t>
                      </a:r>
                      <a:endParaRPr lang="en-AU" sz="1200" b="1" i="0" dirty="0">
                        <a:solidFill>
                          <a:srgbClr val="222324"/>
                        </a:solidFill>
                        <a:effectLst/>
                        <a:latin typeface="+mn-lt"/>
                      </a:endParaRPr>
                    </a:p>
                  </a:txBody>
                  <a:tcPr anchor="ctr"/>
                </a:tc>
                <a:tc>
                  <a:txBody>
                    <a:bodyPr/>
                    <a:lstStyle/>
                    <a:p>
                      <a:pPr algn="l" rtl="0" fontAlgn="base"/>
                      <a:r>
                        <a:rPr lang="en-AU" sz="1200">
                          <a:effectLst/>
                        </a:rPr>
                        <a:t>10:30 – 10:35​</a:t>
                      </a:r>
                      <a:endParaRPr lang="en-AU" sz="1200" b="0" i="0" dirty="0">
                        <a:solidFill>
                          <a:srgbClr val="222324"/>
                        </a:solidFill>
                        <a:effectLst/>
                        <a:latin typeface="+mn-lt"/>
                      </a:endParaRPr>
                    </a:p>
                  </a:txBody>
                  <a:tcPr anchor="ctr"/>
                </a:tc>
                <a:tc>
                  <a:txBody>
                    <a:bodyPr/>
                    <a:lstStyle/>
                    <a:p>
                      <a:pPr algn="l" rtl="0" fontAlgn="base"/>
                      <a:r>
                        <a:rPr lang="en-AU" sz="1200">
                          <a:effectLst/>
                        </a:rPr>
                        <a:t>Welcome and Agenda​</a:t>
                      </a:r>
                      <a:endParaRPr lang="en-AU" sz="1200" b="0" i="0" dirty="0">
                        <a:solidFill>
                          <a:srgbClr val="222324"/>
                        </a:solidFill>
                        <a:effectLst/>
                        <a:latin typeface="+mn-lt"/>
                      </a:endParaRPr>
                    </a:p>
                  </a:txBody>
                  <a:tcPr anchor="ctr"/>
                </a:tc>
                <a:tc>
                  <a:txBody>
                    <a:bodyPr/>
                    <a:lstStyle/>
                    <a:p>
                      <a:pPr algn="l" rtl="0" fontAlgn="base"/>
                      <a:r>
                        <a:rPr lang="en-AU" sz="1200">
                          <a:effectLst/>
                        </a:rPr>
                        <a:t>Greg Minney​</a:t>
                      </a:r>
                      <a:endParaRPr lang="en-AU" sz="1200" b="0" i="0" dirty="0">
                        <a:solidFill>
                          <a:srgbClr val="222324"/>
                        </a:solidFill>
                        <a:effectLst/>
                        <a:latin typeface="+mn-lt"/>
                      </a:endParaRPr>
                    </a:p>
                  </a:txBody>
                  <a:tcPr anchor="ctr"/>
                </a:tc>
                <a:extLst>
                  <a:ext uri="{0D108BD9-81ED-4DB2-BD59-A6C34878D82A}">
                    <a16:rowId xmlns:a16="http://schemas.microsoft.com/office/drawing/2014/main" val="701291108"/>
                  </a:ext>
                </a:extLst>
              </a:tr>
              <a:tr h="360000">
                <a:tc>
                  <a:txBody>
                    <a:bodyPr/>
                    <a:lstStyle/>
                    <a:p>
                      <a:pPr algn="ctr" rtl="0" fontAlgn="base"/>
                      <a:r>
                        <a:rPr lang="en-AU" sz="1200" b="1">
                          <a:effectLst/>
                        </a:rPr>
                        <a:t>2​</a:t>
                      </a:r>
                      <a:endParaRPr lang="en-AU" sz="1200" b="1" i="0" dirty="0">
                        <a:solidFill>
                          <a:srgbClr val="222324"/>
                        </a:solidFill>
                        <a:effectLst/>
                        <a:latin typeface="+mn-lt"/>
                      </a:endParaRPr>
                    </a:p>
                  </a:txBody>
                  <a:tcPr anchor="ctr"/>
                </a:tc>
                <a:tc>
                  <a:txBody>
                    <a:bodyPr/>
                    <a:lstStyle/>
                    <a:p>
                      <a:pPr algn="l" rtl="0" fontAlgn="base"/>
                      <a:r>
                        <a:rPr lang="en-AU" sz="1200">
                          <a:effectLst/>
                        </a:rPr>
                        <a:t>10:35-10:40​</a:t>
                      </a:r>
                      <a:endParaRPr lang="en-AU" sz="1200" b="0" i="0" dirty="0">
                        <a:solidFill>
                          <a:srgbClr val="222324"/>
                        </a:solidFill>
                        <a:effectLst/>
                        <a:latin typeface="+mn-lt"/>
                      </a:endParaRPr>
                    </a:p>
                  </a:txBody>
                  <a:tcPr anchor="ctr"/>
                </a:tc>
                <a:tc>
                  <a:txBody>
                    <a:bodyPr/>
                    <a:lstStyle/>
                    <a:p>
                      <a:pPr algn="l" rtl="0" fontAlgn="base"/>
                      <a:r>
                        <a:rPr lang="en-AU" sz="1200">
                          <a:effectLst/>
                        </a:rPr>
                        <a:t>Minutes/Actions</a:t>
                      </a:r>
                      <a:endParaRPr lang="en-AU" sz="1200" b="0" i="0" dirty="0">
                        <a:solidFill>
                          <a:srgbClr val="FF0000"/>
                        </a:solidFill>
                        <a:effectLst/>
                        <a:latin typeface="+mn-lt"/>
                      </a:endParaRPr>
                    </a:p>
                  </a:txBody>
                  <a:tcPr anchor="ctr"/>
                </a:tc>
                <a:tc>
                  <a:txBody>
                    <a:bodyPr/>
                    <a:lstStyle/>
                    <a:p>
                      <a:pPr algn="l" rtl="0" fontAlgn="base"/>
                      <a:r>
                        <a:rPr lang="en-AU" sz="1200">
                          <a:effectLst/>
                        </a:rPr>
                        <a:t>Anne-Marie McCague​</a:t>
                      </a:r>
                      <a:endParaRPr lang="en-AU" sz="1200" b="0" i="0" dirty="0">
                        <a:solidFill>
                          <a:srgbClr val="222324"/>
                        </a:solidFill>
                        <a:effectLst/>
                        <a:latin typeface="+mn-lt"/>
                      </a:endParaRPr>
                    </a:p>
                  </a:txBody>
                  <a:tcPr anchor="ctr"/>
                </a:tc>
                <a:extLst>
                  <a:ext uri="{0D108BD9-81ED-4DB2-BD59-A6C34878D82A}">
                    <a16:rowId xmlns:a16="http://schemas.microsoft.com/office/drawing/2014/main" val="2739397919"/>
                  </a:ext>
                </a:extLst>
              </a:tr>
              <a:tr h="360000">
                <a:tc>
                  <a:txBody>
                    <a:bodyPr/>
                    <a:lstStyle/>
                    <a:p>
                      <a:pPr algn="ctr" rtl="0" fontAlgn="base"/>
                      <a:r>
                        <a:rPr lang="en-AU" sz="1200" b="1">
                          <a:effectLst/>
                        </a:rPr>
                        <a:t>3​</a:t>
                      </a:r>
                      <a:endParaRPr lang="en-AU" sz="1200" b="1" i="0" dirty="0">
                        <a:solidFill>
                          <a:srgbClr val="222324"/>
                        </a:solidFill>
                        <a:effectLst/>
                        <a:latin typeface="+mn-lt"/>
                      </a:endParaRPr>
                    </a:p>
                  </a:txBody>
                  <a:tcPr anchor="ctr"/>
                </a:tc>
                <a:tc>
                  <a:txBody>
                    <a:bodyPr/>
                    <a:lstStyle/>
                    <a:p>
                      <a:pPr algn="l" rtl="0" fontAlgn="base"/>
                      <a:r>
                        <a:rPr lang="en-AU" sz="1200">
                          <a:effectLst/>
                        </a:rPr>
                        <a:t>10:40 – 10:50​</a:t>
                      </a:r>
                      <a:endParaRPr lang="en-AU" sz="1200" b="0" i="0" dirty="0">
                        <a:solidFill>
                          <a:srgbClr val="222324"/>
                        </a:solidFill>
                        <a:effectLst/>
                        <a:latin typeface="+mn-lt"/>
                      </a:endParaRPr>
                    </a:p>
                  </a:txBody>
                  <a:tcPr anchor="ctr"/>
                </a:tc>
                <a:tc>
                  <a:txBody>
                    <a:bodyPr/>
                    <a:lstStyle/>
                    <a:p>
                      <a:pPr algn="l" rtl="0" fontAlgn="base"/>
                      <a:r>
                        <a:rPr lang="en-AU" sz="1200">
                          <a:effectLst/>
                        </a:rPr>
                        <a:t>5MS Program Update</a:t>
                      </a:r>
                      <a:endParaRPr lang="en-AU" sz="1200" b="0" i="0" dirty="0">
                        <a:solidFill>
                          <a:srgbClr val="222324"/>
                        </a:solidFill>
                        <a:effectLst/>
                        <a:latin typeface="+mn-lt"/>
                      </a:endParaRPr>
                    </a:p>
                  </a:txBody>
                  <a:tcPr anchor="ctr"/>
                </a:tc>
                <a:tc>
                  <a:txBody>
                    <a:bodyPr/>
                    <a:lstStyle/>
                    <a:p>
                      <a:pPr algn="l" rtl="0" fontAlgn="base"/>
                      <a:r>
                        <a:rPr lang="en-AU" sz="1200">
                          <a:effectLst/>
                        </a:rPr>
                        <a:t>Greg Minney &amp; Graeme Windley​</a:t>
                      </a:r>
                      <a:endParaRPr lang="en-AU" sz="1200" b="0" i="0" dirty="0">
                        <a:solidFill>
                          <a:srgbClr val="222324"/>
                        </a:solidFill>
                        <a:effectLst/>
                        <a:latin typeface="+mn-lt"/>
                      </a:endParaRPr>
                    </a:p>
                  </a:txBody>
                  <a:tcPr anchor="ctr"/>
                </a:tc>
                <a:extLst>
                  <a:ext uri="{0D108BD9-81ED-4DB2-BD59-A6C34878D82A}">
                    <a16:rowId xmlns:a16="http://schemas.microsoft.com/office/drawing/2014/main" val="1977879314"/>
                  </a:ext>
                </a:extLst>
              </a:tr>
              <a:tr h="360000">
                <a:tc>
                  <a:txBody>
                    <a:bodyPr/>
                    <a:lstStyle/>
                    <a:p>
                      <a:pPr algn="ctr" rtl="0" fontAlgn="base"/>
                      <a:r>
                        <a:rPr lang="en-AU" sz="1200" b="1" i="0">
                          <a:solidFill>
                            <a:srgbClr val="222324"/>
                          </a:solidFill>
                          <a:effectLst/>
                          <a:latin typeface="+mn-lt"/>
                        </a:rPr>
                        <a:t>4</a:t>
                      </a:r>
                      <a:endParaRPr lang="en-AU" sz="1200" b="1" i="0" dirty="0">
                        <a:solidFill>
                          <a:srgbClr val="222324"/>
                        </a:solidFill>
                        <a:effectLst/>
                        <a:latin typeface="+mn-lt"/>
                      </a:endParaRPr>
                    </a:p>
                  </a:txBody>
                  <a:tcPr anchor="ctr"/>
                </a:tc>
                <a:tc>
                  <a:txBody>
                    <a:bodyPr/>
                    <a:lstStyle/>
                    <a:p>
                      <a:pPr algn="l" rtl="0" fontAlgn="base"/>
                      <a:r>
                        <a:rPr lang="en-AU" sz="1200">
                          <a:effectLst/>
                        </a:rPr>
                        <a:t>10:50 – 11:05</a:t>
                      </a:r>
                      <a:endParaRPr lang="en-AU" sz="1200" b="0" i="0" dirty="0">
                        <a:solidFill>
                          <a:srgbClr val="222324"/>
                        </a:solidFill>
                        <a:effectLst/>
                        <a:latin typeface="+mn-lt"/>
                      </a:endParaRPr>
                    </a:p>
                  </a:txBody>
                  <a:tcPr anchor="ctr"/>
                </a:tc>
                <a:tc>
                  <a:txBody>
                    <a:bodyPr/>
                    <a:lstStyle/>
                    <a:p>
                      <a:pPr algn="l" rtl="0" fontAlgn="base"/>
                      <a:r>
                        <a:rPr lang="en-AU" sz="1200">
                          <a:effectLst/>
                        </a:rPr>
                        <a:t>Market trial and industry testing update</a:t>
                      </a:r>
                      <a:endParaRPr lang="en-AU" sz="1200" b="0" i="0" dirty="0">
                        <a:solidFill>
                          <a:srgbClr val="222324"/>
                        </a:solidFill>
                        <a:effectLst/>
                        <a:latin typeface="+mn-lt"/>
                      </a:endParaRPr>
                    </a:p>
                  </a:txBody>
                  <a:tcPr anchor="ctr"/>
                </a:tc>
                <a:tc>
                  <a:txBody>
                    <a:bodyPr/>
                    <a:lstStyle/>
                    <a:p>
                      <a:pPr algn="l" rtl="0" fontAlgn="base"/>
                      <a:r>
                        <a:rPr lang="en-AU" sz="1200">
                          <a:effectLst/>
                        </a:rPr>
                        <a:t>Tui Grant​</a:t>
                      </a:r>
                      <a:endParaRPr lang="en-AU" sz="1200" b="0" i="0" dirty="0">
                        <a:solidFill>
                          <a:srgbClr val="222324"/>
                        </a:solidFill>
                        <a:effectLst/>
                        <a:latin typeface="+mn-lt"/>
                      </a:endParaRPr>
                    </a:p>
                  </a:txBody>
                  <a:tcPr anchor="ctr"/>
                </a:tc>
                <a:extLst>
                  <a:ext uri="{0D108BD9-81ED-4DB2-BD59-A6C34878D82A}">
                    <a16:rowId xmlns:a16="http://schemas.microsoft.com/office/drawing/2014/main" val="2511768072"/>
                  </a:ext>
                </a:extLst>
              </a:tr>
              <a:tr h="360000">
                <a:tc>
                  <a:txBody>
                    <a:bodyPr/>
                    <a:lstStyle/>
                    <a:p>
                      <a:pPr algn="ctr" rtl="0" fontAlgn="base"/>
                      <a:r>
                        <a:rPr lang="en-AU" sz="1200" b="1" i="0">
                          <a:solidFill>
                            <a:srgbClr val="222324"/>
                          </a:solidFill>
                          <a:effectLst/>
                          <a:latin typeface="+mn-lt"/>
                        </a:rPr>
                        <a:t>5</a:t>
                      </a:r>
                      <a:endParaRPr lang="en-AU" sz="1200" b="1" i="0" dirty="0">
                        <a:solidFill>
                          <a:srgbClr val="222324"/>
                        </a:solidFill>
                        <a:effectLst/>
                        <a:latin typeface="+mn-lt"/>
                      </a:endParaRPr>
                    </a:p>
                  </a:txBody>
                  <a:tcPr anchor="ctr"/>
                </a:tc>
                <a:tc>
                  <a:txBody>
                    <a:bodyPr/>
                    <a:lstStyle/>
                    <a:p>
                      <a:pPr algn="l" rtl="0" fontAlgn="base"/>
                      <a:r>
                        <a:rPr lang="en-AU" sz="1200">
                          <a:effectLst/>
                        </a:rPr>
                        <a:t>11:05 – 11:25​</a:t>
                      </a:r>
                      <a:endParaRPr lang="en-AU" sz="1200" b="0" i="0" dirty="0">
                        <a:solidFill>
                          <a:srgbClr val="222324"/>
                        </a:solidFill>
                        <a:effectLst/>
                        <a:latin typeface="+mn-lt"/>
                      </a:endParaRPr>
                    </a:p>
                  </a:txBody>
                  <a:tcPr anchor="ctr"/>
                </a:tc>
                <a:tc>
                  <a:txBody>
                    <a:bodyPr/>
                    <a:lstStyle/>
                    <a:p>
                      <a:pPr algn="l" rtl="0" fontAlgn="base"/>
                      <a:r>
                        <a:rPr lang="en-AU" sz="1200">
                          <a:effectLst/>
                        </a:rPr>
                        <a:t>MTP Update​</a:t>
                      </a:r>
                      <a:endParaRPr lang="en-AU" sz="1200" b="0" i="0" dirty="0">
                        <a:solidFill>
                          <a:srgbClr val="222324"/>
                        </a:solidFill>
                        <a:effectLst/>
                        <a:latin typeface="+mn-lt"/>
                      </a:endParaRPr>
                    </a:p>
                  </a:txBody>
                  <a:tcPr anchor="ctr"/>
                </a:tc>
                <a:tc>
                  <a:txBody>
                    <a:bodyPr/>
                    <a:lstStyle/>
                    <a:p>
                      <a:pPr algn="l" rtl="0" fontAlgn="base"/>
                      <a:r>
                        <a:rPr lang="en-AU" sz="1200">
                          <a:effectLst/>
                        </a:rPr>
                        <a:t>Blaine Miner​</a:t>
                      </a:r>
                      <a:endParaRPr lang="en-AU" sz="1200" b="0" i="0" dirty="0">
                        <a:solidFill>
                          <a:srgbClr val="222324"/>
                        </a:solidFill>
                        <a:effectLst/>
                        <a:latin typeface="+mn-lt"/>
                      </a:endParaRPr>
                    </a:p>
                  </a:txBody>
                  <a:tcPr anchor="ctr"/>
                </a:tc>
                <a:extLst>
                  <a:ext uri="{0D108BD9-81ED-4DB2-BD59-A6C34878D82A}">
                    <a16:rowId xmlns:a16="http://schemas.microsoft.com/office/drawing/2014/main" val="4186196376"/>
                  </a:ext>
                </a:extLst>
              </a:tr>
              <a:tr h="360000">
                <a:tc>
                  <a:txBody>
                    <a:bodyPr/>
                    <a:lstStyle/>
                    <a:p>
                      <a:pPr algn="ctr" rtl="0" fontAlgn="base"/>
                      <a:r>
                        <a:rPr lang="en-AU" sz="1200" b="1" i="0">
                          <a:solidFill>
                            <a:srgbClr val="222324"/>
                          </a:solidFill>
                          <a:effectLst/>
                          <a:latin typeface="+mn-lt"/>
                        </a:rPr>
                        <a:t>6</a:t>
                      </a:r>
                      <a:endParaRPr lang="en-AU" sz="1200" b="1" i="0" dirty="0">
                        <a:solidFill>
                          <a:srgbClr val="222324"/>
                        </a:solidFill>
                        <a:effectLst/>
                        <a:latin typeface="+mn-lt"/>
                      </a:endParaRPr>
                    </a:p>
                  </a:txBody>
                  <a:tcPr anchor="ctr"/>
                </a:tc>
                <a:tc>
                  <a:txBody>
                    <a:bodyPr/>
                    <a:lstStyle/>
                    <a:p>
                      <a:pPr algn="l" rtl="0" fontAlgn="base"/>
                      <a:r>
                        <a:rPr lang="en-AU" sz="1200">
                          <a:effectLst/>
                        </a:rPr>
                        <a:t>11:25 – 11:35</a:t>
                      </a:r>
                      <a:endParaRPr lang="en-AU" sz="1200" b="0" i="0" dirty="0">
                        <a:solidFill>
                          <a:srgbClr val="222324"/>
                        </a:solidFill>
                        <a:effectLst/>
                        <a:latin typeface="+mn-lt"/>
                      </a:endParaRPr>
                    </a:p>
                  </a:txBody>
                  <a:tcPr anchor="ctr"/>
                </a:tc>
                <a:tc>
                  <a:txBody>
                    <a:bodyPr/>
                    <a:lstStyle/>
                    <a:p>
                      <a:pPr algn="l" rtl="0" fontAlgn="base"/>
                      <a:r>
                        <a:rPr lang="en-AU" sz="1200">
                          <a:effectLst/>
                        </a:rPr>
                        <a:t>Procedure Update​</a:t>
                      </a:r>
                      <a:endParaRPr lang="en-AU" sz="1200" b="0" i="0" dirty="0">
                        <a:solidFill>
                          <a:srgbClr val="222324"/>
                        </a:solidFill>
                        <a:effectLst/>
                        <a:latin typeface="+mn-lt"/>
                      </a:endParaRPr>
                    </a:p>
                  </a:txBody>
                  <a:tcPr anchor="ctr"/>
                </a:tc>
                <a:tc>
                  <a:txBody>
                    <a:bodyPr/>
                    <a:lstStyle/>
                    <a:p>
                      <a:pPr algn="l" rtl="0" fontAlgn="base"/>
                      <a:r>
                        <a:rPr lang="en-AU" sz="1200">
                          <a:effectLst/>
                        </a:rPr>
                        <a:t>Simon Tu​</a:t>
                      </a:r>
                      <a:endParaRPr lang="en-AU" sz="1200" b="0" i="0" dirty="0">
                        <a:solidFill>
                          <a:srgbClr val="222324"/>
                        </a:solidFill>
                        <a:effectLst/>
                        <a:latin typeface="+mn-lt"/>
                      </a:endParaRPr>
                    </a:p>
                  </a:txBody>
                  <a:tcPr anchor="ctr"/>
                </a:tc>
                <a:extLst>
                  <a:ext uri="{0D108BD9-81ED-4DB2-BD59-A6C34878D82A}">
                    <a16:rowId xmlns:a16="http://schemas.microsoft.com/office/drawing/2014/main" val="3603753502"/>
                  </a:ext>
                </a:extLst>
              </a:tr>
              <a:tr h="360000">
                <a:tc>
                  <a:txBody>
                    <a:bodyPr/>
                    <a:lstStyle/>
                    <a:p>
                      <a:pPr algn="ctr" rtl="0" fontAlgn="base"/>
                      <a:r>
                        <a:rPr lang="en-AU" sz="1200" b="1" i="0">
                          <a:solidFill>
                            <a:srgbClr val="222324"/>
                          </a:solidFill>
                          <a:effectLst/>
                          <a:latin typeface="+mn-lt"/>
                        </a:rPr>
                        <a:t>7</a:t>
                      </a:r>
                      <a:endParaRPr lang="en-AU" sz="1200" b="1" i="0" dirty="0">
                        <a:solidFill>
                          <a:srgbClr val="222324"/>
                        </a:solidFill>
                        <a:effectLst/>
                        <a:latin typeface="+mn-lt"/>
                      </a:endParaRPr>
                    </a:p>
                  </a:txBody>
                  <a:tcPr anchor="ctr"/>
                </a:tc>
                <a:tc>
                  <a:txBody>
                    <a:bodyPr/>
                    <a:lstStyle/>
                    <a:p>
                      <a:pPr algn="l" rtl="0" fontAlgn="base"/>
                      <a:r>
                        <a:rPr lang="en-AU" sz="1200">
                          <a:effectLst/>
                        </a:rPr>
                        <a:t>11:35 – 11:50</a:t>
                      </a:r>
                      <a:endParaRPr lang="en-AU" sz="1200" b="0" i="0" dirty="0">
                        <a:solidFill>
                          <a:srgbClr val="222324"/>
                        </a:solidFill>
                        <a:effectLst/>
                        <a:latin typeface="+mn-lt"/>
                      </a:endParaRPr>
                    </a:p>
                  </a:txBody>
                  <a:tcPr anchor="ctr"/>
                </a:tc>
                <a:tc>
                  <a:txBody>
                    <a:bodyPr/>
                    <a:lstStyle/>
                    <a:p>
                      <a:pPr algn="l" rtl="0" fontAlgn="base"/>
                      <a:r>
                        <a:rPr lang="en-AU" sz="1200">
                          <a:effectLst/>
                        </a:rPr>
                        <a:t>5MS Staging  Environment Availability​</a:t>
                      </a:r>
                      <a:endParaRPr lang="en-AU" sz="1200" b="0" i="0" dirty="0">
                        <a:solidFill>
                          <a:srgbClr val="222324"/>
                        </a:solidFill>
                        <a:effectLst/>
                        <a:latin typeface="+mn-lt"/>
                      </a:endParaRPr>
                    </a:p>
                  </a:txBody>
                  <a:tcPr anchor="ctr"/>
                </a:tc>
                <a:tc>
                  <a:txBody>
                    <a:bodyPr/>
                    <a:lstStyle/>
                    <a:p>
                      <a:pPr algn="l" rtl="0" fontAlgn="base"/>
                      <a:r>
                        <a:rPr lang="en-AU" sz="1200">
                          <a:effectLst/>
                        </a:rPr>
                        <a:t>Greg Minney</a:t>
                      </a:r>
                      <a:r>
                        <a:rPr lang="en-AU" sz="1200">
                          <a:effectLst/>
                          <a:highlight>
                            <a:srgbClr val="FFFF00"/>
                          </a:highlight>
                        </a:rPr>
                        <a:t>​</a:t>
                      </a:r>
                      <a:endParaRPr lang="en-AU" sz="1200" b="0" i="0" dirty="0">
                        <a:solidFill>
                          <a:srgbClr val="222324"/>
                        </a:solidFill>
                        <a:effectLst/>
                        <a:highlight>
                          <a:srgbClr val="FFFF00"/>
                        </a:highlight>
                        <a:latin typeface="+mn-lt"/>
                      </a:endParaRPr>
                    </a:p>
                  </a:txBody>
                  <a:tcPr anchor="ctr"/>
                </a:tc>
                <a:extLst>
                  <a:ext uri="{0D108BD9-81ED-4DB2-BD59-A6C34878D82A}">
                    <a16:rowId xmlns:a16="http://schemas.microsoft.com/office/drawing/2014/main" val="650277804"/>
                  </a:ext>
                </a:extLst>
              </a:tr>
              <a:tr h="360000">
                <a:tc>
                  <a:txBody>
                    <a:bodyPr/>
                    <a:lstStyle/>
                    <a:p>
                      <a:pPr algn="ctr" rtl="0" fontAlgn="base"/>
                      <a:r>
                        <a:rPr lang="en-AU" sz="1200" b="1" i="0">
                          <a:solidFill>
                            <a:srgbClr val="222324"/>
                          </a:solidFill>
                          <a:effectLst/>
                          <a:latin typeface="+mn-lt"/>
                        </a:rPr>
                        <a:t>8</a:t>
                      </a:r>
                      <a:endParaRPr lang="en-AU" sz="1200" b="1" i="0" dirty="0">
                        <a:solidFill>
                          <a:srgbClr val="222324"/>
                        </a:solidFill>
                        <a:effectLst/>
                        <a:latin typeface="+mn-lt"/>
                      </a:endParaRPr>
                    </a:p>
                  </a:txBody>
                  <a:tcPr anchor="ctr"/>
                </a:tc>
                <a:tc>
                  <a:txBody>
                    <a:bodyPr/>
                    <a:lstStyle/>
                    <a:p>
                      <a:pPr algn="l" rtl="0" fontAlgn="base"/>
                      <a:r>
                        <a:rPr lang="en-AU" sz="1200">
                          <a:effectLst/>
                        </a:rPr>
                        <a:t>12:05 – 12:20</a:t>
                      </a:r>
                      <a:endParaRPr lang="en-AU" sz="1200" b="0" i="0" dirty="0">
                        <a:solidFill>
                          <a:srgbClr val="222324"/>
                        </a:solidFill>
                        <a:effectLst/>
                        <a:latin typeface="+mn-lt"/>
                      </a:endParaRPr>
                    </a:p>
                  </a:txBody>
                  <a:tcPr anchor="ctr"/>
                </a:tc>
                <a:tc>
                  <a:txBody>
                    <a:bodyPr/>
                    <a:lstStyle/>
                    <a:p>
                      <a:pPr algn="l" rtl="0" fontAlgn="base"/>
                      <a:r>
                        <a:rPr lang="en-AU" sz="1200">
                          <a:effectLst/>
                        </a:rPr>
                        <a:t>Dispatch &amp; Bidding Update</a:t>
                      </a:r>
                      <a:endParaRPr lang="en-AU" sz="1200" b="0" i="0" dirty="0">
                        <a:solidFill>
                          <a:srgbClr val="222324"/>
                        </a:solidFill>
                        <a:effectLst/>
                        <a:latin typeface="+mn-lt"/>
                      </a:endParaRPr>
                    </a:p>
                  </a:txBody>
                  <a:tcPr anchor="ctr"/>
                </a:tc>
                <a:tc>
                  <a:txBody>
                    <a:bodyPr/>
                    <a:lstStyle/>
                    <a:p>
                      <a:pPr algn="l" rtl="0" fontAlgn="base"/>
                      <a:r>
                        <a:rPr lang="en-AU" sz="1200" b="0" i="0">
                          <a:solidFill>
                            <a:srgbClr val="222324"/>
                          </a:solidFill>
                          <a:effectLst/>
                          <a:latin typeface="+mn-lt"/>
                        </a:rPr>
                        <a:t>Ian Devaney</a:t>
                      </a:r>
                      <a:endParaRPr lang="en-AU" sz="1200" b="0" i="0" dirty="0">
                        <a:solidFill>
                          <a:srgbClr val="222324"/>
                        </a:solidFill>
                        <a:effectLst/>
                        <a:latin typeface="+mn-lt"/>
                      </a:endParaRPr>
                    </a:p>
                  </a:txBody>
                  <a:tcPr anchor="ctr"/>
                </a:tc>
                <a:extLst>
                  <a:ext uri="{0D108BD9-81ED-4DB2-BD59-A6C34878D82A}">
                    <a16:rowId xmlns:a16="http://schemas.microsoft.com/office/drawing/2014/main" val="846898198"/>
                  </a:ext>
                </a:extLst>
              </a:tr>
              <a:tr h="360000">
                <a:tc>
                  <a:txBody>
                    <a:bodyPr/>
                    <a:lstStyle/>
                    <a:p>
                      <a:pPr algn="ctr" rtl="0" fontAlgn="base"/>
                      <a:r>
                        <a:rPr lang="en-AU" sz="1200" b="1" i="0">
                          <a:solidFill>
                            <a:srgbClr val="222324"/>
                          </a:solidFill>
                          <a:effectLst/>
                          <a:latin typeface="+mn-lt"/>
                        </a:rPr>
                        <a:t>9</a:t>
                      </a:r>
                      <a:endParaRPr lang="en-AU" sz="1200" b="1" i="0" dirty="0">
                        <a:solidFill>
                          <a:srgbClr val="222324"/>
                        </a:solidFill>
                        <a:effectLst/>
                        <a:latin typeface="+mn-lt"/>
                      </a:endParaRPr>
                    </a:p>
                  </a:txBody>
                  <a:tcPr anchor="ctr"/>
                </a:tc>
                <a:tc>
                  <a:txBody>
                    <a:bodyPr/>
                    <a:lstStyle/>
                    <a:p>
                      <a:pPr algn="l" rtl="0" fontAlgn="base"/>
                      <a:r>
                        <a:rPr lang="en-AU" sz="1200">
                          <a:effectLst/>
                        </a:rPr>
                        <a:t>12:20 – 12:35</a:t>
                      </a:r>
                      <a:endParaRPr lang="en-AU" sz="1200" b="0" i="0" dirty="0">
                        <a:solidFill>
                          <a:srgbClr val="222324"/>
                        </a:solidFill>
                        <a:effectLst/>
                        <a:latin typeface="+mn-lt"/>
                      </a:endParaRPr>
                    </a:p>
                  </a:txBody>
                  <a:tcPr anchor="ctr"/>
                </a:tc>
                <a:tc>
                  <a:txBody>
                    <a:bodyPr/>
                    <a:lstStyle/>
                    <a:p>
                      <a:pPr algn="l" rtl="0" fontAlgn="base"/>
                      <a:r>
                        <a:rPr lang="en-AU" sz="1200" b="0" i="0">
                          <a:solidFill>
                            <a:srgbClr val="222324"/>
                          </a:solidFill>
                          <a:effectLst/>
                          <a:latin typeface="+mn-lt"/>
                        </a:rPr>
                        <a:t>Retail Functionality Update</a:t>
                      </a:r>
                      <a:endParaRPr lang="en-AU" sz="1200" b="0" i="0" dirty="0">
                        <a:solidFill>
                          <a:srgbClr val="222324"/>
                        </a:solidFill>
                        <a:effectLst/>
                        <a:latin typeface="+mn-lt"/>
                      </a:endParaRPr>
                    </a:p>
                  </a:txBody>
                  <a:tcPr anchor="ctr"/>
                </a:tc>
                <a:tc>
                  <a:txBody>
                    <a:bodyPr/>
                    <a:lstStyle/>
                    <a:p>
                      <a:pPr algn="l" rtl="0" fontAlgn="base"/>
                      <a:r>
                        <a:rPr lang="fr-FR" sz="1200" b="0" i="0">
                          <a:solidFill>
                            <a:srgbClr val="222324"/>
                          </a:solidFill>
                          <a:effectLst/>
                          <a:latin typeface="+mn-lt"/>
                        </a:rPr>
                        <a:t>Simon Tu, Jim Agelopoulos &amp; Paul Lyttle </a:t>
                      </a:r>
                      <a:endParaRPr lang="fr-FR" sz="1200" b="0" i="0" dirty="0">
                        <a:solidFill>
                          <a:srgbClr val="222324"/>
                        </a:solidFill>
                        <a:effectLst/>
                        <a:latin typeface="+mn-lt"/>
                      </a:endParaRPr>
                    </a:p>
                  </a:txBody>
                  <a:tcPr anchor="ctr"/>
                </a:tc>
                <a:extLst>
                  <a:ext uri="{0D108BD9-81ED-4DB2-BD59-A6C34878D82A}">
                    <a16:rowId xmlns:a16="http://schemas.microsoft.com/office/drawing/2014/main" val="3075020188"/>
                  </a:ext>
                </a:extLst>
              </a:tr>
              <a:tr h="360000">
                <a:tc>
                  <a:txBody>
                    <a:bodyPr/>
                    <a:lstStyle/>
                    <a:p>
                      <a:pPr algn="ctr" rtl="0" fontAlgn="base"/>
                      <a:r>
                        <a:rPr lang="en-AU" sz="1200" b="1" i="0">
                          <a:solidFill>
                            <a:srgbClr val="222324"/>
                          </a:solidFill>
                          <a:effectLst/>
                          <a:latin typeface="+mn-lt"/>
                        </a:rPr>
                        <a:t>10</a:t>
                      </a:r>
                      <a:endParaRPr lang="en-AU" sz="1200" b="1" i="0" dirty="0">
                        <a:solidFill>
                          <a:srgbClr val="222324"/>
                        </a:solidFill>
                        <a:effectLst/>
                        <a:latin typeface="+mn-lt"/>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200">
                          <a:effectLst/>
                        </a:rPr>
                        <a:t>12:35 – 12:50</a:t>
                      </a:r>
                      <a:endParaRPr lang="en-AU" sz="1200" b="0" i="0" dirty="0">
                        <a:solidFill>
                          <a:srgbClr val="222324"/>
                        </a:solidFill>
                        <a:effectLst/>
                        <a:latin typeface="+mn-lt"/>
                      </a:endParaRPr>
                    </a:p>
                  </a:txBody>
                  <a:tcPr anchor="ctr"/>
                </a:tc>
                <a:tc>
                  <a:txBody>
                    <a:bodyPr/>
                    <a:lstStyle/>
                    <a:p>
                      <a:pPr algn="l" rtl="0" fontAlgn="base"/>
                      <a:r>
                        <a:rPr lang="en-AU" sz="1200">
                          <a:effectLst/>
                        </a:rPr>
                        <a:t>Retail Industry Go-Live Plan Update​</a:t>
                      </a:r>
                      <a:endParaRPr lang="en-AU" sz="1200" b="0" i="0" dirty="0">
                        <a:solidFill>
                          <a:srgbClr val="222324"/>
                        </a:solidFill>
                        <a:effectLst/>
                        <a:latin typeface="+mn-lt"/>
                      </a:endParaRPr>
                    </a:p>
                  </a:txBody>
                  <a:tcPr anchor="ctr"/>
                </a:tc>
                <a:tc>
                  <a:txBody>
                    <a:bodyPr/>
                    <a:lstStyle/>
                    <a:p>
                      <a:pPr algn="l" rtl="0" fontAlgn="base"/>
                      <a:r>
                        <a:rPr lang="en-AU" sz="1200">
                          <a:effectLst/>
                        </a:rPr>
                        <a:t>Greg Minney </a:t>
                      </a:r>
                    </a:p>
                  </a:txBody>
                  <a:tcPr anchor="ctr"/>
                </a:tc>
                <a:extLst>
                  <a:ext uri="{0D108BD9-81ED-4DB2-BD59-A6C34878D82A}">
                    <a16:rowId xmlns:a16="http://schemas.microsoft.com/office/drawing/2014/main" val="3820946206"/>
                  </a:ext>
                </a:extLst>
              </a:tr>
              <a:tr h="360000">
                <a:tc>
                  <a:txBody>
                    <a:bodyPr/>
                    <a:lstStyle/>
                    <a:p>
                      <a:pPr algn="ctr" rtl="0" fontAlgn="base"/>
                      <a:r>
                        <a:rPr lang="en-AU" sz="1200" b="1" i="0">
                          <a:solidFill>
                            <a:srgbClr val="222324"/>
                          </a:solidFill>
                          <a:effectLst/>
                          <a:latin typeface="+mn-lt"/>
                        </a:rPr>
                        <a:t>11</a:t>
                      </a:r>
                      <a:endParaRPr lang="en-AU" sz="1200" b="1" i="0" dirty="0">
                        <a:solidFill>
                          <a:srgbClr val="222324"/>
                        </a:solidFill>
                        <a:effectLst/>
                        <a:latin typeface="+mn-lt"/>
                      </a:endParaRPr>
                    </a:p>
                  </a:txBody>
                  <a:tcPr anchor="ctr"/>
                </a:tc>
                <a:tc>
                  <a:txBody>
                    <a:bodyPr/>
                    <a:lstStyle/>
                    <a:p>
                      <a:pPr algn="l" rtl="0" fontAlgn="base"/>
                      <a:r>
                        <a:rPr lang="en-AU" sz="1200">
                          <a:effectLst/>
                        </a:rPr>
                        <a:t>12:50 – 13:05</a:t>
                      </a:r>
                      <a:endParaRPr lang="en-AU" sz="1200" b="0" i="0" dirty="0">
                        <a:solidFill>
                          <a:srgbClr val="222324"/>
                        </a:solidFill>
                        <a:effectLst/>
                        <a:latin typeface="+mn-lt"/>
                      </a:endParaRPr>
                    </a:p>
                  </a:txBody>
                  <a:tcPr anchor="ctr"/>
                </a:tc>
                <a:tc>
                  <a:txBody>
                    <a:bodyPr/>
                    <a:lstStyle/>
                    <a:p>
                      <a:pPr algn="l" rtl="0" fontAlgn="base"/>
                      <a:r>
                        <a:rPr lang="en-AU" sz="1200">
                          <a:effectLst/>
                        </a:rPr>
                        <a:t>Upcoming Readiness Survey</a:t>
                      </a:r>
                      <a:endParaRPr lang="en-AU" sz="1200" b="0" i="0" dirty="0">
                        <a:solidFill>
                          <a:srgbClr val="222324"/>
                        </a:solidFill>
                        <a:effectLst/>
                        <a:latin typeface="+mn-lt"/>
                      </a:endParaRPr>
                    </a:p>
                  </a:txBody>
                  <a:tcPr anchor="ctr"/>
                </a:tc>
                <a:tc>
                  <a:txBody>
                    <a:bodyPr/>
                    <a:lstStyle/>
                    <a:p>
                      <a:pPr algn="l" rtl="0" fontAlgn="base"/>
                      <a:r>
                        <a:rPr lang="en-AU" sz="1200">
                          <a:effectLst/>
                        </a:rPr>
                        <a:t>Blaine Miner​</a:t>
                      </a:r>
                      <a:endParaRPr lang="en-AU" sz="1200" b="0" i="0" dirty="0">
                        <a:solidFill>
                          <a:srgbClr val="222324"/>
                        </a:solidFill>
                        <a:effectLst/>
                        <a:latin typeface="+mn-lt"/>
                      </a:endParaRPr>
                    </a:p>
                  </a:txBody>
                  <a:tcPr anchor="ctr"/>
                </a:tc>
                <a:extLst>
                  <a:ext uri="{0D108BD9-81ED-4DB2-BD59-A6C34878D82A}">
                    <a16:rowId xmlns:a16="http://schemas.microsoft.com/office/drawing/2014/main" val="2719436750"/>
                  </a:ext>
                </a:extLst>
              </a:tr>
              <a:tr h="360000">
                <a:tc>
                  <a:txBody>
                    <a:bodyPr/>
                    <a:lstStyle/>
                    <a:p>
                      <a:pPr algn="ctr" rtl="0" fontAlgn="base"/>
                      <a:r>
                        <a:rPr lang="en-AU" sz="1200" b="1" i="0">
                          <a:solidFill>
                            <a:srgbClr val="222324"/>
                          </a:solidFill>
                          <a:effectLst/>
                          <a:latin typeface="+mn-lt"/>
                        </a:rPr>
                        <a:t>12</a:t>
                      </a:r>
                      <a:endParaRPr lang="en-AU" sz="1200" b="1" i="0" dirty="0">
                        <a:solidFill>
                          <a:srgbClr val="222324"/>
                        </a:solidFill>
                        <a:effectLst/>
                        <a:latin typeface="+mn-lt"/>
                      </a:endParaRPr>
                    </a:p>
                  </a:txBody>
                  <a:tcPr anchor="ctr"/>
                </a:tc>
                <a:tc>
                  <a:txBody>
                    <a:bodyPr/>
                    <a:lstStyle/>
                    <a:p>
                      <a:pPr algn="l" rtl="0" fontAlgn="base"/>
                      <a:r>
                        <a:rPr lang="en-AU" sz="1200">
                          <a:effectLst/>
                        </a:rPr>
                        <a:t>13:05 – 13:20​</a:t>
                      </a:r>
                      <a:endParaRPr lang="en-AU" sz="1200" b="0" i="0" dirty="0">
                        <a:solidFill>
                          <a:srgbClr val="222324"/>
                        </a:solidFill>
                        <a:effectLst/>
                        <a:latin typeface="+mn-lt"/>
                      </a:endParaRPr>
                    </a:p>
                  </a:txBody>
                  <a:tcPr anchor="ctr"/>
                </a:tc>
                <a:tc>
                  <a:txBody>
                    <a:bodyPr/>
                    <a:lstStyle/>
                    <a:p>
                      <a:pPr algn="l" rtl="0" fontAlgn="base"/>
                      <a:r>
                        <a:rPr lang="en-AU" sz="1200">
                          <a:effectLst/>
                        </a:rPr>
                        <a:t>Forward Plan and Other Business​</a:t>
                      </a:r>
                      <a:endParaRPr lang="en-AU" sz="1200" b="0" i="0" dirty="0">
                        <a:solidFill>
                          <a:srgbClr val="222324"/>
                        </a:solidFill>
                        <a:effectLst/>
                        <a:latin typeface="+mn-lt"/>
                      </a:endParaRP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200">
                          <a:effectLst/>
                        </a:rPr>
                        <a:t>Greg Minney​</a:t>
                      </a:r>
                      <a:endParaRPr lang="en-AU" sz="1200" dirty="0">
                        <a:effectLst/>
                      </a:endParaRPr>
                    </a:p>
                  </a:txBody>
                  <a:tcPr anchor="ctr"/>
                </a:tc>
                <a:extLst>
                  <a:ext uri="{0D108BD9-81ED-4DB2-BD59-A6C34878D82A}">
                    <a16:rowId xmlns:a16="http://schemas.microsoft.com/office/drawing/2014/main" val="1183435855"/>
                  </a:ext>
                </a:extLst>
              </a:tr>
              <a:tr h="360000">
                <a:tc>
                  <a:txBody>
                    <a:bodyPr/>
                    <a:lstStyle/>
                    <a:p>
                      <a:pPr algn="ctr" rtl="0" fontAlgn="base"/>
                      <a:r>
                        <a:rPr lang="en-AU" sz="1200" b="1" i="0">
                          <a:solidFill>
                            <a:srgbClr val="222324"/>
                          </a:solidFill>
                          <a:effectLst/>
                          <a:latin typeface="+mn-lt"/>
                        </a:rPr>
                        <a:t>13</a:t>
                      </a:r>
                      <a:endParaRPr lang="en-AU" sz="1200" b="1" i="0" dirty="0">
                        <a:solidFill>
                          <a:srgbClr val="222324"/>
                        </a:solidFill>
                        <a:effectLst/>
                        <a:latin typeface="+mn-lt"/>
                      </a:endParaRPr>
                    </a:p>
                  </a:txBody>
                  <a:tcPr anchor="ctr"/>
                </a:tc>
                <a:tc>
                  <a:txBody>
                    <a:bodyPr/>
                    <a:lstStyle/>
                    <a:p>
                      <a:pPr algn="l" fontAlgn="base"/>
                      <a:r>
                        <a:rPr lang="en-AU" sz="1200">
                          <a:effectLst/>
                        </a:rPr>
                        <a:t>13:20 – 13:30</a:t>
                      </a:r>
                      <a:endParaRPr lang="en-AU" sz="1200" b="0" i="0" dirty="0">
                        <a:solidFill>
                          <a:srgbClr val="222324"/>
                        </a:solidFill>
                        <a:effectLst/>
                        <a:latin typeface="+mn-lt"/>
                      </a:endParaRPr>
                    </a:p>
                  </a:txBody>
                  <a:tcPr marL="90444" marR="90444" marT="45222" marB="45222" anchor="ctr"/>
                </a:tc>
                <a:tc>
                  <a:txBody>
                    <a:bodyPr/>
                    <a:lstStyle/>
                    <a:p>
                      <a:pPr algn="l" fontAlgn="base"/>
                      <a:r>
                        <a:rPr lang="en-AU" sz="1200">
                          <a:effectLst/>
                        </a:rPr>
                        <a:t>Meeting Close​​</a:t>
                      </a:r>
                      <a:endParaRPr lang="en-AU" sz="1200" b="0" i="0" dirty="0">
                        <a:solidFill>
                          <a:srgbClr val="222324"/>
                        </a:solidFill>
                        <a:effectLst/>
                        <a:latin typeface="+mn-lt"/>
                      </a:endParaRPr>
                    </a:p>
                  </a:txBody>
                  <a:tcPr marL="90444" marR="90444" marT="45222" marB="45222"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200">
                          <a:effectLst/>
                        </a:rPr>
                        <a:t>Greg Minney​</a:t>
                      </a:r>
                      <a:endParaRPr lang="en-AU" sz="1200" dirty="0">
                        <a:effectLst/>
                      </a:endParaRPr>
                    </a:p>
                  </a:txBody>
                  <a:tcPr marL="90444" marR="90444" marT="45222" marB="45222" anchor="ctr"/>
                </a:tc>
                <a:extLst>
                  <a:ext uri="{0D108BD9-81ED-4DB2-BD59-A6C34878D82A}">
                    <a16:rowId xmlns:a16="http://schemas.microsoft.com/office/drawing/2014/main" val="1115985919"/>
                  </a:ext>
                </a:extLst>
              </a:tr>
            </a:tbl>
          </a:graphicData>
        </a:graphic>
      </p:graphicFrame>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4721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1007020" y="2014537"/>
            <a:ext cx="10371392" cy="1943100"/>
          </a:xfrm>
        </p:spPr>
        <p:txBody>
          <a:bodyPr>
            <a:normAutofit/>
          </a:bodyPr>
          <a:lstStyle/>
          <a:p>
            <a:pPr algn="ctr"/>
            <a:r>
              <a:rPr lang="en-AU">
                <a:latin typeface="Arial" panose="020B0604020202020204" pitchFamily="34" charset="0"/>
                <a:cs typeface="Arial" panose="020B0604020202020204" pitchFamily="34" charset="0"/>
              </a:rPr>
              <a:t>Questions</a:t>
            </a:r>
            <a:endParaRPr lang="en-AU"/>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119534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Minutes &amp; Actions</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p>
        </p:txBody>
      </p:sp>
    </p:spTree>
    <p:extLst>
      <p:ext uri="{BB962C8B-B14F-4D97-AF65-F5344CB8AC3E}">
        <p14:creationId xmlns:p14="http://schemas.microsoft.com/office/powerpoint/2010/main" val="147592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RWG Actions (1/2)</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6</a:t>
            </a:fld>
            <a:endParaRPr lang="en-AU"/>
          </a:p>
        </p:txBody>
      </p:sp>
      <p:sp>
        <p:nvSpPr>
          <p:cNvPr id="11" name="Rectangle 3">
            <a:extLst>
              <a:ext uri="{FF2B5EF4-FFF2-40B4-BE49-F238E27FC236}">
                <a16:creationId xmlns:a16="http://schemas.microsoft.com/office/drawing/2014/main" id="{9A18BC50-93C5-482A-830D-4530FE574DF4}"/>
              </a:ext>
            </a:extLst>
          </p:cNvPr>
          <p:cNvSpPr>
            <a:spLocks noChangeArrowheads="1"/>
          </p:cNvSpPr>
          <p:nvPr/>
        </p:nvSpPr>
        <p:spPr bwMode="auto">
          <a:xfrm>
            <a:off x="-768" y="1025080"/>
            <a:ext cx="445447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9B81DD8B-A432-4C95-B2E9-E94B164B2071}"/>
              </a:ext>
            </a:extLst>
          </p:cNvPr>
          <p:cNvSpPr>
            <a:spLocks noChangeArrowheads="1"/>
          </p:cNvSpPr>
          <p:nvPr/>
        </p:nvSpPr>
        <p:spPr bwMode="auto">
          <a:xfrm>
            <a:off x="-244" y="1036378"/>
            <a:ext cx="201075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8" name="Content Placeholder 6">
            <a:extLst>
              <a:ext uri="{FF2B5EF4-FFF2-40B4-BE49-F238E27FC236}">
                <a16:creationId xmlns:a16="http://schemas.microsoft.com/office/drawing/2014/main" id="{D4390B68-203F-4397-903E-5AF96F702C65}"/>
              </a:ext>
            </a:extLst>
          </p:cNvPr>
          <p:cNvGraphicFramePr>
            <a:graphicFrameLocks/>
          </p:cNvGraphicFramePr>
          <p:nvPr>
            <p:extLst>
              <p:ext uri="{D42A27DB-BD31-4B8C-83A1-F6EECF244321}">
                <p14:modId xmlns:p14="http://schemas.microsoft.com/office/powerpoint/2010/main" val="2780253498"/>
              </p:ext>
            </p:extLst>
          </p:nvPr>
        </p:nvGraphicFramePr>
        <p:xfrm>
          <a:off x="174928" y="1504110"/>
          <a:ext cx="11754979" cy="4030187"/>
        </p:xfrm>
        <a:graphic>
          <a:graphicData uri="http://schemas.openxmlformats.org/drawingml/2006/table">
            <a:tbl>
              <a:tblPr/>
              <a:tblGrid>
                <a:gridCol w="834534">
                  <a:extLst>
                    <a:ext uri="{9D8B030D-6E8A-4147-A177-3AD203B41FA5}">
                      <a16:colId xmlns:a16="http://schemas.microsoft.com/office/drawing/2014/main" val="411289004"/>
                    </a:ext>
                  </a:extLst>
                </a:gridCol>
                <a:gridCol w="986124">
                  <a:extLst>
                    <a:ext uri="{9D8B030D-6E8A-4147-A177-3AD203B41FA5}">
                      <a16:colId xmlns:a16="http://schemas.microsoft.com/office/drawing/2014/main" val="1572276015"/>
                    </a:ext>
                  </a:extLst>
                </a:gridCol>
                <a:gridCol w="4380614">
                  <a:extLst>
                    <a:ext uri="{9D8B030D-6E8A-4147-A177-3AD203B41FA5}">
                      <a16:colId xmlns:a16="http://schemas.microsoft.com/office/drawing/2014/main" val="71918296"/>
                    </a:ext>
                  </a:extLst>
                </a:gridCol>
                <a:gridCol w="5553707">
                  <a:extLst>
                    <a:ext uri="{9D8B030D-6E8A-4147-A177-3AD203B41FA5}">
                      <a16:colId xmlns:a16="http://schemas.microsoft.com/office/drawing/2014/main" val="3532150438"/>
                    </a:ext>
                  </a:extLst>
                </a:gridCol>
              </a:tblGrid>
              <a:tr h="342162">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100" b="1" u="none" strike="noStrike" kern="1200">
                          <a:solidFill>
                            <a:schemeClr val="bg1"/>
                          </a:solidFill>
                          <a:effectLst/>
                          <a:latin typeface="+mn-lt"/>
                        </a:rPr>
                        <a:t>No.</a:t>
                      </a:r>
                      <a:endParaRPr lang="en-AU" sz="11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100" b="1" u="none" strike="noStrike" kern="1200">
                          <a:solidFill>
                            <a:schemeClr val="bg1"/>
                          </a:solidFill>
                          <a:effectLst/>
                          <a:latin typeface="+mn-lt"/>
                        </a:rPr>
                        <a:t>Status</a:t>
                      </a:r>
                      <a:endParaRPr lang="en-AU" sz="11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100" b="1" u="none" strike="noStrike" kern="1200">
                          <a:solidFill>
                            <a:schemeClr val="bg1"/>
                          </a:solidFill>
                          <a:effectLst/>
                          <a:latin typeface="+mn-lt"/>
                        </a:rPr>
                        <a:t>Action</a:t>
                      </a:r>
                      <a:endParaRPr lang="en-AU" sz="11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100" b="1" u="none" strike="noStrike" kern="1200">
                          <a:solidFill>
                            <a:schemeClr val="bg1"/>
                          </a:solidFill>
                          <a:effectLst/>
                          <a:latin typeface="+mn-lt"/>
                        </a:rPr>
                        <a:t>Comment</a:t>
                      </a:r>
                      <a:endParaRPr lang="en-AU" sz="11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60F3C"/>
                    </a:solidFill>
                  </a:tcPr>
                </a:tc>
                <a:extLst>
                  <a:ext uri="{0D108BD9-81ED-4DB2-BD59-A6C34878D82A}">
                    <a16:rowId xmlns:a16="http://schemas.microsoft.com/office/drawing/2014/main" val="3305108398"/>
                  </a:ext>
                </a:extLst>
              </a:tr>
              <a:tr h="737605">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lnSpc>
                          <a:spcPct val="106000"/>
                        </a:lnSpc>
                        <a:spcBef>
                          <a:spcPts val="600"/>
                        </a:spcBef>
                        <a:spcAft>
                          <a:spcPts val="600"/>
                        </a:spcAft>
                      </a:pPr>
                      <a:r>
                        <a:rPr lang="en-AU" sz="1200" b="1">
                          <a:effectLst/>
                          <a:latin typeface="+mn-lt"/>
                          <a:ea typeface="Times New Roman" panose="02020603050405020304" pitchFamily="18" charset="0"/>
                          <a:cs typeface="Times New Roman" panose="02020603050405020304" pitchFamily="18" charset="0"/>
                        </a:rPr>
                        <a:t>23.2.1</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lnSpc>
                          <a:spcPct val="106000"/>
                        </a:lnSpc>
                        <a:spcBef>
                          <a:spcPts val="600"/>
                        </a:spcBef>
                        <a:spcAft>
                          <a:spcPts val="600"/>
                        </a:spcAft>
                      </a:pPr>
                      <a:r>
                        <a:rPr lang="en-AU" sz="1200">
                          <a:effectLst/>
                          <a:latin typeface="+mn-lt"/>
                          <a:ea typeface="Times New Roman" panose="02020603050405020304" pitchFamily="18" charset="0"/>
                          <a:cs typeface="Arial" panose="020B0604020202020204" pitchFamily="34" charset="0"/>
                        </a:rPr>
                        <a:t>Open</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252095" indent="-252095" algn="l">
                        <a:lnSpc>
                          <a:spcPts val="1500"/>
                        </a:lnSpc>
                        <a:spcAft>
                          <a:spcPts val="900"/>
                        </a:spcAft>
                        <a:tabLst>
                          <a:tab pos="504190" algn="l"/>
                          <a:tab pos="756285" algn="l"/>
                        </a:tabLst>
                      </a:pPr>
                      <a:r>
                        <a:rPr lang="en-AU" sz="1200">
                          <a:effectLst/>
                          <a:latin typeface="+mn-lt"/>
                          <a:ea typeface="Times New Roman" panose="02020603050405020304" pitchFamily="18" charset="0"/>
                          <a:cs typeface="Times New Roman" panose="02020603050405020304" pitchFamily="18" charset="0"/>
                        </a:rPr>
                        <a:t>AEMO to reword Risk R02 in advance of next risk review.</a:t>
                      </a:r>
                      <a:r>
                        <a:rPr lang="en-AU" sz="1200">
                          <a:effectLst/>
                          <a:latin typeface="+mn-lt"/>
                          <a:ea typeface="Arial" panose="020B0604020202020204" pitchFamily="34" charset="0"/>
                        </a:rPr>
                        <a:t> </a:t>
                      </a:r>
                    </a:p>
                  </a:txBody>
                  <a:tcPr marL="68580" marR="68580" marT="0" marB="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r>
                        <a:rPr lang="en-AU" sz="1100" u="none" strike="noStrike" kern="1200">
                          <a:solidFill>
                            <a:schemeClr val="dk1"/>
                          </a:solidFill>
                          <a:effectLst/>
                          <a:latin typeface="+mn-lt"/>
                          <a:ea typeface="+mn-ea"/>
                          <a:cs typeface="+mn-cs"/>
                        </a:rPr>
                        <a:t>To be addressed in next RWG risk review session (next RWG). </a:t>
                      </a: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extLst>
                  <a:ext uri="{0D108BD9-81ED-4DB2-BD59-A6C34878D82A}">
                    <a16:rowId xmlns:a16="http://schemas.microsoft.com/office/drawing/2014/main" val="989979628"/>
                  </a:ext>
                </a:extLst>
              </a:tr>
              <a:tr h="737605">
                <a:tc>
                  <a:txBody>
                    <a:bodyPr/>
                    <a:lstStyle/>
                    <a:p>
                      <a:pPr algn="l">
                        <a:lnSpc>
                          <a:spcPct val="106000"/>
                        </a:lnSpc>
                        <a:spcBef>
                          <a:spcPts val="600"/>
                        </a:spcBef>
                        <a:spcAft>
                          <a:spcPts val="600"/>
                        </a:spcAft>
                      </a:pPr>
                      <a:r>
                        <a:rPr lang="en-AU" sz="1200" b="1">
                          <a:solidFill>
                            <a:srgbClr val="000000"/>
                          </a:solidFill>
                          <a:effectLst/>
                          <a:latin typeface="+mn-lt"/>
                          <a:ea typeface="Times New Roman" panose="02020603050405020304" pitchFamily="18" charset="0"/>
                          <a:cs typeface="Times New Roman" panose="02020603050405020304" pitchFamily="18" charset="0"/>
                        </a:rPr>
                        <a:t>23.4.1</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tc>
                  <a:txBody>
                    <a:bodyPr/>
                    <a:lstStyle/>
                    <a:p>
                      <a:pPr algn="l">
                        <a:lnSpc>
                          <a:spcPct val="106000"/>
                        </a:lnSpc>
                        <a:spcBef>
                          <a:spcPts val="600"/>
                        </a:spcBef>
                        <a:spcAft>
                          <a:spcPts val="600"/>
                        </a:spcAft>
                      </a:pPr>
                      <a:r>
                        <a:rPr lang="en-AU" sz="1200">
                          <a:solidFill>
                            <a:srgbClr val="000000"/>
                          </a:solidFill>
                          <a:effectLst/>
                          <a:latin typeface="+mn-lt"/>
                          <a:ea typeface="Times New Roman" panose="02020603050405020304" pitchFamily="18" charset="0"/>
                          <a:cs typeface="Arial" panose="020B0604020202020204" pitchFamily="34" charset="0"/>
                        </a:rPr>
                        <a:t>Closed</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tc>
                  <a:txBody>
                    <a:bodyPr/>
                    <a:lstStyle/>
                    <a:p>
                      <a:pPr algn="l">
                        <a:spcBef>
                          <a:spcPts val="600"/>
                        </a:spcBef>
                        <a:spcAft>
                          <a:spcPts val="900"/>
                        </a:spcAft>
                      </a:pPr>
                      <a:r>
                        <a:rPr lang="en-AU" sz="1200">
                          <a:solidFill>
                            <a:srgbClr val="000000"/>
                          </a:solidFill>
                          <a:effectLst/>
                          <a:latin typeface="+mn-lt"/>
                          <a:ea typeface="Times New Roman" panose="02020603050405020304" pitchFamily="18" charset="0"/>
                          <a:cs typeface="Times New Roman" panose="02020603050405020304" pitchFamily="18" charset="0"/>
                        </a:rPr>
                        <a:t>AEMO to provide further clarity on the functionality that will be available under each contingency option.</a:t>
                      </a:r>
                      <a:r>
                        <a:rPr lang="en-AU" sz="1200">
                          <a:effectLst/>
                          <a:latin typeface="+mn-lt"/>
                          <a:ea typeface="Times New Roman" panose="02020603050405020304" pitchFamily="18" charset="0"/>
                          <a:cs typeface="Arial" panose="020B0604020202020204" pitchFamily="34" charset="0"/>
                        </a:rPr>
                        <a:t> </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tc>
                  <a:txBody>
                    <a:bodyPr/>
                    <a:lstStyle/>
                    <a:p>
                      <a:pPr algn="l"/>
                      <a:r>
                        <a:rPr lang="en-AU" sz="1100" u="none" strike="noStrike" kern="1200">
                          <a:solidFill>
                            <a:schemeClr val="dk1"/>
                          </a:solidFill>
                          <a:effectLst/>
                          <a:latin typeface="+mn-lt"/>
                          <a:ea typeface="+mn-ea"/>
                          <a:cs typeface="+mn-cs"/>
                        </a:rPr>
                        <a:t>Completed, and included in RWG meeting pack #23 published on RWG webpage</a:t>
                      </a: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extLst>
                  <a:ext uri="{0D108BD9-81ED-4DB2-BD59-A6C34878D82A}">
                    <a16:rowId xmlns:a16="http://schemas.microsoft.com/office/drawing/2014/main" val="2020799088"/>
                  </a:ext>
                </a:extLst>
              </a:tr>
              <a:tr h="737605">
                <a:tc>
                  <a:txBody>
                    <a:bodyPr/>
                    <a:lstStyle/>
                    <a:p>
                      <a:pPr algn="l">
                        <a:lnSpc>
                          <a:spcPct val="106000"/>
                        </a:lnSpc>
                        <a:spcBef>
                          <a:spcPts val="600"/>
                        </a:spcBef>
                        <a:spcAft>
                          <a:spcPts val="600"/>
                        </a:spcAft>
                      </a:pPr>
                      <a:r>
                        <a:rPr lang="en-AU" sz="1200" b="1">
                          <a:solidFill>
                            <a:srgbClr val="000000"/>
                          </a:solidFill>
                          <a:effectLst/>
                          <a:latin typeface="+mn-lt"/>
                          <a:ea typeface="Times New Roman" panose="02020603050405020304" pitchFamily="18" charset="0"/>
                          <a:cs typeface="Times New Roman" panose="02020603050405020304" pitchFamily="18" charset="0"/>
                        </a:rPr>
                        <a:t>23.4.2</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8D9DE"/>
                    </a:solidFill>
                  </a:tcPr>
                </a:tc>
                <a:tc>
                  <a:txBody>
                    <a:bodyPr/>
                    <a:lstStyle/>
                    <a:p>
                      <a:pPr algn="l">
                        <a:lnSpc>
                          <a:spcPct val="106000"/>
                        </a:lnSpc>
                        <a:spcBef>
                          <a:spcPts val="600"/>
                        </a:spcBef>
                        <a:spcAft>
                          <a:spcPts val="600"/>
                        </a:spcAft>
                      </a:pPr>
                      <a:r>
                        <a:rPr lang="en-AU" sz="1200">
                          <a:solidFill>
                            <a:srgbClr val="000000"/>
                          </a:solidFill>
                          <a:effectLst/>
                          <a:latin typeface="+mn-lt"/>
                          <a:ea typeface="Times New Roman" panose="02020603050405020304" pitchFamily="18" charset="0"/>
                          <a:cs typeface="Arial" panose="020B0604020202020204" pitchFamily="34" charset="0"/>
                        </a:rPr>
                        <a:t>Closed</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8D9DE"/>
                    </a:solidFill>
                  </a:tcPr>
                </a:tc>
                <a:tc>
                  <a:txBody>
                    <a:bodyPr/>
                    <a:lstStyle/>
                    <a:p>
                      <a:pPr algn="l">
                        <a:spcBef>
                          <a:spcPts val="600"/>
                        </a:spcBef>
                        <a:spcAft>
                          <a:spcPts val="900"/>
                        </a:spcAft>
                      </a:pPr>
                      <a:r>
                        <a:rPr lang="en-AU" sz="1200">
                          <a:solidFill>
                            <a:srgbClr val="000000"/>
                          </a:solidFill>
                          <a:effectLst/>
                          <a:latin typeface="+mn-lt"/>
                          <a:ea typeface="Times New Roman" panose="02020603050405020304" pitchFamily="18" charset="0"/>
                          <a:cs typeface="Times New Roman" panose="02020603050405020304" pitchFamily="18" charset="0"/>
                        </a:rPr>
                        <a:t>AEMO to provide two timeline scenarios to aid RWG in their review of the impacts of each contingency option.  </a:t>
                      </a:r>
                      <a:endParaRPr lang="en-AU" sz="1200">
                        <a:effectLst/>
                        <a:latin typeface="+mn-lt"/>
                        <a:ea typeface="Times New Roman" panose="02020603050405020304" pitchFamily="18" charset="0"/>
                        <a:cs typeface="Times New Roman" panose="02020603050405020304" pitchFamily="18" charset="0"/>
                      </a:endParaRPr>
                    </a:p>
                    <a:p>
                      <a:pPr marL="457200" algn="l"/>
                      <a:r>
                        <a:rPr lang="en-AU" sz="1200">
                          <a:effectLst/>
                          <a:latin typeface="+mn-lt"/>
                          <a:ea typeface="Times New Roman" panose="02020603050405020304" pitchFamily="18" charset="0"/>
                        </a:rPr>
                        <a:t> </a:t>
                      </a:r>
                      <a:endParaRPr lang="en-AU" sz="1200">
                        <a:effectLst/>
                        <a:latin typeface="+mn-lt"/>
                        <a:ea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8D9D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u="none" strike="noStrike" kern="1200">
                          <a:solidFill>
                            <a:schemeClr val="dk1"/>
                          </a:solidFill>
                          <a:effectLst/>
                          <a:latin typeface="+mn-lt"/>
                          <a:ea typeface="+mn-ea"/>
                          <a:cs typeface="+mn-cs"/>
                        </a:rPr>
                        <a:t>Completed, and included in RWG meeting pack #23 published on RWG webpage</a:t>
                      </a:r>
                    </a:p>
                    <a:p>
                      <a:pPr algn="l"/>
                      <a:endParaRPr lang="en-AU" sz="1100" u="none" strike="noStrike" kern="1200">
                        <a:solidFill>
                          <a:schemeClr val="dk1"/>
                        </a:solidFill>
                        <a:effectLst/>
                        <a:latin typeface="+mn-lt"/>
                        <a:ea typeface="+mn-ea"/>
                        <a:cs typeface="+mn-cs"/>
                      </a:endParaRP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8D9DE"/>
                    </a:solidFill>
                  </a:tcPr>
                </a:tc>
                <a:extLst>
                  <a:ext uri="{0D108BD9-81ED-4DB2-BD59-A6C34878D82A}">
                    <a16:rowId xmlns:a16="http://schemas.microsoft.com/office/drawing/2014/main" val="4018642131"/>
                  </a:ext>
                </a:extLst>
              </a:tr>
              <a:tr h="737605">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lnSpc>
                          <a:spcPct val="106000"/>
                        </a:lnSpc>
                        <a:spcBef>
                          <a:spcPts val="600"/>
                        </a:spcBef>
                        <a:spcAft>
                          <a:spcPts val="600"/>
                        </a:spcAft>
                      </a:pPr>
                      <a:r>
                        <a:rPr lang="en-AU" sz="1200" b="1">
                          <a:solidFill>
                            <a:srgbClr val="000000"/>
                          </a:solidFill>
                          <a:effectLst/>
                          <a:latin typeface="+mn-lt"/>
                          <a:ea typeface="Times New Roman" panose="02020603050405020304" pitchFamily="18" charset="0"/>
                          <a:cs typeface="Times New Roman" panose="02020603050405020304" pitchFamily="18" charset="0"/>
                        </a:rPr>
                        <a:t>23.4.3</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lnSpc>
                          <a:spcPct val="106000"/>
                        </a:lnSpc>
                        <a:spcBef>
                          <a:spcPts val="600"/>
                        </a:spcBef>
                        <a:spcAft>
                          <a:spcPts val="600"/>
                        </a:spcAft>
                      </a:pPr>
                      <a:r>
                        <a:rPr lang="en-AU" sz="1200">
                          <a:solidFill>
                            <a:srgbClr val="000000"/>
                          </a:solidFill>
                          <a:effectLst/>
                          <a:latin typeface="+mn-lt"/>
                          <a:ea typeface="Times New Roman" panose="02020603050405020304" pitchFamily="18" charset="0"/>
                          <a:cs typeface="Arial" panose="020B0604020202020204" pitchFamily="34" charset="0"/>
                        </a:rPr>
                        <a:t>Closed</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spcBef>
                          <a:spcPts val="600"/>
                        </a:spcBef>
                        <a:spcAft>
                          <a:spcPts val="900"/>
                        </a:spcAft>
                      </a:pPr>
                      <a:r>
                        <a:rPr lang="en-AU" sz="1200">
                          <a:solidFill>
                            <a:srgbClr val="000000"/>
                          </a:solidFill>
                          <a:effectLst/>
                          <a:latin typeface="+mn-lt"/>
                          <a:ea typeface="Times New Roman" panose="02020603050405020304" pitchFamily="18" charset="0"/>
                          <a:cs typeface="Times New Roman" panose="02020603050405020304" pitchFamily="18" charset="0"/>
                        </a:rPr>
                        <a:t>AEMO to provide a summary of the impacts of the contingency options on other regulatory implementation programs. </a:t>
                      </a:r>
                      <a:r>
                        <a:rPr lang="en-AU" sz="1200">
                          <a:effectLst/>
                          <a:latin typeface="+mn-lt"/>
                          <a:ea typeface="Times New Roman" panose="02020603050405020304" pitchFamily="18" charset="0"/>
                        </a:rPr>
                        <a:t> </a:t>
                      </a:r>
                      <a:endParaRPr lang="en-AU" sz="1200">
                        <a:effectLst/>
                        <a:latin typeface="+mn-lt"/>
                        <a:ea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100" u="none" strike="noStrike" kern="1200">
                          <a:solidFill>
                            <a:schemeClr val="dk1"/>
                          </a:solidFill>
                          <a:effectLst/>
                          <a:latin typeface="Segoe UI Semilight"/>
                          <a:ea typeface="+mn-ea"/>
                          <a:cs typeface="+mn-cs"/>
                        </a:rPr>
                        <a:t>Completed, and included in RWG meeting pack #23 published on RWG webpage</a:t>
                      </a:r>
                    </a:p>
                    <a:p>
                      <a:pPr algn="l" rtl="0" fontAlgn="base"/>
                      <a:endParaRPr lang="en-AU" sz="1100" kern="1200">
                        <a:solidFill>
                          <a:schemeClr val="dk1"/>
                        </a:solidFill>
                        <a:effectLst/>
                        <a:latin typeface="+mn-lt"/>
                        <a:ea typeface="+mn-ea"/>
                        <a:cs typeface="+mn-cs"/>
                      </a:endParaRP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DEDEF"/>
                    </a:solidFill>
                  </a:tcPr>
                </a:tc>
                <a:extLst>
                  <a:ext uri="{0D108BD9-81ED-4DB2-BD59-A6C34878D82A}">
                    <a16:rowId xmlns:a16="http://schemas.microsoft.com/office/drawing/2014/main" val="2722228219"/>
                  </a:ext>
                </a:extLst>
              </a:tr>
              <a:tr h="737605">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lnSpc>
                          <a:spcPct val="106000"/>
                        </a:lnSpc>
                        <a:spcBef>
                          <a:spcPts val="600"/>
                        </a:spcBef>
                        <a:spcAft>
                          <a:spcPts val="600"/>
                        </a:spcAft>
                      </a:pPr>
                      <a:r>
                        <a:rPr lang="en-AU" sz="1200" b="1">
                          <a:solidFill>
                            <a:srgbClr val="000000"/>
                          </a:solidFill>
                          <a:effectLst/>
                          <a:latin typeface="+mn-lt"/>
                          <a:ea typeface="Times New Roman" panose="02020603050405020304" pitchFamily="18" charset="0"/>
                          <a:cs typeface="Times New Roman" panose="02020603050405020304" pitchFamily="18" charset="0"/>
                        </a:rPr>
                        <a:t>23.9.1</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lnSpc>
                          <a:spcPct val="106000"/>
                        </a:lnSpc>
                        <a:spcBef>
                          <a:spcPts val="600"/>
                        </a:spcBef>
                        <a:spcAft>
                          <a:spcPts val="600"/>
                        </a:spcAft>
                      </a:pPr>
                      <a:r>
                        <a:rPr lang="en-AU" sz="1200">
                          <a:solidFill>
                            <a:srgbClr val="000000"/>
                          </a:solidFill>
                          <a:effectLst/>
                          <a:latin typeface="+mn-lt"/>
                          <a:ea typeface="Times New Roman" panose="02020603050405020304" pitchFamily="18" charset="0"/>
                          <a:cs typeface="Arial" panose="020B0604020202020204" pitchFamily="34" charset="0"/>
                        </a:rPr>
                        <a:t>Closed</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a:spcBef>
                          <a:spcPts val="600"/>
                        </a:spcBef>
                        <a:spcAft>
                          <a:spcPts val="900"/>
                        </a:spcAft>
                      </a:pPr>
                      <a:r>
                        <a:rPr lang="en-AU" sz="1200">
                          <a:solidFill>
                            <a:srgbClr val="000000"/>
                          </a:solidFill>
                          <a:effectLst/>
                          <a:latin typeface="+mn-lt"/>
                          <a:ea typeface="Times New Roman" panose="02020603050405020304" pitchFamily="18" charset="0"/>
                          <a:cs typeface="Times New Roman" panose="02020603050405020304" pitchFamily="18" charset="0"/>
                        </a:rPr>
                        <a:t>RWG to provide feedback on the impact of withdrawing the 5MS Staging Environment  on their programs from 31 May 2021.</a:t>
                      </a:r>
                      <a:endParaRPr lang="en-AU" sz="1200">
                        <a:effectLst/>
                        <a:latin typeface="+mn-lt"/>
                        <a:ea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rtl="0" fontAlgn="base"/>
                      <a:r>
                        <a:rPr lang="en-AU" sz="1100" kern="1200">
                          <a:solidFill>
                            <a:schemeClr val="dk1"/>
                          </a:solidFill>
                          <a:effectLst/>
                          <a:latin typeface="+mn-lt"/>
                          <a:ea typeface="+mn-ea"/>
                          <a:cs typeface="+mn-cs"/>
                        </a:rPr>
                        <a:t>Completed. Discussed in section 7 of this pack.</a:t>
                      </a: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8D9DE"/>
                    </a:solidFill>
                  </a:tcPr>
                </a:tc>
                <a:extLst>
                  <a:ext uri="{0D108BD9-81ED-4DB2-BD59-A6C34878D82A}">
                    <a16:rowId xmlns:a16="http://schemas.microsoft.com/office/drawing/2014/main" val="1843058842"/>
                  </a:ext>
                </a:extLst>
              </a:tr>
            </a:tbl>
          </a:graphicData>
        </a:graphic>
      </p:graphicFrame>
    </p:spTree>
    <p:extLst>
      <p:ext uri="{BB962C8B-B14F-4D97-AF65-F5344CB8AC3E}">
        <p14:creationId xmlns:p14="http://schemas.microsoft.com/office/powerpoint/2010/main" val="1471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E5FC-1BF3-42C7-99FF-993D08C68B34}"/>
              </a:ext>
            </a:extLst>
          </p:cNvPr>
          <p:cNvSpPr>
            <a:spLocks noGrp="1"/>
          </p:cNvSpPr>
          <p:nvPr>
            <p:ph type="title"/>
          </p:nvPr>
        </p:nvSpPr>
        <p:spPr/>
        <p:txBody>
          <a:bodyPr/>
          <a:lstStyle/>
          <a:p>
            <a:r>
              <a:rPr lang="en-AU"/>
              <a:t>RWG Actions (2/2)</a:t>
            </a:r>
          </a:p>
        </p:txBody>
      </p:sp>
      <p:sp>
        <p:nvSpPr>
          <p:cNvPr id="4" name="Slide Number Placeholder 3">
            <a:extLst>
              <a:ext uri="{FF2B5EF4-FFF2-40B4-BE49-F238E27FC236}">
                <a16:creationId xmlns:a16="http://schemas.microsoft.com/office/drawing/2014/main" id="{174B5A6B-3EBE-4727-95CC-8560F7173EB0}"/>
              </a:ext>
            </a:extLst>
          </p:cNvPr>
          <p:cNvSpPr>
            <a:spLocks noGrp="1"/>
          </p:cNvSpPr>
          <p:nvPr>
            <p:ph type="sldNum" sz="quarter" idx="12"/>
          </p:nvPr>
        </p:nvSpPr>
        <p:spPr/>
        <p:txBody>
          <a:bodyPr/>
          <a:lstStyle/>
          <a:p>
            <a:fld id="{4EC81F68-4976-451A-B2E9-79BCBD2F70CC}" type="slidenum">
              <a:rPr lang="en-AU" smtClean="0"/>
              <a:t>7</a:t>
            </a:fld>
            <a:endParaRPr lang="en-AU"/>
          </a:p>
        </p:txBody>
      </p:sp>
      <p:graphicFrame>
        <p:nvGraphicFramePr>
          <p:cNvPr id="5" name="Content Placeholder 6">
            <a:extLst>
              <a:ext uri="{FF2B5EF4-FFF2-40B4-BE49-F238E27FC236}">
                <a16:creationId xmlns:a16="http://schemas.microsoft.com/office/drawing/2014/main" id="{F93263EA-8804-44D0-A5FA-4ECB95073EB5}"/>
              </a:ext>
            </a:extLst>
          </p:cNvPr>
          <p:cNvGraphicFramePr>
            <a:graphicFrameLocks/>
          </p:cNvGraphicFramePr>
          <p:nvPr>
            <p:extLst>
              <p:ext uri="{D42A27DB-BD31-4B8C-83A1-F6EECF244321}">
                <p14:modId xmlns:p14="http://schemas.microsoft.com/office/powerpoint/2010/main" val="2378388891"/>
              </p:ext>
            </p:extLst>
          </p:nvPr>
        </p:nvGraphicFramePr>
        <p:xfrm>
          <a:off x="174928" y="1504110"/>
          <a:ext cx="11754979" cy="3835892"/>
        </p:xfrm>
        <a:graphic>
          <a:graphicData uri="http://schemas.openxmlformats.org/drawingml/2006/table">
            <a:tbl>
              <a:tblPr/>
              <a:tblGrid>
                <a:gridCol w="834534">
                  <a:extLst>
                    <a:ext uri="{9D8B030D-6E8A-4147-A177-3AD203B41FA5}">
                      <a16:colId xmlns:a16="http://schemas.microsoft.com/office/drawing/2014/main" val="411289004"/>
                    </a:ext>
                  </a:extLst>
                </a:gridCol>
                <a:gridCol w="986124">
                  <a:extLst>
                    <a:ext uri="{9D8B030D-6E8A-4147-A177-3AD203B41FA5}">
                      <a16:colId xmlns:a16="http://schemas.microsoft.com/office/drawing/2014/main" val="1572276015"/>
                    </a:ext>
                  </a:extLst>
                </a:gridCol>
                <a:gridCol w="4380614">
                  <a:extLst>
                    <a:ext uri="{9D8B030D-6E8A-4147-A177-3AD203B41FA5}">
                      <a16:colId xmlns:a16="http://schemas.microsoft.com/office/drawing/2014/main" val="71918296"/>
                    </a:ext>
                  </a:extLst>
                </a:gridCol>
                <a:gridCol w="5553707">
                  <a:extLst>
                    <a:ext uri="{9D8B030D-6E8A-4147-A177-3AD203B41FA5}">
                      <a16:colId xmlns:a16="http://schemas.microsoft.com/office/drawing/2014/main" val="3532150438"/>
                    </a:ext>
                  </a:extLst>
                </a:gridCol>
              </a:tblGrid>
              <a:tr h="342162">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200" b="1" u="none" strike="noStrike" kern="1200">
                          <a:solidFill>
                            <a:schemeClr val="bg1"/>
                          </a:solidFill>
                          <a:effectLst/>
                          <a:latin typeface="+mn-lt"/>
                        </a:rPr>
                        <a:t>No.</a:t>
                      </a:r>
                      <a:endParaRPr lang="en-AU" sz="12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200" b="1" u="none" strike="noStrike" kern="1200">
                          <a:solidFill>
                            <a:schemeClr val="bg1"/>
                          </a:solidFill>
                          <a:effectLst/>
                          <a:latin typeface="+mn-lt"/>
                        </a:rPr>
                        <a:t>Status</a:t>
                      </a:r>
                      <a:endParaRPr lang="en-AU" sz="12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200" b="1" u="none" strike="noStrike" kern="1200">
                          <a:solidFill>
                            <a:schemeClr val="bg1"/>
                          </a:solidFill>
                          <a:effectLst/>
                          <a:latin typeface="+mn-lt"/>
                        </a:rPr>
                        <a:t>Action</a:t>
                      </a:r>
                      <a:endParaRPr lang="en-AU" sz="12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0F3C"/>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marL="0" algn="l" defTabSz="801929" rtl="0" eaLnBrk="1" fontAlgn="b" latinLnBrk="0" hangingPunct="1"/>
                      <a:r>
                        <a:rPr lang="en-AU" sz="1200" b="1" u="none" strike="noStrike" kern="1200">
                          <a:solidFill>
                            <a:schemeClr val="bg1"/>
                          </a:solidFill>
                          <a:effectLst/>
                          <a:latin typeface="+mn-lt"/>
                        </a:rPr>
                        <a:t>Comment</a:t>
                      </a:r>
                      <a:endParaRPr lang="en-AU" sz="1200" b="1" u="none" strike="noStrike" kern="1200">
                        <a:solidFill>
                          <a:schemeClr val="bg1"/>
                        </a:solidFill>
                        <a:effectLst/>
                        <a:latin typeface="+mn-lt"/>
                        <a:ea typeface="+mn-ea"/>
                        <a:cs typeface="Calibri"/>
                      </a:endParaRPr>
                    </a:p>
                  </a:txBody>
                  <a:tcPr marL="72000" marR="72000" marT="72000" marB="7200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60F3C"/>
                    </a:solidFill>
                  </a:tcPr>
                </a:tc>
                <a:extLst>
                  <a:ext uri="{0D108BD9-81ED-4DB2-BD59-A6C34878D82A}">
                    <a16:rowId xmlns:a16="http://schemas.microsoft.com/office/drawing/2014/main" val="3305108398"/>
                  </a:ext>
                </a:extLst>
              </a:tr>
              <a:tr h="737605">
                <a:tc>
                  <a:txBody>
                    <a:bodyPr/>
                    <a:lstStyle/>
                    <a:p>
                      <a:pPr algn="l">
                        <a:lnSpc>
                          <a:spcPct val="106000"/>
                        </a:lnSpc>
                        <a:spcBef>
                          <a:spcPts val="600"/>
                        </a:spcBef>
                        <a:spcAft>
                          <a:spcPts val="600"/>
                        </a:spcAft>
                      </a:pPr>
                      <a:r>
                        <a:rPr lang="en-AU" sz="1200" b="1">
                          <a:solidFill>
                            <a:srgbClr val="000000"/>
                          </a:solidFill>
                          <a:effectLst/>
                          <a:latin typeface="+mn-lt"/>
                          <a:ea typeface="Times New Roman" panose="02020603050405020304" pitchFamily="18" charset="0"/>
                          <a:cs typeface="Times New Roman" panose="02020603050405020304" pitchFamily="18" charset="0"/>
                        </a:rPr>
                        <a:t>23.11.1</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DEDEF"/>
                    </a:solidFill>
                  </a:tcPr>
                </a:tc>
                <a:tc>
                  <a:txBody>
                    <a:bodyPr/>
                    <a:lstStyle/>
                    <a:p>
                      <a:pPr algn="l">
                        <a:lnSpc>
                          <a:spcPct val="106000"/>
                        </a:lnSpc>
                        <a:spcBef>
                          <a:spcPts val="600"/>
                        </a:spcBef>
                        <a:spcAft>
                          <a:spcPts val="600"/>
                        </a:spcAft>
                      </a:pPr>
                      <a:r>
                        <a:rPr lang="en-AU" sz="1200">
                          <a:solidFill>
                            <a:srgbClr val="000000"/>
                          </a:solidFill>
                          <a:effectLst/>
                          <a:latin typeface="+mn-lt"/>
                          <a:ea typeface="Times New Roman" panose="02020603050405020304" pitchFamily="18" charset="0"/>
                          <a:cs typeface="Arial" panose="020B0604020202020204" pitchFamily="34" charset="0"/>
                        </a:rPr>
                        <a:t>Closed</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DEDEF"/>
                    </a:solidFill>
                  </a:tcPr>
                </a:tc>
                <a:tc>
                  <a:txBody>
                    <a:bodyPr/>
                    <a:lstStyle/>
                    <a:p>
                      <a:pPr algn="l">
                        <a:spcBef>
                          <a:spcPts val="0"/>
                        </a:spcBef>
                        <a:spcAft>
                          <a:spcPts val="600"/>
                        </a:spcAft>
                      </a:pPr>
                      <a:r>
                        <a:rPr lang="en-AU" sz="1200">
                          <a:solidFill>
                            <a:srgbClr val="000000"/>
                          </a:solidFill>
                          <a:effectLst/>
                          <a:latin typeface="+mn-lt"/>
                          <a:ea typeface="Times New Roman" panose="02020603050405020304" pitchFamily="18" charset="0"/>
                          <a:cs typeface="Times New Roman" panose="02020603050405020304" pitchFamily="18" charset="0"/>
                        </a:rPr>
                        <a:t>RWG to provide feedback on the following points on slide 64:</a:t>
                      </a:r>
                      <a:endParaRPr lang="en-AU" sz="1200">
                        <a:effectLst/>
                        <a:latin typeface="+mn-lt"/>
                        <a:ea typeface="Times New Roman" panose="02020603050405020304" pitchFamily="18" charset="0"/>
                        <a:cs typeface="Times New Roman" panose="02020603050405020304" pitchFamily="18" charset="0"/>
                      </a:endParaRPr>
                    </a:p>
                    <a:p>
                      <a:pPr marL="182563" indent="-182563" algn="l">
                        <a:spcBef>
                          <a:spcPts val="0"/>
                        </a:spcBef>
                        <a:spcAft>
                          <a:spcPts val="600"/>
                        </a:spcAft>
                        <a:buFont typeface="Arial" panose="020B0604020202020204" pitchFamily="34" charset="0"/>
                        <a:buNone/>
                      </a:pPr>
                      <a:r>
                        <a:rPr lang="en-AU" sz="1200">
                          <a:solidFill>
                            <a:srgbClr val="000000"/>
                          </a:solidFill>
                          <a:effectLst/>
                          <a:latin typeface="+mn-lt"/>
                          <a:ea typeface="Times New Roman" panose="02020603050405020304" pitchFamily="18" charset="0"/>
                          <a:cs typeface="Times New Roman" panose="02020603050405020304" pitchFamily="18" charset="0"/>
                        </a:rPr>
                        <a:t>•	Participants to advise length of extension to B2B outage post 8:00am Monday morning that could be managed to extend the cutover window to allow resolution of AEMO cutover issues.</a:t>
                      </a:r>
                      <a:endParaRPr lang="en-AU" sz="1200">
                        <a:effectLst/>
                        <a:latin typeface="+mn-lt"/>
                        <a:ea typeface="Times New Roman" panose="02020603050405020304" pitchFamily="18" charset="0"/>
                        <a:cs typeface="Times New Roman" panose="02020603050405020304" pitchFamily="18" charset="0"/>
                      </a:endParaRPr>
                    </a:p>
                    <a:p>
                      <a:pPr marL="182563" indent="-182563" algn="l">
                        <a:spcBef>
                          <a:spcPts val="0"/>
                        </a:spcBef>
                        <a:spcAft>
                          <a:spcPts val="600"/>
                        </a:spcAft>
                        <a:buFont typeface="Arial" panose="020B0604020202020204" pitchFamily="34" charset="0"/>
                        <a:buNone/>
                      </a:pPr>
                      <a:r>
                        <a:rPr lang="en-AU" sz="1200">
                          <a:solidFill>
                            <a:srgbClr val="000000"/>
                          </a:solidFill>
                          <a:effectLst/>
                          <a:latin typeface="+mn-lt"/>
                          <a:ea typeface="Times New Roman" panose="02020603050405020304" pitchFamily="18" charset="0"/>
                          <a:cs typeface="Times New Roman" panose="02020603050405020304" pitchFamily="18" charset="0"/>
                        </a:rPr>
                        <a:t>•	Participants to advise compliance or operational impacts (B2B and B2M) once the cutover window is exceeded</a:t>
                      </a:r>
                      <a:endParaRPr lang="en-AU" sz="1200">
                        <a:effectLst/>
                        <a:latin typeface="+mn-lt"/>
                        <a:ea typeface="Times New Roman" panose="02020603050405020304" pitchFamily="18" charset="0"/>
                        <a:cs typeface="Times New Roman" panose="02020603050405020304" pitchFamily="18" charset="0"/>
                      </a:endParaRPr>
                    </a:p>
                    <a:p>
                      <a:pPr marL="182563" indent="-182563" algn="l">
                        <a:spcBef>
                          <a:spcPts val="0"/>
                        </a:spcBef>
                        <a:spcAft>
                          <a:spcPts val="600"/>
                        </a:spcAft>
                        <a:buFont typeface="Arial" panose="020B0604020202020204" pitchFamily="34" charset="0"/>
                        <a:buNone/>
                      </a:pPr>
                      <a:r>
                        <a:rPr lang="en-AU" sz="1200">
                          <a:solidFill>
                            <a:srgbClr val="000000"/>
                          </a:solidFill>
                          <a:effectLst/>
                          <a:latin typeface="+mn-lt"/>
                          <a:ea typeface="Times New Roman" panose="02020603050405020304" pitchFamily="18" charset="0"/>
                          <a:cs typeface="Times New Roman" panose="02020603050405020304" pitchFamily="18" charset="0"/>
                        </a:rPr>
                        <a:t>•	Participants to advise capability for restarting the delivery of B2M metering data delivery in a staggered manner versus or releasing all backlog at once</a:t>
                      </a:r>
                      <a:endParaRPr lang="en-AU" sz="1200">
                        <a:effectLst/>
                        <a:latin typeface="+mn-lt"/>
                        <a:ea typeface="Times New Roman" panose="02020603050405020304" pitchFamily="18" charset="0"/>
                        <a:cs typeface="Times New Roman" panose="02020603050405020304" pitchFamily="18" charset="0"/>
                      </a:endParaRPr>
                    </a:p>
                  </a:txBody>
                  <a:tcPr marL="72000" marR="68580" marT="72000" marB="72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DEDEF"/>
                    </a:solidFill>
                  </a:tcPr>
                </a:tc>
                <a:tc>
                  <a:txBody>
                    <a:bodyPr/>
                    <a:lstStyle>
                      <a:lvl1pPr marL="0" algn="l" defTabSz="914400" rtl="0" eaLnBrk="1" latinLnBrk="0" hangingPunct="1">
                        <a:defRPr sz="1800" kern="1200">
                          <a:solidFill>
                            <a:schemeClr val="dk1"/>
                          </a:solidFill>
                          <a:latin typeface="Segoe UI Semilight"/>
                        </a:defRPr>
                      </a:lvl1pPr>
                      <a:lvl2pPr marL="457200" algn="l" defTabSz="914400" rtl="0" eaLnBrk="1" latinLnBrk="0" hangingPunct="1">
                        <a:defRPr sz="1800" kern="1200">
                          <a:solidFill>
                            <a:schemeClr val="dk1"/>
                          </a:solidFill>
                          <a:latin typeface="Segoe UI Semilight"/>
                        </a:defRPr>
                      </a:lvl2pPr>
                      <a:lvl3pPr marL="914400" algn="l" defTabSz="914400" rtl="0" eaLnBrk="1" latinLnBrk="0" hangingPunct="1">
                        <a:defRPr sz="1800" kern="1200">
                          <a:solidFill>
                            <a:schemeClr val="dk1"/>
                          </a:solidFill>
                          <a:latin typeface="Segoe UI Semilight"/>
                        </a:defRPr>
                      </a:lvl3pPr>
                      <a:lvl4pPr marL="1371600" algn="l" defTabSz="914400" rtl="0" eaLnBrk="1" latinLnBrk="0" hangingPunct="1">
                        <a:defRPr sz="1800" kern="1200">
                          <a:solidFill>
                            <a:schemeClr val="dk1"/>
                          </a:solidFill>
                          <a:latin typeface="Segoe UI Semilight"/>
                        </a:defRPr>
                      </a:lvl4pPr>
                      <a:lvl5pPr marL="1828800" algn="l" defTabSz="914400" rtl="0" eaLnBrk="1" latinLnBrk="0" hangingPunct="1">
                        <a:defRPr sz="1800" kern="1200">
                          <a:solidFill>
                            <a:schemeClr val="dk1"/>
                          </a:solidFill>
                          <a:latin typeface="Segoe UI Semilight"/>
                        </a:defRPr>
                      </a:lvl5pPr>
                      <a:lvl6pPr marL="2286000" algn="l" defTabSz="914400" rtl="0" eaLnBrk="1" latinLnBrk="0" hangingPunct="1">
                        <a:defRPr sz="1800" kern="1200">
                          <a:solidFill>
                            <a:schemeClr val="dk1"/>
                          </a:solidFill>
                          <a:latin typeface="Segoe UI Semilight"/>
                        </a:defRPr>
                      </a:lvl6pPr>
                      <a:lvl7pPr marL="2743200" algn="l" defTabSz="914400" rtl="0" eaLnBrk="1" latinLnBrk="0" hangingPunct="1">
                        <a:defRPr sz="1800" kern="1200">
                          <a:solidFill>
                            <a:schemeClr val="dk1"/>
                          </a:solidFill>
                          <a:latin typeface="Segoe UI Semilight"/>
                        </a:defRPr>
                      </a:lvl7pPr>
                      <a:lvl8pPr marL="3200400" algn="l" defTabSz="914400" rtl="0" eaLnBrk="1" latinLnBrk="0" hangingPunct="1">
                        <a:defRPr sz="1800" kern="1200">
                          <a:solidFill>
                            <a:schemeClr val="dk1"/>
                          </a:solidFill>
                          <a:latin typeface="Segoe UI Semilight"/>
                        </a:defRPr>
                      </a:lvl8pPr>
                      <a:lvl9pPr marL="3657600" algn="l" defTabSz="914400" rtl="0" eaLnBrk="1" latinLnBrk="0" hangingPunct="1">
                        <a:defRPr sz="1800" kern="1200">
                          <a:solidFill>
                            <a:schemeClr val="dk1"/>
                          </a:solidFill>
                          <a:latin typeface="Segoe UI Semilight"/>
                        </a:defRPr>
                      </a:lvl9pPr>
                    </a:lstStyle>
                    <a:p>
                      <a:pPr algn="l" rtl="0" fontAlgn="base"/>
                      <a:r>
                        <a:rPr lang="en-AU" sz="1200" kern="1200">
                          <a:solidFill>
                            <a:schemeClr val="dk1"/>
                          </a:solidFill>
                          <a:effectLst/>
                          <a:latin typeface="+mn-lt"/>
                          <a:ea typeface="+mn-ea"/>
                          <a:cs typeface="+mn-cs"/>
                        </a:rPr>
                        <a:t>Outcomes discussed in section 10.</a:t>
                      </a: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DEDEF"/>
                    </a:solidFill>
                  </a:tcPr>
                </a:tc>
                <a:extLst>
                  <a:ext uri="{0D108BD9-81ED-4DB2-BD59-A6C34878D82A}">
                    <a16:rowId xmlns:a16="http://schemas.microsoft.com/office/drawing/2014/main" val="369559343"/>
                  </a:ext>
                </a:extLst>
              </a:tr>
              <a:tr h="737605">
                <a:tc>
                  <a:txBody>
                    <a:bodyPr/>
                    <a:lstStyle/>
                    <a:p>
                      <a:pPr algn="l">
                        <a:lnSpc>
                          <a:spcPct val="106000"/>
                        </a:lnSpc>
                        <a:spcBef>
                          <a:spcPts val="600"/>
                        </a:spcBef>
                        <a:spcAft>
                          <a:spcPts val="600"/>
                        </a:spcAft>
                      </a:pPr>
                      <a:r>
                        <a:rPr lang="en-AU" sz="1200" b="1">
                          <a:solidFill>
                            <a:srgbClr val="000000"/>
                          </a:solidFill>
                          <a:effectLst/>
                          <a:latin typeface="+mn-lt"/>
                          <a:ea typeface="Times New Roman" panose="02020603050405020304" pitchFamily="18" charset="0"/>
                          <a:cs typeface="Times New Roman" panose="02020603050405020304" pitchFamily="18" charset="0"/>
                        </a:rPr>
                        <a:t>23.11.2</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l">
                        <a:lnSpc>
                          <a:spcPct val="106000"/>
                        </a:lnSpc>
                        <a:spcBef>
                          <a:spcPts val="600"/>
                        </a:spcBef>
                        <a:spcAft>
                          <a:spcPts val="600"/>
                        </a:spcAft>
                      </a:pPr>
                      <a:r>
                        <a:rPr lang="en-AU" sz="1200">
                          <a:solidFill>
                            <a:srgbClr val="000000"/>
                          </a:solidFill>
                          <a:effectLst/>
                          <a:latin typeface="+mn-lt"/>
                          <a:ea typeface="Times New Roman" panose="02020603050405020304" pitchFamily="18" charset="0"/>
                          <a:cs typeface="Arial" panose="020B0604020202020204" pitchFamily="34" charset="0"/>
                        </a:rPr>
                        <a:t>Closed</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l">
                        <a:spcBef>
                          <a:spcPts val="600"/>
                        </a:spcBef>
                        <a:spcAft>
                          <a:spcPts val="900"/>
                        </a:spcAft>
                      </a:pPr>
                      <a:r>
                        <a:rPr lang="en-AU" sz="1200">
                          <a:solidFill>
                            <a:srgbClr val="000000"/>
                          </a:solidFill>
                          <a:effectLst/>
                          <a:latin typeface="+mn-lt"/>
                          <a:ea typeface="Times New Roman" panose="02020603050405020304" pitchFamily="18" charset="0"/>
                          <a:cs typeface="Times New Roman" panose="02020603050405020304" pitchFamily="18" charset="0"/>
                        </a:rPr>
                        <a:t>RWG to provide feedback on the impacts (if any) of the non-population of optional fields in the report response parameters for automatically generated reports RM16, RM27, RM20</a:t>
                      </a:r>
                      <a:endParaRPr lang="en-AU" sz="1200">
                        <a:effectLst/>
                        <a:latin typeface="+mn-lt"/>
                        <a:ea typeface="Times New Roman" panose="02020603050405020304" pitchFamily="18" charset="0"/>
                        <a:cs typeface="Times New Roman" panose="02020603050405020304" pitchFamily="18" charset="0"/>
                      </a:endParaRPr>
                    </a:p>
                  </a:txBody>
                  <a:tcPr marL="68580" marR="68580" marT="72000" marB="72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l" rtl="0" fontAlgn="base"/>
                      <a:r>
                        <a:rPr lang="en-AU" sz="1200" kern="1200">
                          <a:solidFill>
                            <a:schemeClr val="dk1"/>
                          </a:solidFill>
                          <a:effectLst/>
                          <a:latin typeface="+mn-lt"/>
                          <a:ea typeface="+mn-ea"/>
                          <a:cs typeface="+mn-cs"/>
                        </a:rPr>
                        <a:t>Feedback indicated that issue impacted multiple participants. Fix to be deployed. See section 9.</a:t>
                      </a: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636394887"/>
                  </a:ext>
                </a:extLst>
              </a:tr>
              <a:tr h="737605">
                <a:tc>
                  <a:txBody>
                    <a:bodyPr/>
                    <a:lstStyle/>
                    <a:p>
                      <a:pPr algn="l">
                        <a:lnSpc>
                          <a:spcPct val="106000"/>
                        </a:lnSpc>
                        <a:spcBef>
                          <a:spcPts val="600"/>
                        </a:spcBef>
                        <a:spcAft>
                          <a:spcPts val="600"/>
                        </a:spcAft>
                      </a:pPr>
                      <a:r>
                        <a:rPr lang="en-AU" sz="1200" b="1">
                          <a:solidFill>
                            <a:srgbClr val="000000"/>
                          </a:solidFill>
                          <a:effectLst/>
                          <a:latin typeface="+mn-lt"/>
                          <a:ea typeface="Times New Roman" panose="02020603050405020304" pitchFamily="18" charset="0"/>
                          <a:cs typeface="Times New Roman" panose="02020603050405020304" pitchFamily="18" charset="0"/>
                        </a:rPr>
                        <a:t>23.11.3</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DEF"/>
                    </a:solidFill>
                  </a:tcPr>
                </a:tc>
                <a:tc>
                  <a:txBody>
                    <a:bodyPr/>
                    <a:lstStyle/>
                    <a:p>
                      <a:pPr algn="l">
                        <a:lnSpc>
                          <a:spcPct val="106000"/>
                        </a:lnSpc>
                        <a:spcBef>
                          <a:spcPts val="600"/>
                        </a:spcBef>
                        <a:spcAft>
                          <a:spcPts val="600"/>
                        </a:spcAft>
                      </a:pPr>
                      <a:r>
                        <a:rPr lang="en-AU" sz="1200">
                          <a:solidFill>
                            <a:srgbClr val="000000"/>
                          </a:solidFill>
                          <a:effectLst/>
                          <a:latin typeface="+mn-lt"/>
                          <a:ea typeface="Times New Roman" panose="02020603050405020304" pitchFamily="18" charset="0"/>
                          <a:cs typeface="Arial" panose="020B0604020202020204" pitchFamily="34" charset="0"/>
                        </a:rPr>
                        <a:t>Closed</a:t>
                      </a:r>
                      <a:endParaRPr lang="en-AU" sz="12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DEF"/>
                    </a:solidFill>
                  </a:tcPr>
                </a:tc>
                <a:tc>
                  <a:txBody>
                    <a:bodyPr/>
                    <a:lstStyle/>
                    <a:p>
                      <a:pPr algn="l">
                        <a:spcBef>
                          <a:spcPts val="600"/>
                        </a:spcBef>
                        <a:spcAft>
                          <a:spcPts val="900"/>
                        </a:spcAft>
                      </a:pPr>
                      <a:r>
                        <a:rPr lang="en-AU" sz="1200">
                          <a:solidFill>
                            <a:srgbClr val="000000"/>
                          </a:solidFill>
                          <a:effectLst/>
                          <a:latin typeface="+mn-lt"/>
                          <a:ea typeface="Times New Roman" panose="02020603050405020304" pitchFamily="18" charset="0"/>
                          <a:cs typeface="Times New Roman" panose="02020603050405020304" pitchFamily="18" charset="0"/>
                        </a:rPr>
                        <a:t>RWG to provide feedback on the proposal that NCONUML NMI creation would be delayed until mid-June if it were to impact Retail go-live on 31 May 2021.</a:t>
                      </a:r>
                      <a:endParaRPr lang="en-AU" sz="1200">
                        <a:effectLst/>
                        <a:latin typeface="+mn-lt"/>
                        <a:ea typeface="Times New Roman" panose="02020603050405020304" pitchFamily="18" charset="0"/>
                        <a:cs typeface="Times New Roman" panose="02020603050405020304" pitchFamily="18" charset="0"/>
                      </a:endParaRPr>
                    </a:p>
                  </a:txBody>
                  <a:tcPr marL="68580" marR="68580" marT="72000" marB="72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DEF"/>
                    </a:solidFill>
                  </a:tcPr>
                </a:tc>
                <a:tc>
                  <a:txBody>
                    <a:bodyPr/>
                    <a:lstStyle/>
                    <a:p>
                      <a:pPr algn="l" rtl="0" fontAlgn="base"/>
                      <a:r>
                        <a:rPr lang="en-AU" sz="1200" kern="1200">
                          <a:solidFill>
                            <a:schemeClr val="dk1"/>
                          </a:solidFill>
                          <a:effectLst/>
                          <a:latin typeface="+mn-lt"/>
                          <a:ea typeface="+mn-ea"/>
                          <a:cs typeface="+mn-cs"/>
                        </a:rPr>
                        <a:t>Feedback was requested prior to the change in Retail Go-Live date. NCONUML is discussed in section 9.</a:t>
                      </a:r>
                    </a:p>
                  </a:txBody>
                  <a:tcPr marL="72000" marR="72000" marT="72000" marB="7200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DEDEF"/>
                    </a:solidFill>
                  </a:tcPr>
                </a:tc>
                <a:extLst>
                  <a:ext uri="{0D108BD9-81ED-4DB2-BD59-A6C34878D82A}">
                    <a16:rowId xmlns:a16="http://schemas.microsoft.com/office/drawing/2014/main" val="3857143623"/>
                  </a:ext>
                </a:extLst>
              </a:tr>
            </a:tbl>
          </a:graphicData>
        </a:graphic>
      </p:graphicFrame>
    </p:spTree>
    <p:extLst>
      <p:ext uri="{BB962C8B-B14F-4D97-AF65-F5344CB8AC3E}">
        <p14:creationId xmlns:p14="http://schemas.microsoft.com/office/powerpoint/2010/main" val="303625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5MS Program Update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 &amp; Graeme Windley</a:t>
            </a:r>
          </a:p>
        </p:txBody>
      </p:sp>
    </p:spTree>
    <p:extLst>
      <p:ext uri="{BB962C8B-B14F-4D97-AF65-F5344CB8AC3E}">
        <p14:creationId xmlns:p14="http://schemas.microsoft.com/office/powerpoint/2010/main" val="319738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745D2C81-FB2B-4021-9D70-A2EB7A86DC5B}"/>
              </a:ext>
            </a:extLst>
          </p:cNvPr>
          <p:cNvPicPr>
            <a:picLocks noChangeAspect="1"/>
          </p:cNvPicPr>
          <p:nvPr/>
        </p:nvPicPr>
        <p:blipFill>
          <a:blip r:embed="rId2"/>
          <a:stretch>
            <a:fillRect/>
          </a:stretch>
        </p:blipFill>
        <p:spPr>
          <a:xfrm>
            <a:off x="262092" y="1305618"/>
            <a:ext cx="7262515" cy="5552381"/>
          </a:xfrm>
          <a:prstGeom prst="rect">
            <a:avLst/>
          </a:prstGeom>
        </p:spPr>
      </p:pic>
      <p:sp>
        <p:nvSpPr>
          <p:cNvPr id="2" name="Title 1">
            <a:extLst>
              <a:ext uri="{FF2B5EF4-FFF2-40B4-BE49-F238E27FC236}">
                <a16:creationId xmlns:a16="http://schemas.microsoft.com/office/drawing/2014/main" id="{589CA976-F6B4-452A-B3E2-EFF8900BA84D}"/>
              </a:ext>
            </a:extLst>
          </p:cNvPr>
          <p:cNvSpPr>
            <a:spLocks noGrp="1"/>
          </p:cNvSpPr>
          <p:nvPr>
            <p:ph type="title"/>
          </p:nvPr>
        </p:nvSpPr>
        <p:spPr/>
        <p:txBody>
          <a:bodyPr>
            <a:normAutofit fontScale="90000"/>
          </a:bodyPr>
          <a:lstStyle/>
          <a:p>
            <a:r>
              <a:rPr lang="en-AU"/>
              <a:t>Proposed Updated 5MS Program Timeline</a:t>
            </a:r>
          </a:p>
        </p:txBody>
      </p:sp>
      <p:sp>
        <p:nvSpPr>
          <p:cNvPr id="4" name="Slide Number Placeholder 3">
            <a:extLst>
              <a:ext uri="{FF2B5EF4-FFF2-40B4-BE49-F238E27FC236}">
                <a16:creationId xmlns:a16="http://schemas.microsoft.com/office/drawing/2014/main" id="{5579EE46-291E-41DC-BDED-203D2FCC26E7}"/>
              </a:ext>
            </a:extLst>
          </p:cNvPr>
          <p:cNvSpPr>
            <a:spLocks noGrp="1"/>
          </p:cNvSpPr>
          <p:nvPr>
            <p:ph type="sldNum" sz="quarter" idx="12"/>
          </p:nvPr>
        </p:nvSpPr>
        <p:spPr/>
        <p:txBody>
          <a:bodyPr/>
          <a:lstStyle/>
          <a:p>
            <a:fld id="{4EC81F68-4976-451A-B2E9-79BCBD2F70CC}" type="slidenum">
              <a:rPr lang="en-AU" smtClean="0"/>
              <a:t>9</a:t>
            </a:fld>
            <a:endParaRPr lang="en-AU"/>
          </a:p>
        </p:txBody>
      </p:sp>
      <p:sp>
        <p:nvSpPr>
          <p:cNvPr id="6" name="Rectangle 5">
            <a:extLst>
              <a:ext uri="{FF2B5EF4-FFF2-40B4-BE49-F238E27FC236}">
                <a16:creationId xmlns:a16="http://schemas.microsoft.com/office/drawing/2014/main" id="{D5E4ED57-02CB-42B3-9C23-A57245818EA5}"/>
              </a:ext>
            </a:extLst>
          </p:cNvPr>
          <p:cNvSpPr/>
          <p:nvPr/>
        </p:nvSpPr>
        <p:spPr>
          <a:xfrm>
            <a:off x="8124930" y="5691928"/>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Go-Live moved from 31-May to 21-June</a:t>
            </a:r>
          </a:p>
        </p:txBody>
      </p:sp>
      <p:sp>
        <p:nvSpPr>
          <p:cNvPr id="7" name="Rectangle 6">
            <a:extLst>
              <a:ext uri="{FF2B5EF4-FFF2-40B4-BE49-F238E27FC236}">
                <a16:creationId xmlns:a16="http://schemas.microsoft.com/office/drawing/2014/main" id="{4472E246-5420-4FF8-960A-E153E522D588}"/>
              </a:ext>
            </a:extLst>
          </p:cNvPr>
          <p:cNvSpPr/>
          <p:nvPr/>
        </p:nvSpPr>
        <p:spPr>
          <a:xfrm>
            <a:off x="8124931" y="6281858"/>
            <a:ext cx="3516923" cy="57614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Rule Commencement remains green but with heightened risk profile and subject to achievement of Retail go-live backup date</a:t>
            </a:r>
          </a:p>
        </p:txBody>
      </p:sp>
      <p:sp>
        <p:nvSpPr>
          <p:cNvPr id="8" name="Rectangle 7">
            <a:extLst>
              <a:ext uri="{FF2B5EF4-FFF2-40B4-BE49-F238E27FC236}">
                <a16:creationId xmlns:a16="http://schemas.microsoft.com/office/drawing/2014/main" id="{0EAC98FC-C8D9-4525-99A7-2BC5CEDE97EF}"/>
              </a:ext>
            </a:extLst>
          </p:cNvPr>
          <p:cNvSpPr/>
          <p:nvPr/>
        </p:nvSpPr>
        <p:spPr>
          <a:xfrm>
            <a:off x="8124930" y="5101997"/>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Industry Test period extended from 21-May to 14-June</a:t>
            </a:r>
          </a:p>
        </p:txBody>
      </p:sp>
      <p:sp>
        <p:nvSpPr>
          <p:cNvPr id="9" name="Rectangle 8">
            <a:extLst>
              <a:ext uri="{FF2B5EF4-FFF2-40B4-BE49-F238E27FC236}">
                <a16:creationId xmlns:a16="http://schemas.microsoft.com/office/drawing/2014/main" id="{98C60723-4A88-428A-8027-FC3E6019603E}"/>
              </a:ext>
            </a:extLst>
          </p:cNvPr>
          <p:cNvSpPr/>
          <p:nvPr/>
        </p:nvSpPr>
        <p:spPr>
          <a:xfrm>
            <a:off x="8124930" y="4474821"/>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Market Trial period moved from 05-Jul – 28-Aug to 19-Jul – 10-Sep (TBC with RWG) </a:t>
            </a:r>
          </a:p>
        </p:txBody>
      </p:sp>
      <p:sp>
        <p:nvSpPr>
          <p:cNvPr id="10" name="Rectangle 9">
            <a:extLst>
              <a:ext uri="{FF2B5EF4-FFF2-40B4-BE49-F238E27FC236}">
                <a16:creationId xmlns:a16="http://schemas.microsoft.com/office/drawing/2014/main" id="{74353A67-45FB-416B-A615-2E8EFA3D17B3}"/>
              </a:ext>
            </a:extLst>
          </p:cNvPr>
          <p:cNvSpPr/>
          <p:nvPr/>
        </p:nvSpPr>
        <p:spPr>
          <a:xfrm>
            <a:off x="8124929" y="3847645"/>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Market Trial  prep milestone moved from 05-Jul to 12-Jul</a:t>
            </a:r>
            <a:endParaRPr lang="en-AU" sz="1400">
              <a:solidFill>
                <a:schemeClr val="tx1"/>
              </a:solidFill>
              <a:highlight>
                <a:srgbClr val="FFFF00"/>
              </a:highlight>
            </a:endParaRPr>
          </a:p>
        </p:txBody>
      </p:sp>
      <p:sp>
        <p:nvSpPr>
          <p:cNvPr id="11" name="Rectangle 10">
            <a:extLst>
              <a:ext uri="{FF2B5EF4-FFF2-40B4-BE49-F238E27FC236}">
                <a16:creationId xmlns:a16="http://schemas.microsoft.com/office/drawing/2014/main" id="{8F56879D-BCD7-4F47-8B39-1EDEA15C40BA}"/>
              </a:ext>
            </a:extLst>
          </p:cNvPr>
          <p:cNvSpPr/>
          <p:nvPr/>
        </p:nvSpPr>
        <p:spPr>
          <a:xfrm>
            <a:off x="8124929" y="2692987"/>
            <a:ext cx="3516923" cy="6714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Industry Go-Live Plan will be reissued by 28-May. Cutover walk-through session will be rescheduled with RWG.</a:t>
            </a:r>
          </a:p>
        </p:txBody>
      </p:sp>
      <p:cxnSp>
        <p:nvCxnSpPr>
          <p:cNvPr id="13" name="Straight Arrow Connector 12">
            <a:extLst>
              <a:ext uri="{FF2B5EF4-FFF2-40B4-BE49-F238E27FC236}">
                <a16:creationId xmlns:a16="http://schemas.microsoft.com/office/drawing/2014/main" id="{88355A3E-23DA-4997-AB43-F914435827D1}"/>
              </a:ext>
            </a:extLst>
          </p:cNvPr>
          <p:cNvCxnSpPr>
            <a:stCxn id="11" idx="1"/>
          </p:cNvCxnSpPr>
          <p:nvPr/>
        </p:nvCxnSpPr>
        <p:spPr>
          <a:xfrm flipH="1">
            <a:off x="2886635" y="3028720"/>
            <a:ext cx="5238294" cy="18064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5" name="Straight Arrow Connector 14">
            <a:extLst>
              <a:ext uri="{FF2B5EF4-FFF2-40B4-BE49-F238E27FC236}">
                <a16:creationId xmlns:a16="http://schemas.microsoft.com/office/drawing/2014/main" id="{6770562C-3EAE-4557-B945-2E65D1C7ED5F}"/>
              </a:ext>
            </a:extLst>
          </p:cNvPr>
          <p:cNvCxnSpPr>
            <a:stCxn id="10" idx="1"/>
          </p:cNvCxnSpPr>
          <p:nvPr/>
        </p:nvCxnSpPr>
        <p:spPr>
          <a:xfrm flipH="1">
            <a:off x="3334871" y="4104698"/>
            <a:ext cx="4790058" cy="25705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7" name="Straight Arrow Connector 16">
            <a:extLst>
              <a:ext uri="{FF2B5EF4-FFF2-40B4-BE49-F238E27FC236}">
                <a16:creationId xmlns:a16="http://schemas.microsoft.com/office/drawing/2014/main" id="{520B2467-DA40-4328-9FBB-99B050FCD475}"/>
              </a:ext>
            </a:extLst>
          </p:cNvPr>
          <p:cNvCxnSpPr>
            <a:stCxn id="9" idx="1"/>
          </p:cNvCxnSpPr>
          <p:nvPr/>
        </p:nvCxnSpPr>
        <p:spPr>
          <a:xfrm flipH="1">
            <a:off x="3908612" y="4731874"/>
            <a:ext cx="4216318" cy="4428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9" name="Straight Arrow Connector 18">
            <a:extLst>
              <a:ext uri="{FF2B5EF4-FFF2-40B4-BE49-F238E27FC236}">
                <a16:creationId xmlns:a16="http://schemas.microsoft.com/office/drawing/2014/main" id="{80A940E4-0F53-43B7-B7CB-40517BDB2264}"/>
              </a:ext>
            </a:extLst>
          </p:cNvPr>
          <p:cNvCxnSpPr>
            <a:stCxn id="8" idx="1"/>
          </p:cNvCxnSpPr>
          <p:nvPr/>
        </p:nvCxnSpPr>
        <p:spPr>
          <a:xfrm flipH="1">
            <a:off x="2985247" y="5359050"/>
            <a:ext cx="5139683" cy="45904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1" name="Straight Arrow Connector 20">
            <a:extLst>
              <a:ext uri="{FF2B5EF4-FFF2-40B4-BE49-F238E27FC236}">
                <a16:creationId xmlns:a16="http://schemas.microsoft.com/office/drawing/2014/main" id="{02776128-0EB1-455A-AD46-A1A59C8DC1D0}"/>
              </a:ext>
            </a:extLst>
          </p:cNvPr>
          <p:cNvCxnSpPr>
            <a:cxnSpLocks/>
            <a:stCxn id="6" idx="1"/>
          </p:cNvCxnSpPr>
          <p:nvPr/>
        </p:nvCxnSpPr>
        <p:spPr>
          <a:xfrm flipH="1">
            <a:off x="3065930" y="5948981"/>
            <a:ext cx="5059000" cy="550431"/>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4" name="Straight Arrow Connector 23">
            <a:extLst>
              <a:ext uri="{FF2B5EF4-FFF2-40B4-BE49-F238E27FC236}">
                <a16:creationId xmlns:a16="http://schemas.microsoft.com/office/drawing/2014/main" id="{B07E36AF-3720-4115-98E8-385DAED83AB5}"/>
              </a:ext>
            </a:extLst>
          </p:cNvPr>
          <p:cNvCxnSpPr>
            <a:cxnSpLocks/>
            <a:stCxn id="7" idx="1"/>
          </p:cNvCxnSpPr>
          <p:nvPr/>
        </p:nvCxnSpPr>
        <p:spPr>
          <a:xfrm flipH="1" flipV="1">
            <a:off x="4501662" y="6569928"/>
            <a:ext cx="3623269" cy="1"/>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20280615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5" ma:contentTypeDescription="Create a new document." ma:contentTypeScope="" ma:versionID="d47a32df3ba9ee044eec71e353ccdb92">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385747eb7925e3735996435d291e4324"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28D917-CA13-447E-8201-FF95416ED666}">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38C7B03-B3CD-416A-BD5D-8F9B2E66E755}">
  <ds:schemaRefs>
    <ds:schemaRef ds:uri="ff08f022-2cdc-49e5-914c-f7e666dadb4c"/>
    <ds:schemaRef ds:uri="http://purl.org/dc/terms/"/>
    <ds:schemaRef ds:uri="99eba8f5-7fec-4c00-afe1-f2f2944c28a7"/>
    <ds:schemaRef ds:uri="http://purl.org/dc/dcmityp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0</TotalTime>
  <Words>4760</Words>
  <Application>Microsoft Office PowerPoint</Application>
  <PresentationFormat>Widescreen</PresentationFormat>
  <Paragraphs>848</Paragraphs>
  <Slides>40</Slides>
  <Notes>6</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Office Theme</vt:lpstr>
      <vt:lpstr>AEMO09</vt:lpstr>
      <vt:lpstr>5MS &amp; GS Readiness Working Group #24 (incl. Systems Working Group)</vt:lpstr>
      <vt:lpstr>AEMO Competition Law  Meeting Protocol</vt:lpstr>
      <vt:lpstr>Agenda</vt:lpstr>
      <vt:lpstr>Agenda</vt:lpstr>
      <vt:lpstr>Minutes &amp; Actions</vt:lpstr>
      <vt:lpstr>RWG Actions (1/2)</vt:lpstr>
      <vt:lpstr>RWG Actions (2/2)</vt:lpstr>
      <vt:lpstr>5MS Program Update</vt:lpstr>
      <vt:lpstr>Proposed Updated 5MS Program Timeline</vt:lpstr>
      <vt:lpstr>Proposed Date Change to Milestones Impacted by Retail Go-Live to be discussed with RWG</vt:lpstr>
      <vt:lpstr>Retail Checkpoint Criteria / Reasons for Delay</vt:lpstr>
      <vt:lpstr>Market Trial &amp; Industry Testing Update</vt:lpstr>
      <vt:lpstr>Market Trial &amp; Industry Testing </vt:lpstr>
      <vt:lpstr>Industry Testing Settlements / Retail</vt:lpstr>
      <vt:lpstr>MTP Update</vt:lpstr>
      <vt:lpstr>MTP Considerations and Engagement</vt:lpstr>
      <vt:lpstr>MTP Update</vt:lpstr>
      <vt:lpstr>Upcoming Transition Start Date Activities</vt:lpstr>
      <vt:lpstr>Upcoming Transition End Date Activities</vt:lpstr>
      <vt:lpstr>Procedure Update</vt:lpstr>
      <vt:lpstr>5MS/GS-related procedure change log</vt:lpstr>
      <vt:lpstr>5MS/GS-related procedure change log </vt:lpstr>
      <vt:lpstr>5MS/GS-related procedure change log – no change</vt:lpstr>
      <vt:lpstr>5MS Staging Environment Availability</vt:lpstr>
      <vt:lpstr>5MS Staging Environment Availability</vt:lpstr>
      <vt:lpstr>Dispatch &amp; Bidding Update</vt:lpstr>
      <vt:lpstr>Bidding / Dispatch Staging, Pre-production &amp; Production timelines</vt:lpstr>
      <vt:lpstr>Systems Workstream – Dispatch &amp; Operations</vt:lpstr>
      <vt:lpstr>Special Note: Pre-Dispatch Daily Energy Constraints</vt:lpstr>
      <vt:lpstr>Retail Functionality Update</vt:lpstr>
      <vt:lpstr>Retail Functionality Update </vt:lpstr>
      <vt:lpstr>Retail Industry Go-Live Plan Update</vt:lpstr>
      <vt:lpstr>Production cutover updates </vt:lpstr>
      <vt:lpstr>Production cutover update  </vt:lpstr>
      <vt:lpstr>Upcoming Readiness Survey</vt:lpstr>
      <vt:lpstr>Readiness reporting – 2021 schedule</vt:lpstr>
      <vt:lpstr>Forward Plan and Other Business</vt:lpstr>
      <vt:lpstr>Upcoming Meetings  AEMO | Program Calendar and Timelines</vt:lpstr>
      <vt:lpstr>PowerPoint Presentation</vt:lpstr>
      <vt:lpstr>Questions</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Liz Bernhardt</cp:lastModifiedBy>
  <cp:revision>2</cp:revision>
  <cp:lastPrinted>2019-08-14T02:02:16Z</cp:lastPrinted>
  <dcterms:created xsi:type="dcterms:W3CDTF">2018-04-12T04:49:35Z</dcterms:created>
  <dcterms:modified xsi:type="dcterms:W3CDTF">2021-05-31T03:58:53Z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