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47"/>
  </p:notesMasterIdLst>
  <p:sldIdLst>
    <p:sldId id="257" r:id="rId6"/>
    <p:sldId id="1501" r:id="rId7"/>
    <p:sldId id="1466" r:id="rId8"/>
    <p:sldId id="465" r:id="rId9"/>
    <p:sldId id="1468" r:id="rId10"/>
    <p:sldId id="3822" r:id="rId11"/>
    <p:sldId id="3923" r:id="rId12"/>
    <p:sldId id="3924" r:id="rId13"/>
    <p:sldId id="3925" r:id="rId14"/>
    <p:sldId id="3926" r:id="rId15"/>
    <p:sldId id="3839" r:id="rId16"/>
    <p:sldId id="3834" r:id="rId17"/>
    <p:sldId id="3835" r:id="rId18"/>
    <p:sldId id="3836" r:id="rId19"/>
    <p:sldId id="3837" r:id="rId20"/>
    <p:sldId id="3842" r:id="rId21"/>
    <p:sldId id="981" r:id="rId22"/>
    <p:sldId id="3931" r:id="rId23"/>
    <p:sldId id="993" r:id="rId24"/>
    <p:sldId id="1002" r:id="rId25"/>
    <p:sldId id="1014" r:id="rId26"/>
    <p:sldId id="978" r:id="rId27"/>
    <p:sldId id="3844" r:id="rId28"/>
    <p:sldId id="3920" r:id="rId29"/>
    <p:sldId id="3921" r:id="rId30"/>
    <p:sldId id="3922" r:id="rId31"/>
    <p:sldId id="256" r:id="rId32"/>
    <p:sldId id="3887" r:id="rId33"/>
    <p:sldId id="3927" r:id="rId34"/>
    <p:sldId id="3928" r:id="rId35"/>
    <p:sldId id="3840" r:id="rId36"/>
    <p:sldId id="3857" r:id="rId37"/>
    <p:sldId id="3881" r:id="rId38"/>
    <p:sldId id="3882" r:id="rId39"/>
    <p:sldId id="3843" r:id="rId40"/>
    <p:sldId id="1519" r:id="rId41"/>
    <p:sldId id="3929" r:id="rId42"/>
    <p:sldId id="3930" r:id="rId43"/>
    <p:sldId id="3896" r:id="rId44"/>
    <p:sldId id="3893" r:id="rId45"/>
    <p:sldId id="151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064"/>
    <a:srgbClr val="009A00"/>
    <a:srgbClr val="134555"/>
    <a:srgbClr val="620918"/>
    <a:srgbClr val="360F3C"/>
    <a:srgbClr val="A9C399"/>
    <a:srgbClr val="E0E8EA"/>
    <a:srgbClr val="99FF99"/>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2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dirty="0"/>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9/09/2021</a:t>
            </a:fld>
            <a:endParaRPr lang="en-AU" dirty="0"/>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dirty="0"/>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dirty="0"/>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023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3067347-FF0A-464F-9143-9D86E059E3F8}" type="slidenum">
              <a:rPr lang="en-AU" smtClean="0"/>
              <a:t>25</a:t>
            </a:fld>
            <a:endParaRPr lang="en-AU" dirty="0"/>
          </a:p>
        </p:txBody>
      </p:sp>
    </p:spTree>
    <p:extLst>
      <p:ext uri="{BB962C8B-B14F-4D97-AF65-F5344CB8AC3E}">
        <p14:creationId xmlns:p14="http://schemas.microsoft.com/office/powerpoint/2010/main" val="91886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3067347-FF0A-464F-9143-9D86E059E3F8}" type="slidenum">
              <a:rPr lang="en-AU" smtClean="0"/>
              <a:t>26</a:t>
            </a:fld>
            <a:endParaRPr lang="en-AU" dirty="0"/>
          </a:p>
        </p:txBody>
      </p:sp>
    </p:spTree>
    <p:extLst>
      <p:ext uri="{BB962C8B-B14F-4D97-AF65-F5344CB8AC3E}">
        <p14:creationId xmlns:p14="http://schemas.microsoft.com/office/powerpoint/2010/main" val="1924328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9/09/2021</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dirty="0"/>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9/09/2021</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9/09/2021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9/09/2021</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9/09/2021</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9/09/2021</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9/09/2021</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9/09/2021</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9/09/2021</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9/09/2021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9/09/2021</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dirty="0"/>
              <a:t>SLIDE </a:t>
            </a:r>
            <a:fld id="{B602A6DE-BF6F-4EAB-917C-8134D0F37D4B}" type="slidenum">
              <a:rPr lang="en-AU" sz="1100" smtClean="0"/>
              <a:pPr algn="r"/>
              <a:t>‹#›</a:t>
            </a:fld>
            <a:endParaRPr lang="en-AU" sz="1100" dirty="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aemo.com.au/-/media/files/electricity/nem/5ms/readiness-workstream/2020/5ms-cnds-and-meter-data-delivery-clarifications-v1-1.pdf?la=en&amp;hash=83B74534459297EA4CC385E18098D8F0"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aemo.com.au/initiatives/major-programs/nem-five-minute-settlement-program-and-global-settlement/industry-working-groups-and-readiness/industry-readiness-strategy"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dirty="0"/>
              <a:t>5MS &amp; GS Transition Focus Group #16</a:t>
            </a:r>
            <a:endParaRPr lang="en-AU" baseline="30000" dirty="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dirty="0"/>
              <a:t>Thursday, 15 July 2021 – Meeting </a:t>
            </a:r>
            <a:r>
              <a:rPr lang="en-AU" sz="3200"/>
              <a:t>Notes included</a:t>
            </a:r>
            <a:endParaRPr lang="en-AU" sz="3200" dirty="0"/>
          </a:p>
          <a:p>
            <a:r>
              <a:rPr lang="en-AU" sz="2000" dirty="0"/>
              <a:t>This meeting is recorded for the purpose of minute taking.</a:t>
            </a:r>
          </a:p>
          <a:p>
            <a:r>
              <a:rPr lang="en-AU" sz="2000" dirty="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A40ACC-DAC1-41B5-8436-54B17339AD37}"/>
              </a:ext>
            </a:extLst>
          </p:cNvPr>
          <p:cNvPicPr>
            <a:picLocks noChangeAspect="1"/>
          </p:cNvPicPr>
          <p:nvPr/>
        </p:nvPicPr>
        <p:blipFill>
          <a:blip r:embed="rId2"/>
          <a:stretch>
            <a:fillRect/>
          </a:stretch>
        </p:blipFill>
        <p:spPr>
          <a:xfrm>
            <a:off x="209032" y="2591967"/>
            <a:ext cx="11747369" cy="3827884"/>
          </a:xfrm>
          <a:prstGeom prst="rect">
            <a:avLst/>
          </a:prstGeom>
        </p:spPr>
      </p:pic>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a:xfrm>
            <a:off x="235528" y="136525"/>
            <a:ext cx="9816694" cy="1189039"/>
          </a:xfrm>
        </p:spPr>
        <p:txBody>
          <a:bodyPr>
            <a:normAutofit/>
          </a:bodyPr>
          <a:lstStyle/>
          <a:p>
            <a:r>
              <a:rPr lang="en-AU" sz="4000" dirty="0"/>
              <a:t>NCONUML Metering Data Delivery Status</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10</a:t>
            </a:fld>
            <a:endParaRPr lang="en-AU" dirty="0"/>
          </a:p>
        </p:txBody>
      </p:sp>
      <p:sp>
        <p:nvSpPr>
          <p:cNvPr id="10" name="Content Placeholder 2">
            <a:extLst>
              <a:ext uri="{FF2B5EF4-FFF2-40B4-BE49-F238E27FC236}">
                <a16:creationId xmlns:a16="http://schemas.microsoft.com/office/drawing/2014/main" id="{FF15EB35-1309-4D31-AC4C-760D15953CCD}"/>
              </a:ext>
            </a:extLst>
          </p:cNvPr>
          <p:cNvSpPr>
            <a:spLocks noGrp="1"/>
          </p:cNvSpPr>
          <p:nvPr>
            <p:ph idx="1"/>
          </p:nvPr>
        </p:nvSpPr>
        <p:spPr>
          <a:xfrm>
            <a:off x="235526" y="1633359"/>
            <a:ext cx="11694382" cy="5088116"/>
          </a:xfrm>
        </p:spPr>
        <p:txBody>
          <a:bodyPr vert="horz" lIns="91440" tIns="45720" rIns="91440" bIns="45720" rtlCol="0" anchor="t">
            <a:normAutofit/>
          </a:bodyPr>
          <a:lstStyle/>
          <a:p>
            <a:r>
              <a:rPr lang="en-AU" sz="1800" dirty="0"/>
              <a:t>DNSPs reporting that they have engaged LRs to discuss any expected delays in creating NCONUML NMIs by 1 Oct 2021</a:t>
            </a:r>
          </a:p>
          <a:p>
            <a:r>
              <a:rPr lang="en-AU" sz="1800" dirty="0"/>
              <a:t>One DNSP calling out that they may no be able to create their NCONUML NMIs until Nov 2021, potentially leading to a gap in NCONUML metering data for the month of Oct 2021</a:t>
            </a:r>
          </a:p>
          <a:p>
            <a:pPr marL="0" indent="0">
              <a:buNone/>
            </a:pPr>
            <a:endParaRPr lang="en-AU" sz="1800" dirty="0"/>
          </a:p>
        </p:txBody>
      </p:sp>
      <p:cxnSp>
        <p:nvCxnSpPr>
          <p:cNvPr id="8" name="Straight Connector 7">
            <a:extLst>
              <a:ext uri="{FF2B5EF4-FFF2-40B4-BE49-F238E27FC236}">
                <a16:creationId xmlns:a16="http://schemas.microsoft.com/office/drawing/2014/main" id="{4887036D-FCEE-463B-B684-57C766D8045D}"/>
              </a:ext>
            </a:extLst>
          </p:cNvPr>
          <p:cNvCxnSpPr/>
          <p:nvPr/>
        </p:nvCxnSpPr>
        <p:spPr>
          <a:xfrm>
            <a:off x="9075713" y="2711456"/>
            <a:ext cx="27354" cy="3675429"/>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670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76886"/>
            <a:ext cx="9144000" cy="2387600"/>
          </a:xfrm>
        </p:spPr>
        <p:txBody>
          <a:bodyPr/>
          <a:lstStyle/>
          <a:p>
            <a:r>
              <a:rPr lang="en-AU" dirty="0"/>
              <a:t>CATS Transaction Analysis Update</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2031515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12</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Tranche 1 – Consolidated Plan Results</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5189766" y="1733933"/>
            <a:ext cx="6499510"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Approx. ¼ of Tranche 1 meters to be made 5min capable this month</a:t>
            </a:r>
          </a:p>
          <a:p>
            <a:pPr marL="285750" indent="-285750">
              <a:buFont typeface="Arial" panose="020B0604020202020204" pitchFamily="34" charset="0"/>
              <a:buChar char="•"/>
            </a:pPr>
            <a:r>
              <a:rPr lang="en-AU" dirty="0"/>
              <a:t>Backlog of RTC code updates occurring this month</a:t>
            </a:r>
          </a:p>
        </p:txBody>
      </p:sp>
      <p:sp>
        <p:nvSpPr>
          <p:cNvPr id="11" name="TextBox 10">
            <a:extLst>
              <a:ext uri="{FF2B5EF4-FFF2-40B4-BE49-F238E27FC236}">
                <a16:creationId xmlns:a16="http://schemas.microsoft.com/office/drawing/2014/main" id="{C558E052-D266-41D1-AC11-8498128FB41C}"/>
              </a:ext>
            </a:extLst>
          </p:cNvPr>
          <p:cNvSpPr txBox="1"/>
          <p:nvPr/>
        </p:nvSpPr>
        <p:spPr>
          <a:xfrm>
            <a:off x="5189766" y="3449322"/>
            <a:ext cx="6938734" cy="120032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Approx. ¼ of Tranche 1 Meters to start delivering B2M 5min reads this month</a:t>
            </a:r>
          </a:p>
          <a:p>
            <a:pPr marL="285750" indent="-285750">
              <a:buFont typeface="Arial" panose="020B0604020202020204" pitchFamily="34" charset="0"/>
              <a:buChar char="•"/>
            </a:pPr>
            <a:r>
              <a:rPr lang="en-AU" dirty="0"/>
              <a:t>A material number of 5min reads has been pushed back to commence from September</a:t>
            </a:r>
          </a:p>
        </p:txBody>
      </p:sp>
      <p:sp>
        <p:nvSpPr>
          <p:cNvPr id="13" name="TextBox 12">
            <a:extLst>
              <a:ext uri="{FF2B5EF4-FFF2-40B4-BE49-F238E27FC236}">
                <a16:creationId xmlns:a16="http://schemas.microsoft.com/office/drawing/2014/main" id="{C455609F-35EC-4F4A-9973-10B9C6155DB3}"/>
              </a:ext>
            </a:extLst>
          </p:cNvPr>
          <p:cNvSpPr txBox="1"/>
          <p:nvPr/>
        </p:nvSpPr>
        <p:spPr>
          <a:xfrm>
            <a:off x="5189765" y="5036220"/>
            <a:ext cx="6499510" cy="120032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Overall, the installation and creation of Cross Boundary and Non-Contestable Unmetered Loads have been pushed back 1 month</a:t>
            </a:r>
          </a:p>
          <a:p>
            <a:pPr marL="285750" indent="-285750">
              <a:buFont typeface="Arial" panose="020B0604020202020204" pitchFamily="34" charset="0"/>
              <a:buChar char="•"/>
            </a:pPr>
            <a:r>
              <a:rPr lang="en-AU" dirty="0"/>
              <a:t>4 participants reporting updates will not be completed until October (after GS go live)</a:t>
            </a:r>
          </a:p>
        </p:txBody>
      </p:sp>
      <p:pic>
        <p:nvPicPr>
          <p:cNvPr id="5" name="Picture 4">
            <a:extLst>
              <a:ext uri="{FF2B5EF4-FFF2-40B4-BE49-F238E27FC236}">
                <a16:creationId xmlns:a16="http://schemas.microsoft.com/office/drawing/2014/main" id="{666F94D5-46C6-470A-A6C9-7F0CB04D6366}"/>
              </a:ext>
            </a:extLst>
          </p:cNvPr>
          <p:cNvPicPr>
            <a:picLocks noChangeAspect="1"/>
          </p:cNvPicPr>
          <p:nvPr/>
        </p:nvPicPr>
        <p:blipFill>
          <a:blip r:embed="rId2"/>
          <a:stretch>
            <a:fillRect/>
          </a:stretch>
        </p:blipFill>
        <p:spPr>
          <a:xfrm>
            <a:off x="523339" y="3108131"/>
            <a:ext cx="4505861" cy="1762911"/>
          </a:xfrm>
          <a:prstGeom prst="rect">
            <a:avLst/>
          </a:prstGeom>
        </p:spPr>
      </p:pic>
      <p:pic>
        <p:nvPicPr>
          <p:cNvPr id="7" name="Picture 6">
            <a:extLst>
              <a:ext uri="{FF2B5EF4-FFF2-40B4-BE49-F238E27FC236}">
                <a16:creationId xmlns:a16="http://schemas.microsoft.com/office/drawing/2014/main" id="{676C7360-C07A-4C8F-A5C0-79D590C6D027}"/>
              </a:ext>
            </a:extLst>
          </p:cNvPr>
          <p:cNvPicPr>
            <a:picLocks noChangeAspect="1"/>
          </p:cNvPicPr>
          <p:nvPr/>
        </p:nvPicPr>
        <p:blipFill>
          <a:blip r:embed="rId3"/>
          <a:stretch>
            <a:fillRect/>
          </a:stretch>
        </p:blipFill>
        <p:spPr>
          <a:xfrm>
            <a:off x="523339" y="4933481"/>
            <a:ext cx="4505861" cy="1762911"/>
          </a:xfrm>
          <a:prstGeom prst="rect">
            <a:avLst/>
          </a:prstGeom>
        </p:spPr>
      </p:pic>
      <p:pic>
        <p:nvPicPr>
          <p:cNvPr id="10" name="Picture 9">
            <a:extLst>
              <a:ext uri="{FF2B5EF4-FFF2-40B4-BE49-F238E27FC236}">
                <a16:creationId xmlns:a16="http://schemas.microsoft.com/office/drawing/2014/main" id="{F7E285EF-6629-4D5B-BE9E-327AE36AF7FC}"/>
              </a:ext>
            </a:extLst>
          </p:cNvPr>
          <p:cNvPicPr>
            <a:picLocks noChangeAspect="1"/>
          </p:cNvPicPr>
          <p:nvPr/>
        </p:nvPicPr>
        <p:blipFill>
          <a:blip r:embed="rId4"/>
          <a:stretch>
            <a:fillRect/>
          </a:stretch>
        </p:blipFill>
        <p:spPr>
          <a:xfrm>
            <a:off x="523339" y="1355006"/>
            <a:ext cx="4505861" cy="1718608"/>
          </a:xfrm>
          <a:prstGeom prst="rect">
            <a:avLst/>
          </a:prstGeom>
        </p:spPr>
      </p:pic>
    </p:spTree>
    <p:extLst>
      <p:ext uri="{BB962C8B-B14F-4D97-AF65-F5344CB8AC3E}">
        <p14:creationId xmlns:p14="http://schemas.microsoft.com/office/powerpoint/2010/main" val="3107922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13</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Pre 5MS Consolidated Plan Summary</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5713795" y="1663391"/>
            <a:ext cx="6478205"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change requests</a:t>
            </a:r>
          </a:p>
          <a:p>
            <a:pPr marL="285750" indent="-285750">
              <a:buFont typeface="Arial" panose="020B0604020202020204" pitchFamily="34" charset="0"/>
              <a:buChar char="•"/>
            </a:pPr>
            <a:r>
              <a:rPr lang="en-AU" dirty="0"/>
              <a:t>Estimated Peak from July have moved into August with an estimated </a:t>
            </a:r>
            <a:r>
              <a:rPr lang="en-AU" b="1" dirty="0">
                <a:solidFill>
                  <a:srgbClr val="FF0000"/>
                </a:solidFill>
              </a:rPr>
              <a:t>191,000</a:t>
            </a:r>
            <a:r>
              <a:rPr lang="en-AU" dirty="0"/>
              <a:t> CRs to be raised</a:t>
            </a:r>
          </a:p>
          <a:p>
            <a:pPr marL="285750" indent="-285750">
              <a:buFont typeface="Arial" panose="020B0604020202020204" pitchFamily="34" charset="0"/>
              <a:buChar char="•"/>
            </a:pPr>
            <a:r>
              <a:rPr lang="en-AU" dirty="0"/>
              <a:t>CR volumes include:</a:t>
            </a:r>
          </a:p>
          <a:p>
            <a:pPr marL="742950" lvl="1" indent="-285750">
              <a:buFont typeface="Arial" panose="020B0604020202020204" pitchFamily="34" charset="0"/>
              <a:buChar char="•"/>
            </a:pPr>
            <a:r>
              <a:rPr lang="en-AU" dirty="0"/>
              <a:t>RTC updates</a:t>
            </a:r>
          </a:p>
          <a:p>
            <a:pPr marL="742950" lvl="1" indent="-285750">
              <a:buFont typeface="Arial" panose="020B0604020202020204" pitchFamily="34" charset="0"/>
              <a:buChar char="•"/>
            </a:pPr>
            <a:r>
              <a:rPr lang="en-AU" dirty="0"/>
              <a:t>Cross Boundary NMI, register(s) and datastream(s)</a:t>
            </a:r>
          </a:p>
          <a:p>
            <a:pPr marL="742950" lvl="1" indent="-285750">
              <a:buFont typeface="Arial" panose="020B0604020202020204" pitchFamily="34" charset="0"/>
              <a:buChar char="•"/>
            </a:pPr>
            <a:r>
              <a:rPr lang="en-AU" dirty="0"/>
              <a:t>Non-Contestable NMI, register(s) and datastream(s)</a:t>
            </a:r>
          </a:p>
        </p:txBody>
      </p:sp>
      <p:sp>
        <p:nvSpPr>
          <p:cNvPr id="11" name="TextBox 10">
            <a:extLst>
              <a:ext uri="{FF2B5EF4-FFF2-40B4-BE49-F238E27FC236}">
                <a16:creationId xmlns:a16="http://schemas.microsoft.com/office/drawing/2014/main" id="{C558E052-D266-41D1-AC11-8498128FB41C}"/>
              </a:ext>
            </a:extLst>
          </p:cNvPr>
          <p:cNvSpPr txBox="1"/>
          <p:nvPr/>
        </p:nvSpPr>
        <p:spPr>
          <a:xfrm>
            <a:off x="5713795" y="4781410"/>
            <a:ext cx="6370255"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5min metering data delivery</a:t>
            </a:r>
          </a:p>
          <a:p>
            <a:pPr marL="285750" indent="-285750">
              <a:buFont typeface="Arial" panose="020B0604020202020204" pitchFamily="34" charset="0"/>
              <a:buChar char="•"/>
            </a:pPr>
            <a:r>
              <a:rPr lang="en-AU" dirty="0"/>
              <a:t>A total of </a:t>
            </a:r>
            <a:r>
              <a:rPr lang="en-AU" b="1" dirty="0">
                <a:solidFill>
                  <a:srgbClr val="FF0000"/>
                </a:solidFill>
              </a:rPr>
              <a:t>41,500</a:t>
            </a:r>
            <a:r>
              <a:rPr lang="en-AU" dirty="0"/>
              <a:t> meters estimated to be providing 5min reads by end of September</a:t>
            </a:r>
          </a:p>
        </p:txBody>
      </p:sp>
      <p:pic>
        <p:nvPicPr>
          <p:cNvPr id="2" name="Picture 1">
            <a:extLst>
              <a:ext uri="{FF2B5EF4-FFF2-40B4-BE49-F238E27FC236}">
                <a16:creationId xmlns:a16="http://schemas.microsoft.com/office/drawing/2014/main" id="{35958FAD-2376-4F43-A4DF-AB7C47A64133}"/>
              </a:ext>
            </a:extLst>
          </p:cNvPr>
          <p:cNvPicPr>
            <a:picLocks noChangeAspect="1"/>
          </p:cNvPicPr>
          <p:nvPr/>
        </p:nvPicPr>
        <p:blipFill>
          <a:blip r:embed="rId2"/>
          <a:stretch>
            <a:fillRect/>
          </a:stretch>
        </p:blipFill>
        <p:spPr>
          <a:xfrm>
            <a:off x="416022" y="1783268"/>
            <a:ext cx="4959605" cy="1911448"/>
          </a:xfrm>
          <a:prstGeom prst="rect">
            <a:avLst/>
          </a:prstGeom>
        </p:spPr>
      </p:pic>
      <p:pic>
        <p:nvPicPr>
          <p:cNvPr id="7" name="Picture 6">
            <a:extLst>
              <a:ext uri="{FF2B5EF4-FFF2-40B4-BE49-F238E27FC236}">
                <a16:creationId xmlns:a16="http://schemas.microsoft.com/office/drawing/2014/main" id="{6445D5C9-D470-479C-A567-77C376A70855}"/>
              </a:ext>
            </a:extLst>
          </p:cNvPr>
          <p:cNvPicPr>
            <a:picLocks noChangeAspect="1"/>
          </p:cNvPicPr>
          <p:nvPr/>
        </p:nvPicPr>
        <p:blipFill>
          <a:blip r:embed="rId3"/>
          <a:stretch>
            <a:fillRect/>
          </a:stretch>
        </p:blipFill>
        <p:spPr>
          <a:xfrm>
            <a:off x="473175" y="4416324"/>
            <a:ext cx="4902452" cy="1930499"/>
          </a:xfrm>
          <a:prstGeom prst="rect">
            <a:avLst/>
          </a:prstGeom>
        </p:spPr>
      </p:pic>
    </p:spTree>
    <p:extLst>
      <p:ext uri="{BB962C8B-B14F-4D97-AF65-F5344CB8AC3E}">
        <p14:creationId xmlns:p14="http://schemas.microsoft.com/office/powerpoint/2010/main" val="2572849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14</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Tranche 2 – Consolidated Plan Results</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7336361" y="2007080"/>
            <a:ext cx="4441399" cy="175432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RTC Code changes</a:t>
            </a:r>
          </a:p>
          <a:p>
            <a:pPr marL="285750" indent="-285750">
              <a:buFont typeface="Arial" panose="020B0604020202020204" pitchFamily="34" charset="0"/>
              <a:buChar char="•"/>
            </a:pPr>
            <a:r>
              <a:rPr lang="en-AU" dirty="0"/>
              <a:t>Peak month is currently expected to be July 2022, with ~316,900 CRs expected to be initiated</a:t>
            </a:r>
          </a:p>
          <a:p>
            <a:pPr marL="285750" indent="-285750">
              <a:buFont typeface="Arial" panose="020B0604020202020204" pitchFamily="34" charset="0"/>
              <a:buChar char="•"/>
            </a:pPr>
            <a:r>
              <a:rPr lang="en-AU" dirty="0">
                <a:solidFill>
                  <a:srgbClr val="FF0000"/>
                </a:solidFill>
              </a:rPr>
              <a:t>No material change from May plans</a:t>
            </a:r>
          </a:p>
          <a:p>
            <a:pPr marL="285750" indent="-285750">
              <a:buFont typeface="Arial" panose="020B0604020202020204" pitchFamily="34" charset="0"/>
              <a:buChar char="•"/>
            </a:pPr>
            <a:endParaRPr lang="en-AU" dirty="0"/>
          </a:p>
        </p:txBody>
      </p:sp>
      <p:sp>
        <p:nvSpPr>
          <p:cNvPr id="12" name="TextBox 11">
            <a:extLst>
              <a:ext uri="{FF2B5EF4-FFF2-40B4-BE49-F238E27FC236}">
                <a16:creationId xmlns:a16="http://schemas.microsoft.com/office/drawing/2014/main" id="{5DB28CA7-5F13-4BB2-BB7C-D52DADC3D601}"/>
              </a:ext>
            </a:extLst>
          </p:cNvPr>
          <p:cNvSpPr txBox="1"/>
          <p:nvPr/>
        </p:nvSpPr>
        <p:spPr>
          <a:xfrm>
            <a:off x="7329512" y="4549886"/>
            <a:ext cx="4697388" cy="147732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Net to Register conversions</a:t>
            </a:r>
          </a:p>
          <a:p>
            <a:pPr marL="285750" indent="-285750">
              <a:buFont typeface="Arial" panose="020B0604020202020204" pitchFamily="34" charset="0"/>
              <a:buChar char="•"/>
            </a:pPr>
            <a:r>
              <a:rPr lang="en-AU" dirty="0"/>
              <a:t>Peak month is currently expected to be December 2021, with ~378,000 CRs expected to be initiated</a:t>
            </a:r>
          </a:p>
          <a:p>
            <a:pPr marL="285750" indent="-285750">
              <a:buFont typeface="Arial" panose="020B0604020202020204" pitchFamily="34" charset="0"/>
              <a:buChar char="•"/>
            </a:pPr>
            <a:r>
              <a:rPr lang="en-AU" dirty="0">
                <a:solidFill>
                  <a:srgbClr val="FF0000"/>
                </a:solidFill>
              </a:rPr>
              <a:t>No material change from May plans</a:t>
            </a:r>
          </a:p>
        </p:txBody>
      </p:sp>
      <p:pic>
        <p:nvPicPr>
          <p:cNvPr id="5" name="Picture 4">
            <a:extLst>
              <a:ext uri="{FF2B5EF4-FFF2-40B4-BE49-F238E27FC236}">
                <a16:creationId xmlns:a16="http://schemas.microsoft.com/office/drawing/2014/main" id="{F73F874C-BE7E-415A-9C50-47F9465D7B11}"/>
              </a:ext>
            </a:extLst>
          </p:cNvPr>
          <p:cNvPicPr>
            <a:picLocks noChangeAspect="1"/>
          </p:cNvPicPr>
          <p:nvPr/>
        </p:nvPicPr>
        <p:blipFill>
          <a:blip r:embed="rId2"/>
          <a:stretch>
            <a:fillRect/>
          </a:stretch>
        </p:blipFill>
        <p:spPr>
          <a:xfrm>
            <a:off x="424683" y="4192270"/>
            <a:ext cx="6822964" cy="2164080"/>
          </a:xfrm>
          <a:prstGeom prst="rect">
            <a:avLst/>
          </a:prstGeom>
        </p:spPr>
      </p:pic>
      <p:pic>
        <p:nvPicPr>
          <p:cNvPr id="2" name="Picture 1">
            <a:extLst>
              <a:ext uri="{FF2B5EF4-FFF2-40B4-BE49-F238E27FC236}">
                <a16:creationId xmlns:a16="http://schemas.microsoft.com/office/drawing/2014/main" id="{B280FC95-0ED8-464F-AECF-2BB57556D6C1}"/>
              </a:ext>
            </a:extLst>
          </p:cNvPr>
          <p:cNvPicPr>
            <a:picLocks noChangeAspect="1"/>
          </p:cNvPicPr>
          <p:nvPr/>
        </p:nvPicPr>
        <p:blipFill>
          <a:blip r:embed="rId3"/>
          <a:stretch>
            <a:fillRect/>
          </a:stretch>
        </p:blipFill>
        <p:spPr>
          <a:xfrm>
            <a:off x="426355" y="1732813"/>
            <a:ext cx="6776790" cy="2164080"/>
          </a:xfrm>
          <a:prstGeom prst="rect">
            <a:avLst/>
          </a:prstGeom>
        </p:spPr>
      </p:pic>
    </p:spTree>
    <p:extLst>
      <p:ext uri="{BB962C8B-B14F-4D97-AF65-F5344CB8AC3E}">
        <p14:creationId xmlns:p14="http://schemas.microsoft.com/office/powerpoint/2010/main" val="398156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15</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Post 5MS Consolidated Plan Summary</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6608613" y="1645497"/>
            <a:ext cx="5583387"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Change requests</a:t>
            </a:r>
          </a:p>
          <a:p>
            <a:pPr marL="285750" indent="-285750">
              <a:buFont typeface="Arial" panose="020B0604020202020204" pitchFamily="34" charset="0"/>
              <a:buChar char="•"/>
            </a:pPr>
            <a:r>
              <a:rPr lang="en-AU" dirty="0"/>
              <a:t>Estimated Peak to be in April 2022 with ~631,800 CRs expected to be initiated</a:t>
            </a:r>
          </a:p>
          <a:p>
            <a:pPr marL="285750" indent="-285750">
              <a:buFont typeface="Arial" panose="020B0604020202020204" pitchFamily="34" charset="0"/>
              <a:buChar char="•"/>
            </a:pPr>
            <a:r>
              <a:rPr lang="en-AU" dirty="0"/>
              <a:t>Numbers include:</a:t>
            </a:r>
          </a:p>
          <a:p>
            <a:pPr marL="742950" lvl="1" indent="-285750">
              <a:buFont typeface="Arial" panose="020B0604020202020204" pitchFamily="34" charset="0"/>
              <a:buChar char="•"/>
            </a:pPr>
            <a:r>
              <a:rPr lang="en-AU" dirty="0"/>
              <a:t>RTC updates</a:t>
            </a:r>
          </a:p>
          <a:p>
            <a:pPr marL="742950" lvl="1" indent="-285750">
              <a:buFont typeface="Arial" panose="020B0604020202020204" pitchFamily="34" charset="0"/>
              <a:buChar char="•"/>
            </a:pPr>
            <a:r>
              <a:rPr lang="en-AU" dirty="0"/>
              <a:t>Net to Register datastream conversions</a:t>
            </a:r>
          </a:p>
          <a:p>
            <a:pPr marL="285750" indent="-285750">
              <a:buFont typeface="Arial" panose="020B0604020202020204" pitchFamily="34" charset="0"/>
              <a:buChar char="•"/>
            </a:pPr>
            <a:r>
              <a:rPr lang="en-AU" dirty="0">
                <a:solidFill>
                  <a:srgbClr val="FF0000"/>
                </a:solidFill>
              </a:rPr>
              <a:t>No material change from May plans</a:t>
            </a:r>
          </a:p>
        </p:txBody>
      </p:sp>
      <p:sp>
        <p:nvSpPr>
          <p:cNvPr id="11" name="TextBox 10">
            <a:extLst>
              <a:ext uri="{FF2B5EF4-FFF2-40B4-BE49-F238E27FC236}">
                <a16:creationId xmlns:a16="http://schemas.microsoft.com/office/drawing/2014/main" id="{C558E052-D266-41D1-AC11-8498128FB41C}"/>
              </a:ext>
            </a:extLst>
          </p:cNvPr>
          <p:cNvSpPr txBox="1"/>
          <p:nvPr/>
        </p:nvSpPr>
        <p:spPr>
          <a:xfrm>
            <a:off x="6608613" y="4301097"/>
            <a:ext cx="5583387" cy="147732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5min metering data delivery</a:t>
            </a:r>
          </a:p>
          <a:p>
            <a:pPr marL="285750" indent="-285750">
              <a:buFont typeface="Arial" panose="020B0604020202020204" pitchFamily="34" charset="0"/>
              <a:buChar char="•"/>
            </a:pPr>
            <a:r>
              <a:rPr lang="en-AU" dirty="0"/>
              <a:t>A total of ~2,796,000 meters estimated to be providing 5min reads by December 2022</a:t>
            </a:r>
          </a:p>
          <a:p>
            <a:pPr marL="285750" indent="-285750">
              <a:buFont typeface="Arial" panose="020B0604020202020204" pitchFamily="34" charset="0"/>
              <a:buChar char="•"/>
            </a:pPr>
            <a:r>
              <a:rPr lang="en-AU" dirty="0">
                <a:solidFill>
                  <a:srgbClr val="FF0000"/>
                </a:solidFill>
              </a:rPr>
              <a:t>No material change from May plans</a:t>
            </a:r>
          </a:p>
        </p:txBody>
      </p:sp>
      <p:pic>
        <p:nvPicPr>
          <p:cNvPr id="2" name="Picture 1">
            <a:extLst>
              <a:ext uri="{FF2B5EF4-FFF2-40B4-BE49-F238E27FC236}">
                <a16:creationId xmlns:a16="http://schemas.microsoft.com/office/drawing/2014/main" id="{2D86E360-AAAB-453E-92D0-ECF8FA9158E5}"/>
              </a:ext>
            </a:extLst>
          </p:cNvPr>
          <p:cNvPicPr>
            <a:picLocks noChangeAspect="1"/>
          </p:cNvPicPr>
          <p:nvPr/>
        </p:nvPicPr>
        <p:blipFill>
          <a:blip r:embed="rId2"/>
          <a:stretch>
            <a:fillRect/>
          </a:stretch>
        </p:blipFill>
        <p:spPr>
          <a:xfrm>
            <a:off x="466533" y="1507426"/>
            <a:ext cx="5877117" cy="1950752"/>
          </a:xfrm>
          <a:prstGeom prst="rect">
            <a:avLst/>
          </a:prstGeom>
        </p:spPr>
      </p:pic>
      <p:pic>
        <p:nvPicPr>
          <p:cNvPr id="7" name="Picture 6">
            <a:extLst>
              <a:ext uri="{FF2B5EF4-FFF2-40B4-BE49-F238E27FC236}">
                <a16:creationId xmlns:a16="http://schemas.microsoft.com/office/drawing/2014/main" id="{3DD6EDF3-E149-41C1-BDD8-9159A26106D6}"/>
              </a:ext>
            </a:extLst>
          </p:cNvPr>
          <p:cNvPicPr>
            <a:picLocks noChangeAspect="1"/>
          </p:cNvPicPr>
          <p:nvPr/>
        </p:nvPicPr>
        <p:blipFill>
          <a:blip r:embed="rId3"/>
          <a:stretch>
            <a:fillRect/>
          </a:stretch>
        </p:blipFill>
        <p:spPr>
          <a:xfrm>
            <a:off x="466533" y="3961745"/>
            <a:ext cx="5877117" cy="2275786"/>
          </a:xfrm>
          <a:prstGeom prst="rect">
            <a:avLst/>
          </a:prstGeom>
        </p:spPr>
      </p:pic>
    </p:spTree>
    <p:extLst>
      <p:ext uri="{BB962C8B-B14F-4D97-AF65-F5344CB8AC3E}">
        <p14:creationId xmlns:p14="http://schemas.microsoft.com/office/powerpoint/2010/main" val="1691845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776288" y="1803264"/>
            <a:ext cx="9144000" cy="2387600"/>
          </a:xfrm>
        </p:spPr>
        <p:txBody>
          <a:bodyPr/>
          <a:lstStyle/>
          <a:p>
            <a:r>
              <a:rPr lang="en-AU" dirty="0"/>
              <a:t>Transitional Arrangements Refresher</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4146289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259780" y="136526"/>
            <a:ext cx="9303535" cy="1189039"/>
          </a:xfrm>
        </p:spPr>
        <p:txBody>
          <a:bodyPr>
            <a:normAutofit/>
          </a:bodyPr>
          <a:lstStyle/>
          <a:p>
            <a:r>
              <a:rPr lang="en-AU" dirty="0"/>
              <a:t>Transitional Arrangements Refresher</a:t>
            </a:r>
          </a:p>
        </p:txBody>
      </p:sp>
      <p:sp>
        <p:nvSpPr>
          <p:cNvPr id="3" name="Content Placeholder 2">
            <a:extLst>
              <a:ext uri="{FF2B5EF4-FFF2-40B4-BE49-F238E27FC236}">
                <a16:creationId xmlns:a16="http://schemas.microsoft.com/office/drawing/2014/main" id="{6B13402C-1054-4D01-8282-5E7267A9CAC7}"/>
              </a:ext>
            </a:extLst>
          </p:cNvPr>
          <p:cNvSpPr>
            <a:spLocks noGrp="1"/>
          </p:cNvSpPr>
          <p:nvPr>
            <p:ph idx="1"/>
          </p:nvPr>
        </p:nvSpPr>
        <p:spPr>
          <a:xfrm>
            <a:off x="197708" y="1333900"/>
            <a:ext cx="11565924" cy="3138585"/>
          </a:xfrm>
        </p:spPr>
        <p:txBody>
          <a:bodyPr>
            <a:noAutofit/>
          </a:bodyPr>
          <a:lstStyle/>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r>
              <a:rPr lang="en-AU" sz="2400" dirty="0"/>
              <a:t>Just wanted to share and discuss a few observations we have noticed since AEMO Retail go-live re CNDS records and MDFF register level metering data delivery</a:t>
            </a:r>
          </a:p>
          <a:p>
            <a:endParaRPr lang="en-AU" sz="2400" dirty="0"/>
          </a:p>
          <a:p>
            <a:r>
              <a:rPr lang="en-AU" sz="2400" dirty="0"/>
              <a:t>The following slides are direct extracts from the ‘AEMO 5MS/GS CNDS &amp; Meter Data Delivery Clarifications’ document which was published on AEMO’s website on the 5</a:t>
            </a:r>
            <a:r>
              <a:rPr lang="en-AU" sz="2400" baseline="30000" dirty="0"/>
              <a:t>th</a:t>
            </a:r>
            <a:r>
              <a:rPr lang="en-AU" sz="2400" dirty="0"/>
              <a:t> Aug last year</a:t>
            </a:r>
          </a:p>
          <a:p>
            <a:pPr lvl="1"/>
            <a:r>
              <a:rPr lang="en-AU" sz="2000" dirty="0">
                <a:hlinkClick r:id="rId2"/>
              </a:rPr>
              <a:t>https://www.aemo.com.au/-/media/files/electricity/nem/5ms/readiness-workstream/2020/5ms-cnds-and-meter-data-delivery-clarifications-v1-1.pdf?la=en&amp;hash=83B74534459297EA4CC385E18098D8F0</a:t>
            </a:r>
            <a:endParaRPr lang="en-AU" sz="2000" dirty="0"/>
          </a:p>
          <a:p>
            <a:pPr lvl="1"/>
            <a:endParaRPr lang="en-AU" sz="2000" dirty="0"/>
          </a:p>
          <a:p>
            <a:r>
              <a:rPr lang="en-AU" sz="2400" dirty="0"/>
              <a:t>Please also note that MDMF will not be accepted by AEMO for interval meter reads from 1 Oct 2021</a:t>
            </a:r>
          </a:p>
          <a:p>
            <a:endParaRPr lang="en-AU" sz="2400" dirty="0"/>
          </a:p>
          <a:p>
            <a:pPr>
              <a:spcBef>
                <a:spcPts val="544"/>
              </a:spcBef>
            </a:pPr>
            <a:endParaRPr lang="en-AU" sz="1452" dirty="0">
              <a:solidFill>
                <a:srgbClr val="002060"/>
              </a:solidFill>
              <a:latin typeface="Arial" panose="020B0604020202020204" pitchFamily="34" charset="0"/>
              <a:cs typeface="Arial" panose="020B0604020202020204" pitchFamily="34" charset="0"/>
            </a:endParaRPr>
          </a:p>
          <a:p>
            <a:pPr>
              <a:spcBef>
                <a:spcPts val="544"/>
              </a:spcBef>
            </a:pPr>
            <a:endParaRPr lang="en-AU" sz="1452" dirty="0">
              <a:solidFill>
                <a:srgbClr val="002060"/>
              </a:solidFill>
              <a:latin typeface="Arial" panose="020B0604020202020204" pitchFamily="34" charset="0"/>
              <a:cs typeface="Arial" panose="020B0604020202020204" pitchFamily="34" charset="0"/>
            </a:endParaRPr>
          </a:p>
          <a:p>
            <a:pPr lvl="1">
              <a:spcBef>
                <a:spcPts val="0"/>
              </a:spcBef>
            </a:pPr>
            <a:endParaRPr lang="en-AU" sz="1315" dirty="0">
              <a:solidFill>
                <a:srgbClr val="002060"/>
              </a:solidFill>
              <a:latin typeface="Arial" panose="020B0604020202020204" pitchFamily="34" charset="0"/>
              <a:cs typeface="Arial" panose="020B0604020202020204" pitchFamily="34" charset="0"/>
            </a:endParaRPr>
          </a:p>
          <a:p>
            <a:pPr lvl="1">
              <a:spcBef>
                <a:spcPts val="544"/>
              </a:spcBef>
            </a:pPr>
            <a:endParaRPr lang="en-AU" sz="1724" u="sng" dirty="0">
              <a:solidFill>
                <a:srgbClr val="00206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3BAF848-F219-480B-993F-794CC2512D2F}"/>
              </a:ext>
            </a:extLst>
          </p:cNvPr>
          <p:cNvSpPr>
            <a:spLocks noGrp="1"/>
          </p:cNvSpPr>
          <p:nvPr>
            <p:ph type="sldNum" sz="quarter" idx="12"/>
          </p:nvPr>
        </p:nvSpPr>
        <p:spPr/>
        <p:txBody>
          <a:bodyPr/>
          <a:lstStyle/>
          <a:p>
            <a:fld id="{4EC81F68-4976-451A-B2E9-79BCBD2F70CC}" type="slidenum">
              <a:rPr lang="en-AU" smtClean="0"/>
              <a:t>17</a:t>
            </a:fld>
            <a:endParaRPr lang="en-AU" dirty="0"/>
          </a:p>
        </p:txBody>
      </p:sp>
    </p:spTree>
    <p:extLst>
      <p:ext uri="{BB962C8B-B14F-4D97-AF65-F5344CB8AC3E}">
        <p14:creationId xmlns:p14="http://schemas.microsoft.com/office/powerpoint/2010/main" val="2620685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259780" y="136526"/>
            <a:ext cx="9303535" cy="1189039"/>
          </a:xfrm>
        </p:spPr>
        <p:txBody>
          <a:bodyPr>
            <a:normAutofit/>
          </a:bodyPr>
          <a:lstStyle/>
          <a:p>
            <a:r>
              <a:rPr lang="en-AU" dirty="0"/>
              <a:t>Interval Register Level CNDS Records</a:t>
            </a:r>
          </a:p>
        </p:txBody>
      </p:sp>
      <p:sp>
        <p:nvSpPr>
          <p:cNvPr id="3" name="Content Placeholder 2">
            <a:extLst>
              <a:ext uri="{FF2B5EF4-FFF2-40B4-BE49-F238E27FC236}">
                <a16:creationId xmlns:a16="http://schemas.microsoft.com/office/drawing/2014/main" id="{6B13402C-1054-4D01-8282-5E7267A9CAC7}"/>
              </a:ext>
            </a:extLst>
          </p:cNvPr>
          <p:cNvSpPr>
            <a:spLocks noGrp="1"/>
          </p:cNvSpPr>
          <p:nvPr>
            <p:ph idx="1"/>
          </p:nvPr>
        </p:nvSpPr>
        <p:spPr>
          <a:xfrm>
            <a:off x="197708" y="1333900"/>
            <a:ext cx="11565924" cy="3138585"/>
          </a:xfrm>
        </p:spPr>
        <p:txBody>
          <a:bodyPr>
            <a:noAutofit/>
          </a:bodyPr>
          <a:lstStyle/>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r>
              <a:rPr lang="en-AU" sz="1452" dirty="0">
                <a:solidFill>
                  <a:srgbClr val="002060"/>
                </a:solidFill>
                <a:latin typeface="Arial" panose="020B0604020202020204" pitchFamily="34" charset="0"/>
                <a:cs typeface="Arial" panose="020B0604020202020204" pitchFamily="34" charset="0"/>
              </a:rPr>
              <a:t>In accordance with the new 5MS Service Level Procedure: MDP, the following CNDS records must be created (to match the capabilities of the meter) and maintained accurately in a timely manner where required to support the following critical processes.  </a:t>
            </a: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endParaRPr lang="en-AU" sz="1724" dirty="0">
              <a:solidFill>
                <a:srgbClr val="002060"/>
              </a:solidFill>
              <a:latin typeface="Arial" panose="020B0604020202020204" pitchFamily="34" charset="0"/>
              <a:cs typeface="Arial" panose="020B0604020202020204" pitchFamily="34" charset="0"/>
            </a:endParaRPr>
          </a:p>
          <a:p>
            <a:pPr marL="0" indent="0">
              <a:spcBef>
                <a:spcPts val="544"/>
              </a:spcBef>
              <a:buNone/>
            </a:pPr>
            <a:r>
              <a:rPr lang="en-AU" sz="1452" b="1" dirty="0">
                <a:solidFill>
                  <a:srgbClr val="002060"/>
                </a:solidFill>
                <a:latin typeface="Arial" panose="020B0604020202020204" pitchFamily="34" charset="0"/>
                <a:cs typeface="Arial" panose="020B0604020202020204" pitchFamily="34" charset="0"/>
              </a:rPr>
              <a:t>For the avoidance of doubt: </a:t>
            </a:r>
          </a:p>
          <a:p>
            <a:pPr>
              <a:spcBef>
                <a:spcPts val="544"/>
              </a:spcBef>
            </a:pPr>
            <a:r>
              <a:rPr lang="en-AU" sz="1270" dirty="0">
                <a:solidFill>
                  <a:srgbClr val="002060"/>
                </a:solidFill>
                <a:latin typeface="Arial" panose="020B0604020202020204" pitchFamily="34" charset="0"/>
                <a:cs typeface="Arial" panose="020B0604020202020204" pitchFamily="34" charset="0"/>
              </a:rPr>
              <a:t>A Register Level Interval CNDS record must not be replaced by a Net CNDS record</a:t>
            </a:r>
          </a:p>
          <a:p>
            <a:pPr>
              <a:spcBef>
                <a:spcPts val="544"/>
              </a:spcBef>
            </a:pPr>
            <a:r>
              <a:rPr lang="en-AU" sz="1270" dirty="0">
                <a:solidFill>
                  <a:srgbClr val="002060"/>
                </a:solidFill>
                <a:latin typeface="Arial" panose="020B0604020202020204" pitchFamily="34" charset="0"/>
                <a:cs typeface="Arial" panose="020B0604020202020204" pitchFamily="34" charset="0"/>
              </a:rPr>
              <a:t>Register Level Interval CNDS records must reflect a DatastreamType code of ‘I’, ‘P’ or ‘N’</a:t>
            </a:r>
          </a:p>
          <a:p>
            <a:pPr lvl="1">
              <a:spcBef>
                <a:spcPts val="544"/>
              </a:spcBef>
            </a:pPr>
            <a:r>
              <a:rPr lang="en-AU" sz="1270" dirty="0">
                <a:solidFill>
                  <a:srgbClr val="002060"/>
                </a:solidFill>
                <a:latin typeface="Arial" panose="020B0604020202020204" pitchFamily="34" charset="0"/>
                <a:cs typeface="Arial" panose="020B0604020202020204" pitchFamily="34" charset="0"/>
              </a:rPr>
              <a:t>Refer to Section ‘CNDS DataStreamType Codes’ for further details</a:t>
            </a:r>
          </a:p>
          <a:p>
            <a:pPr>
              <a:spcBef>
                <a:spcPts val="544"/>
              </a:spcBef>
            </a:pPr>
            <a:r>
              <a:rPr lang="en-AU" sz="1270" b="1" dirty="0">
                <a:solidFill>
                  <a:srgbClr val="FF0000"/>
                </a:solidFill>
                <a:latin typeface="Arial" panose="020B0604020202020204" pitchFamily="34" charset="0"/>
                <a:cs typeface="Arial" panose="020B0604020202020204" pitchFamily="34" charset="0"/>
              </a:rPr>
              <a:t>Once a Register Level Interval CNDS record has been created, an MDP must send AEMO meter data in MDFF from its effective date</a:t>
            </a:r>
            <a:r>
              <a:rPr lang="en-AU" sz="1270" b="1" dirty="0">
                <a:solidFill>
                  <a:srgbClr val="002060"/>
                </a:solidFill>
                <a:latin typeface="Arial" panose="020B0604020202020204" pitchFamily="34" charset="0"/>
                <a:cs typeface="Arial" panose="020B0604020202020204" pitchFamily="34" charset="0"/>
              </a:rPr>
              <a:t> </a:t>
            </a:r>
          </a:p>
          <a:p>
            <a:pPr lvl="1">
              <a:spcBef>
                <a:spcPts val="544"/>
              </a:spcBef>
            </a:pPr>
            <a:r>
              <a:rPr lang="en-AU" sz="1270" dirty="0">
                <a:solidFill>
                  <a:srgbClr val="002060"/>
                </a:solidFill>
                <a:latin typeface="Arial" panose="020B0604020202020204" pitchFamily="34" charset="0"/>
                <a:cs typeface="Arial" panose="020B0604020202020204" pitchFamily="34" charset="0"/>
              </a:rPr>
              <a:t>Refer Section ‘CNDS &amp; Meter Data Delivery’ for further details</a:t>
            </a:r>
          </a:p>
          <a:p>
            <a:pPr>
              <a:spcBef>
                <a:spcPts val="544"/>
              </a:spcBef>
            </a:pPr>
            <a:r>
              <a:rPr lang="en-AU" sz="1270" dirty="0">
                <a:solidFill>
                  <a:srgbClr val="002060"/>
                </a:solidFill>
                <a:latin typeface="Arial" panose="020B0604020202020204" pitchFamily="34" charset="0"/>
                <a:cs typeface="Arial" panose="020B0604020202020204" pitchFamily="34" charset="0"/>
              </a:rPr>
              <a:t>AEMO’s preference is for MDPs to transition Net records to Interval Register level CNDS records as soon as possible from the date AEMO introduces its MDFF capability</a:t>
            </a:r>
          </a:p>
          <a:p>
            <a:pPr lvl="1">
              <a:spcBef>
                <a:spcPts val="0"/>
              </a:spcBef>
            </a:pPr>
            <a:endParaRPr lang="en-AU" sz="1315" dirty="0">
              <a:solidFill>
                <a:srgbClr val="002060"/>
              </a:solidFill>
              <a:latin typeface="Arial" panose="020B0604020202020204" pitchFamily="34" charset="0"/>
              <a:cs typeface="Arial" panose="020B0604020202020204" pitchFamily="34" charset="0"/>
            </a:endParaRPr>
          </a:p>
          <a:p>
            <a:pPr lvl="1">
              <a:spcBef>
                <a:spcPts val="544"/>
              </a:spcBef>
            </a:pPr>
            <a:endParaRPr lang="en-AU" sz="1724" u="sng" dirty="0">
              <a:solidFill>
                <a:srgbClr val="00206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3BAF848-F219-480B-993F-794CC2512D2F}"/>
              </a:ext>
            </a:extLst>
          </p:cNvPr>
          <p:cNvSpPr>
            <a:spLocks noGrp="1"/>
          </p:cNvSpPr>
          <p:nvPr>
            <p:ph type="sldNum" sz="quarter" idx="12"/>
          </p:nvPr>
        </p:nvSpPr>
        <p:spPr/>
        <p:txBody>
          <a:bodyPr/>
          <a:lstStyle/>
          <a:p>
            <a:fld id="{4EC81F68-4976-451A-B2E9-79BCBD2F70CC}" type="slidenum">
              <a:rPr lang="en-AU" smtClean="0"/>
              <a:t>18</a:t>
            </a:fld>
            <a:endParaRPr lang="en-AU" dirty="0"/>
          </a:p>
        </p:txBody>
      </p:sp>
      <p:graphicFrame>
        <p:nvGraphicFramePr>
          <p:cNvPr id="5" name="Table 8">
            <a:extLst>
              <a:ext uri="{FF2B5EF4-FFF2-40B4-BE49-F238E27FC236}">
                <a16:creationId xmlns:a16="http://schemas.microsoft.com/office/drawing/2014/main" id="{6AAEE082-0E7D-4539-B9FE-BF73E766D00A}"/>
              </a:ext>
            </a:extLst>
          </p:cNvPr>
          <p:cNvGraphicFramePr>
            <a:graphicFrameLocks noGrp="1"/>
          </p:cNvGraphicFramePr>
          <p:nvPr/>
        </p:nvGraphicFramePr>
        <p:xfrm>
          <a:off x="2619735" y="2342670"/>
          <a:ext cx="6721870" cy="1917946"/>
        </p:xfrm>
        <a:graphic>
          <a:graphicData uri="http://schemas.openxmlformats.org/drawingml/2006/table">
            <a:tbl>
              <a:tblPr firstRow="1" bandRow="1">
                <a:tableStyleId>{5940675A-B579-460E-94D1-54222C63F5DA}</a:tableStyleId>
              </a:tblPr>
              <a:tblGrid>
                <a:gridCol w="3078404">
                  <a:extLst>
                    <a:ext uri="{9D8B030D-6E8A-4147-A177-3AD203B41FA5}">
                      <a16:colId xmlns:a16="http://schemas.microsoft.com/office/drawing/2014/main" val="789040225"/>
                    </a:ext>
                  </a:extLst>
                </a:gridCol>
                <a:gridCol w="3643466">
                  <a:extLst>
                    <a:ext uri="{9D8B030D-6E8A-4147-A177-3AD203B41FA5}">
                      <a16:colId xmlns:a16="http://schemas.microsoft.com/office/drawing/2014/main" val="973156177"/>
                    </a:ext>
                  </a:extLst>
                </a:gridCol>
              </a:tblGrid>
              <a:tr h="276509">
                <a:tc>
                  <a:txBody>
                    <a:bodyPr/>
                    <a:lstStyle/>
                    <a:p>
                      <a:r>
                        <a:rPr lang="en-AU" sz="1300" b="1" dirty="0">
                          <a:solidFill>
                            <a:schemeClr val="bg1"/>
                          </a:solidFill>
                          <a:latin typeface="Arial Narrow" panose="020B0606020202030204" pitchFamily="34" charset="0"/>
                        </a:rPr>
                        <a:t>AEMO Process</a:t>
                      </a:r>
                      <a:endParaRPr lang="en-AU" sz="1300" b="1" dirty="0">
                        <a:solidFill>
                          <a:schemeClr val="bg1"/>
                        </a:solidFill>
                        <a:latin typeface="Arial Narrow" panose="020B0606020202030204" pitchFamily="34" charset="0"/>
                        <a:cs typeface="Arial" panose="020B0604020202020204" pitchFamily="34" charset="0"/>
                      </a:endParaRPr>
                    </a:p>
                  </a:txBody>
                  <a:tcPr marL="82953" marR="82953" marT="41476" marB="41476">
                    <a:solidFill>
                      <a:srgbClr val="002060"/>
                    </a:solidFill>
                  </a:tcPr>
                </a:tc>
                <a:tc>
                  <a:txBody>
                    <a:bodyPr/>
                    <a:lstStyle/>
                    <a:p>
                      <a:r>
                        <a:rPr lang="en-AU" sz="1300" b="1" dirty="0">
                          <a:solidFill>
                            <a:schemeClr val="bg1"/>
                          </a:solidFill>
                          <a:latin typeface="Arial Narrow" panose="020B0606020202030204" pitchFamily="34" charset="0"/>
                        </a:rPr>
                        <a:t>Mandatory CNDS Records (as per NMI Procedures)</a:t>
                      </a:r>
                      <a:endParaRPr lang="en-AU" sz="1300" b="1" i="1" dirty="0">
                        <a:solidFill>
                          <a:schemeClr val="bg1"/>
                        </a:solidFill>
                        <a:latin typeface="Arial Narrow" panose="020B0606020202030204" pitchFamily="34" charset="0"/>
                        <a:cs typeface="Arial" panose="020B0604020202020204" pitchFamily="34" charset="0"/>
                      </a:endParaRPr>
                    </a:p>
                  </a:txBody>
                  <a:tcPr marL="82953" marR="82953" marT="41476" marB="41476">
                    <a:solidFill>
                      <a:srgbClr val="002060"/>
                    </a:solidFill>
                  </a:tcPr>
                </a:tc>
                <a:extLst>
                  <a:ext uri="{0D108BD9-81ED-4DB2-BD59-A6C34878D82A}">
                    <a16:rowId xmlns:a16="http://schemas.microsoft.com/office/drawing/2014/main" val="1194031355"/>
                  </a:ext>
                </a:extLst>
              </a:tr>
              <a:tr h="29330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NEM Settlements</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DatastreamSuffix = ‘E’ &amp; ‘B’ </a:t>
                      </a:r>
                      <a:r>
                        <a:rPr lang="en-AU" sz="1300" b="1" kern="1200" dirty="0">
                          <a:solidFill>
                            <a:srgbClr val="FF0000"/>
                          </a:solidFill>
                          <a:latin typeface="Arial Narrow" panose="020B0606020202030204" pitchFamily="34" charset="0"/>
                        </a:rPr>
                        <a:t>or</a:t>
                      </a:r>
                      <a:r>
                        <a:rPr lang="en-AU" sz="1300" b="0" kern="1200" dirty="0">
                          <a:solidFill>
                            <a:srgbClr val="002060"/>
                          </a:solidFill>
                          <a:latin typeface="Arial Narrow" panose="020B0606020202030204" pitchFamily="34" charset="0"/>
                        </a:rPr>
                        <a:t> ‘A’ &amp; ‘D’ </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extLst>
                  <a:ext uri="{0D108BD9-81ED-4DB2-BD59-A6C34878D82A}">
                    <a16:rowId xmlns:a16="http://schemas.microsoft.com/office/drawing/2014/main" val="1449136584"/>
                  </a:ext>
                </a:extLst>
              </a:tr>
              <a:tr h="30223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UFE Analysis</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DatastreamSuffix = ‘Q’ &amp; ‘K’ </a:t>
                      </a:r>
                      <a:r>
                        <a:rPr lang="en-AU" sz="1300" b="1" kern="1200" dirty="0">
                          <a:solidFill>
                            <a:srgbClr val="FF0000"/>
                          </a:solidFill>
                          <a:latin typeface="Arial Narrow" panose="020B0606020202030204" pitchFamily="34" charset="0"/>
                        </a:rPr>
                        <a:t>or </a:t>
                      </a:r>
                      <a:r>
                        <a:rPr lang="en-AU" sz="1300" b="0" kern="1200" dirty="0">
                          <a:solidFill>
                            <a:srgbClr val="002060"/>
                          </a:solidFill>
                          <a:latin typeface="Arial Narrow" panose="020B0606020202030204" pitchFamily="34" charset="0"/>
                        </a:rPr>
                        <a:t>‘P’ &amp; ‘J’ </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extLst>
                  <a:ext uri="{0D108BD9-81ED-4DB2-BD59-A6C34878D82A}">
                    <a16:rowId xmlns:a16="http://schemas.microsoft.com/office/drawing/2014/main" val="2692547156"/>
                  </a:ext>
                </a:extLst>
              </a:tr>
              <a:tr h="27650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VIC TUoS: NEM Settlements</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DatastreamSuffix = ‘E’ &amp; ‘B’ </a:t>
                      </a:r>
                      <a:r>
                        <a:rPr lang="en-AU" sz="1300" b="1" kern="1200" dirty="0">
                          <a:solidFill>
                            <a:srgbClr val="FF0000"/>
                          </a:solidFill>
                          <a:latin typeface="Arial Narrow" panose="020B0606020202030204" pitchFamily="34" charset="0"/>
                        </a:rPr>
                        <a:t>or</a:t>
                      </a:r>
                      <a:r>
                        <a:rPr lang="en-AU" sz="1300" b="0" kern="1200" dirty="0">
                          <a:solidFill>
                            <a:srgbClr val="002060"/>
                          </a:solidFill>
                          <a:latin typeface="Arial Narrow" panose="020B0606020202030204" pitchFamily="34" charset="0"/>
                        </a:rPr>
                        <a:t> ‘A’ &amp; ‘D’ </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extLst>
                  <a:ext uri="{0D108BD9-81ED-4DB2-BD59-A6C34878D82A}">
                    <a16:rowId xmlns:a16="http://schemas.microsoft.com/office/drawing/2014/main" val="961425114"/>
                  </a:ext>
                </a:extLst>
              </a:tr>
              <a:tr h="276509">
                <a:tc>
                  <a:txBody>
                    <a:bodyPr/>
                    <a:lstStyle/>
                    <a:p>
                      <a:pPr algn="l"/>
                      <a:r>
                        <a:rPr lang="en-AU" sz="1300" b="0" kern="1200" dirty="0">
                          <a:solidFill>
                            <a:srgbClr val="002060"/>
                          </a:solidFill>
                          <a:latin typeface="Arial Narrow" panose="020B0606020202030204" pitchFamily="34" charset="0"/>
                        </a:rPr>
                        <a:t>VIC TUoS: UFE analysis</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DatastreamSuffix = ‘Q’ &amp; ‘K’ </a:t>
                      </a:r>
                      <a:r>
                        <a:rPr lang="en-AU" sz="1300" b="1" kern="1200" dirty="0">
                          <a:solidFill>
                            <a:srgbClr val="FF0000"/>
                          </a:solidFill>
                          <a:latin typeface="Arial Narrow" panose="020B0606020202030204" pitchFamily="34" charset="0"/>
                        </a:rPr>
                        <a:t>or</a:t>
                      </a:r>
                      <a:r>
                        <a:rPr lang="en-AU" sz="1300" b="0" kern="1200" dirty="0">
                          <a:solidFill>
                            <a:srgbClr val="002060"/>
                          </a:solidFill>
                          <a:latin typeface="Arial Narrow" panose="020B0606020202030204" pitchFamily="34" charset="0"/>
                        </a:rPr>
                        <a:t> ‘P’ &amp; ‘J’</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extLst>
                  <a:ext uri="{0D108BD9-81ED-4DB2-BD59-A6C34878D82A}">
                    <a16:rowId xmlns:a16="http://schemas.microsoft.com/office/drawing/2014/main" val="3990497477"/>
                  </a:ext>
                </a:extLst>
              </a:tr>
              <a:tr h="470065">
                <a:tc>
                  <a:txBody>
                    <a:bodyPr/>
                    <a:lstStyle/>
                    <a:p>
                      <a:pPr algn="l"/>
                      <a:r>
                        <a:rPr lang="en-AU" sz="1300" b="0" kern="1200" dirty="0">
                          <a:solidFill>
                            <a:srgbClr val="002060"/>
                          </a:solidFill>
                          <a:latin typeface="Arial Narrow" panose="020B0606020202030204" pitchFamily="34" charset="0"/>
                        </a:rPr>
                        <a:t>VIC TUoS: Billing</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300" b="0" kern="1200" dirty="0">
                          <a:solidFill>
                            <a:srgbClr val="002060"/>
                          </a:solidFill>
                          <a:latin typeface="Arial Narrow" panose="020B0606020202030204" pitchFamily="34" charset="0"/>
                        </a:rPr>
                        <a:t>DatastreamSuffix = ‘E’, ‘B’, ‘Q’ &amp; ‘K’ </a:t>
                      </a:r>
                      <a:r>
                        <a:rPr lang="en-AU" sz="1300" b="1" kern="1200" dirty="0">
                          <a:solidFill>
                            <a:srgbClr val="FF0000"/>
                          </a:solidFill>
                          <a:latin typeface="Arial Narrow" panose="020B0606020202030204" pitchFamily="34" charset="0"/>
                        </a:rPr>
                        <a:t>or</a:t>
                      </a:r>
                      <a:r>
                        <a:rPr lang="en-AU" sz="1300" b="0" kern="1200" dirty="0">
                          <a:solidFill>
                            <a:srgbClr val="002060"/>
                          </a:solidFill>
                          <a:latin typeface="Arial Narrow" panose="020B0606020202030204" pitchFamily="34" charset="0"/>
                        </a:rPr>
                        <a:t> ‘F’, ‘C’, ‘L’ &amp; ‘R’ </a:t>
                      </a:r>
                      <a:r>
                        <a:rPr lang="en-AU" sz="1300" b="1" kern="1200" dirty="0">
                          <a:solidFill>
                            <a:srgbClr val="FF0000"/>
                          </a:solidFill>
                          <a:latin typeface="Arial Narrow" panose="020B0606020202030204" pitchFamily="34" charset="0"/>
                        </a:rPr>
                        <a:t>or</a:t>
                      </a:r>
                      <a:r>
                        <a:rPr lang="en-AU" sz="1300" b="0" kern="1200" dirty="0">
                          <a:solidFill>
                            <a:srgbClr val="002060"/>
                          </a:solidFill>
                          <a:latin typeface="Arial Narrow" panose="020B0606020202030204" pitchFamily="34" charset="0"/>
                        </a:rPr>
                        <a:t> ‘A’, ‘D’, ‘P’ &amp; ‘J’</a:t>
                      </a:r>
                      <a:endParaRPr lang="en-AU" sz="1300" b="0" kern="1200" dirty="0">
                        <a:solidFill>
                          <a:srgbClr val="002060"/>
                        </a:solidFill>
                        <a:latin typeface="Arial Narrow" panose="020B0606020202030204" pitchFamily="34" charset="0"/>
                        <a:ea typeface="+mn-ea"/>
                        <a:cs typeface="Arial" panose="020B0604020202020204" pitchFamily="34" charset="0"/>
                      </a:endParaRPr>
                    </a:p>
                  </a:txBody>
                  <a:tcPr marL="82953" marR="82953" marT="41476" marB="41476"/>
                </a:tc>
                <a:extLst>
                  <a:ext uri="{0D108BD9-81ED-4DB2-BD59-A6C34878D82A}">
                    <a16:rowId xmlns:a16="http://schemas.microsoft.com/office/drawing/2014/main" val="1898613899"/>
                  </a:ext>
                </a:extLst>
              </a:tr>
            </a:tbl>
          </a:graphicData>
        </a:graphic>
      </p:graphicFrame>
    </p:spTree>
    <p:extLst>
      <p:ext uri="{BB962C8B-B14F-4D97-AF65-F5344CB8AC3E}">
        <p14:creationId xmlns:p14="http://schemas.microsoft.com/office/powerpoint/2010/main" val="482551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259492" y="136526"/>
            <a:ext cx="8835081" cy="1189039"/>
          </a:xfrm>
        </p:spPr>
        <p:txBody>
          <a:bodyPr>
            <a:normAutofit fontScale="90000"/>
          </a:bodyPr>
          <a:lstStyle/>
          <a:p>
            <a:r>
              <a:rPr lang="en-AU" dirty="0"/>
              <a:t>DataStreamSuffix and DataStreamType ‘Combination’ validations</a:t>
            </a:r>
          </a:p>
        </p:txBody>
      </p:sp>
      <p:sp>
        <p:nvSpPr>
          <p:cNvPr id="4" name="Slide Number Placeholder 3">
            <a:extLst>
              <a:ext uri="{FF2B5EF4-FFF2-40B4-BE49-F238E27FC236}">
                <a16:creationId xmlns:a16="http://schemas.microsoft.com/office/drawing/2014/main" id="{23BAF848-F219-480B-993F-794CC2512D2F}"/>
              </a:ext>
            </a:extLst>
          </p:cNvPr>
          <p:cNvSpPr>
            <a:spLocks noGrp="1"/>
          </p:cNvSpPr>
          <p:nvPr>
            <p:ph type="sldNum" sz="quarter" idx="12"/>
          </p:nvPr>
        </p:nvSpPr>
        <p:spPr/>
        <p:txBody>
          <a:bodyPr/>
          <a:lstStyle/>
          <a:p>
            <a:fld id="{4EC81F68-4976-451A-B2E9-79BCBD2F70CC}" type="slidenum">
              <a:rPr lang="en-AU" smtClean="0"/>
              <a:t>19</a:t>
            </a:fld>
            <a:endParaRPr lang="en-AU" dirty="0"/>
          </a:p>
        </p:txBody>
      </p:sp>
      <p:sp>
        <p:nvSpPr>
          <p:cNvPr id="11" name="Rectangle 10">
            <a:extLst>
              <a:ext uri="{FF2B5EF4-FFF2-40B4-BE49-F238E27FC236}">
                <a16:creationId xmlns:a16="http://schemas.microsoft.com/office/drawing/2014/main" id="{F2E4932C-679C-4AE3-857D-E91E2CA5CB75}"/>
              </a:ext>
            </a:extLst>
          </p:cNvPr>
          <p:cNvSpPr/>
          <p:nvPr/>
        </p:nvSpPr>
        <p:spPr>
          <a:xfrm>
            <a:off x="259493" y="1586343"/>
            <a:ext cx="11714204" cy="4288675"/>
          </a:xfrm>
          <a:prstGeom prst="rect">
            <a:avLst/>
          </a:prstGeom>
        </p:spPr>
        <p:txBody>
          <a:bodyPr wrap="square">
            <a:spAutoFit/>
          </a:bodyPr>
          <a:lstStyle/>
          <a:p>
            <a:pPr marL="259232" indent="-259232">
              <a:spcBef>
                <a:spcPts val="1633"/>
              </a:spcBef>
              <a:buFont typeface="Arial" panose="020B0604020202020204" pitchFamily="34" charset="0"/>
              <a:buChar char="•"/>
            </a:pPr>
            <a:r>
              <a:rPr lang="en-AU" sz="1633" dirty="0">
                <a:solidFill>
                  <a:srgbClr val="002060"/>
                </a:solidFill>
                <a:latin typeface="Arial" panose="020B0604020202020204" pitchFamily="34" charset="0"/>
                <a:cs typeface="Arial" panose="020B0604020202020204" pitchFamily="34" charset="0"/>
              </a:rPr>
              <a:t>‘Combination’ validations </a:t>
            </a:r>
            <a:r>
              <a:rPr lang="en-AU" sz="1633" dirty="0">
                <a:solidFill>
                  <a:srgbClr val="FF0000"/>
                </a:solidFill>
                <a:latin typeface="Arial" panose="020B0604020202020204" pitchFamily="34" charset="0"/>
                <a:cs typeface="Arial" panose="020B0604020202020204" pitchFamily="34" charset="0"/>
              </a:rPr>
              <a:t>will be limited due </a:t>
            </a:r>
            <a:r>
              <a:rPr lang="en-AU" sz="1633" dirty="0">
                <a:solidFill>
                  <a:srgbClr val="002060"/>
                </a:solidFill>
                <a:latin typeface="Arial" panose="020B0604020202020204" pitchFamily="34" charset="0"/>
                <a:cs typeface="Arial" panose="020B0604020202020204" pitchFamily="34" charset="0"/>
              </a:rPr>
              <a:t>to complexities associated to physical metering installations and the sequential processing of CNDS records by the CATS system.  </a:t>
            </a:r>
          </a:p>
          <a:p>
            <a:pPr marL="259232" indent="-259232">
              <a:spcBef>
                <a:spcPts val="1633"/>
              </a:spcBef>
              <a:buFont typeface="Arial" panose="020B0604020202020204" pitchFamily="34" charset="0"/>
              <a:buChar char="•"/>
            </a:pPr>
            <a:r>
              <a:rPr lang="en-AU" sz="1633" dirty="0">
                <a:solidFill>
                  <a:srgbClr val="002060"/>
                </a:solidFill>
                <a:latin typeface="Arial" panose="020B0604020202020204" pitchFamily="34" charset="0"/>
                <a:cs typeface="Arial" panose="020B0604020202020204" pitchFamily="34" charset="0"/>
              </a:rPr>
              <a:t>An example of these complexities is: </a:t>
            </a:r>
          </a:p>
          <a:p>
            <a:pPr marL="545633" lvl="1" indent="-181877" defTabSz="727510">
              <a:spcAft>
                <a:spcPts val="454"/>
              </a:spcAft>
              <a:buFont typeface="Arial" panose="020B0604020202020204" pitchFamily="34" charset="0"/>
              <a:buChar char="•"/>
            </a:pPr>
            <a:r>
              <a:rPr lang="en-AU" sz="1452" dirty="0">
                <a:solidFill>
                  <a:srgbClr val="002060"/>
                </a:solidFill>
                <a:latin typeface="Arial" panose="020B0604020202020204" pitchFamily="34" charset="0"/>
                <a:cs typeface="Arial" panose="020B0604020202020204" pitchFamily="34" charset="0"/>
              </a:rPr>
              <a:t>Metering Installation type 1 or type 2 metering</a:t>
            </a:r>
          </a:p>
          <a:p>
            <a:pPr marL="960405" lvl="2" indent="-181877" defTabSz="727510">
              <a:spcAft>
                <a:spcPts val="454"/>
              </a:spcAft>
              <a:buFont typeface="Arial" panose="020B0604020202020204" pitchFamily="34" charset="0"/>
              <a:buChar char="•"/>
            </a:pPr>
            <a:r>
              <a:rPr lang="en-AU" sz="1452" dirty="0">
                <a:solidFill>
                  <a:srgbClr val="002060"/>
                </a:solidFill>
                <a:latin typeface="Arial" panose="020B0604020202020204" pitchFamily="34" charset="0"/>
                <a:cs typeface="Arial" panose="020B0604020202020204" pitchFamily="34" charset="0"/>
              </a:rPr>
              <a:t>Where records are created in separate CRs for DataStreamSuffix ‘A’, ‘D’, ‘E’ and ‘B’ </a:t>
            </a:r>
          </a:p>
          <a:p>
            <a:pPr marL="1375176" lvl="3" indent="-181877" defTabSz="727510">
              <a:spcAft>
                <a:spcPts val="454"/>
              </a:spcAft>
              <a:buFont typeface="Arial" panose="020B0604020202020204" pitchFamily="34" charset="0"/>
              <a:buChar char="•"/>
            </a:pPr>
            <a:r>
              <a:rPr lang="en-AU" sz="1452" dirty="0">
                <a:solidFill>
                  <a:srgbClr val="002060"/>
                </a:solidFill>
                <a:latin typeface="Arial" panose="020B0604020202020204" pitchFamily="34" charset="0"/>
                <a:cs typeface="Arial" panose="020B0604020202020204" pitchFamily="34" charset="0"/>
              </a:rPr>
              <a:t>And where all 4 DataStreamSuffix have a DatastreamType code of ‘I’</a:t>
            </a:r>
          </a:p>
          <a:p>
            <a:pPr marL="259232" indent="-259232">
              <a:spcBef>
                <a:spcPts val="1633"/>
              </a:spcBef>
              <a:buFont typeface="Arial" panose="020B0604020202020204" pitchFamily="34" charset="0"/>
              <a:buChar char="•"/>
            </a:pPr>
            <a:r>
              <a:rPr lang="en-AU" sz="1633" dirty="0">
                <a:solidFill>
                  <a:srgbClr val="002060"/>
                </a:solidFill>
                <a:latin typeface="Arial" panose="020B0604020202020204" pitchFamily="34" charset="0"/>
                <a:cs typeface="Arial" panose="020B0604020202020204" pitchFamily="34" charset="0"/>
              </a:rPr>
              <a:t>Proposed system validations </a:t>
            </a:r>
            <a:r>
              <a:rPr lang="en-AU" sz="1633" dirty="0">
                <a:solidFill>
                  <a:srgbClr val="FF0000"/>
                </a:solidFill>
                <a:latin typeface="Arial" panose="020B0604020202020204" pitchFamily="34" charset="0"/>
                <a:cs typeface="Arial" panose="020B0604020202020204" pitchFamily="34" charset="0"/>
              </a:rPr>
              <a:t>would not be able to identify </a:t>
            </a:r>
            <a:r>
              <a:rPr lang="en-AU" sz="1633" dirty="0">
                <a:solidFill>
                  <a:srgbClr val="002060"/>
                </a:solidFill>
                <a:latin typeface="Arial" panose="020B0604020202020204" pitchFamily="34" charset="0"/>
                <a:cs typeface="Arial" panose="020B0604020202020204" pitchFamily="34" charset="0"/>
              </a:rPr>
              <a:t>that 2 valid ‘sets’ of datastream suffixes (A&amp;D or B&amp;E) have been created with a DatastreamType code of ‘I’.  In these instances, MDPs will be responsible for ensuring that should these datastream suffixes need to be created, </a:t>
            </a:r>
            <a:r>
              <a:rPr lang="en-AU" sz="1633" dirty="0">
                <a:solidFill>
                  <a:srgbClr val="FF0000"/>
                </a:solidFill>
                <a:latin typeface="Arial" panose="020B0604020202020204" pitchFamily="34" charset="0"/>
                <a:cs typeface="Arial" panose="020B0604020202020204" pitchFamily="34" charset="0"/>
              </a:rPr>
              <a:t>that only one ‘set’ has a DatastreamType of ‘I’ at any point in time</a:t>
            </a:r>
            <a:r>
              <a:rPr lang="en-AU" sz="1633" dirty="0">
                <a:solidFill>
                  <a:srgbClr val="002060"/>
                </a:solidFill>
                <a:latin typeface="Arial" panose="020B0604020202020204" pitchFamily="34" charset="0"/>
                <a:cs typeface="Arial" panose="020B0604020202020204" pitchFamily="34" charset="0"/>
              </a:rPr>
              <a:t>.  </a:t>
            </a:r>
          </a:p>
          <a:p>
            <a:pPr marL="259232" indent="-259232">
              <a:spcBef>
                <a:spcPts val="1633"/>
              </a:spcBef>
              <a:buFont typeface="Arial" panose="020B0604020202020204" pitchFamily="34" charset="0"/>
              <a:buChar char="•"/>
            </a:pPr>
            <a:r>
              <a:rPr lang="en-AU" sz="1633" dirty="0">
                <a:solidFill>
                  <a:srgbClr val="002060"/>
                </a:solidFill>
                <a:latin typeface="Arial" panose="020B0604020202020204" pitchFamily="34" charset="0"/>
                <a:cs typeface="Arial" panose="020B0604020202020204" pitchFamily="34" charset="0"/>
              </a:rPr>
              <a:t>Within the “StandingDataQualityReport” (RM29) reporting, AEMO will identify unexpected combinations across all active CNDS records for a NMI. </a:t>
            </a:r>
          </a:p>
          <a:p>
            <a:pPr marL="259232" indent="-259232">
              <a:spcBef>
                <a:spcPts val="1633"/>
              </a:spcBef>
              <a:buFont typeface="Arial" panose="020B0604020202020204" pitchFamily="34" charset="0"/>
              <a:buChar char="•"/>
            </a:pPr>
            <a:r>
              <a:rPr lang="en-AU" sz="1633" dirty="0">
                <a:solidFill>
                  <a:srgbClr val="002060"/>
                </a:solidFill>
                <a:latin typeface="Arial" panose="020B0604020202020204" pitchFamily="34" charset="0"/>
                <a:cs typeface="Arial" panose="020B0604020202020204" pitchFamily="34" charset="0"/>
              </a:rPr>
              <a:t>Refer to ‘Appendix A: Scenarios - Net &amp; Register level CNDS records’ which provide further details regarding these ‘combination’ scenarios.</a:t>
            </a:r>
          </a:p>
        </p:txBody>
      </p:sp>
    </p:spTree>
    <p:extLst>
      <p:ext uri="{BB962C8B-B14F-4D97-AF65-F5344CB8AC3E}">
        <p14:creationId xmlns:p14="http://schemas.microsoft.com/office/powerpoint/2010/main" val="1427116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dirty="0"/>
              <a:t>AEMO Competition Law </a:t>
            </a:r>
            <a:br>
              <a:rPr lang="en-AU" sz="4000" dirty="0"/>
            </a:br>
            <a:r>
              <a:rPr lang="en-AU" sz="4000" dirty="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dirty="0"/>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799338" y="5352593"/>
            <a:ext cx="5893416" cy="1253402"/>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dirty="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698046" y="340420"/>
            <a:ext cx="6096000" cy="5151667"/>
          </a:xfrm>
          <a:prstGeom prst="rect">
            <a:avLst/>
          </a:prstGeom>
        </p:spPr>
        <p:txBody>
          <a:bodyPr>
            <a:spAutoFit/>
          </a:bodyPr>
          <a:lstStyle/>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discussions </a:t>
            </a:r>
            <a:r>
              <a:rPr lang="en-AU" sz="1200" b="1" dirty="0">
                <a:solidFill>
                  <a:srgbClr val="222324"/>
                </a:solidFill>
                <a:latin typeface="Calibri" panose="020F0502020204030204" pitchFamily="34" charset="0"/>
                <a:cs typeface="Calibri" panose="020F0502020204030204" pitchFamily="34" charset="0"/>
              </a:rPr>
              <a:t>must</a:t>
            </a:r>
            <a:r>
              <a:rPr lang="en-AU" sz="1200" dirty="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meetings </a:t>
            </a:r>
            <a:r>
              <a:rPr lang="en-AU" sz="1200" b="1" dirty="0">
                <a:solidFill>
                  <a:srgbClr val="222324"/>
                </a:solidFill>
                <a:latin typeface="Calibri" panose="020F0502020204030204" pitchFamily="34" charset="0"/>
                <a:cs typeface="Calibri" panose="020F0502020204030204" pitchFamily="34" charset="0"/>
              </a:rPr>
              <a:t>must not</a:t>
            </a:r>
            <a:r>
              <a:rPr lang="en-AU" sz="1200" dirty="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dirty="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339811" y="136526"/>
            <a:ext cx="9109581" cy="1189039"/>
          </a:xfrm>
        </p:spPr>
        <p:txBody>
          <a:bodyPr>
            <a:normAutofit/>
          </a:bodyPr>
          <a:lstStyle/>
          <a:p>
            <a:r>
              <a:rPr lang="en-AU" dirty="0"/>
              <a:t>CNDS &amp; Meter Data Delivery Matrix</a:t>
            </a:r>
          </a:p>
        </p:txBody>
      </p:sp>
      <p:sp>
        <p:nvSpPr>
          <p:cNvPr id="4" name="Slide Number Placeholder 3">
            <a:extLst>
              <a:ext uri="{FF2B5EF4-FFF2-40B4-BE49-F238E27FC236}">
                <a16:creationId xmlns:a16="http://schemas.microsoft.com/office/drawing/2014/main" id="{23BAF848-F219-480B-993F-794CC2512D2F}"/>
              </a:ext>
            </a:extLst>
          </p:cNvPr>
          <p:cNvSpPr>
            <a:spLocks noGrp="1"/>
          </p:cNvSpPr>
          <p:nvPr>
            <p:ph type="sldNum" sz="quarter" idx="12"/>
          </p:nvPr>
        </p:nvSpPr>
        <p:spPr/>
        <p:txBody>
          <a:bodyPr/>
          <a:lstStyle/>
          <a:p>
            <a:fld id="{4EC81F68-4976-451A-B2E9-79BCBD2F70CC}" type="slidenum">
              <a:rPr lang="en-AU" smtClean="0"/>
              <a:t>20</a:t>
            </a:fld>
            <a:endParaRPr lang="en-AU" dirty="0"/>
          </a:p>
        </p:txBody>
      </p:sp>
      <p:graphicFrame>
        <p:nvGraphicFramePr>
          <p:cNvPr id="8" name="Table 7">
            <a:extLst>
              <a:ext uri="{FF2B5EF4-FFF2-40B4-BE49-F238E27FC236}">
                <a16:creationId xmlns:a16="http://schemas.microsoft.com/office/drawing/2014/main" id="{4186B1F1-4518-4BD9-B57E-8DD32AD94D34}"/>
              </a:ext>
            </a:extLst>
          </p:cNvPr>
          <p:cNvGraphicFramePr>
            <a:graphicFrameLocks noGrp="1"/>
          </p:cNvGraphicFramePr>
          <p:nvPr>
            <p:extLst>
              <p:ext uri="{D42A27DB-BD31-4B8C-83A1-F6EECF244321}">
                <p14:modId xmlns:p14="http://schemas.microsoft.com/office/powerpoint/2010/main" val="3826759828"/>
              </p:ext>
            </p:extLst>
          </p:nvPr>
        </p:nvGraphicFramePr>
        <p:xfrm>
          <a:off x="1246291" y="2078465"/>
          <a:ext cx="9699419" cy="4771162"/>
        </p:xfrm>
        <a:graphic>
          <a:graphicData uri="http://schemas.openxmlformats.org/drawingml/2006/table">
            <a:tbl>
              <a:tblPr firstRow="1" firstCol="1" bandRow="1"/>
              <a:tblGrid>
                <a:gridCol w="1276914">
                  <a:extLst>
                    <a:ext uri="{9D8B030D-6E8A-4147-A177-3AD203B41FA5}">
                      <a16:colId xmlns:a16="http://schemas.microsoft.com/office/drawing/2014/main" val="1622549666"/>
                    </a:ext>
                  </a:extLst>
                </a:gridCol>
                <a:gridCol w="3849445">
                  <a:extLst>
                    <a:ext uri="{9D8B030D-6E8A-4147-A177-3AD203B41FA5}">
                      <a16:colId xmlns:a16="http://schemas.microsoft.com/office/drawing/2014/main" val="630069042"/>
                    </a:ext>
                  </a:extLst>
                </a:gridCol>
                <a:gridCol w="4573060">
                  <a:extLst>
                    <a:ext uri="{9D8B030D-6E8A-4147-A177-3AD203B41FA5}">
                      <a16:colId xmlns:a16="http://schemas.microsoft.com/office/drawing/2014/main" val="77189215"/>
                    </a:ext>
                  </a:extLst>
                </a:gridCol>
              </a:tblGrid>
              <a:tr h="398346">
                <a:tc>
                  <a:txBody>
                    <a:bodyPr/>
                    <a:lstStyle/>
                    <a:p>
                      <a:pPr>
                        <a:lnSpc>
                          <a:spcPct val="107000"/>
                        </a:lnSpc>
                        <a:spcAft>
                          <a:spcPts val="0"/>
                        </a:spcAft>
                      </a:pPr>
                      <a:r>
                        <a:rPr lang="en-AU"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AU"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CNDS =  Interval Register Level</a:t>
                      </a:r>
                      <a:endParaRPr lang="en-AU" sz="13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CNDS = Net</a:t>
                      </a:r>
                    </a:p>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AU" sz="13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63618206"/>
                  </a:ext>
                </a:extLst>
              </a:tr>
              <a:tr h="1981994">
                <a:tc>
                  <a:txBody>
                    <a:bodyPr/>
                    <a:lstStyle/>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AEMO receive </a:t>
                      </a:r>
                      <a:r>
                        <a:rPr lang="en-AU" sz="1300" b="1" u="sng"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NEM12</a:t>
                      </a: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a:t>
                      </a:r>
                      <a:r>
                        <a:rPr lang="en-AU" sz="1300" b="1" u="sng"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MDFF</a:t>
                      </a:r>
                      <a:endParaRPr lang="en-AU" sz="13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(i.e. 5, 15 or 30 min, Register level)</a:t>
                      </a:r>
                      <a:endParaRPr lang="en-AU" sz="13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l">
                        <a:lnSpc>
                          <a:spcPct val="107000"/>
                        </a:lnSpc>
                        <a:spcAft>
                          <a:spcPts val="0"/>
                        </a:spcAft>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NEM12 MDFF and CNDS records are both at Register level.</a:t>
                      </a:r>
                    </a:p>
                    <a:p>
                      <a:pPr algn="l">
                        <a:lnSpc>
                          <a:spcPct val="107000"/>
                        </a:lnSpc>
                        <a:spcAft>
                          <a:spcPts val="0"/>
                        </a:spcAft>
                      </a:pPr>
                      <a:endPar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Meter data is accepted, processed and loaded into the database.</a:t>
                      </a:r>
                    </a:p>
                    <a:p>
                      <a:pPr algn="l">
                        <a:lnSpc>
                          <a:spcPct val="107000"/>
                        </a:lnSpc>
                        <a:spcAft>
                          <a:spcPts val="0"/>
                        </a:spcAft>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 </a:t>
                      </a: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Where meter reads are received at the register level but the CNDS record are at the Net level, MSATS would calculate the required Net meter reads at time of Settlements by referencing the content in the NEM12 200 line.  Where the 200 line is populated correctly, Net reads would be generated by the system and applied to Settlement calculations.</a:t>
                      </a:r>
                    </a:p>
                    <a:p>
                      <a:pPr algn="l">
                        <a:lnSpc>
                          <a:spcPct val="107000"/>
                        </a:lnSpc>
                        <a:spcAft>
                          <a:spcPts val="0"/>
                        </a:spcAft>
                      </a:pPr>
                      <a:r>
                        <a:rPr lang="en-AU" sz="1200" kern="12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Where the </a:t>
                      </a:r>
                      <a:r>
                        <a:rPr lang="en-AU" sz="12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NEM12 MDFF </a:t>
                      </a:r>
                      <a:r>
                        <a:rPr lang="en-AU" sz="1200" kern="1200"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rPr>
                        <a:t>200 line is not populated correctly, i.e. Contributory Suffix = ‘N’, </a:t>
                      </a: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the system would:   </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Substitute the kWh reads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missing </a:t>
                      </a: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data in the RM11 and MDP Quality and Quantity reports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Data Mismatch in the RM39 report</a:t>
                      </a: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718640"/>
                  </a:ext>
                </a:extLst>
              </a:tr>
              <a:tr h="2381434">
                <a:tc>
                  <a:txBody>
                    <a:bodyPr/>
                    <a:lstStyle/>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AEMO receive </a:t>
                      </a:r>
                      <a:r>
                        <a:rPr lang="en-AU" sz="1300" b="1" u="sng"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MDMT</a:t>
                      </a:r>
                      <a:endParaRPr lang="en-AU" sz="13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AU" sz="13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(i.e. 30-min, Net)</a:t>
                      </a:r>
                    </a:p>
                    <a:p>
                      <a:pPr algn="ctr">
                        <a:lnSpc>
                          <a:spcPct val="107000"/>
                        </a:lnSpc>
                        <a:spcAft>
                          <a:spcPts val="0"/>
                        </a:spcAft>
                      </a:pPr>
                      <a:endParaRPr lang="en-AU" sz="1300" b="1" dirty="0">
                        <a:solidFill>
                          <a:srgbClr val="FF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lvl="0" indent="0" algn="l" defTabSz="801929" rtl="0" eaLnBrk="1" fontAlgn="auto" latinLnBrk="0" hangingPunct="1">
                        <a:lnSpc>
                          <a:spcPct val="107000"/>
                        </a:lnSpc>
                        <a:spcBef>
                          <a:spcPts val="0"/>
                        </a:spcBef>
                        <a:spcAft>
                          <a:spcPts val="0"/>
                        </a:spcAft>
                        <a:buClrTx/>
                        <a:buSzTx/>
                        <a:buFontTx/>
                        <a:buNone/>
                        <a:tabLst/>
                        <a:defRP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MDMT at Net level and CNDS records at Register level.</a:t>
                      </a:r>
                    </a:p>
                    <a:p>
                      <a:pPr marL="0" marR="0" lvl="0" indent="0" algn="l" defTabSz="801929" rtl="0" eaLnBrk="1" fontAlgn="auto" latinLnBrk="0" hangingPunct="1">
                        <a:lnSpc>
                          <a:spcPct val="107000"/>
                        </a:lnSpc>
                        <a:spcBef>
                          <a:spcPts val="0"/>
                        </a:spcBef>
                        <a:spcAft>
                          <a:spcPts val="0"/>
                        </a:spcAft>
                        <a:buClrTx/>
                        <a:buSzTx/>
                        <a:buFontTx/>
                        <a:buNone/>
                        <a:tabLst/>
                        <a:defRPr/>
                      </a:pPr>
                      <a:endPar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801929" rtl="0" eaLnBrk="1" fontAlgn="auto" latinLnBrk="0" hangingPunct="1">
                        <a:lnSpc>
                          <a:spcPct val="107000"/>
                        </a:lnSpc>
                        <a:spcBef>
                          <a:spcPts val="0"/>
                        </a:spcBef>
                        <a:spcAft>
                          <a:spcPts val="0"/>
                        </a:spcAft>
                        <a:buClrTx/>
                        <a:buSzTx/>
                        <a:buFontTx/>
                        <a:buNone/>
                        <a:tabLst/>
                        <a:defRP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Meter data is accepted, processed and loaded, however, AEMO’s systems would:</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Substitute the kWh reads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missing </a:t>
                      </a: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data in RM11 and MDP Quality and Quantity reports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Data Mismatch in the RM39 report</a:t>
                      </a: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801929" rtl="0" eaLnBrk="1" fontAlgn="auto" latinLnBrk="0" hangingPunct="1">
                        <a:lnSpc>
                          <a:spcPct val="107000"/>
                        </a:lnSpc>
                        <a:spcBef>
                          <a:spcPts val="0"/>
                        </a:spcBef>
                        <a:spcAft>
                          <a:spcPts val="0"/>
                        </a:spcAft>
                        <a:buClrTx/>
                        <a:buSzTx/>
                        <a:buFontTx/>
                        <a:buNone/>
                        <a:tabLst/>
                        <a:defRP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MDMT and CNDS records are both at Net level.</a:t>
                      </a:r>
                    </a:p>
                    <a:p>
                      <a:pPr marL="0" marR="0" lvl="0" indent="0" algn="l" defTabSz="801929" rtl="0" eaLnBrk="1" fontAlgn="auto" latinLnBrk="0" hangingPunct="1">
                        <a:lnSpc>
                          <a:spcPct val="107000"/>
                        </a:lnSpc>
                        <a:spcBef>
                          <a:spcPts val="0"/>
                        </a:spcBef>
                        <a:spcAft>
                          <a:spcPts val="0"/>
                        </a:spcAft>
                        <a:buClrTx/>
                        <a:buSzTx/>
                        <a:buFontTx/>
                        <a:buNone/>
                        <a:tabLst/>
                        <a:defRPr/>
                      </a:pPr>
                      <a:endPar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801929" rtl="0" eaLnBrk="1" fontAlgn="auto" latinLnBrk="0" hangingPunct="1">
                        <a:lnSpc>
                          <a:spcPct val="107000"/>
                        </a:lnSpc>
                        <a:spcBef>
                          <a:spcPts val="0"/>
                        </a:spcBef>
                        <a:spcAft>
                          <a:spcPts val="0"/>
                        </a:spcAft>
                        <a:buClrTx/>
                        <a:buSzTx/>
                        <a:buFontTx/>
                        <a:buNone/>
                        <a:tabLst/>
                        <a:defRP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Meter data is accepted, processed and loaded.</a:t>
                      </a:r>
                    </a:p>
                    <a:p>
                      <a:pPr marL="0" marR="0" lvl="0" indent="0" algn="l" defTabSz="801929" rtl="0" eaLnBrk="1" fontAlgn="auto" latinLnBrk="0" hangingPunct="1">
                        <a:lnSpc>
                          <a:spcPct val="107000"/>
                        </a:lnSpc>
                        <a:spcBef>
                          <a:spcPts val="0"/>
                        </a:spcBef>
                        <a:spcAft>
                          <a:spcPts val="0"/>
                        </a:spcAft>
                        <a:buClrTx/>
                        <a:buSzTx/>
                        <a:buFontTx/>
                        <a:buNone/>
                        <a:tabLst/>
                        <a:defRPr/>
                      </a:pPr>
                      <a:endPar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However, where an MDP sends an MDMT file after 5MS commencement and the IntervalReadDate is greater than the 5MS commencement date, AEMO’s system would:</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Substitute the kWh reads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missing </a:t>
                      </a:r>
                      <a:r>
                        <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data in the RM11 and MDP Quality and Quantity reports</a:t>
                      </a:r>
                    </a:p>
                    <a:p>
                      <a:pPr marL="342900" lvl="0" indent="-342900" algn="l">
                        <a:lnSpc>
                          <a:spcPct val="107000"/>
                        </a:lnSpc>
                        <a:spcAft>
                          <a:spcPts val="0"/>
                        </a:spcAft>
                        <a:buFont typeface="Symbol" panose="05050102010706020507" pitchFamily="18" charset="2"/>
                        <a:buChar char=""/>
                      </a:pPr>
                      <a:r>
                        <a:rPr lang="en-AU" sz="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rPr>
                        <a:t>Report the Data Mismatch in the RM39</a:t>
                      </a:r>
                    </a:p>
                    <a:p>
                      <a:pPr marL="0" marR="0" lvl="0" indent="0" algn="l" defTabSz="801929" rtl="0" eaLnBrk="1" fontAlgn="auto" latinLnBrk="0" hangingPunct="1">
                        <a:lnSpc>
                          <a:spcPct val="107000"/>
                        </a:lnSpc>
                        <a:spcBef>
                          <a:spcPts val="0"/>
                        </a:spcBef>
                        <a:spcAft>
                          <a:spcPts val="0"/>
                        </a:spcAft>
                        <a:buClrTx/>
                        <a:buSzTx/>
                        <a:buFontTx/>
                        <a:buNone/>
                        <a:tabLst/>
                        <a:defRPr/>
                      </a:pPr>
                      <a:endParaRPr lang="en-AU" sz="1200" kern="1200" dirty="0">
                        <a:solidFill>
                          <a:srgbClr val="002060"/>
                        </a:solidFill>
                        <a:effectLst/>
                        <a:latin typeface="Arial Narrow" panose="020B0606020202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en-AU" sz="12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99632466"/>
                  </a:ext>
                </a:extLst>
              </a:tr>
            </a:tbl>
          </a:graphicData>
        </a:graphic>
      </p:graphicFrame>
      <p:sp>
        <p:nvSpPr>
          <p:cNvPr id="9" name="Rectangle 8">
            <a:extLst>
              <a:ext uri="{FF2B5EF4-FFF2-40B4-BE49-F238E27FC236}">
                <a16:creationId xmlns:a16="http://schemas.microsoft.com/office/drawing/2014/main" id="{C439C087-1099-4DB2-A3BF-6D52CAFDF651}"/>
              </a:ext>
            </a:extLst>
          </p:cNvPr>
          <p:cNvSpPr/>
          <p:nvPr/>
        </p:nvSpPr>
        <p:spPr>
          <a:xfrm>
            <a:off x="339811" y="1408845"/>
            <a:ext cx="11590097" cy="519501"/>
          </a:xfrm>
          <a:prstGeom prst="rect">
            <a:avLst/>
          </a:prstGeom>
        </p:spPr>
        <p:txBody>
          <a:bodyPr wrap="square">
            <a:spAutoFit/>
          </a:bodyPr>
          <a:lstStyle/>
          <a:p>
            <a:pPr marL="79210">
              <a:spcAft>
                <a:spcPts val="544"/>
              </a:spcAft>
            </a:pPr>
            <a:r>
              <a:rPr lang="en-AU" sz="1270" b="1" dirty="0">
                <a:solidFill>
                  <a:srgbClr val="002060"/>
                </a:solidFill>
                <a:latin typeface="Arial" panose="020B0604020202020204" pitchFamily="34" charset="0"/>
                <a:cs typeface="Arial" panose="020B0604020202020204" pitchFamily="34" charset="0"/>
              </a:rPr>
              <a:t>From the AEMO MDFF Go-Live, </a:t>
            </a:r>
            <a:r>
              <a:rPr lang="en-AU" sz="1270" dirty="0">
                <a:solidFill>
                  <a:srgbClr val="002060"/>
                </a:solidFill>
                <a:latin typeface="Arial" panose="020B0604020202020204" pitchFamily="34" charset="0"/>
                <a:cs typeface="Arial" panose="020B0604020202020204" pitchFamily="34" charset="0"/>
              </a:rPr>
              <a:t>AEMO will manage CNDS, MDFF and MDMF combinations as per the following table.   </a:t>
            </a:r>
          </a:p>
          <a:p>
            <a:pPr marL="79210">
              <a:spcAft>
                <a:spcPts val="544"/>
              </a:spcAft>
            </a:pPr>
            <a:r>
              <a:rPr lang="en-AU" sz="1089" dirty="0">
                <a:solidFill>
                  <a:srgbClr val="C00000"/>
                </a:solidFill>
                <a:latin typeface="Arial" panose="020B0604020202020204" pitchFamily="34" charset="0"/>
                <a:cs typeface="Arial" panose="020B0604020202020204" pitchFamily="34" charset="0"/>
              </a:rPr>
              <a:t>Note: Accumulation metering data has been excluded from this table, as no changes have been introduced for these metering installations. </a:t>
            </a:r>
          </a:p>
        </p:txBody>
      </p:sp>
    </p:spTree>
    <p:extLst>
      <p:ext uri="{BB962C8B-B14F-4D97-AF65-F5344CB8AC3E}">
        <p14:creationId xmlns:p14="http://schemas.microsoft.com/office/powerpoint/2010/main" val="2304049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278027" y="136526"/>
            <a:ext cx="11913973" cy="1189039"/>
          </a:xfrm>
        </p:spPr>
        <p:txBody>
          <a:bodyPr>
            <a:normAutofit/>
          </a:bodyPr>
          <a:lstStyle/>
          <a:p>
            <a:r>
              <a:rPr lang="en-AU" dirty="0"/>
              <a:t>Scenario 1: </a:t>
            </a:r>
            <a:br>
              <a:rPr lang="en-AU" dirty="0"/>
            </a:br>
            <a:r>
              <a:rPr lang="en-AU" sz="3200" dirty="0"/>
              <a:t>An interval metered NMI for NEM Settlement calculations</a:t>
            </a:r>
            <a:endParaRPr lang="en-AU" dirty="0"/>
          </a:p>
        </p:txBody>
      </p:sp>
      <p:graphicFrame>
        <p:nvGraphicFramePr>
          <p:cNvPr id="41" name="Table 41">
            <a:extLst>
              <a:ext uri="{FF2B5EF4-FFF2-40B4-BE49-F238E27FC236}">
                <a16:creationId xmlns:a16="http://schemas.microsoft.com/office/drawing/2014/main" id="{E2AACD4C-E228-4921-B7A6-078753A6886C}"/>
              </a:ext>
            </a:extLst>
          </p:cNvPr>
          <p:cNvGraphicFramePr>
            <a:graphicFrameLocks noGrp="1"/>
          </p:cNvGraphicFramePr>
          <p:nvPr/>
        </p:nvGraphicFramePr>
        <p:xfrm>
          <a:off x="1433667" y="2082722"/>
          <a:ext cx="9303534" cy="2177493"/>
        </p:xfrm>
        <a:graphic>
          <a:graphicData uri="http://schemas.openxmlformats.org/drawingml/2006/table">
            <a:tbl>
              <a:tblPr firstRow="1" bandRow="1">
                <a:tableStyleId>{0660B408-B3CF-4A94-85FC-2B1E0A45F4A2}</a:tableStyleId>
              </a:tblPr>
              <a:tblGrid>
                <a:gridCol w="1423088">
                  <a:extLst>
                    <a:ext uri="{9D8B030D-6E8A-4147-A177-3AD203B41FA5}">
                      <a16:colId xmlns:a16="http://schemas.microsoft.com/office/drawing/2014/main" val="2603107196"/>
                    </a:ext>
                  </a:extLst>
                </a:gridCol>
                <a:gridCol w="1423088">
                  <a:extLst>
                    <a:ext uri="{9D8B030D-6E8A-4147-A177-3AD203B41FA5}">
                      <a16:colId xmlns:a16="http://schemas.microsoft.com/office/drawing/2014/main" val="2246356223"/>
                    </a:ext>
                  </a:extLst>
                </a:gridCol>
                <a:gridCol w="1864608">
                  <a:extLst>
                    <a:ext uri="{9D8B030D-6E8A-4147-A177-3AD203B41FA5}">
                      <a16:colId xmlns:a16="http://schemas.microsoft.com/office/drawing/2014/main" val="2913984319"/>
                    </a:ext>
                  </a:extLst>
                </a:gridCol>
                <a:gridCol w="1639304">
                  <a:extLst>
                    <a:ext uri="{9D8B030D-6E8A-4147-A177-3AD203B41FA5}">
                      <a16:colId xmlns:a16="http://schemas.microsoft.com/office/drawing/2014/main" val="3480538027"/>
                    </a:ext>
                  </a:extLst>
                </a:gridCol>
                <a:gridCol w="1641219">
                  <a:extLst>
                    <a:ext uri="{9D8B030D-6E8A-4147-A177-3AD203B41FA5}">
                      <a16:colId xmlns:a16="http://schemas.microsoft.com/office/drawing/2014/main" val="3271871838"/>
                    </a:ext>
                  </a:extLst>
                </a:gridCol>
                <a:gridCol w="1312227">
                  <a:extLst>
                    <a:ext uri="{9D8B030D-6E8A-4147-A177-3AD203B41FA5}">
                      <a16:colId xmlns:a16="http://schemas.microsoft.com/office/drawing/2014/main" val="3287597543"/>
                    </a:ext>
                  </a:extLst>
                </a:gridCol>
              </a:tblGrid>
              <a:tr h="435486">
                <a:tc rowSpan="2">
                  <a:txBody>
                    <a:bodyPr/>
                    <a:lstStyle/>
                    <a:p>
                      <a:endParaRPr lang="en-AU" sz="1600" dirty="0">
                        <a:solidFill>
                          <a:schemeClr val="tx1"/>
                        </a:solidFill>
                      </a:endParaRPr>
                    </a:p>
                  </a:txBody>
                  <a:tcPr marL="82953" marR="82953" marT="41476" marB="4147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AU" sz="1600" dirty="0">
                          <a:solidFill>
                            <a:srgbClr val="002060"/>
                          </a:solidFill>
                        </a:rPr>
                        <a:t>Physical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pPr algn="ctr"/>
                      <a:r>
                        <a:rPr lang="en-AU" sz="1600" dirty="0">
                          <a:solidFill>
                            <a:srgbClr val="002060"/>
                          </a:solidFill>
                        </a:rPr>
                        <a:t>CATS_Meter_Register, ‘Suffix’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gridSpan="3">
                  <a:txBody>
                    <a:bodyPr/>
                    <a:lstStyle/>
                    <a:p>
                      <a:pPr algn="ctr"/>
                      <a:r>
                        <a:rPr lang="en-AU" sz="1600" dirty="0">
                          <a:solidFill>
                            <a:srgbClr val="002060"/>
                          </a:solidFill>
                        </a:rPr>
                        <a:t>CATS_NMI_Data_Stream</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algn="ctr"/>
                      <a:endParaRPr lang="en-AU" dirty="0"/>
                    </a:p>
                  </a:txBody>
                  <a:tcPr>
                    <a:solidFill>
                      <a:srgbClr val="0070C0"/>
                    </a:solidFill>
                  </a:tcPr>
                </a:tc>
                <a:tc hMerge="1">
                  <a:txBody>
                    <a:bodyPr/>
                    <a:lstStyle/>
                    <a:p>
                      <a:pPr algn="ctr"/>
                      <a:endParaRPr lang="en-AU" dirty="0"/>
                    </a:p>
                  </a:txBody>
                  <a:tcPr>
                    <a:solidFill>
                      <a:srgbClr val="0070C0"/>
                    </a:solidFill>
                  </a:tcPr>
                </a:tc>
                <a:extLst>
                  <a:ext uri="{0D108BD9-81ED-4DB2-BD59-A6C34878D82A}">
                    <a16:rowId xmlns:a16="http://schemas.microsoft.com/office/drawing/2014/main" val="3887258208"/>
                  </a:ext>
                </a:extLst>
              </a:tr>
              <a:tr h="580669">
                <a:tc vMerge="1">
                  <a:txBody>
                    <a:bodyPr/>
                    <a:lstStyle/>
                    <a:p>
                      <a:endParaRPr lang="en-AU" dirty="0"/>
                    </a:p>
                  </a:txBody>
                  <a:tcPr>
                    <a:solidFill>
                      <a:schemeClr val="tx1"/>
                    </a:solidFill>
                  </a:tcPr>
                </a:tc>
                <a:tc vMerge="1">
                  <a:txBody>
                    <a:bodyPr/>
                    <a:lstStyle/>
                    <a:p>
                      <a:endParaRPr lang="en-AU"/>
                    </a:p>
                  </a:txBody>
                  <a:tcPr/>
                </a:tc>
                <a:tc vMerge="1">
                  <a:txBody>
                    <a:bodyPr/>
                    <a:lstStyle/>
                    <a:p>
                      <a:endParaRPr lang="en-AU"/>
                    </a:p>
                  </a:txBody>
                  <a:tcPr/>
                </a:tc>
                <a:tc>
                  <a:txBody>
                    <a:bodyPr/>
                    <a:lstStyle/>
                    <a:p>
                      <a:pPr algn="ctr"/>
                      <a:r>
                        <a:rPr lang="en-AU" sz="1600" b="1" dirty="0">
                          <a:solidFill>
                            <a:srgbClr val="002060"/>
                          </a:solidFill>
                        </a:rPr>
                        <a:t>‘DataStreamSuffix’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AU" sz="1600" b="1" dirty="0">
                          <a:solidFill>
                            <a:srgbClr val="002060"/>
                          </a:solidFill>
                        </a:rPr>
                        <a:t>‘DataStreamType’</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AU" sz="1600" b="1" dirty="0">
                          <a:solidFill>
                            <a:srgbClr val="002060"/>
                          </a:solidFill>
                        </a:rPr>
                        <a:t>ADL</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286367058"/>
                  </a:ext>
                </a:extLst>
              </a:tr>
              <a:tr h="580669">
                <a:tc>
                  <a:txBody>
                    <a:bodyPr/>
                    <a:lstStyle/>
                    <a:p>
                      <a:pPr algn="r"/>
                      <a:r>
                        <a:rPr lang="en-AU" sz="1600" b="1" dirty="0">
                          <a:solidFill>
                            <a:srgbClr val="002060"/>
                          </a:solidFill>
                        </a:rPr>
                        <a:t>Current State</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AU" sz="1600" b="1" dirty="0"/>
                        <a:t>Ex</a:t>
                      </a:r>
                    </a:p>
                    <a:p>
                      <a:pPr algn="ctr"/>
                      <a:r>
                        <a:rPr lang="en-AU" sz="1600" b="1" dirty="0"/>
                        <a:t>Bx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Ex</a:t>
                      </a:r>
                    </a:p>
                    <a:p>
                      <a:pPr algn="ctr"/>
                      <a:r>
                        <a:rPr lang="en-AU" sz="1600" b="1" dirty="0"/>
                        <a:t>Bx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Nx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I</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15</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9970529"/>
                  </a:ext>
                </a:extLst>
              </a:tr>
              <a:tr h="580669">
                <a:tc>
                  <a:txBody>
                    <a:bodyPr/>
                    <a:lstStyle/>
                    <a:p>
                      <a:pPr algn="r"/>
                      <a:r>
                        <a:rPr lang="en-AU" sz="1600" b="1" dirty="0">
                          <a:solidFill>
                            <a:srgbClr val="002060"/>
                          </a:solidFill>
                        </a:rPr>
                        <a:t>Final State</a:t>
                      </a:r>
                    </a:p>
                    <a:p>
                      <a:pPr algn="r"/>
                      <a:endParaRPr lang="en-AU" sz="1600" b="1" dirty="0">
                        <a:solidFill>
                          <a:srgbClr val="002060"/>
                        </a:solidFill>
                      </a:endParaRP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F3CD"/>
                    </a:solidFill>
                  </a:tcPr>
                </a:tc>
                <a:tc>
                  <a:txBody>
                    <a:bodyPr/>
                    <a:lstStyle/>
                    <a:p>
                      <a:pPr algn="ctr"/>
                      <a:r>
                        <a:rPr lang="en-AU" sz="1600" b="1" dirty="0"/>
                        <a:t>Ex</a:t>
                      </a:r>
                    </a:p>
                    <a:p>
                      <a:pPr algn="ctr"/>
                      <a:r>
                        <a:rPr lang="en-AU" sz="1600" b="1" dirty="0"/>
                        <a:t>Bx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Ex</a:t>
                      </a:r>
                    </a:p>
                    <a:p>
                      <a:pPr algn="ctr"/>
                      <a:r>
                        <a:rPr lang="en-AU" sz="1600" b="1" dirty="0"/>
                        <a:t>Bx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Ex</a:t>
                      </a:r>
                    </a:p>
                    <a:p>
                      <a:pPr algn="ctr"/>
                      <a:r>
                        <a:rPr lang="en-AU" sz="1600" b="1" dirty="0"/>
                        <a:t>Bx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I</a:t>
                      </a:r>
                    </a:p>
                    <a:p>
                      <a:pPr algn="ctr"/>
                      <a:r>
                        <a:rPr lang="en-AU" sz="1600" b="1" dirty="0"/>
                        <a:t>I</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600" b="1" dirty="0"/>
                        <a:t>16</a:t>
                      </a:r>
                    </a:p>
                    <a:p>
                      <a:pPr algn="ctr"/>
                      <a:r>
                        <a:rPr lang="en-AU" sz="1600" b="1" dirty="0"/>
                        <a:t>-1</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66691187"/>
                  </a:ext>
                </a:extLst>
              </a:tr>
            </a:tbl>
          </a:graphicData>
        </a:graphic>
      </p:graphicFrame>
      <p:sp>
        <p:nvSpPr>
          <p:cNvPr id="4" name="TextBox 3">
            <a:extLst>
              <a:ext uri="{FF2B5EF4-FFF2-40B4-BE49-F238E27FC236}">
                <a16:creationId xmlns:a16="http://schemas.microsoft.com/office/drawing/2014/main" id="{E78E2C0D-B9F8-4759-83D7-36902E67DAF9}"/>
              </a:ext>
            </a:extLst>
          </p:cNvPr>
          <p:cNvSpPr txBox="1"/>
          <p:nvPr/>
        </p:nvSpPr>
        <p:spPr>
          <a:xfrm>
            <a:off x="1433667" y="4522897"/>
            <a:ext cx="8925820" cy="343620"/>
          </a:xfrm>
          <a:prstGeom prst="rect">
            <a:avLst/>
          </a:prstGeom>
          <a:noFill/>
        </p:spPr>
        <p:txBody>
          <a:bodyPr wrap="square" rtlCol="0">
            <a:spAutoFit/>
          </a:bodyPr>
          <a:lstStyle/>
          <a:p>
            <a:r>
              <a:rPr lang="en-AU" sz="1633" dirty="0"/>
              <a:t>* The summation of all ADL values shall result in the Total ADL for the NMI. E.g. 16 + (-1) = 15</a:t>
            </a:r>
          </a:p>
        </p:txBody>
      </p:sp>
    </p:spTree>
    <p:extLst>
      <p:ext uri="{BB962C8B-B14F-4D97-AF65-F5344CB8AC3E}">
        <p14:creationId xmlns:p14="http://schemas.microsoft.com/office/powerpoint/2010/main" val="844585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24C4-D4CC-4767-B354-0FC9DD2357C6}"/>
              </a:ext>
            </a:extLst>
          </p:cNvPr>
          <p:cNvSpPr>
            <a:spLocks noGrp="1"/>
          </p:cNvSpPr>
          <p:nvPr>
            <p:ph type="title"/>
          </p:nvPr>
        </p:nvSpPr>
        <p:spPr>
          <a:xfrm>
            <a:off x="234778" y="136526"/>
            <a:ext cx="11957221" cy="1189039"/>
          </a:xfrm>
        </p:spPr>
        <p:txBody>
          <a:bodyPr>
            <a:normAutofit/>
          </a:bodyPr>
          <a:lstStyle/>
          <a:p>
            <a:r>
              <a:rPr lang="en-AU" dirty="0"/>
              <a:t>Scenario 8: </a:t>
            </a:r>
            <a:br>
              <a:rPr lang="en-AU" dirty="0"/>
            </a:br>
            <a:r>
              <a:rPr lang="en-AU" sz="3200" dirty="0"/>
              <a:t>An interval metered NMI with Master, Check and Logical Meters</a:t>
            </a:r>
            <a:endParaRPr lang="en-AU" sz="3600" dirty="0"/>
          </a:p>
        </p:txBody>
      </p:sp>
      <p:graphicFrame>
        <p:nvGraphicFramePr>
          <p:cNvPr id="122" name="Table 41">
            <a:extLst>
              <a:ext uri="{FF2B5EF4-FFF2-40B4-BE49-F238E27FC236}">
                <a16:creationId xmlns:a16="http://schemas.microsoft.com/office/drawing/2014/main" id="{C778282F-07ED-445F-BD0F-3BA34BA5F524}"/>
              </a:ext>
            </a:extLst>
          </p:cNvPr>
          <p:cNvGraphicFramePr>
            <a:graphicFrameLocks noGrp="1"/>
          </p:cNvGraphicFramePr>
          <p:nvPr/>
        </p:nvGraphicFramePr>
        <p:xfrm>
          <a:off x="1433667" y="1411530"/>
          <a:ext cx="9303534" cy="4748473"/>
        </p:xfrm>
        <a:graphic>
          <a:graphicData uri="http://schemas.openxmlformats.org/drawingml/2006/table">
            <a:tbl>
              <a:tblPr firstRow="1" bandRow="1">
                <a:tableStyleId>{0660B408-B3CF-4A94-85FC-2B1E0A45F4A2}</a:tableStyleId>
              </a:tblPr>
              <a:tblGrid>
                <a:gridCol w="1423088">
                  <a:extLst>
                    <a:ext uri="{9D8B030D-6E8A-4147-A177-3AD203B41FA5}">
                      <a16:colId xmlns:a16="http://schemas.microsoft.com/office/drawing/2014/main" val="2603107196"/>
                    </a:ext>
                  </a:extLst>
                </a:gridCol>
                <a:gridCol w="1423088">
                  <a:extLst>
                    <a:ext uri="{9D8B030D-6E8A-4147-A177-3AD203B41FA5}">
                      <a16:colId xmlns:a16="http://schemas.microsoft.com/office/drawing/2014/main" val="2246356223"/>
                    </a:ext>
                  </a:extLst>
                </a:gridCol>
                <a:gridCol w="1851441">
                  <a:extLst>
                    <a:ext uri="{9D8B030D-6E8A-4147-A177-3AD203B41FA5}">
                      <a16:colId xmlns:a16="http://schemas.microsoft.com/office/drawing/2014/main" val="2913984319"/>
                    </a:ext>
                  </a:extLst>
                </a:gridCol>
                <a:gridCol w="1632720">
                  <a:extLst>
                    <a:ext uri="{9D8B030D-6E8A-4147-A177-3AD203B41FA5}">
                      <a16:colId xmlns:a16="http://schemas.microsoft.com/office/drawing/2014/main" val="3480538027"/>
                    </a:ext>
                  </a:extLst>
                </a:gridCol>
                <a:gridCol w="1660970">
                  <a:extLst>
                    <a:ext uri="{9D8B030D-6E8A-4147-A177-3AD203B41FA5}">
                      <a16:colId xmlns:a16="http://schemas.microsoft.com/office/drawing/2014/main" val="3271871838"/>
                    </a:ext>
                  </a:extLst>
                </a:gridCol>
                <a:gridCol w="1312227">
                  <a:extLst>
                    <a:ext uri="{9D8B030D-6E8A-4147-A177-3AD203B41FA5}">
                      <a16:colId xmlns:a16="http://schemas.microsoft.com/office/drawing/2014/main" val="3287597543"/>
                    </a:ext>
                  </a:extLst>
                </a:gridCol>
              </a:tblGrid>
              <a:tr h="282088">
                <a:tc rowSpan="2">
                  <a:txBody>
                    <a:bodyPr/>
                    <a:lstStyle/>
                    <a:p>
                      <a:endParaRPr lang="en-AU" sz="1000" dirty="0">
                        <a:solidFill>
                          <a:schemeClr val="tx1"/>
                        </a:solidFill>
                      </a:endParaRPr>
                    </a:p>
                  </a:txBody>
                  <a:tcPr marL="82953" marR="82953" marT="41476" marB="4147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AU" sz="1000" dirty="0">
                          <a:solidFill>
                            <a:srgbClr val="002060"/>
                          </a:solidFill>
                        </a:rPr>
                        <a:t>Physical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pPr algn="ctr"/>
                      <a:r>
                        <a:rPr lang="en-AU" sz="1000" dirty="0">
                          <a:solidFill>
                            <a:srgbClr val="002060"/>
                          </a:solidFill>
                        </a:rPr>
                        <a:t>CATS_Meter_Register, ‘Suffix’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gridSpan="3">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dirty="0">
                          <a:solidFill>
                            <a:srgbClr val="002060"/>
                          </a:solidFill>
                        </a:rPr>
                        <a:t>CATS_NMI_Data_Stream</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algn="ctr"/>
                      <a:endParaRPr lang="en-AU" dirty="0"/>
                    </a:p>
                  </a:txBody>
                  <a:tcPr>
                    <a:solidFill>
                      <a:srgbClr val="0070C0"/>
                    </a:solidFill>
                  </a:tcPr>
                </a:tc>
                <a:tc hMerge="1">
                  <a:txBody>
                    <a:bodyPr/>
                    <a:lstStyle/>
                    <a:p>
                      <a:pPr algn="ctr"/>
                      <a:endParaRPr lang="en-AU" dirty="0"/>
                    </a:p>
                  </a:txBody>
                  <a:tcPr>
                    <a:solidFill>
                      <a:srgbClr val="0070C0"/>
                    </a:solidFill>
                  </a:tcPr>
                </a:tc>
                <a:extLst>
                  <a:ext uri="{0D108BD9-81ED-4DB2-BD59-A6C34878D82A}">
                    <a16:rowId xmlns:a16="http://schemas.microsoft.com/office/drawing/2014/main" val="3887258208"/>
                  </a:ext>
                </a:extLst>
              </a:tr>
              <a:tr h="311073">
                <a:tc vMerge="1">
                  <a:txBody>
                    <a:bodyPr/>
                    <a:lstStyle/>
                    <a:p>
                      <a:endParaRPr lang="en-AU" dirty="0"/>
                    </a:p>
                  </a:txBody>
                  <a:tcPr>
                    <a:solidFill>
                      <a:schemeClr val="tx1"/>
                    </a:solidFill>
                  </a:tcPr>
                </a:tc>
                <a:tc vMerge="1">
                  <a:txBody>
                    <a:bodyPr/>
                    <a:lstStyle/>
                    <a:p>
                      <a:endParaRPr lang="en-AU"/>
                    </a:p>
                  </a:txBody>
                  <a:tcPr/>
                </a:tc>
                <a:tc vMerge="1">
                  <a:txBody>
                    <a:bodyPr/>
                    <a:lstStyle/>
                    <a:p>
                      <a:endParaRPr lang="en-AU"/>
                    </a:p>
                  </a:txBody>
                  <a:tcPr/>
                </a:tc>
                <a:tc>
                  <a:txBody>
                    <a:bodyPr/>
                    <a:lstStyle/>
                    <a:p>
                      <a:pPr algn="ctr"/>
                      <a:r>
                        <a:rPr lang="en-AU" sz="1000" b="1" dirty="0">
                          <a:solidFill>
                            <a:srgbClr val="002060"/>
                          </a:solidFill>
                        </a:rPr>
                        <a:t>‘DataStreamSuffix’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AU" sz="1000" b="1" dirty="0">
                          <a:solidFill>
                            <a:srgbClr val="002060"/>
                          </a:solidFill>
                        </a:rPr>
                        <a:t>‘DataStreamType’</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AU" sz="1000" b="1" dirty="0">
                          <a:solidFill>
                            <a:srgbClr val="002060"/>
                          </a:solidFill>
                        </a:rPr>
                        <a:t>ADL</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2286367058"/>
                  </a:ext>
                </a:extLst>
              </a:tr>
              <a:tr h="691273">
                <a:tc>
                  <a:txBody>
                    <a:bodyPr/>
                    <a:lstStyle/>
                    <a:p>
                      <a:pPr algn="r"/>
                      <a:r>
                        <a:rPr lang="en-AU" sz="1000" b="1" dirty="0">
                          <a:solidFill>
                            <a:srgbClr val="002060"/>
                          </a:solidFill>
                        </a:rPr>
                        <a:t>Current State – Master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AU" sz="1000" b="1" dirty="0"/>
                        <a:t>Ex</a:t>
                      </a:r>
                    </a:p>
                    <a:p>
                      <a:pPr algn="ctr"/>
                      <a:r>
                        <a:rPr lang="en-AU" sz="1000" b="1" dirty="0"/>
                        <a:t>Bx</a:t>
                      </a:r>
                    </a:p>
                    <a:p>
                      <a:pPr algn="ctr"/>
                      <a:r>
                        <a:rPr lang="en-AU" sz="1000" b="1" dirty="0"/>
                        <a:t>Qx</a:t>
                      </a:r>
                    </a:p>
                    <a:p>
                      <a:pPr algn="ctr"/>
                      <a:r>
                        <a:rPr lang="en-AU" sz="1000" b="1" dirty="0"/>
                        <a:t>Kx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Ex</a:t>
                      </a:r>
                    </a:p>
                    <a:p>
                      <a:pPr algn="ctr"/>
                      <a:r>
                        <a:rPr lang="en-AU" sz="1000" b="1" dirty="0"/>
                        <a:t>Bx</a:t>
                      </a:r>
                    </a:p>
                    <a:p>
                      <a:pPr algn="ctr"/>
                      <a:r>
                        <a:rPr lang="en-AU" sz="1000" b="1" dirty="0"/>
                        <a:t>Qx</a:t>
                      </a:r>
                    </a:p>
                    <a:p>
                      <a:pPr algn="ctr"/>
                      <a:r>
                        <a:rPr lang="en-AU" sz="1000" b="1" dirty="0"/>
                        <a:t>Kx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I</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14,400</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9970529"/>
                  </a:ext>
                </a:extLst>
              </a:tr>
              <a:tr h="691273">
                <a:tc>
                  <a:txBody>
                    <a:bodyPr/>
                    <a:lstStyle/>
                    <a:p>
                      <a:pPr marL="0" marR="0" lvl="0" indent="0" algn="r" defTabSz="801929" rtl="0" eaLnBrk="1" fontAlgn="auto" latinLnBrk="0" hangingPunct="1">
                        <a:lnSpc>
                          <a:spcPct val="100000"/>
                        </a:lnSpc>
                        <a:spcBef>
                          <a:spcPts val="0"/>
                        </a:spcBef>
                        <a:spcAft>
                          <a:spcPts val="0"/>
                        </a:spcAft>
                        <a:buClrTx/>
                        <a:buSzTx/>
                        <a:buFontTx/>
                        <a:buNone/>
                        <a:tabLst/>
                        <a:defRPr/>
                      </a:pPr>
                      <a:r>
                        <a:rPr lang="en-AU" sz="1000" b="1" dirty="0">
                          <a:solidFill>
                            <a:srgbClr val="002060"/>
                          </a:solidFill>
                        </a:rPr>
                        <a:t>Current State – Check Meter </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AU" sz="1000" b="1" dirty="0"/>
                        <a:t>Fx</a:t>
                      </a:r>
                    </a:p>
                    <a:p>
                      <a:pPr algn="ctr"/>
                      <a:r>
                        <a:rPr lang="en-AU" sz="1000" b="1" dirty="0"/>
                        <a:t>Cx</a:t>
                      </a:r>
                    </a:p>
                    <a:p>
                      <a:pPr algn="ctr"/>
                      <a:r>
                        <a:rPr lang="en-AU" sz="1000" b="1" dirty="0"/>
                        <a:t>Rx</a:t>
                      </a:r>
                    </a:p>
                    <a:p>
                      <a:pPr algn="ctr"/>
                      <a:r>
                        <a:rPr lang="en-AU" sz="1000" b="1" dirty="0"/>
                        <a:t>Lx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Fx</a:t>
                      </a:r>
                    </a:p>
                    <a:p>
                      <a:pPr algn="ctr"/>
                      <a:r>
                        <a:rPr lang="en-AU" sz="1000" b="1" dirty="0"/>
                        <a:t>Cx</a:t>
                      </a:r>
                    </a:p>
                    <a:p>
                      <a:pPr algn="ctr"/>
                      <a:r>
                        <a:rPr lang="en-AU" sz="1000" b="1" dirty="0"/>
                        <a:t>Rx</a:t>
                      </a:r>
                    </a:p>
                    <a:p>
                      <a:pPr algn="ctr"/>
                      <a:r>
                        <a:rPr lang="en-AU" sz="1000" b="1" dirty="0"/>
                        <a:t>Lx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8028071"/>
                  </a:ext>
                </a:extLst>
              </a:tr>
              <a:tr h="691273">
                <a:tc>
                  <a:txBody>
                    <a:bodyPr/>
                    <a:lstStyle/>
                    <a:p>
                      <a:pPr algn="r"/>
                      <a:r>
                        <a:rPr lang="en-AU" sz="1000" b="1" dirty="0">
                          <a:solidFill>
                            <a:srgbClr val="002060"/>
                          </a:solidFill>
                        </a:rPr>
                        <a:t>Current State – </a:t>
                      </a:r>
                    </a:p>
                    <a:p>
                      <a:pPr algn="r"/>
                      <a:r>
                        <a:rPr lang="en-AU" sz="1000" b="1" dirty="0">
                          <a:solidFill>
                            <a:srgbClr val="002060"/>
                          </a:solidFill>
                        </a:rPr>
                        <a:t> Logical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algn="ctr"/>
                      <a:r>
                        <a:rPr lang="en-AU" sz="1000" b="1" dirty="0"/>
                        <a:t>Dx</a:t>
                      </a:r>
                    </a:p>
                    <a:p>
                      <a:pPr algn="ctr"/>
                      <a:r>
                        <a:rPr lang="en-AU" sz="1000" b="1" dirty="0"/>
                        <a:t>Ax</a:t>
                      </a:r>
                    </a:p>
                    <a:p>
                      <a:pPr algn="ctr"/>
                      <a:r>
                        <a:rPr lang="en-AU" sz="1000" b="1" dirty="0"/>
                        <a:t>Px</a:t>
                      </a:r>
                    </a:p>
                    <a:p>
                      <a:pPr algn="ctr"/>
                      <a:r>
                        <a:rPr lang="en-AU" sz="1000" b="1" dirty="0"/>
                        <a:t>Jx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Dx</a:t>
                      </a:r>
                    </a:p>
                    <a:p>
                      <a:pPr algn="ctr"/>
                      <a:r>
                        <a:rPr lang="en-AU" sz="1000" b="1" dirty="0"/>
                        <a:t>Ax</a:t>
                      </a:r>
                    </a:p>
                    <a:p>
                      <a:pPr algn="ctr"/>
                      <a:r>
                        <a:rPr lang="en-AU" sz="1000" b="1" dirty="0"/>
                        <a:t>Px</a:t>
                      </a:r>
                    </a:p>
                    <a:p>
                      <a:pPr algn="ctr"/>
                      <a:r>
                        <a:rPr lang="en-AU" sz="1000" b="1" dirty="0"/>
                        <a:t>Jx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66691187"/>
                  </a:ext>
                </a:extLst>
              </a:tr>
              <a:tr h="691273">
                <a:tc>
                  <a:txBody>
                    <a:bodyPr/>
                    <a:lstStyle/>
                    <a:p>
                      <a:pPr algn="r"/>
                      <a:r>
                        <a:rPr lang="en-AU" sz="1000" b="1" dirty="0">
                          <a:solidFill>
                            <a:srgbClr val="002060"/>
                          </a:solidFill>
                        </a:rPr>
                        <a:t>Final State – Master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F3CD"/>
                    </a:solidFill>
                  </a:tcPr>
                </a:tc>
                <a:tc>
                  <a:txBody>
                    <a:bodyPr/>
                    <a:lstStyle/>
                    <a:p>
                      <a:pPr algn="ctr"/>
                      <a:r>
                        <a:rPr lang="en-AU" sz="1000" b="1" dirty="0"/>
                        <a:t>Ex</a:t>
                      </a:r>
                    </a:p>
                    <a:p>
                      <a:pPr algn="ctr"/>
                      <a:r>
                        <a:rPr lang="en-AU" sz="1000" b="1" dirty="0"/>
                        <a:t>Bx</a:t>
                      </a:r>
                    </a:p>
                    <a:p>
                      <a:pPr algn="ctr"/>
                      <a:r>
                        <a:rPr lang="en-AU" sz="1000" b="1" dirty="0"/>
                        <a:t>Qx</a:t>
                      </a:r>
                    </a:p>
                    <a:p>
                      <a:pPr algn="ctr"/>
                      <a:r>
                        <a:rPr lang="en-AU" sz="1000" b="1" dirty="0"/>
                        <a:t>Kx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Ex</a:t>
                      </a:r>
                    </a:p>
                    <a:p>
                      <a:pPr algn="ctr"/>
                      <a:r>
                        <a:rPr lang="en-AU" sz="1000" b="1" dirty="0"/>
                        <a:t>Bx</a:t>
                      </a:r>
                    </a:p>
                    <a:p>
                      <a:pPr algn="ctr"/>
                      <a:r>
                        <a:rPr lang="en-AU" sz="1000" b="1" dirty="0"/>
                        <a:t>Qx</a:t>
                      </a:r>
                    </a:p>
                    <a:p>
                      <a:pPr algn="ctr"/>
                      <a:r>
                        <a:rPr lang="en-AU" sz="1000" b="1" dirty="0"/>
                        <a:t>Kx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Ex</a:t>
                      </a:r>
                    </a:p>
                    <a:p>
                      <a:pPr algn="ctr"/>
                      <a:r>
                        <a:rPr lang="en-AU" sz="1000" b="1" dirty="0"/>
                        <a:t>Bx</a:t>
                      </a:r>
                    </a:p>
                    <a:p>
                      <a:pPr algn="ctr"/>
                      <a:r>
                        <a:rPr lang="en-AU" sz="1000" b="1" dirty="0"/>
                        <a:t>Qx</a:t>
                      </a:r>
                    </a:p>
                    <a:p>
                      <a:pPr algn="ctr"/>
                      <a:r>
                        <a:rPr lang="en-AU" sz="1000" b="1" dirty="0"/>
                        <a:t>Kx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t>
                      </a:r>
                    </a:p>
                    <a:p>
                      <a:pPr algn="ctr"/>
                      <a:r>
                        <a:rPr lang="en-AU" sz="1000" b="1" dirty="0"/>
                        <a:t>N</a:t>
                      </a:r>
                    </a:p>
                    <a:p>
                      <a:pPr algn="ctr"/>
                      <a:r>
                        <a:rPr lang="en-AU" sz="1000" b="1" dirty="0"/>
                        <a:t>N</a:t>
                      </a:r>
                    </a:p>
                    <a:p>
                      <a:pPr algn="ctr"/>
                      <a:r>
                        <a:rPr lang="en-AU" sz="1000" b="1" dirty="0"/>
                        <a:t>N</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70065622"/>
                  </a:ext>
                </a:extLst>
              </a:tr>
              <a:tr h="691273">
                <a:tc>
                  <a:txBody>
                    <a:bodyPr/>
                    <a:lstStyle/>
                    <a:p>
                      <a:pPr marL="0" marR="0" lvl="0" indent="0" algn="r" defTabSz="801929" rtl="0" eaLnBrk="1" fontAlgn="auto" latinLnBrk="0" hangingPunct="1">
                        <a:lnSpc>
                          <a:spcPct val="100000"/>
                        </a:lnSpc>
                        <a:spcBef>
                          <a:spcPts val="0"/>
                        </a:spcBef>
                        <a:spcAft>
                          <a:spcPts val="0"/>
                        </a:spcAft>
                        <a:buClrTx/>
                        <a:buSzTx/>
                        <a:buFontTx/>
                        <a:buNone/>
                        <a:tabLst/>
                        <a:defRPr/>
                      </a:pPr>
                      <a:r>
                        <a:rPr lang="en-AU" sz="1000" b="1" dirty="0">
                          <a:solidFill>
                            <a:srgbClr val="002060"/>
                          </a:solidFill>
                        </a:rPr>
                        <a:t>Final State – Check Meter </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F3CD"/>
                    </a:solidFill>
                  </a:tcPr>
                </a:tc>
                <a:tc>
                  <a:txBody>
                    <a:bodyPr/>
                    <a:lstStyle/>
                    <a:p>
                      <a:pPr algn="ctr"/>
                      <a:r>
                        <a:rPr lang="en-AU" sz="1000" b="1" dirty="0"/>
                        <a:t>Fx</a:t>
                      </a:r>
                    </a:p>
                    <a:p>
                      <a:pPr algn="ctr"/>
                      <a:r>
                        <a:rPr lang="en-AU" sz="1000" b="1" dirty="0"/>
                        <a:t>Cx</a:t>
                      </a:r>
                    </a:p>
                    <a:p>
                      <a:pPr algn="ctr"/>
                      <a:r>
                        <a:rPr lang="en-AU" sz="1000" b="1" dirty="0"/>
                        <a:t>Rx</a:t>
                      </a:r>
                    </a:p>
                    <a:p>
                      <a:pPr algn="ctr"/>
                      <a:r>
                        <a:rPr lang="en-AU" sz="1000" b="1" dirty="0"/>
                        <a:t>Lx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Fx</a:t>
                      </a:r>
                    </a:p>
                    <a:p>
                      <a:pPr algn="ctr"/>
                      <a:r>
                        <a:rPr lang="en-AU" sz="1000" b="1" dirty="0"/>
                        <a:t>Cx</a:t>
                      </a:r>
                    </a:p>
                    <a:p>
                      <a:pPr algn="ctr"/>
                      <a:r>
                        <a:rPr lang="en-AU" sz="1000" b="1" dirty="0"/>
                        <a:t>Rx</a:t>
                      </a:r>
                    </a:p>
                    <a:p>
                      <a:pPr algn="ctr"/>
                      <a:r>
                        <a:rPr lang="en-AU" sz="1000" b="1" dirty="0"/>
                        <a:t>Lx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Fx</a:t>
                      </a:r>
                    </a:p>
                    <a:p>
                      <a:pPr algn="ctr"/>
                      <a:r>
                        <a:rPr lang="en-AU" sz="1000" b="1" dirty="0"/>
                        <a:t>Cx</a:t>
                      </a:r>
                    </a:p>
                    <a:p>
                      <a:pPr algn="ctr"/>
                      <a:r>
                        <a:rPr lang="en-AU" sz="1000" b="1" dirty="0"/>
                        <a:t>Rx</a:t>
                      </a:r>
                    </a:p>
                    <a:p>
                      <a:pPr algn="ctr"/>
                      <a:r>
                        <a:rPr lang="en-AU" sz="1000" b="1" dirty="0"/>
                        <a:t>Lx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N</a:t>
                      </a:r>
                    </a:p>
                    <a:p>
                      <a:pPr algn="ctr"/>
                      <a:r>
                        <a:rPr lang="en-AU" sz="1000" b="1" dirty="0"/>
                        <a:t>N</a:t>
                      </a:r>
                    </a:p>
                    <a:p>
                      <a:pPr algn="ctr"/>
                      <a:r>
                        <a:rPr lang="en-AU" sz="1000" b="1" dirty="0"/>
                        <a:t>N</a:t>
                      </a:r>
                    </a:p>
                    <a:p>
                      <a:pPr algn="ctr"/>
                      <a:r>
                        <a:rPr lang="en-AU" sz="1000" b="1" dirty="0"/>
                        <a:t>N</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1000" b="1" dirty="0"/>
                        <a:t>1</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82481800"/>
                  </a:ext>
                </a:extLst>
              </a:tr>
              <a:tr h="691273">
                <a:tc>
                  <a:txBody>
                    <a:bodyPr/>
                    <a:lstStyle/>
                    <a:p>
                      <a:pPr algn="r"/>
                      <a:r>
                        <a:rPr lang="en-AU" sz="1000" b="1" dirty="0">
                          <a:solidFill>
                            <a:srgbClr val="002060"/>
                          </a:solidFill>
                        </a:rPr>
                        <a:t>Final State – </a:t>
                      </a:r>
                    </a:p>
                    <a:p>
                      <a:pPr algn="r"/>
                      <a:r>
                        <a:rPr lang="en-AU" sz="1000" b="1" dirty="0">
                          <a:solidFill>
                            <a:srgbClr val="002060"/>
                          </a:solidFill>
                        </a:rPr>
                        <a:t> Logical Meter</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F3CD"/>
                    </a:solidFill>
                  </a:tcPr>
                </a:tc>
                <a:tc>
                  <a:txBody>
                    <a:bodyPr/>
                    <a:lstStyle/>
                    <a:p>
                      <a:pPr algn="ctr"/>
                      <a:r>
                        <a:rPr lang="en-AU" sz="1000" b="1" dirty="0"/>
                        <a:t>Dx</a:t>
                      </a:r>
                    </a:p>
                    <a:p>
                      <a:pPr algn="ctr"/>
                      <a:r>
                        <a:rPr lang="en-AU" sz="1000" b="1" dirty="0"/>
                        <a:t>Ax</a:t>
                      </a:r>
                    </a:p>
                    <a:p>
                      <a:pPr algn="ctr"/>
                      <a:r>
                        <a:rPr lang="en-AU" sz="1000" b="1" dirty="0"/>
                        <a:t>Px</a:t>
                      </a:r>
                    </a:p>
                    <a:p>
                      <a:pPr algn="ctr"/>
                      <a:r>
                        <a:rPr lang="en-AU" sz="1000" b="1" dirty="0"/>
                        <a:t>Jx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Dx</a:t>
                      </a:r>
                    </a:p>
                    <a:p>
                      <a:pPr algn="ctr"/>
                      <a:r>
                        <a:rPr lang="en-AU" sz="1000" b="1" dirty="0"/>
                        <a:t>Ax</a:t>
                      </a:r>
                    </a:p>
                    <a:p>
                      <a:pPr algn="ctr"/>
                      <a:r>
                        <a:rPr lang="en-AU" sz="1000" b="1" dirty="0"/>
                        <a:t>Px</a:t>
                      </a:r>
                    </a:p>
                    <a:p>
                      <a:pPr algn="ctr"/>
                      <a:r>
                        <a:rPr lang="en-AU" sz="1000" b="1" dirty="0"/>
                        <a:t>Jx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Dx</a:t>
                      </a:r>
                    </a:p>
                    <a:p>
                      <a:pPr algn="ctr"/>
                      <a:r>
                        <a:rPr lang="en-AU" sz="1000" b="1" dirty="0"/>
                        <a:t>Ax</a:t>
                      </a:r>
                    </a:p>
                    <a:p>
                      <a:pPr algn="ctr"/>
                      <a:r>
                        <a:rPr lang="en-AU" sz="1000" b="1" dirty="0"/>
                        <a:t>Px</a:t>
                      </a:r>
                    </a:p>
                    <a:p>
                      <a:pPr algn="ctr"/>
                      <a:r>
                        <a:rPr lang="en-AU" sz="1000" b="1" dirty="0"/>
                        <a:t>Jx</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I</a:t>
                      </a:r>
                    </a:p>
                    <a:p>
                      <a:pPr algn="ctr"/>
                      <a:r>
                        <a:rPr lang="en-AU" sz="1000" b="1" dirty="0"/>
                        <a:t>I</a:t>
                      </a:r>
                    </a:p>
                    <a:p>
                      <a:pPr algn="ctr"/>
                      <a:r>
                        <a:rPr lang="en-AU" sz="1000" b="1" dirty="0"/>
                        <a:t>N</a:t>
                      </a:r>
                    </a:p>
                    <a:p>
                      <a:pPr algn="ctr"/>
                      <a:r>
                        <a:rPr lang="en-AU" sz="1000" b="1" dirty="0"/>
                        <a:t>N</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AU" sz="1000" b="1" dirty="0"/>
                        <a:t>15,003</a:t>
                      </a:r>
                    </a:p>
                    <a:p>
                      <a:pPr algn="ctr"/>
                      <a:r>
                        <a:rPr lang="en-AU" sz="1000" b="1" dirty="0"/>
                        <a:t>-603</a:t>
                      </a:r>
                    </a:p>
                    <a:p>
                      <a:pPr algn="ctr"/>
                      <a:r>
                        <a:rPr lang="en-AU" sz="1000" b="1" dirty="0"/>
                        <a:t>1</a:t>
                      </a:r>
                    </a:p>
                    <a:p>
                      <a:pPr algn="ctr"/>
                      <a:r>
                        <a:rPr lang="en-AU" sz="1000" b="1" dirty="0"/>
                        <a:t>1</a:t>
                      </a:r>
                    </a:p>
                  </a:txBody>
                  <a:tcPr marL="82953" marR="82953" marT="41476" marB="414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88221868"/>
                  </a:ext>
                </a:extLst>
              </a:tr>
            </a:tbl>
          </a:graphicData>
        </a:graphic>
      </p:graphicFrame>
      <p:sp>
        <p:nvSpPr>
          <p:cNvPr id="5" name="TextBox 4">
            <a:extLst>
              <a:ext uri="{FF2B5EF4-FFF2-40B4-BE49-F238E27FC236}">
                <a16:creationId xmlns:a16="http://schemas.microsoft.com/office/drawing/2014/main" id="{996BCC59-2473-4B37-868D-98B936D7F001}"/>
              </a:ext>
            </a:extLst>
          </p:cNvPr>
          <p:cNvSpPr txBox="1"/>
          <p:nvPr/>
        </p:nvSpPr>
        <p:spPr>
          <a:xfrm>
            <a:off x="1386819" y="6268488"/>
            <a:ext cx="9418362" cy="343620"/>
          </a:xfrm>
          <a:prstGeom prst="rect">
            <a:avLst/>
          </a:prstGeom>
          <a:noFill/>
        </p:spPr>
        <p:txBody>
          <a:bodyPr wrap="square" rtlCol="0">
            <a:spAutoFit/>
          </a:bodyPr>
          <a:lstStyle/>
          <a:p>
            <a:r>
              <a:rPr lang="en-AU" sz="1633" dirty="0"/>
              <a:t>* The summation of all ADL values shall result in the Total ADL for the NMI. E.g. 15,003 + (-603) = 14,400</a:t>
            </a:r>
          </a:p>
        </p:txBody>
      </p:sp>
    </p:spTree>
    <p:extLst>
      <p:ext uri="{BB962C8B-B14F-4D97-AF65-F5344CB8AC3E}">
        <p14:creationId xmlns:p14="http://schemas.microsoft.com/office/powerpoint/2010/main" val="4013185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776288" y="1803264"/>
            <a:ext cx="9144000" cy="2387600"/>
          </a:xfrm>
        </p:spPr>
        <p:txBody>
          <a:bodyPr/>
          <a:lstStyle/>
          <a:p>
            <a:r>
              <a:rPr lang="en-AU" dirty="0"/>
              <a:t>Readiness Reporting</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Greg Minney</a:t>
            </a:r>
          </a:p>
        </p:txBody>
      </p:sp>
    </p:spTree>
    <p:extLst>
      <p:ext uri="{BB962C8B-B14F-4D97-AF65-F5344CB8AC3E}">
        <p14:creationId xmlns:p14="http://schemas.microsoft.com/office/powerpoint/2010/main" val="3675825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9F16-94F8-4A8B-AC02-A6EE46E9F038}"/>
              </a:ext>
            </a:extLst>
          </p:cNvPr>
          <p:cNvSpPr>
            <a:spLocks noGrp="1"/>
          </p:cNvSpPr>
          <p:nvPr>
            <p:ph type="title"/>
          </p:nvPr>
        </p:nvSpPr>
        <p:spPr>
          <a:xfrm>
            <a:off x="203200" y="181734"/>
            <a:ext cx="9617807" cy="1189039"/>
          </a:xfrm>
        </p:spPr>
        <p:txBody>
          <a:bodyPr>
            <a:normAutofit/>
          </a:bodyPr>
          <a:lstStyle/>
          <a:p>
            <a:r>
              <a:rPr lang="en-AU" sz="3600" dirty="0"/>
              <a:t>Industry Readiness – Round 8</a:t>
            </a:r>
            <a:br>
              <a:rPr lang="en-AU" sz="3600" dirty="0"/>
            </a:br>
            <a:r>
              <a:rPr lang="en-AU" sz="2000" dirty="0"/>
              <a:t>(as at 22 June) </a:t>
            </a:r>
            <a:endParaRPr lang="en-AU" sz="3600" dirty="0"/>
          </a:p>
        </p:txBody>
      </p:sp>
      <p:sp>
        <p:nvSpPr>
          <p:cNvPr id="4" name="Slide Number Placeholder 3">
            <a:extLst>
              <a:ext uri="{FF2B5EF4-FFF2-40B4-BE49-F238E27FC236}">
                <a16:creationId xmlns:a16="http://schemas.microsoft.com/office/drawing/2014/main" id="{F859AE8D-042B-4646-952D-F1D870F51F8D}"/>
              </a:ext>
            </a:extLst>
          </p:cNvPr>
          <p:cNvSpPr>
            <a:spLocks noGrp="1"/>
          </p:cNvSpPr>
          <p:nvPr>
            <p:ph type="sldNum" sz="quarter" idx="12"/>
          </p:nvPr>
        </p:nvSpPr>
        <p:spPr>
          <a:xfrm>
            <a:off x="11759919" y="6601476"/>
            <a:ext cx="432081"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graphicFrame>
        <p:nvGraphicFramePr>
          <p:cNvPr id="5" name="Table 4">
            <a:extLst>
              <a:ext uri="{FF2B5EF4-FFF2-40B4-BE49-F238E27FC236}">
                <a16:creationId xmlns:a16="http://schemas.microsoft.com/office/drawing/2014/main" id="{98767EC6-C512-4B61-89B0-B32D8F83F721}"/>
              </a:ext>
            </a:extLst>
          </p:cNvPr>
          <p:cNvGraphicFramePr>
            <a:graphicFrameLocks noGrp="1"/>
          </p:cNvGraphicFramePr>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dirty="0">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dirty="0">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dirty="0">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aphicFrame>
        <p:nvGraphicFramePr>
          <p:cNvPr id="6" name="Table 5">
            <a:extLst>
              <a:ext uri="{FF2B5EF4-FFF2-40B4-BE49-F238E27FC236}">
                <a16:creationId xmlns:a16="http://schemas.microsoft.com/office/drawing/2014/main" id="{4B84434F-6DA0-4C34-90A9-6134336FAE2F}"/>
              </a:ext>
            </a:extLst>
          </p:cNvPr>
          <p:cNvGraphicFramePr>
            <a:graphicFrameLocks noGrp="1"/>
          </p:cNvGraphicFramePr>
          <p:nvPr/>
        </p:nvGraphicFramePr>
        <p:xfrm>
          <a:off x="0" y="1364230"/>
          <a:ext cx="12192000" cy="5420310"/>
        </p:xfrm>
        <a:graphic>
          <a:graphicData uri="http://schemas.openxmlformats.org/drawingml/2006/table">
            <a:tbl>
              <a:tblPr>
                <a:tableStyleId>{93296810-A885-4BE3-A3E7-6D5BEEA58F35}</a:tableStyleId>
              </a:tblPr>
              <a:tblGrid>
                <a:gridCol w="2920999">
                  <a:extLst>
                    <a:ext uri="{9D8B030D-6E8A-4147-A177-3AD203B41FA5}">
                      <a16:colId xmlns:a16="http://schemas.microsoft.com/office/drawing/2014/main" val="2629449130"/>
                    </a:ext>
                  </a:extLst>
                </a:gridCol>
                <a:gridCol w="812800">
                  <a:extLst>
                    <a:ext uri="{9D8B030D-6E8A-4147-A177-3AD203B41FA5}">
                      <a16:colId xmlns:a16="http://schemas.microsoft.com/office/drawing/2014/main" val="2571583907"/>
                    </a:ext>
                  </a:extLst>
                </a:gridCol>
                <a:gridCol w="770740">
                  <a:extLst>
                    <a:ext uri="{9D8B030D-6E8A-4147-A177-3AD203B41FA5}">
                      <a16:colId xmlns:a16="http://schemas.microsoft.com/office/drawing/2014/main" val="3119732393"/>
                    </a:ext>
                  </a:extLst>
                </a:gridCol>
                <a:gridCol w="7687461">
                  <a:extLst>
                    <a:ext uri="{9D8B030D-6E8A-4147-A177-3AD203B41FA5}">
                      <a16:colId xmlns:a16="http://schemas.microsoft.com/office/drawing/2014/main" val="2451703600"/>
                    </a:ext>
                  </a:extLst>
                </a:gridCol>
              </a:tblGrid>
              <a:tr h="462810">
                <a:tc>
                  <a:txBody>
                    <a:bodyPr/>
                    <a:lstStyle/>
                    <a:p>
                      <a:pPr algn="ctr" fontAlgn="b"/>
                      <a:r>
                        <a:rPr lang="en-AU" sz="1100" b="1" u="none" strike="noStrike" kern="1200" dirty="0">
                          <a:solidFill>
                            <a:schemeClr val="bg1"/>
                          </a:solidFill>
                          <a:effectLst/>
                        </a:rPr>
                        <a:t>Activity</a:t>
                      </a:r>
                      <a:endParaRPr lang="en-AU" sz="1100" b="1" i="0" u="none" strike="noStrike" kern="1200" dirty="0">
                        <a:solidFill>
                          <a:schemeClr val="bg1"/>
                        </a:solidFill>
                        <a:effectLst/>
                        <a:latin typeface="Calibri" panose="020F0502020204030204" pitchFamily="34" charset="0"/>
                        <a:ea typeface="+mn-ea"/>
                        <a:cs typeface="+mn-cs"/>
                      </a:endParaRPr>
                    </a:p>
                  </a:txBody>
                  <a:tcPr marL="72000" marR="72000" marT="72000" marB="72000" anchor="ctr">
                    <a:solidFill>
                      <a:schemeClr val="accent5"/>
                    </a:solidFill>
                  </a:tcPr>
                </a:tc>
                <a:tc>
                  <a:txBody>
                    <a:bodyPr/>
                    <a:lstStyle/>
                    <a:p>
                      <a:pPr algn="ctr" fontAlgn="t"/>
                      <a:r>
                        <a:rPr lang="en-AU" sz="1100" b="1" u="none" strike="noStrike" dirty="0">
                          <a:solidFill>
                            <a:schemeClr val="bg1"/>
                          </a:solidFill>
                          <a:effectLst/>
                        </a:rPr>
                        <a:t>Status</a:t>
                      </a:r>
                      <a:endParaRPr lang="en-AU" sz="1100" b="1" i="0" u="none" strike="noStrike" dirty="0">
                        <a:solidFill>
                          <a:schemeClr val="bg1"/>
                        </a:solidFill>
                        <a:effectLst/>
                        <a:latin typeface="Calibri"/>
                      </a:endParaRPr>
                    </a:p>
                  </a:txBody>
                  <a:tcPr marL="72000" marR="72000" marT="72000" marB="72000" anchor="ctr">
                    <a:solidFill>
                      <a:schemeClr val="accent5"/>
                    </a:solidFill>
                  </a:tcPr>
                </a:tc>
                <a:tc>
                  <a:txBody>
                    <a:bodyPr/>
                    <a:lstStyle/>
                    <a:p>
                      <a:pPr algn="ctr" fontAlgn="t"/>
                      <a:r>
                        <a:rPr lang="en-AU" sz="1100" b="1" u="none" strike="noStrike" kern="1200" dirty="0">
                          <a:solidFill>
                            <a:schemeClr val="bg1"/>
                          </a:solidFill>
                          <a:effectLst/>
                          <a:latin typeface="+mn-lt"/>
                          <a:ea typeface="+mn-ea"/>
                          <a:cs typeface="+mn-cs"/>
                        </a:rPr>
                        <a:t>Trend</a:t>
                      </a:r>
                    </a:p>
                  </a:txBody>
                  <a:tcPr marL="72000" marR="72000" marT="72000" marB="72000" anchor="ctr">
                    <a:solidFill>
                      <a:schemeClr val="accent5"/>
                    </a:solidFill>
                  </a:tcPr>
                </a:tc>
                <a:tc>
                  <a:txBody>
                    <a:bodyPr/>
                    <a:lstStyle/>
                    <a:p>
                      <a:pPr algn="ctr" fontAlgn="t"/>
                      <a:r>
                        <a:rPr lang="en-AU" sz="1100" b="1" u="none" strike="noStrike" dirty="0">
                          <a:solidFill>
                            <a:schemeClr val="bg1"/>
                          </a:solidFill>
                          <a:effectLst/>
                        </a:rPr>
                        <a:t>Comments</a:t>
                      </a:r>
                      <a:endParaRPr lang="en-AU" sz="1100" b="1" i="0" u="none" strike="noStrike" dirty="0">
                        <a:solidFill>
                          <a:schemeClr val="bg1"/>
                        </a:solidFill>
                        <a:effectLst/>
                        <a:latin typeface="Calibri"/>
                      </a:endParaRPr>
                    </a:p>
                  </a:txBody>
                  <a:tcPr marL="72000" marR="72000" marT="72000" marB="72000" anchor="ctr">
                    <a:solidFill>
                      <a:schemeClr val="accent5"/>
                    </a:solidFill>
                  </a:tcPr>
                </a:tc>
                <a:extLst>
                  <a:ext uri="{0D108BD9-81ED-4DB2-BD59-A6C34878D82A}">
                    <a16:rowId xmlns:a16="http://schemas.microsoft.com/office/drawing/2014/main" val="1682879141"/>
                  </a:ext>
                </a:extLst>
              </a:tr>
              <a:tr h="791170">
                <a:tc>
                  <a:txBody>
                    <a:bodyPr/>
                    <a:lstStyle/>
                    <a:p>
                      <a:pPr algn="l" fontAlgn="t"/>
                      <a:r>
                        <a:rPr lang="en-AU" sz="1050" u="none" strike="noStrike" dirty="0">
                          <a:effectLst/>
                          <a:latin typeface="Segoe UI Semilight"/>
                          <a:cs typeface="Segoe UI Semilight"/>
                        </a:rPr>
                        <a:t>AEMO Business Readiness for 5MS and GS (Part A)</a:t>
                      </a:r>
                      <a:endParaRPr lang="en-AU" sz="1050" b="0" i="0" u="none" strike="noStrike" dirty="0">
                        <a:solidFill>
                          <a:srgbClr val="000000"/>
                        </a:solidFill>
                        <a:effectLst/>
                        <a:latin typeface="Segoe UI Semilight"/>
                        <a:cs typeface="Segoe UI Semilight"/>
                      </a:endParaRPr>
                    </a:p>
                  </a:txBody>
                  <a:tcPr marL="72000" marR="324000" marT="36000" marB="36000" anchor="ctr"/>
                </a:tc>
                <a:tc>
                  <a:txBody>
                    <a:bodyPr/>
                    <a:lstStyle/>
                    <a:p>
                      <a:pPr algn="ctr" fontAlgn="t"/>
                      <a:r>
                        <a:rPr lang="en-AU" sz="1100" b="0" i="0" u="none" strike="noStrike" dirty="0">
                          <a:solidFill>
                            <a:schemeClr val="bg1"/>
                          </a:solidFill>
                          <a:effectLst/>
                          <a:latin typeface="Calibri" panose="020F0502020204030204" pitchFamily="34" charset="0"/>
                        </a:rPr>
                        <a:t>On-track</a:t>
                      </a:r>
                    </a:p>
                  </a:txBody>
                  <a:tcPr marL="72000" marR="72000" marT="72000" marB="72000" anchor="ctr">
                    <a:solidFill>
                      <a:srgbClr val="00B050"/>
                    </a:solidFill>
                  </a:tcPr>
                </a:tc>
                <a:tc>
                  <a:txBody>
                    <a:bodyPr/>
                    <a:lstStyle/>
                    <a:p>
                      <a:pPr algn="ctr" fontAlgn="t"/>
                      <a:r>
                        <a:rPr lang="en-AU" sz="1100" b="0" i="0" u="none" strike="noStrike" dirty="0">
                          <a:solidFill>
                            <a:srgbClr val="00B050"/>
                          </a:solidFill>
                          <a:effectLst/>
                          <a:latin typeface="Calibri" panose="020F0502020204030204" pitchFamily="34" charset="0"/>
                        </a:rPr>
                        <a:t>Up</a:t>
                      </a:r>
                    </a:p>
                  </a:txBody>
                  <a:tcPr marL="72000" marR="72000" marT="72000" marB="72000" anchor="ctr">
                    <a:solidFill>
                      <a:srgbClr val="00B050"/>
                    </a:solidFill>
                  </a:tcPr>
                </a:tc>
                <a:tc>
                  <a:txBody>
                    <a:bodyPr/>
                    <a:lstStyle/>
                    <a:p>
                      <a:pPr marL="171450" indent="-171450" algn="l" fontAlgn="b">
                        <a:buFont typeface="Arial" panose="020B0604020202020204" pitchFamily="34" charset="0"/>
                        <a:buChar char="•"/>
                      </a:pPr>
                      <a:r>
                        <a:rPr lang="en-AU" sz="1050" u="none" strike="noStrike" dirty="0">
                          <a:effectLst/>
                          <a:latin typeface="Segoe UI Semilight" panose="020B0402040204020203" pitchFamily="34" charset="0"/>
                          <a:cs typeface="Segoe UI Semilight" panose="020B0402040204020203" pitchFamily="34" charset="0"/>
                        </a:rPr>
                        <a:t>Status: On-track</a:t>
                      </a:r>
                    </a:p>
                    <a:p>
                      <a:pPr marL="628650" lvl="1" indent="-171450" algn="l" fontAlgn="b">
                        <a:buFont typeface="Arial" panose="020B0604020202020204" pitchFamily="34" charset="0"/>
                        <a:buChar char="•"/>
                      </a:pPr>
                      <a:r>
                        <a:rPr lang="en-AU" sz="1050" u="none" strike="noStrike" dirty="0">
                          <a:effectLst/>
                          <a:latin typeface="Segoe UI Semilight"/>
                          <a:cs typeface="Segoe UI Semilight"/>
                        </a:rPr>
                        <a:t>All AEMO platforms are now in Production operating at 30 minute Settlement. Retail Platform deployed 21 June</a:t>
                      </a:r>
                    </a:p>
                    <a:p>
                      <a:pPr marL="628650" lvl="1" indent="-171450" algn="l" fontAlgn="b">
                        <a:buFont typeface="Arial" panose="020B0604020202020204" pitchFamily="34" charset="0"/>
                        <a:buChar char="•"/>
                      </a:pPr>
                      <a:r>
                        <a:rPr lang="en-AU" sz="1050" u="none" strike="noStrike" dirty="0">
                          <a:effectLst/>
                          <a:latin typeface="Segoe UI Semilight"/>
                          <a:cs typeface="Segoe UI Semilight"/>
                        </a:rPr>
                        <a:t>Market Trial scheduled for 19</a:t>
                      </a:r>
                      <a:r>
                        <a:rPr lang="en-AU" sz="1050" u="none" strike="noStrike" baseline="30000" dirty="0">
                          <a:effectLst/>
                          <a:latin typeface="Segoe UI Semilight"/>
                          <a:cs typeface="Segoe UI Semilight"/>
                        </a:rPr>
                        <a:t>th</a:t>
                      </a:r>
                      <a:r>
                        <a:rPr lang="en-AU" sz="1050" u="none" strike="noStrike" dirty="0">
                          <a:effectLst/>
                          <a:latin typeface="Segoe UI Semilight"/>
                          <a:cs typeface="Segoe UI Semilight"/>
                        </a:rPr>
                        <a:t> July commencement</a:t>
                      </a:r>
                    </a:p>
                    <a:p>
                      <a:pPr marL="171450" lvl="0" indent="-171450" algn="l" fontAlgn="b">
                        <a:buFont typeface="Arial" panose="020B0604020202020204" pitchFamily="34" charset="0"/>
                        <a:buChar char="•"/>
                      </a:pPr>
                      <a:r>
                        <a:rPr lang="en-AU" sz="1050" u="none" strike="noStrike" dirty="0">
                          <a:effectLst/>
                          <a:latin typeface="Segoe UI Semilight"/>
                          <a:cs typeface="Segoe UI Semilight"/>
                        </a:rPr>
                        <a:t>Trend: Up</a:t>
                      </a:r>
                    </a:p>
                    <a:p>
                      <a:pPr marL="628650" lvl="1" indent="-171450" algn="l" fontAlgn="b">
                        <a:buFont typeface="Arial" panose="020B0604020202020204" pitchFamily="34" charset="0"/>
                        <a:buChar char="•"/>
                      </a:pPr>
                      <a:r>
                        <a:rPr lang="en-AU" sz="1050" u="none" strike="noStrike" dirty="0">
                          <a:effectLst/>
                          <a:latin typeface="Segoe UI Semilight"/>
                          <a:cs typeface="Segoe UI Semilight"/>
                        </a:rPr>
                        <a:t>AEMO’s last platform (Retail) went live on the 21</a:t>
                      </a:r>
                      <a:r>
                        <a:rPr lang="en-AU" sz="1050" u="none" strike="noStrike" baseline="30000" dirty="0">
                          <a:effectLst/>
                          <a:latin typeface="Segoe UI Semilight"/>
                          <a:cs typeface="Segoe UI Semilight"/>
                        </a:rPr>
                        <a:t>st</a:t>
                      </a:r>
                      <a:r>
                        <a:rPr lang="en-AU" sz="1050" u="none" strike="noStrike" dirty="0">
                          <a:effectLst/>
                          <a:latin typeface="Segoe UI Semilight"/>
                          <a:cs typeface="Segoe UI Semilight"/>
                        </a:rPr>
                        <a:t> June</a:t>
                      </a:r>
                      <a:endParaRPr lang="en-AU" sz="1050" b="0" i="0" u="none" strike="noStrike" dirty="0">
                        <a:solidFill>
                          <a:srgbClr val="000000"/>
                        </a:solidFill>
                        <a:effectLst/>
                        <a:latin typeface="Segoe UI Semilight"/>
                        <a:cs typeface="Segoe UI Semilight"/>
                      </a:endParaRPr>
                    </a:p>
                  </a:txBody>
                  <a:tcPr marL="72000" marR="72000" marT="72000" marB="72000" anchor="ctr"/>
                </a:tc>
                <a:extLst>
                  <a:ext uri="{0D108BD9-81ED-4DB2-BD59-A6C34878D82A}">
                    <a16:rowId xmlns:a16="http://schemas.microsoft.com/office/drawing/2014/main" val="4145844044"/>
                  </a:ext>
                </a:extLst>
              </a:tr>
              <a:tr h="1066977">
                <a:tc>
                  <a:txBody>
                    <a:bodyPr/>
                    <a:lstStyle/>
                    <a:p>
                      <a:pPr algn="l" fontAlgn="t"/>
                      <a:r>
                        <a:rPr lang="en-AU" sz="1050" u="none" strike="noStrike" dirty="0">
                          <a:effectLst/>
                          <a:latin typeface="Segoe UI Semilight"/>
                          <a:cs typeface="Segoe UI Semilight"/>
                        </a:rPr>
                        <a:t>Essential Industry Capabilities for 5MS commencement (Part A)</a:t>
                      </a:r>
                      <a:endParaRPr lang="en-AU" sz="1050" b="0" i="0" u="none" strike="noStrike" dirty="0">
                        <a:solidFill>
                          <a:srgbClr val="000000"/>
                        </a:solidFill>
                        <a:effectLst/>
                        <a:latin typeface="Segoe UI Semilight"/>
                        <a:cs typeface="Segoe UI Semilight"/>
                      </a:endParaRPr>
                    </a:p>
                  </a:txBody>
                  <a:tcPr marL="72000" marR="324000" marT="36000" marB="36000" anchor="ctr">
                    <a:solidFill>
                      <a:schemeClr val="accent5">
                        <a:lumMod val="20000"/>
                        <a:lumOff val="80000"/>
                      </a:schemeClr>
                    </a:solidFill>
                  </a:tcPr>
                </a:tc>
                <a:tc>
                  <a:txBody>
                    <a:bodyPr/>
                    <a:lstStyle/>
                    <a:p>
                      <a:pPr algn="ctr" fontAlgn="t"/>
                      <a:r>
                        <a:rPr lang="en-AU" sz="1100" b="0" i="0" u="none" strike="noStrike" dirty="0">
                          <a:solidFill>
                            <a:srgbClr val="000000"/>
                          </a:solidFill>
                          <a:effectLst/>
                          <a:latin typeface="Calibri" panose="020F0502020204030204" pitchFamily="34" charset="0"/>
                        </a:rPr>
                        <a:t>At-risk</a:t>
                      </a:r>
                    </a:p>
                  </a:txBody>
                  <a:tcPr marL="72000" marR="72000" marT="72000" marB="72000" anchor="ctr">
                    <a:solidFill>
                      <a:srgbClr val="FFFF00"/>
                    </a:solidFill>
                  </a:tcPr>
                </a:tc>
                <a:tc>
                  <a:txBody>
                    <a:bodyPr/>
                    <a:lstStyle/>
                    <a:p>
                      <a:pPr algn="ctr" fontAlgn="t"/>
                      <a:endParaRPr lang="en-AU" sz="1100" b="0" i="0" u="none" strike="noStrike" dirty="0">
                        <a:solidFill>
                          <a:srgbClr val="000000"/>
                        </a:solidFill>
                        <a:effectLst/>
                        <a:latin typeface="Calibri" panose="020F0502020204030204" pitchFamily="34" charset="0"/>
                      </a:endParaRPr>
                    </a:p>
                  </a:txBody>
                  <a:tcPr marL="72000" marR="72000" marT="72000" marB="72000" anchor="ctr">
                    <a:solidFill>
                      <a:srgbClr val="FFFF00"/>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Status: At-risk</a:t>
                      </a:r>
                    </a:p>
                    <a:p>
                      <a:pPr marL="628650" lvl="1"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Multiple MSPs plans  reflect 10% tranche 1 meters made 5-minute capable post MTP completion date of 31 July, providing little schedule contingency for Metering Data delivery.  Current plans satisfy compliance obligations but are late against MTP dates</a:t>
                      </a:r>
                    </a:p>
                    <a:p>
                      <a:pPr marL="1085850" lvl="2"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AEMO to engage the RWG to conduct detailed contingency planning for metering scenarios</a:t>
                      </a:r>
                    </a:p>
                    <a:p>
                      <a:pPr marL="628650" lvl="1"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Generators “on-track” with individual program risks reported</a:t>
                      </a:r>
                    </a:p>
                    <a:p>
                      <a:pPr marL="171450" lvl="0" indent="-171450" algn="l" defTabSz="914400">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Trend: Down</a:t>
                      </a:r>
                    </a:p>
                    <a:p>
                      <a:pPr marL="628650" lvl="1" indent="-171450" algn="l" defTabSz="914400">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Multiple MSPs with limited contingency for meter capability upgrade and metering data delivery</a:t>
                      </a:r>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26185240"/>
                  </a:ext>
                </a:extLst>
              </a:tr>
              <a:tr h="1001979">
                <a:tc>
                  <a:txBody>
                    <a:bodyPr/>
                    <a:lstStyle/>
                    <a:p>
                      <a:pPr lvl="0" algn="l">
                        <a:buNone/>
                      </a:pPr>
                      <a:r>
                        <a:rPr lang="en-AU" sz="1050" b="1" i="0" u="none" strike="noStrike" noProof="0" dirty="0">
                          <a:solidFill>
                            <a:schemeClr val="bg1"/>
                          </a:solidFill>
                          <a:effectLst/>
                          <a:latin typeface="Segoe UI Semilight" panose="020B0402040204020203" pitchFamily="34" charset="0"/>
                          <a:cs typeface="Segoe UI Semilight" panose="020B0402040204020203" pitchFamily="34" charset="0"/>
                        </a:rPr>
                        <a:t>Summary: Part A 5MS Rule Commencement Essential Industry Capability</a:t>
                      </a:r>
                      <a:endParaRPr lang="en-US" sz="1050" b="1" dirty="0">
                        <a:solidFill>
                          <a:schemeClr val="bg1"/>
                        </a:solidFill>
                        <a:latin typeface="Segoe UI Semilight" panose="020B0402040204020203" pitchFamily="34" charset="0"/>
                        <a:cs typeface="Segoe UI Semilight" panose="020B0402040204020203" pitchFamily="34" charset="0"/>
                      </a:endParaRPr>
                    </a:p>
                  </a:txBody>
                  <a:tcPr marL="72000" marR="324000" marT="36000" marB="36000" anchor="ctr">
                    <a:solidFill>
                      <a:srgbClr val="7030A0"/>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AU" sz="1100" b="0" i="0" u="none" strike="noStrike" dirty="0">
                          <a:solidFill>
                            <a:schemeClr val="bg1"/>
                          </a:solidFill>
                          <a:effectLst/>
                          <a:latin typeface="Calibri" panose="020F0502020204030204" pitchFamily="34" charset="0"/>
                        </a:rPr>
                        <a:t>On-track</a:t>
                      </a:r>
                    </a:p>
                  </a:txBody>
                  <a:tcPr marL="72000" marR="72000" marT="72000" marB="72000" anchor="ctr">
                    <a:solidFill>
                      <a:srgbClr val="00B050"/>
                    </a:solidFill>
                  </a:tcPr>
                </a:tc>
                <a:tc>
                  <a:txBody>
                    <a:bodyPr/>
                    <a:lstStyle/>
                    <a:p>
                      <a:pPr algn="ctr" fontAlgn="t"/>
                      <a:endParaRPr lang="en-AU" sz="1100" b="0" i="0" u="none" strike="noStrike" dirty="0">
                        <a:solidFill>
                          <a:srgbClr val="000000"/>
                        </a:solidFill>
                        <a:effectLst/>
                        <a:latin typeface="Calibri" panose="020F0502020204030204" pitchFamily="34" charset="0"/>
                      </a:endParaRPr>
                    </a:p>
                  </a:txBody>
                  <a:tcPr marL="72000" marR="72000" marT="72000" marB="72000" anchor="ctr">
                    <a:solidFill>
                      <a:srgbClr val="00B050"/>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Status: On-track</a:t>
                      </a:r>
                    </a:p>
                    <a:p>
                      <a:pPr marL="628650" marR="0" lvl="1" indent="-171450" algn="l" defTabSz="914400" rtl="0" eaLnBrk="1" fontAlgn="b" latinLnBrk="0" hangingPunct="1">
                        <a:lnSpc>
                          <a:spcPct val="100000"/>
                        </a:lnSpc>
                        <a:spcBef>
                          <a:spcPts val="0"/>
                        </a:spcBef>
                        <a:spcAft>
                          <a:spcPts val="200"/>
                        </a:spcAft>
                        <a:buClrTx/>
                        <a:buSzTx/>
                        <a:buFont typeface="Arial" panose="020B0604020202020204" pitchFamily="34" charset="0"/>
                        <a:buChar char="•"/>
                        <a:tabLst/>
                        <a:defRPr/>
                      </a:pPr>
                      <a:r>
                        <a:rPr lang="en-AU" sz="1050" b="0" i="0" u="none" strike="noStrike" kern="1200" dirty="0">
                          <a:solidFill>
                            <a:schemeClr val="dk1"/>
                          </a:solidFill>
                          <a:effectLst/>
                          <a:latin typeface="Segoe UI Semilight"/>
                          <a:ea typeface="+mn-ea"/>
                          <a:cs typeface="+mn-cs"/>
                        </a:rPr>
                        <a:t>AEMO’s Retail platform went live on the 21st June.  All key 5ms platforms now in production</a:t>
                      </a:r>
                    </a:p>
                    <a:p>
                      <a:pPr marL="628650" lvl="1"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Tranche 1 metering plans meet compliance obligations but have reduced schedule contingency in event of delayed delivery</a:t>
                      </a:r>
                    </a:p>
                    <a:p>
                      <a:pPr marL="171450" lvl="0"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Trend: Down</a:t>
                      </a:r>
                    </a:p>
                    <a:p>
                      <a:pPr marL="628650" lvl="1" indent="-171450" algn="l" defTabSz="914400" rtl="0" eaLnBrk="1" fontAlgn="b" latinLnBrk="0" hangingPunct="1">
                        <a:spcAft>
                          <a:spcPts val="200"/>
                        </a:spcAft>
                        <a:buFont typeface="Arial" panose="020B0604020202020204" pitchFamily="34" charset="0"/>
                        <a:buChar char="•"/>
                      </a:pPr>
                      <a:r>
                        <a:rPr lang="en-AU" sz="1050" b="0" i="0" u="none" strike="noStrike" kern="1200" dirty="0">
                          <a:solidFill>
                            <a:schemeClr val="dk1"/>
                          </a:solidFill>
                          <a:effectLst/>
                          <a:latin typeface="Segoe UI Semilight"/>
                          <a:ea typeface="+mn-ea"/>
                          <a:cs typeface="+mn-cs"/>
                        </a:rPr>
                        <a:t>AEMO’s Retail platform is now live, however, MSP time contingency has reduced with heightened risk profile</a:t>
                      </a:r>
                    </a:p>
                  </a:txBody>
                  <a:tcPr marL="72000" marR="72000" marT="72000" marB="72000" anchor="ctr"/>
                </a:tc>
                <a:extLst>
                  <a:ext uri="{0D108BD9-81ED-4DB2-BD59-A6C34878D82A}">
                    <a16:rowId xmlns:a16="http://schemas.microsoft.com/office/drawing/2014/main" val="1204976311"/>
                  </a:ext>
                </a:extLst>
              </a:tr>
              <a:tr h="1001979">
                <a:tc>
                  <a:txBody>
                    <a:bodyPr/>
                    <a:lstStyle/>
                    <a:p>
                      <a:pPr lvl="0" algn="l">
                        <a:buNone/>
                      </a:pPr>
                      <a:r>
                        <a:rPr lang="en-AU" sz="1050" b="0" i="0" u="none" strike="noStrike" noProof="0" dirty="0">
                          <a:effectLst/>
                          <a:latin typeface="Segoe UI Semilight"/>
                          <a:cs typeface="Segoe UI Semilight"/>
                        </a:rPr>
                        <a:t>Other industry capabilities for 5MS and GS (Part B)</a:t>
                      </a:r>
                      <a:endParaRPr lang="en-US" sz="1050" dirty="0">
                        <a:latin typeface="Segoe UI Semilight"/>
                        <a:cs typeface="Segoe UI Semilight"/>
                      </a:endParaRPr>
                    </a:p>
                  </a:txBody>
                  <a:tcPr marL="72000" marR="324000" marT="36000" marB="36000" anchor="ctr">
                    <a:solidFill>
                      <a:schemeClr val="accent5">
                        <a:lumMod val="20000"/>
                        <a:lumOff val="80000"/>
                      </a:schemeClr>
                    </a:solidFill>
                  </a:tcPr>
                </a:tc>
                <a:tc>
                  <a:txBody>
                    <a:bodyPr/>
                    <a:lstStyle/>
                    <a:p>
                      <a:pPr lvl="0" algn="ctr">
                        <a:buNone/>
                      </a:pPr>
                      <a:r>
                        <a:rPr lang="en-AU" sz="1100" b="0" i="0" u="none" strike="noStrike" dirty="0">
                          <a:solidFill>
                            <a:schemeClr val="bg1"/>
                          </a:solidFill>
                          <a:effectLst/>
                          <a:latin typeface="Calibri" panose="020F0502020204030204" pitchFamily="34" charset="0"/>
                        </a:rPr>
                        <a:t>On-track</a:t>
                      </a:r>
                      <a:endParaRPr lang="en-AU" sz="1100" b="0" i="0" u="none" strike="noStrike" dirty="0">
                        <a:solidFill>
                          <a:srgbClr val="000000"/>
                        </a:solidFill>
                        <a:effectLst/>
                        <a:latin typeface="Calibri"/>
                      </a:endParaRPr>
                    </a:p>
                  </a:txBody>
                  <a:tcPr marL="72000" marR="72000" marT="72000" marB="72000" anchor="ctr">
                    <a:solidFill>
                      <a:srgbClr val="00B050"/>
                    </a:solidFill>
                  </a:tcPr>
                </a:tc>
                <a:tc>
                  <a:txBody>
                    <a:bodyPr/>
                    <a:lstStyle/>
                    <a:p>
                      <a:pPr lvl="0" algn="ctr">
                        <a:buNone/>
                      </a:pPr>
                      <a:endParaRPr lang="en-AU" sz="1100" b="0" i="0" u="none" strike="noStrike" dirty="0">
                        <a:solidFill>
                          <a:srgbClr val="000000"/>
                        </a:solidFill>
                        <a:effectLst/>
                        <a:latin typeface="Calibri"/>
                      </a:endParaRPr>
                    </a:p>
                  </a:txBody>
                  <a:tcPr marL="72000" marR="72000" marT="72000" marB="72000" anchor="ctr">
                    <a:solidFill>
                      <a:srgbClr val="00B050"/>
                    </a:solidFill>
                  </a:tcPr>
                </a:tc>
                <a:tc>
                  <a:txBody>
                    <a:bodyPr/>
                    <a:lstStyle/>
                    <a:p>
                      <a:pPr marL="171450" lvl="0" indent="-171450" algn="l">
                        <a:spcAft>
                          <a:spcPts val="300"/>
                        </a:spcAft>
                        <a:buFont typeface="Arial" panose="020B0604020202020204" pitchFamily="34" charset="0"/>
                        <a:buChar char="•"/>
                      </a:pPr>
                      <a:r>
                        <a:rPr lang="en-AU" sz="1050" b="0" i="0" u="none" strike="noStrike" noProof="0" dirty="0">
                          <a:effectLst/>
                          <a:latin typeface="Segoe UI Semilight"/>
                        </a:rPr>
                        <a:t>Status: On-track</a:t>
                      </a:r>
                    </a:p>
                    <a:p>
                      <a:pPr marL="628650" lvl="1" indent="-171450" algn="l">
                        <a:spcAft>
                          <a:spcPts val="300"/>
                        </a:spcAft>
                        <a:buFont typeface="Arial" panose="020B0604020202020204" pitchFamily="34" charset="0"/>
                        <a:buChar char="•"/>
                      </a:pPr>
                      <a:r>
                        <a:rPr lang="en-AU" sz="1050" b="0" i="0" u="none" strike="noStrike" noProof="0" dirty="0">
                          <a:effectLst/>
                          <a:latin typeface="Segoe UI Semilight"/>
                        </a:rPr>
                        <a:t>Majority of Participants reporting their overall programs as on-track, but some Participants are now reporting some non-essential capabilities as at-risk or late</a:t>
                      </a:r>
                    </a:p>
                    <a:p>
                      <a:pPr marL="628650" lvl="1" indent="-171450" algn="l">
                        <a:spcAft>
                          <a:spcPts val="300"/>
                        </a:spcAft>
                        <a:buFont typeface="Arial" panose="020B0604020202020204" pitchFamily="34" charset="0"/>
                        <a:buChar char="•"/>
                      </a:pPr>
                      <a:r>
                        <a:rPr lang="en-AU" sz="1050" b="0" i="0" u="none" strike="noStrike" noProof="0" dirty="0">
                          <a:effectLst/>
                          <a:latin typeface="Segoe UI Semilight"/>
                        </a:rPr>
                        <a:t>Metering transition activities have heightened risk profile</a:t>
                      </a:r>
                    </a:p>
                    <a:p>
                      <a:pPr marL="0" lvl="0" indent="0" algn="l">
                        <a:spcAft>
                          <a:spcPts val="300"/>
                        </a:spcAft>
                        <a:buFont typeface="Arial" panose="020B0604020202020204" pitchFamily="34" charset="0"/>
                        <a:buNone/>
                      </a:pPr>
                      <a:r>
                        <a:rPr lang="en-AU" sz="1050" b="0" i="0" u="none" strike="noStrike" noProof="0" dirty="0">
                          <a:effectLst/>
                          <a:latin typeface="Segoe UI Semilight"/>
                        </a:rPr>
                        <a:t>Trend: Down</a:t>
                      </a:r>
                    </a:p>
                    <a:p>
                      <a:pPr marL="628650" lvl="1" indent="-171450" algn="l">
                        <a:buFont typeface="Arial" panose="020B0604020202020204" pitchFamily="34" charset="0"/>
                        <a:buChar char="•"/>
                      </a:pPr>
                      <a:r>
                        <a:rPr lang="en-AU" sz="1050" b="0" i="0" u="none" strike="noStrike" noProof="0" dirty="0">
                          <a:effectLst/>
                          <a:latin typeface="Segoe UI Semilight"/>
                        </a:rPr>
                        <a:t>Increase in Participants reporting items at-risk or late compared to the previous readiness reporting round</a:t>
                      </a:r>
                      <a:endParaRPr lang="en-US" sz="1050" i="1" dirty="0"/>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469651296"/>
                  </a:ext>
                </a:extLst>
              </a:tr>
            </a:tbl>
          </a:graphicData>
        </a:graphic>
      </p:graphicFrame>
      <p:sp>
        <p:nvSpPr>
          <p:cNvPr id="3" name="Arrow: Down 2">
            <a:extLst>
              <a:ext uri="{FF2B5EF4-FFF2-40B4-BE49-F238E27FC236}">
                <a16:creationId xmlns:a16="http://schemas.microsoft.com/office/drawing/2014/main" id="{82648E8A-C9E2-4A60-B40C-1DA042921C6C}"/>
              </a:ext>
            </a:extLst>
          </p:cNvPr>
          <p:cNvSpPr/>
          <p:nvPr/>
        </p:nvSpPr>
        <p:spPr>
          <a:xfrm flipV="1">
            <a:off x="4009033" y="2081894"/>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Arrow: Down 18">
            <a:extLst>
              <a:ext uri="{FF2B5EF4-FFF2-40B4-BE49-F238E27FC236}">
                <a16:creationId xmlns:a16="http://schemas.microsoft.com/office/drawing/2014/main" id="{03F80B08-F71F-4A01-B410-7A5EDA1076F4}"/>
              </a:ext>
            </a:extLst>
          </p:cNvPr>
          <p:cNvSpPr/>
          <p:nvPr/>
        </p:nvSpPr>
        <p:spPr>
          <a:xfrm rot="10800000" flipV="1">
            <a:off x="4009033" y="3389733"/>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Arrow: Down 23">
            <a:extLst>
              <a:ext uri="{FF2B5EF4-FFF2-40B4-BE49-F238E27FC236}">
                <a16:creationId xmlns:a16="http://schemas.microsoft.com/office/drawing/2014/main" id="{BCCABB8F-23C4-4CFF-BCCE-9BC4A6EBC233}"/>
              </a:ext>
            </a:extLst>
          </p:cNvPr>
          <p:cNvSpPr/>
          <p:nvPr/>
        </p:nvSpPr>
        <p:spPr>
          <a:xfrm rot="10800000" flipV="1">
            <a:off x="4034433" y="474326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Arrow: Down 24">
            <a:extLst>
              <a:ext uri="{FF2B5EF4-FFF2-40B4-BE49-F238E27FC236}">
                <a16:creationId xmlns:a16="http://schemas.microsoft.com/office/drawing/2014/main" id="{241E32E6-C45E-4E38-80BF-EAA0903FE6C4}"/>
              </a:ext>
            </a:extLst>
          </p:cNvPr>
          <p:cNvSpPr/>
          <p:nvPr/>
        </p:nvSpPr>
        <p:spPr>
          <a:xfrm rot="10800000" flipV="1">
            <a:off x="4009032" y="597586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66949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44AF-4BEE-460C-A576-768E811B5BB7}"/>
              </a:ext>
            </a:extLst>
          </p:cNvPr>
          <p:cNvSpPr>
            <a:spLocks noGrp="1"/>
          </p:cNvSpPr>
          <p:nvPr>
            <p:ph type="title"/>
          </p:nvPr>
        </p:nvSpPr>
        <p:spPr>
          <a:xfrm>
            <a:off x="207847" y="60033"/>
            <a:ext cx="7586120" cy="1189039"/>
          </a:xfrm>
        </p:spPr>
        <p:txBody>
          <a:bodyPr>
            <a:normAutofit/>
          </a:bodyPr>
          <a:lstStyle/>
          <a:p>
            <a:pPr>
              <a:lnSpc>
                <a:spcPct val="80000"/>
              </a:lnSpc>
            </a:pPr>
            <a:r>
              <a:rPr lang="en-AU" sz="3200" dirty="0"/>
              <a:t>Part A 5MS Essential Capability</a:t>
            </a:r>
            <a:br>
              <a:rPr lang="en-AU" sz="3200" dirty="0"/>
            </a:br>
            <a:r>
              <a:rPr lang="en-AU" sz="2000" dirty="0"/>
              <a:t>(as at 22 June) </a:t>
            </a:r>
          </a:p>
        </p:txBody>
      </p:sp>
      <p:sp>
        <p:nvSpPr>
          <p:cNvPr id="4" name="Slide Number Placeholder 3">
            <a:extLst>
              <a:ext uri="{FF2B5EF4-FFF2-40B4-BE49-F238E27FC236}">
                <a16:creationId xmlns:a16="http://schemas.microsoft.com/office/drawing/2014/main" id="{F9397817-E200-4E2A-8BBE-E45544B652D9}"/>
              </a:ext>
            </a:extLst>
          </p:cNvPr>
          <p:cNvSpPr>
            <a:spLocks noGrp="1"/>
          </p:cNvSpPr>
          <p:nvPr>
            <p:ph type="sldNum" sz="quarter" idx="12"/>
          </p:nvPr>
        </p:nvSpPr>
        <p:spPr>
          <a:xfrm>
            <a:off x="11353800" y="6535252"/>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graphicFrame>
        <p:nvGraphicFramePr>
          <p:cNvPr id="10" name="Table 10">
            <a:extLst>
              <a:ext uri="{FF2B5EF4-FFF2-40B4-BE49-F238E27FC236}">
                <a16:creationId xmlns:a16="http://schemas.microsoft.com/office/drawing/2014/main" id="{FE25B907-F079-4522-9FD3-2EFAD42139EA}"/>
              </a:ext>
            </a:extLst>
          </p:cNvPr>
          <p:cNvGraphicFramePr>
            <a:graphicFrameLocks noGrp="1"/>
          </p:cNvGraphicFramePr>
          <p:nvPr/>
        </p:nvGraphicFramePr>
        <p:xfrm>
          <a:off x="1" y="1323951"/>
          <a:ext cx="12191999" cy="5418045"/>
        </p:xfrm>
        <a:graphic>
          <a:graphicData uri="http://schemas.openxmlformats.org/drawingml/2006/table">
            <a:tbl>
              <a:tblPr firstRow="1" bandRow="1">
                <a:tableStyleId>{7DF18680-E054-41AD-8BC1-D1AEF772440D}</a:tableStyleId>
              </a:tblPr>
              <a:tblGrid>
                <a:gridCol w="1040475">
                  <a:extLst>
                    <a:ext uri="{9D8B030D-6E8A-4147-A177-3AD203B41FA5}">
                      <a16:colId xmlns:a16="http://schemas.microsoft.com/office/drawing/2014/main" val="1302584941"/>
                    </a:ext>
                  </a:extLst>
                </a:gridCol>
                <a:gridCol w="2127820">
                  <a:extLst>
                    <a:ext uri="{9D8B030D-6E8A-4147-A177-3AD203B41FA5}">
                      <a16:colId xmlns:a16="http://schemas.microsoft.com/office/drawing/2014/main" val="3914486943"/>
                    </a:ext>
                  </a:extLst>
                </a:gridCol>
                <a:gridCol w="693651">
                  <a:extLst>
                    <a:ext uri="{9D8B030D-6E8A-4147-A177-3AD203B41FA5}">
                      <a16:colId xmlns:a16="http://schemas.microsoft.com/office/drawing/2014/main" val="4100144419"/>
                    </a:ext>
                  </a:extLst>
                </a:gridCol>
                <a:gridCol w="693651">
                  <a:extLst>
                    <a:ext uri="{9D8B030D-6E8A-4147-A177-3AD203B41FA5}">
                      <a16:colId xmlns:a16="http://schemas.microsoft.com/office/drawing/2014/main" val="1338540350"/>
                    </a:ext>
                  </a:extLst>
                </a:gridCol>
                <a:gridCol w="7636402">
                  <a:extLst>
                    <a:ext uri="{9D8B030D-6E8A-4147-A177-3AD203B41FA5}">
                      <a16:colId xmlns:a16="http://schemas.microsoft.com/office/drawing/2014/main" val="3851802741"/>
                    </a:ext>
                  </a:extLst>
                </a:gridCol>
              </a:tblGrid>
              <a:tr h="368498">
                <a:tc>
                  <a:txBody>
                    <a:bodyPr/>
                    <a:lstStyle/>
                    <a:p>
                      <a:pPr algn="ctr">
                        <a:lnSpc>
                          <a:spcPts val="1100"/>
                        </a:lnSpc>
                      </a:pPr>
                      <a:r>
                        <a:rPr lang="en-AU" sz="1000" dirty="0"/>
                        <a:t>Responsible Participant </a:t>
                      </a:r>
                    </a:p>
                  </a:txBody>
                  <a:tcPr marL="72000" marR="108000" anchor="ctr"/>
                </a:tc>
                <a:tc>
                  <a:txBody>
                    <a:bodyPr/>
                    <a:lstStyle/>
                    <a:p>
                      <a:pPr algn="ctr"/>
                      <a:r>
                        <a:rPr lang="en-AU" sz="1000" dirty="0"/>
                        <a:t>Essential Criteria</a:t>
                      </a:r>
                    </a:p>
                  </a:txBody>
                  <a:tcPr marL="72000" marR="108000" anchor="ctr"/>
                </a:tc>
                <a:tc>
                  <a:txBody>
                    <a:bodyPr/>
                    <a:lstStyle/>
                    <a:p>
                      <a:pPr algn="ctr"/>
                      <a:r>
                        <a:rPr lang="en-AU" sz="1000" dirty="0"/>
                        <a:t>Status</a:t>
                      </a:r>
                    </a:p>
                  </a:txBody>
                  <a:tcPr marL="72000" marR="108000" anchor="ctr"/>
                </a:tc>
                <a:tc>
                  <a:txBody>
                    <a:bodyPr/>
                    <a:lstStyle/>
                    <a:p>
                      <a:pPr algn="ctr"/>
                      <a:r>
                        <a:rPr lang="en-AU" sz="1000" dirty="0"/>
                        <a:t>Trend</a:t>
                      </a:r>
                    </a:p>
                  </a:txBody>
                  <a:tcPr marL="72000" marR="108000" anchor="ctr"/>
                </a:tc>
                <a:tc>
                  <a:txBody>
                    <a:bodyPr/>
                    <a:lstStyle/>
                    <a:p>
                      <a:pPr algn="ctr"/>
                      <a:r>
                        <a:rPr lang="en-AU" sz="1000" dirty="0"/>
                        <a:t>Comments</a:t>
                      </a:r>
                    </a:p>
                  </a:txBody>
                  <a:tcPr marL="72000" marR="108000" anchor="ctr"/>
                </a:tc>
                <a:extLst>
                  <a:ext uri="{0D108BD9-81ED-4DB2-BD59-A6C34878D82A}">
                    <a16:rowId xmlns:a16="http://schemas.microsoft.com/office/drawing/2014/main" val="3883184238"/>
                  </a:ext>
                </a:extLst>
              </a:tr>
              <a:tr h="1327809">
                <a:tc>
                  <a:txBody>
                    <a:bodyPr/>
                    <a:lstStyle/>
                    <a:p>
                      <a:pPr algn="ctr"/>
                      <a:r>
                        <a:rPr lang="en-AU" sz="800" b="1" dirty="0"/>
                        <a:t>Generator</a:t>
                      </a:r>
                    </a:p>
                  </a:txBody>
                  <a:tcPr marL="36000" marR="36000" anchor="ctr"/>
                </a:tc>
                <a:tc>
                  <a:txBody>
                    <a:bodyPr/>
                    <a:lstStyle/>
                    <a:p>
                      <a:r>
                        <a:rPr lang="en-AU" sz="800" dirty="0"/>
                        <a:t>Generators and MNSPs are able to submit 5-min offers</a:t>
                      </a:r>
                    </a:p>
                  </a:txBody>
                  <a:tcPr marL="72000" marR="72000" anchor="ctr"/>
                </a:tc>
                <a:tc>
                  <a:txBody>
                    <a:bodyPr/>
                    <a:lstStyle/>
                    <a:p>
                      <a:pPr algn="ctr"/>
                      <a:r>
                        <a:rPr lang="en-AU" sz="800" b="0" i="0" u="none" strike="noStrike" dirty="0">
                          <a:solidFill>
                            <a:schemeClr val="bg1"/>
                          </a:solidFill>
                          <a:effectLst/>
                          <a:latin typeface="Calibri" panose="020F0502020204030204" pitchFamily="34" charset="0"/>
                        </a:rPr>
                        <a:t>On-track</a:t>
                      </a:r>
                      <a:endParaRPr lang="en-AU" sz="800" dirty="0"/>
                    </a:p>
                  </a:txBody>
                  <a:tcPr marL="36000" marR="36000" anchor="ctr">
                    <a:solidFill>
                      <a:srgbClr val="00B050"/>
                    </a:solidFill>
                  </a:tcPr>
                </a:tc>
                <a:tc>
                  <a:txBody>
                    <a:bodyPr/>
                    <a:lstStyle/>
                    <a:p>
                      <a:endParaRPr lang="en-AU" sz="800" dirty="0"/>
                    </a:p>
                  </a:txBody>
                  <a:tcPr marL="36000" marR="36000" anchor="ctr">
                    <a:solidFill>
                      <a:srgbClr val="00B050"/>
                    </a:solidFill>
                  </a:tcPr>
                </a:tc>
                <a:tc>
                  <a:txBody>
                    <a:bodyPr/>
                    <a:lstStyle/>
                    <a:p>
                      <a:pPr marL="171450" indent="-171450">
                        <a:spcAft>
                          <a:spcPts val="300"/>
                        </a:spcAft>
                        <a:buFont typeface="Arial" panose="020B0604020202020204" pitchFamily="34" charset="0"/>
                        <a:buChar char="•"/>
                      </a:pPr>
                      <a:r>
                        <a:rPr lang="en-AU" sz="800" i="0" dirty="0"/>
                        <a:t>Status: On-track </a:t>
                      </a:r>
                    </a:p>
                    <a:p>
                      <a:pPr marL="628650" lvl="1" indent="-171450">
                        <a:spcAft>
                          <a:spcPts val="300"/>
                        </a:spcAft>
                        <a:buFont typeface="Arial" panose="020B0604020202020204" pitchFamily="34" charset="0"/>
                        <a:buChar char="•"/>
                      </a:pPr>
                      <a:r>
                        <a:rPr lang="en-AU" sz="800" i="0" dirty="0"/>
                        <a:t>18 Generators and MNSPs representing 93% of NEM volume reporting on-track</a:t>
                      </a:r>
                    </a:p>
                    <a:p>
                      <a:pPr marL="1085850" lvl="2" indent="-171450">
                        <a:spcAft>
                          <a:spcPts val="300"/>
                        </a:spcAft>
                        <a:buFont typeface="Arial" panose="020B0604020202020204" pitchFamily="34" charset="0"/>
                        <a:buChar char="•"/>
                      </a:pPr>
                      <a:r>
                        <a:rPr lang="en-AU" sz="800" i="0" dirty="0"/>
                        <a:t>Important participant previous not reporting status has commenced reporting against industry timelines</a:t>
                      </a:r>
                    </a:p>
                    <a:p>
                      <a:pPr marL="1085850" lvl="2" indent="-171450">
                        <a:spcAft>
                          <a:spcPts val="300"/>
                        </a:spcAft>
                        <a:buFont typeface="Arial" panose="020B0604020202020204" pitchFamily="34" charset="0"/>
                        <a:buChar char="•"/>
                      </a:pPr>
                      <a:r>
                        <a:rPr lang="en-AU" sz="800" i="0" dirty="0"/>
                        <a:t>Participants to consider contingency options in event of </a:t>
                      </a:r>
                    </a:p>
                    <a:p>
                      <a:pPr marL="171450" indent="-171450">
                        <a:spcAft>
                          <a:spcPts val="300"/>
                        </a:spcAft>
                        <a:buFont typeface="Arial" panose="020B0604020202020204" pitchFamily="34" charset="0"/>
                        <a:buChar char="•"/>
                      </a:pPr>
                      <a:r>
                        <a:rPr lang="en-AU" sz="800" i="0" dirty="0"/>
                        <a:t>Trend: Neutral</a:t>
                      </a:r>
                    </a:p>
                    <a:p>
                      <a:pPr marL="628650" lvl="1" indent="-171450" algn="l">
                        <a:spcAft>
                          <a:spcPts val="300"/>
                        </a:spcAft>
                        <a:buFont typeface="Arial" panose="020B0604020202020204" pitchFamily="34" charset="0"/>
                        <a:buChar char="•"/>
                      </a:pPr>
                      <a:r>
                        <a:rPr lang="en-AU" sz="800" i="0" dirty="0"/>
                        <a:t>All respondents intend to participate in 5MS Market Trials</a:t>
                      </a:r>
                    </a:p>
                    <a:p>
                      <a:pPr marL="628650" lvl="1" indent="-171450">
                        <a:spcAft>
                          <a:spcPts val="300"/>
                        </a:spcAft>
                        <a:buFont typeface="Arial" panose="020B0604020202020204" pitchFamily="34" charset="0"/>
                        <a:buChar char="•"/>
                      </a:pPr>
                      <a:r>
                        <a:rPr lang="en-AU" sz="800" i="0" dirty="0"/>
                        <a:t>2 participants have now implemented their 5-minute bidding service, with 13 out of 16 generators intending to commence their implementations within the bidding transition period</a:t>
                      </a:r>
                    </a:p>
                  </a:txBody>
                  <a:tcPr marL="36000" marR="36000" anchor="ctr"/>
                </a:tc>
                <a:extLst>
                  <a:ext uri="{0D108BD9-81ED-4DB2-BD59-A6C34878D82A}">
                    <a16:rowId xmlns:a16="http://schemas.microsoft.com/office/drawing/2014/main" val="4061172690"/>
                  </a:ext>
                </a:extLst>
              </a:tr>
              <a:tr h="711200">
                <a:tc>
                  <a:txBody>
                    <a:bodyPr/>
                    <a:lstStyle/>
                    <a:p>
                      <a:pPr algn="ctr"/>
                      <a:r>
                        <a:rPr lang="en-AU" sz="800" b="1" dirty="0"/>
                        <a:t>MP, MC, MDP</a:t>
                      </a:r>
                    </a:p>
                  </a:txBody>
                  <a:tcPr marL="36000" marR="36000" anchor="ctr"/>
                </a:tc>
                <a:tc>
                  <a:txBody>
                    <a:bodyPr/>
                    <a:lstStyle/>
                    <a:p>
                      <a:r>
                        <a:rPr lang="en-AU" sz="800" dirty="0"/>
                        <a:t>All essential meters* are able to produce and store and deliver 5-min data</a:t>
                      </a:r>
                    </a:p>
                  </a:txBody>
                  <a:tcPr marL="72000" marR="72000" anchor="ctr"/>
                </a:tc>
                <a:tc>
                  <a:txBody>
                    <a:bodyPr/>
                    <a:lstStyle/>
                    <a:p>
                      <a:pPr algn="ctr"/>
                      <a:r>
                        <a:rPr lang="en-AU" sz="800" dirty="0"/>
                        <a:t>At-risk</a:t>
                      </a:r>
                    </a:p>
                  </a:txBody>
                  <a:tcPr marL="36000" marR="36000" anchor="ctr">
                    <a:solidFill>
                      <a:srgbClr val="FFFF00"/>
                    </a:solidFill>
                  </a:tcPr>
                </a:tc>
                <a:tc>
                  <a:txBody>
                    <a:bodyPr/>
                    <a:lstStyle/>
                    <a:p>
                      <a:endParaRPr lang="en-AU" sz="800" dirty="0"/>
                    </a:p>
                  </a:txBody>
                  <a:tcPr marL="36000" marR="36000" anchor="ctr">
                    <a:solidFill>
                      <a:srgbClr val="FFFF00"/>
                    </a:solidFill>
                  </a:tcPr>
                </a:tc>
                <a:tc>
                  <a:txBody>
                    <a:bodyPr/>
                    <a:lstStyle/>
                    <a:p>
                      <a:pPr marL="171450" indent="-171450">
                        <a:spcAft>
                          <a:spcPts val="300"/>
                        </a:spcAft>
                        <a:buFont typeface="Arial" panose="020B0604020202020204" pitchFamily="34" charset="0"/>
                        <a:buChar char="•"/>
                      </a:pPr>
                      <a:r>
                        <a:rPr lang="en-AU" sz="800" b="0" i="0" u="none" strike="noStrike" kern="1200" dirty="0">
                          <a:solidFill>
                            <a:schemeClr val="dk1"/>
                          </a:solidFill>
                          <a:effectLst/>
                          <a:latin typeface="+mn-lt"/>
                          <a:ea typeface="+mn-ea"/>
                          <a:cs typeface="+mn-cs"/>
                        </a:rPr>
                        <a:t>Status: At-risk</a:t>
                      </a:r>
                    </a:p>
                    <a:p>
                      <a:pPr marL="628650" lvl="1" indent="-171450">
                        <a:spcAft>
                          <a:spcPts val="300"/>
                        </a:spcAft>
                        <a:buFont typeface="Arial" panose="020B0604020202020204" pitchFamily="34" charset="0"/>
                        <a:buChar char="•"/>
                      </a:pPr>
                      <a:r>
                        <a:rPr lang="en-AU" sz="800" b="0" i="0" u="none" strike="noStrike" kern="1200" dirty="0">
                          <a:solidFill>
                            <a:schemeClr val="dk1"/>
                          </a:solidFill>
                          <a:effectLst/>
                          <a:latin typeface="+mn-lt"/>
                          <a:ea typeface="+mn-ea"/>
                          <a:cs typeface="+mn-cs"/>
                        </a:rPr>
                        <a:t>4 MSPs are reporting late against MTP transition end dates regarding the installation and delivery of essential metering data, however on track for meeting compliance requirements</a:t>
                      </a:r>
                    </a:p>
                    <a:p>
                      <a:pPr marL="171450" lvl="0" indent="-171450">
                        <a:spcAft>
                          <a:spcPts val="300"/>
                        </a:spcAft>
                        <a:buFont typeface="Arial" panose="020B0604020202020204" pitchFamily="34" charset="0"/>
                        <a:buChar char="•"/>
                      </a:pPr>
                      <a:r>
                        <a:rPr lang="en-AU" sz="800" b="0" i="0" u="none" strike="noStrike" kern="1200" dirty="0">
                          <a:solidFill>
                            <a:schemeClr val="dk1"/>
                          </a:solidFill>
                          <a:effectLst/>
                          <a:latin typeface="+mn-lt"/>
                          <a:ea typeface="+mn-ea"/>
                          <a:cs typeface="+mn-cs"/>
                        </a:rPr>
                        <a:t>Trend: Down</a:t>
                      </a:r>
                    </a:p>
                    <a:p>
                      <a:pPr marL="628650" lvl="1" indent="-171450">
                        <a:spcAft>
                          <a:spcPts val="300"/>
                        </a:spcAft>
                        <a:buFont typeface="Arial" panose="020B0604020202020204" pitchFamily="34" charset="0"/>
                        <a:buChar char="•"/>
                      </a:pPr>
                      <a:r>
                        <a:rPr lang="en-AU" sz="800" b="0" i="0" u="none" strike="noStrike" kern="1200" dirty="0">
                          <a:solidFill>
                            <a:schemeClr val="dk1"/>
                          </a:solidFill>
                          <a:effectLst/>
                          <a:latin typeface="+mn-lt"/>
                          <a:ea typeface="+mn-ea"/>
                          <a:cs typeface="+mn-cs"/>
                        </a:rPr>
                        <a:t>Reduced time contingency associated to the installation and metering data delivery of essential meters</a:t>
                      </a:r>
                      <a:endParaRPr lang="en-AU" sz="800" i="0" dirty="0"/>
                    </a:p>
                  </a:txBody>
                  <a:tcPr marL="36000" marR="36000" anchor="ctr"/>
                </a:tc>
                <a:extLst>
                  <a:ext uri="{0D108BD9-81ED-4DB2-BD59-A6C34878D82A}">
                    <a16:rowId xmlns:a16="http://schemas.microsoft.com/office/drawing/2014/main" val="2863320031"/>
                  </a:ext>
                </a:extLst>
              </a:tr>
              <a:tr h="632460">
                <a:tc rowSpan="3">
                  <a:txBody>
                    <a:bodyPr/>
                    <a:lstStyle/>
                    <a:p>
                      <a:pPr algn="ctr"/>
                      <a:r>
                        <a:rPr lang="en-AU" sz="800" b="1" dirty="0"/>
                        <a:t>AEMO</a:t>
                      </a:r>
                    </a:p>
                  </a:txBody>
                  <a:tcPr marL="36000" marR="36000" anchor="ctr"/>
                </a:tc>
                <a:tc>
                  <a:txBody>
                    <a:bodyPr/>
                    <a:lstStyle/>
                    <a:p>
                      <a:r>
                        <a:rPr lang="en-AU" sz="800" dirty="0"/>
                        <a:t>The 5-minute bidding and dispatch solution, including the web bidding interface is deployed</a:t>
                      </a:r>
                    </a:p>
                  </a:txBody>
                  <a:tcPr marL="72000" marR="72000" anchor="ctr"/>
                </a:tc>
                <a:tc>
                  <a:txBody>
                    <a:bodyPr/>
                    <a:lstStyle/>
                    <a:p>
                      <a:pPr algn="ctr"/>
                      <a:r>
                        <a:rPr lang="en-AU" sz="800" b="0" i="0" u="none" strike="noStrike" dirty="0">
                          <a:solidFill>
                            <a:schemeClr val="bg1"/>
                          </a:solidFill>
                          <a:effectLst/>
                          <a:latin typeface="Calibri" panose="020F0502020204030204" pitchFamily="34" charset="0"/>
                        </a:rPr>
                        <a:t>On-track</a:t>
                      </a:r>
                      <a:endParaRPr lang="en-AU" sz="800" dirty="0"/>
                    </a:p>
                  </a:txBody>
                  <a:tcPr marL="36000" marR="36000" anchor="ctr">
                    <a:solidFill>
                      <a:srgbClr val="00B050"/>
                    </a:solidFill>
                  </a:tcPr>
                </a:tc>
                <a:tc>
                  <a:txBody>
                    <a:bodyPr/>
                    <a:lstStyle/>
                    <a:p>
                      <a:endParaRPr lang="en-AU" sz="800" dirty="0"/>
                    </a:p>
                  </a:txBody>
                  <a:tcPr marL="36000" marR="36000" anchor="ctr">
                    <a:solidFill>
                      <a:srgbClr val="00B050"/>
                    </a:solidFill>
                  </a:tcPr>
                </a:tc>
                <a:tc>
                  <a:txBody>
                    <a:bodyPr/>
                    <a:lstStyle/>
                    <a:p>
                      <a:pPr marL="171450" indent="-171450">
                        <a:spcAft>
                          <a:spcPts val="300"/>
                        </a:spcAft>
                        <a:buFont typeface="Arial" panose="020B0604020202020204" pitchFamily="34" charset="0"/>
                        <a:buChar char="•"/>
                      </a:pPr>
                      <a:r>
                        <a:rPr lang="en-AU" sz="800" i="0" dirty="0"/>
                        <a:t>Status: On-track</a:t>
                      </a:r>
                    </a:p>
                    <a:p>
                      <a:pPr marL="628650" lvl="1" indent="-171450">
                        <a:spcAft>
                          <a:spcPts val="300"/>
                        </a:spcAft>
                        <a:buFont typeface="Arial" panose="020B0604020202020204" pitchFamily="34" charset="0"/>
                        <a:buChar char="•"/>
                      </a:pPr>
                      <a:r>
                        <a:rPr lang="en-AU" sz="800" i="0" dirty="0"/>
                        <a:t>Platform deployed in ‘Bidding Transition’ configuration</a:t>
                      </a:r>
                    </a:p>
                    <a:p>
                      <a:pPr marL="628650" marR="0" lvl="1"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800" i="0" dirty="0"/>
                        <a:t>Additional capability on track for implementation prior to 1 October</a:t>
                      </a:r>
                    </a:p>
                    <a:p>
                      <a:pPr marL="171450" indent="-171450">
                        <a:spcAft>
                          <a:spcPts val="300"/>
                        </a:spcAft>
                        <a:buFont typeface="Arial" panose="020B0604020202020204" pitchFamily="34" charset="0"/>
                        <a:buChar char="•"/>
                      </a:pPr>
                      <a:r>
                        <a:rPr lang="en-AU" sz="800" i="0" dirty="0"/>
                        <a:t>Trend: Neutral</a:t>
                      </a:r>
                    </a:p>
                  </a:txBody>
                  <a:tcPr marL="36000" marR="36000" anchor="ctr"/>
                </a:tc>
                <a:extLst>
                  <a:ext uri="{0D108BD9-81ED-4DB2-BD59-A6C34878D82A}">
                    <a16:rowId xmlns:a16="http://schemas.microsoft.com/office/drawing/2014/main" val="805851165"/>
                  </a:ext>
                </a:extLst>
              </a:tr>
              <a:tr h="952576">
                <a:tc vMerge="1">
                  <a:txBody>
                    <a:bodyPr/>
                    <a:lstStyle/>
                    <a:p>
                      <a:endParaRPr lang="en-AU" sz="1050"/>
                    </a:p>
                  </a:txBody>
                  <a:tcPr/>
                </a:tc>
                <a:tc>
                  <a:txBody>
                    <a:bodyPr/>
                    <a:lstStyle/>
                    <a:p>
                      <a:r>
                        <a:rPr lang="en-AU" sz="800" dirty="0"/>
                        <a:t>The Metering Data Management (MDM) solution is deployed</a:t>
                      </a:r>
                    </a:p>
                  </a:txBody>
                  <a:tcPr marL="72000" marR="72000" anchor="ctr"/>
                </a:tc>
                <a:tc>
                  <a:txBody>
                    <a:bodyPr/>
                    <a:lstStyle/>
                    <a:p>
                      <a:pPr algn="ctr"/>
                      <a:r>
                        <a:rPr lang="en-AU" sz="800" b="0" i="0" u="none" strike="noStrike" dirty="0">
                          <a:solidFill>
                            <a:schemeClr val="bg1"/>
                          </a:solidFill>
                          <a:effectLst/>
                          <a:latin typeface="Calibri" panose="020F0502020204030204" pitchFamily="34" charset="0"/>
                        </a:rPr>
                        <a:t>On-track</a:t>
                      </a:r>
                      <a:endParaRPr lang="en-AU" sz="800" dirty="0"/>
                    </a:p>
                  </a:txBody>
                  <a:tcPr marL="36000" marR="36000" anchor="ctr">
                    <a:solidFill>
                      <a:srgbClr val="00B050"/>
                    </a:solidFill>
                  </a:tcPr>
                </a:tc>
                <a:tc>
                  <a:txBody>
                    <a:bodyPr/>
                    <a:lstStyle/>
                    <a:p>
                      <a:endParaRPr lang="en-AU" sz="800" dirty="0"/>
                    </a:p>
                  </a:txBody>
                  <a:tcPr marL="36000" marR="36000" anchor="ctr">
                    <a:solidFill>
                      <a:srgbClr val="00B050"/>
                    </a:solidFill>
                  </a:tcPr>
                </a:tc>
                <a:tc>
                  <a:txBody>
                    <a:bodyPr/>
                    <a:lstStyle/>
                    <a:p>
                      <a:pPr marL="171450" indent="-171450">
                        <a:spcAft>
                          <a:spcPts val="300"/>
                        </a:spcAft>
                        <a:buFont typeface="Arial" panose="020B0604020202020204" pitchFamily="34" charset="0"/>
                        <a:buChar char="•"/>
                      </a:pPr>
                      <a:r>
                        <a:rPr lang="en-AU" sz="800" i="0" dirty="0"/>
                        <a:t>Status:</a:t>
                      </a:r>
                    </a:p>
                    <a:p>
                      <a:pPr marL="628650" lvl="1" indent="-171450">
                        <a:spcAft>
                          <a:spcPts val="300"/>
                        </a:spcAft>
                        <a:buFont typeface="Arial" panose="020B0604020202020204" pitchFamily="34" charset="0"/>
                        <a:buChar char="•"/>
                      </a:pPr>
                      <a:r>
                        <a:rPr lang="en-AU" sz="800" i="0" dirty="0"/>
                        <a:t>Retail Platform deployed into Production on 21</a:t>
                      </a:r>
                      <a:r>
                        <a:rPr lang="en-AU" sz="800" i="0" baseline="30000" dirty="0"/>
                        <a:t>st</a:t>
                      </a:r>
                      <a:r>
                        <a:rPr lang="en-AU" sz="800" i="0" dirty="0"/>
                        <a:t> June</a:t>
                      </a:r>
                    </a:p>
                    <a:p>
                      <a:pPr marL="628650" lvl="1" indent="-171450">
                        <a:spcAft>
                          <a:spcPts val="300"/>
                        </a:spcAft>
                        <a:buFont typeface="Arial" panose="020B0604020202020204" pitchFamily="34" charset="0"/>
                        <a:buChar char="•"/>
                      </a:pPr>
                      <a:r>
                        <a:rPr lang="en-AU" sz="800" i="0" dirty="0"/>
                        <a:t>5-minute metering processes to be verified during 5MS Market trial</a:t>
                      </a:r>
                    </a:p>
                    <a:p>
                      <a:pPr marL="171450" lvl="0" indent="-171450">
                        <a:spcAft>
                          <a:spcPts val="300"/>
                        </a:spcAft>
                        <a:buFont typeface="Arial" panose="020B0604020202020204" pitchFamily="34" charset="0"/>
                        <a:buChar char="•"/>
                      </a:pPr>
                      <a:r>
                        <a:rPr lang="en-AU" sz="800" i="0" dirty="0"/>
                        <a:t>Trend: Up</a:t>
                      </a:r>
                    </a:p>
                    <a:p>
                      <a:pPr marL="628650" lvl="1" indent="-171450">
                        <a:spcAft>
                          <a:spcPts val="300"/>
                        </a:spcAft>
                        <a:buFont typeface="Arial" panose="020B0604020202020204" pitchFamily="34" charset="0"/>
                        <a:buChar char="•"/>
                      </a:pPr>
                      <a:r>
                        <a:rPr lang="en-AU" sz="800" i="0" dirty="0"/>
                        <a:t>Retailer platform deployed successfully</a:t>
                      </a:r>
                    </a:p>
                  </a:txBody>
                  <a:tcPr marL="36000" marR="36000" anchor="ctr"/>
                </a:tc>
                <a:extLst>
                  <a:ext uri="{0D108BD9-81ED-4DB2-BD59-A6C34878D82A}">
                    <a16:rowId xmlns:a16="http://schemas.microsoft.com/office/drawing/2014/main" val="3823480913"/>
                  </a:ext>
                </a:extLst>
              </a:tr>
              <a:tr h="548564">
                <a:tc vMerge="1">
                  <a:txBody>
                    <a:bodyPr/>
                    <a:lstStyle/>
                    <a:p>
                      <a:endParaRPr lang="en-AU" sz="1050"/>
                    </a:p>
                  </a:txBody>
                  <a:tcPr/>
                </a:tc>
                <a:tc>
                  <a:txBody>
                    <a:bodyPr/>
                    <a:lstStyle/>
                    <a:p>
                      <a:r>
                        <a:rPr lang="en-AU" sz="800" dirty="0"/>
                        <a:t>The 5-minute settlements solution is deployed</a:t>
                      </a:r>
                    </a:p>
                  </a:txBody>
                  <a:tcPr marL="72000" marR="72000" anchor="ctr"/>
                </a:tc>
                <a:tc>
                  <a:txBody>
                    <a:bodyPr/>
                    <a:lstStyle/>
                    <a:p>
                      <a:pPr algn="ctr"/>
                      <a:r>
                        <a:rPr lang="en-AU" sz="800" b="0" i="0" u="none" strike="noStrike" dirty="0">
                          <a:solidFill>
                            <a:schemeClr val="bg1"/>
                          </a:solidFill>
                          <a:effectLst/>
                          <a:latin typeface="Calibri" panose="020F0502020204030204" pitchFamily="34" charset="0"/>
                        </a:rPr>
                        <a:t>On-track</a:t>
                      </a:r>
                      <a:endParaRPr lang="en-AU" sz="800" dirty="0"/>
                    </a:p>
                  </a:txBody>
                  <a:tcPr marL="36000" marR="36000" anchor="ctr">
                    <a:solidFill>
                      <a:srgbClr val="00B050"/>
                    </a:solidFill>
                  </a:tcPr>
                </a:tc>
                <a:tc>
                  <a:txBody>
                    <a:bodyPr/>
                    <a:lstStyle/>
                    <a:p>
                      <a:endParaRPr lang="en-AU" sz="800" dirty="0"/>
                    </a:p>
                  </a:txBody>
                  <a:tcPr marL="36000" marR="36000" anchor="ctr">
                    <a:solidFill>
                      <a:srgbClr val="00B050"/>
                    </a:solidFill>
                  </a:tcPr>
                </a:tc>
                <a:tc>
                  <a:txBody>
                    <a:bodyPr/>
                    <a:lstStyle/>
                    <a:p>
                      <a:pPr marL="171450" indent="-171450">
                        <a:spcAft>
                          <a:spcPts val="300"/>
                        </a:spcAft>
                        <a:buFont typeface="Arial" panose="020B0604020202020204" pitchFamily="34" charset="0"/>
                        <a:buChar char="•"/>
                      </a:pPr>
                      <a:r>
                        <a:rPr lang="en-AU" sz="800" i="0" dirty="0"/>
                        <a:t>Status: On-track</a:t>
                      </a:r>
                    </a:p>
                    <a:p>
                      <a:pPr marL="628650" lvl="1" indent="-171450">
                        <a:spcAft>
                          <a:spcPts val="300"/>
                        </a:spcAft>
                        <a:buFont typeface="Arial" panose="020B0604020202020204" pitchFamily="34" charset="0"/>
                        <a:buChar char="•"/>
                      </a:pPr>
                      <a:r>
                        <a:rPr lang="en-AU" sz="800" i="0" dirty="0"/>
                        <a:t>AEMO’s Settlement Platform successfully deployed 17</a:t>
                      </a:r>
                      <a:r>
                        <a:rPr lang="en-AU" sz="800" i="0" baseline="30000" dirty="0"/>
                        <a:t>th</a:t>
                      </a:r>
                      <a:r>
                        <a:rPr lang="en-AU" sz="800" i="0" dirty="0"/>
                        <a:t> May, to support 30-minute settlement</a:t>
                      </a:r>
                    </a:p>
                    <a:p>
                      <a:pPr marL="628650" marR="0" lvl="1"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AU" sz="800" i="0" dirty="0"/>
                        <a:t>5-minute settlement processes to be verified during the 5MS Market trial</a:t>
                      </a:r>
                    </a:p>
                    <a:p>
                      <a:pPr marL="171450" indent="-171450">
                        <a:spcAft>
                          <a:spcPts val="300"/>
                        </a:spcAft>
                        <a:buFont typeface="Arial" panose="020B0604020202020204" pitchFamily="34" charset="0"/>
                        <a:buChar char="•"/>
                      </a:pPr>
                      <a:r>
                        <a:rPr lang="en-AU" sz="800" i="0" dirty="0"/>
                        <a:t>Trend: Neutral</a:t>
                      </a:r>
                    </a:p>
                  </a:txBody>
                  <a:tcPr marL="36000" marR="36000" anchor="ctr"/>
                </a:tc>
                <a:extLst>
                  <a:ext uri="{0D108BD9-81ED-4DB2-BD59-A6C34878D82A}">
                    <a16:rowId xmlns:a16="http://schemas.microsoft.com/office/drawing/2014/main" val="1850303073"/>
                  </a:ext>
                </a:extLst>
              </a:tr>
              <a:tr h="564640">
                <a:tc gridSpan="2">
                  <a:txBody>
                    <a:bodyPr/>
                    <a:lstStyle/>
                    <a:p>
                      <a:pPr algn="ctr"/>
                      <a:r>
                        <a:rPr lang="en-AU" sz="800" b="1" dirty="0">
                          <a:solidFill>
                            <a:schemeClr val="bg1"/>
                          </a:solidFill>
                        </a:rPr>
                        <a:t>Summary - Essential Criteria</a:t>
                      </a:r>
                    </a:p>
                  </a:txBody>
                  <a:tcPr marL="36000" marR="36000" anchor="ctr">
                    <a:solidFill>
                      <a:srgbClr val="002060"/>
                    </a:solidFill>
                  </a:tcPr>
                </a:tc>
                <a:tc hMerge="1">
                  <a:txBody>
                    <a:bodyPr/>
                    <a:lstStyle/>
                    <a:p>
                      <a:pPr algn="ctr"/>
                      <a:endParaRPr lang="en-AU" sz="1100"/>
                    </a:p>
                  </a:txBody>
                  <a:tcPr marL="72000" marR="72000" anchor="ctr"/>
                </a:tc>
                <a:tc>
                  <a:txBody>
                    <a:bodyPr/>
                    <a:lstStyle/>
                    <a:p>
                      <a:pPr algn="ctr"/>
                      <a:r>
                        <a:rPr lang="en-AU" sz="800" b="0" i="0" u="none" strike="noStrike" dirty="0">
                          <a:solidFill>
                            <a:schemeClr val="bg1"/>
                          </a:solidFill>
                          <a:effectLst/>
                          <a:latin typeface="Calibri" panose="020F0502020204030204" pitchFamily="34" charset="0"/>
                        </a:rPr>
                        <a:t>On-track</a:t>
                      </a:r>
                      <a:endParaRPr lang="en-AU" sz="800" dirty="0"/>
                    </a:p>
                  </a:txBody>
                  <a:tcPr marL="36000" marR="36000" anchor="ctr">
                    <a:solidFill>
                      <a:srgbClr val="00B050"/>
                    </a:solidFill>
                  </a:tcPr>
                </a:tc>
                <a:tc>
                  <a:txBody>
                    <a:bodyPr/>
                    <a:lstStyle/>
                    <a:p>
                      <a:pPr algn="ctr"/>
                      <a:endParaRPr lang="en-AU" sz="800" dirty="0"/>
                    </a:p>
                  </a:txBody>
                  <a:tcPr marL="36000" marR="36000" anchor="ctr">
                    <a:solidFill>
                      <a:srgbClr val="00B050"/>
                    </a:solidFill>
                  </a:tcPr>
                </a:tc>
                <a:tc>
                  <a:txBody>
                    <a:bodyPr/>
                    <a:lstStyle/>
                    <a:p>
                      <a:pPr marL="171450" indent="-171450">
                        <a:spcAft>
                          <a:spcPts val="300"/>
                        </a:spcAft>
                        <a:buFont typeface="Arial" panose="020B0604020202020204" pitchFamily="34" charset="0"/>
                        <a:buChar char="•"/>
                      </a:pPr>
                      <a:r>
                        <a:rPr lang="en-AU" sz="800" i="0" dirty="0"/>
                        <a:t>Overall, essential criteria to support the 5MS rule commencement is considered to be on track.  </a:t>
                      </a:r>
                    </a:p>
                    <a:p>
                      <a:pPr marL="171450" indent="-171450">
                        <a:spcAft>
                          <a:spcPts val="300"/>
                        </a:spcAft>
                        <a:buFont typeface="Arial" panose="020B0604020202020204" pitchFamily="34" charset="0"/>
                        <a:buChar char="•"/>
                      </a:pPr>
                      <a:r>
                        <a:rPr lang="en-AU" sz="800" i="0" dirty="0"/>
                        <a:t>Trends reflect the reduced time contingencies for the </a:t>
                      </a:r>
                      <a:r>
                        <a:rPr lang="en-AU" sz="800" b="0" i="0" u="none" strike="noStrike" kern="1200" dirty="0">
                          <a:solidFill>
                            <a:schemeClr val="dk1"/>
                          </a:solidFill>
                          <a:effectLst/>
                          <a:latin typeface="+mn-lt"/>
                          <a:ea typeface="+mn-ea"/>
                          <a:cs typeface="+mn-cs"/>
                        </a:rPr>
                        <a:t>installation and delivery of Tranche 1 5-minute metering data</a:t>
                      </a:r>
                      <a:endParaRPr lang="en-AU" sz="800" i="0" dirty="0"/>
                    </a:p>
                  </a:txBody>
                  <a:tcPr marL="36000" marR="36000" anchor="ctr"/>
                </a:tc>
                <a:extLst>
                  <a:ext uri="{0D108BD9-81ED-4DB2-BD59-A6C34878D82A}">
                    <a16:rowId xmlns:a16="http://schemas.microsoft.com/office/drawing/2014/main" val="1638541548"/>
                  </a:ext>
                </a:extLst>
              </a:tr>
            </a:tbl>
          </a:graphicData>
        </a:graphic>
      </p:graphicFrame>
      <p:sp>
        <p:nvSpPr>
          <p:cNvPr id="32" name="Arrow: Down 31">
            <a:extLst>
              <a:ext uri="{FF2B5EF4-FFF2-40B4-BE49-F238E27FC236}">
                <a16:creationId xmlns:a16="http://schemas.microsoft.com/office/drawing/2014/main" id="{7064BC46-1A35-4376-A8D9-0AB481C6D706}"/>
              </a:ext>
            </a:extLst>
          </p:cNvPr>
          <p:cNvSpPr/>
          <p:nvPr/>
        </p:nvSpPr>
        <p:spPr>
          <a:xfrm rot="5400000" flipV="1">
            <a:off x="4107827" y="222180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5" name="Arrow: Down 34">
            <a:extLst>
              <a:ext uri="{FF2B5EF4-FFF2-40B4-BE49-F238E27FC236}">
                <a16:creationId xmlns:a16="http://schemas.microsoft.com/office/drawing/2014/main" id="{7570BECE-7F25-4DE2-A8DC-9B99356F7CCD}"/>
              </a:ext>
            </a:extLst>
          </p:cNvPr>
          <p:cNvSpPr/>
          <p:nvPr/>
        </p:nvSpPr>
        <p:spPr>
          <a:xfrm rot="10800000" flipV="1">
            <a:off x="4107278" y="3295021"/>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9" name="Arrow: Down 38">
            <a:extLst>
              <a:ext uri="{FF2B5EF4-FFF2-40B4-BE49-F238E27FC236}">
                <a16:creationId xmlns:a16="http://schemas.microsoft.com/office/drawing/2014/main" id="{0A545817-0146-4855-8971-B52001416EA0}"/>
              </a:ext>
            </a:extLst>
          </p:cNvPr>
          <p:cNvSpPr/>
          <p:nvPr/>
        </p:nvSpPr>
        <p:spPr>
          <a:xfrm rot="5400000" flipV="1">
            <a:off x="4100025" y="402144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1" name="Arrow: Down 40">
            <a:extLst>
              <a:ext uri="{FF2B5EF4-FFF2-40B4-BE49-F238E27FC236}">
                <a16:creationId xmlns:a16="http://schemas.microsoft.com/office/drawing/2014/main" id="{4684C9CF-D723-4B4A-9DCC-3C4564362F48}"/>
              </a:ext>
            </a:extLst>
          </p:cNvPr>
          <p:cNvSpPr/>
          <p:nvPr/>
        </p:nvSpPr>
        <p:spPr>
          <a:xfrm flipV="1">
            <a:off x="4092164" y="4830474"/>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2" name="Arrow: Down 41">
            <a:extLst>
              <a:ext uri="{FF2B5EF4-FFF2-40B4-BE49-F238E27FC236}">
                <a16:creationId xmlns:a16="http://schemas.microsoft.com/office/drawing/2014/main" id="{AE7A7635-3154-4191-854F-0B69BC93FAD0}"/>
              </a:ext>
            </a:extLst>
          </p:cNvPr>
          <p:cNvSpPr/>
          <p:nvPr/>
        </p:nvSpPr>
        <p:spPr>
          <a:xfrm rot="5400000" flipV="1">
            <a:off x="4109456" y="5683856"/>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3" name="Arrow: Down 42">
            <a:extLst>
              <a:ext uri="{FF2B5EF4-FFF2-40B4-BE49-F238E27FC236}">
                <a16:creationId xmlns:a16="http://schemas.microsoft.com/office/drawing/2014/main" id="{9DA4B86E-1742-4FFB-B2B9-B6DDD92E43C3}"/>
              </a:ext>
            </a:extLst>
          </p:cNvPr>
          <p:cNvSpPr/>
          <p:nvPr/>
        </p:nvSpPr>
        <p:spPr>
          <a:xfrm rot="10800000" flipV="1">
            <a:off x="4107278" y="629278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aphicFrame>
        <p:nvGraphicFramePr>
          <p:cNvPr id="17" name="Table 16">
            <a:extLst>
              <a:ext uri="{FF2B5EF4-FFF2-40B4-BE49-F238E27FC236}">
                <a16:creationId xmlns:a16="http://schemas.microsoft.com/office/drawing/2014/main" id="{2C3378D2-EABF-4AF0-9814-148689852831}"/>
              </a:ext>
            </a:extLst>
          </p:cNvPr>
          <p:cNvGraphicFramePr>
            <a:graphicFrameLocks noGrp="1"/>
          </p:cNvGraphicFramePr>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dirty="0">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dirty="0">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dirty="0">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spTree>
    <p:extLst>
      <p:ext uri="{BB962C8B-B14F-4D97-AF65-F5344CB8AC3E}">
        <p14:creationId xmlns:p14="http://schemas.microsoft.com/office/powerpoint/2010/main" val="4281500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8CD1FA7-1342-4698-AF42-2E2938F118BB}"/>
              </a:ext>
            </a:extLst>
          </p:cNvPr>
          <p:cNvGraphicFramePr>
            <a:graphicFrameLocks noGrp="1"/>
          </p:cNvGraphicFramePr>
          <p:nvPr/>
        </p:nvGraphicFramePr>
        <p:xfrm>
          <a:off x="0" y="895489"/>
          <a:ext cx="12192000" cy="46951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196425789"/>
                    </a:ext>
                  </a:extLst>
                </a:gridCol>
              </a:tblGrid>
              <a:tr h="469519">
                <a:tc>
                  <a:txBody>
                    <a:bodyPr/>
                    <a:lstStyle/>
                    <a:p>
                      <a:endParaRPr lang="en-AU"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62452662"/>
                  </a:ext>
                </a:extLst>
              </a:tr>
            </a:tbl>
          </a:graphicData>
        </a:graphic>
      </p:graphicFrame>
      <p:sp>
        <p:nvSpPr>
          <p:cNvPr id="3" name="Rectangle 2">
            <a:extLst>
              <a:ext uri="{FF2B5EF4-FFF2-40B4-BE49-F238E27FC236}">
                <a16:creationId xmlns:a16="http://schemas.microsoft.com/office/drawing/2014/main" id="{17D396CD-8649-4D7D-ABC4-764E4B5F5477}"/>
              </a:ext>
            </a:extLst>
          </p:cNvPr>
          <p:cNvSpPr/>
          <p:nvPr/>
        </p:nvSpPr>
        <p:spPr>
          <a:xfrm>
            <a:off x="140677" y="6022731"/>
            <a:ext cx="2514600" cy="783385"/>
          </a:xfrm>
          <a:prstGeom prst="rect">
            <a:avLst/>
          </a:prstGeom>
          <a:solidFill>
            <a:srgbClr val="E0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FFFFFF"/>
              </a:solidFill>
              <a:effectLst/>
              <a:uLnTx/>
              <a:uFillTx/>
              <a:latin typeface="Segoe UI Semilight"/>
              <a:ea typeface="+mn-ea"/>
              <a:cs typeface="+mn-cs"/>
            </a:endParaRPr>
          </a:p>
        </p:txBody>
      </p:sp>
      <p:sp>
        <p:nvSpPr>
          <p:cNvPr id="2" name="Title 1">
            <a:extLst>
              <a:ext uri="{FF2B5EF4-FFF2-40B4-BE49-F238E27FC236}">
                <a16:creationId xmlns:a16="http://schemas.microsoft.com/office/drawing/2014/main" id="{CBD1B524-7198-4422-862C-F5D721E7C9FF}"/>
              </a:ext>
            </a:extLst>
          </p:cNvPr>
          <p:cNvSpPr>
            <a:spLocks noGrp="1"/>
          </p:cNvSpPr>
          <p:nvPr>
            <p:ph type="title"/>
          </p:nvPr>
        </p:nvSpPr>
        <p:spPr>
          <a:xfrm>
            <a:off x="205710" y="39567"/>
            <a:ext cx="11621855" cy="843429"/>
          </a:xfrm>
        </p:spPr>
        <p:txBody>
          <a:bodyPr>
            <a:normAutofit/>
          </a:bodyPr>
          <a:lstStyle/>
          <a:p>
            <a:pPr>
              <a:lnSpc>
                <a:spcPct val="80000"/>
              </a:lnSpc>
            </a:pPr>
            <a:r>
              <a:rPr lang="en-AU" sz="3200" dirty="0"/>
              <a:t>Part B – Other Industry Capabilities</a:t>
            </a:r>
            <a:br>
              <a:rPr lang="en-AU" sz="3200" dirty="0"/>
            </a:br>
            <a:r>
              <a:rPr lang="en-AU" sz="2000" dirty="0"/>
              <a:t>(as at 22 June)</a:t>
            </a:r>
            <a:endParaRPr lang="en-AU" sz="2200" dirty="0"/>
          </a:p>
        </p:txBody>
      </p:sp>
      <p:sp>
        <p:nvSpPr>
          <p:cNvPr id="4" name="Slide Number Placeholder 3">
            <a:extLst>
              <a:ext uri="{FF2B5EF4-FFF2-40B4-BE49-F238E27FC236}">
                <a16:creationId xmlns:a16="http://schemas.microsoft.com/office/drawing/2014/main" id="{7B47FA67-80BA-4B37-91BB-2B0D9C0C0D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AU" sz="1200"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graphicFrame>
        <p:nvGraphicFramePr>
          <p:cNvPr id="6" name="Table 5">
            <a:extLst>
              <a:ext uri="{FF2B5EF4-FFF2-40B4-BE49-F238E27FC236}">
                <a16:creationId xmlns:a16="http://schemas.microsoft.com/office/drawing/2014/main" id="{EA4B267B-101A-4719-AD5E-64B0E92DF172}"/>
              </a:ext>
            </a:extLst>
          </p:cNvPr>
          <p:cNvGraphicFramePr>
            <a:graphicFrameLocks noGrp="1"/>
          </p:cNvGraphicFramePr>
          <p:nvPr/>
        </p:nvGraphicFramePr>
        <p:xfrm>
          <a:off x="0" y="965875"/>
          <a:ext cx="12192000" cy="5865263"/>
        </p:xfrm>
        <a:graphic>
          <a:graphicData uri="http://schemas.openxmlformats.org/drawingml/2006/table">
            <a:tbl>
              <a:tblPr firstRow="1" bandRow="1">
                <a:tableStyleId>{7DF18680-E054-41AD-8BC1-D1AEF772440D}</a:tableStyleId>
              </a:tblPr>
              <a:tblGrid>
                <a:gridCol w="1020750">
                  <a:extLst>
                    <a:ext uri="{9D8B030D-6E8A-4147-A177-3AD203B41FA5}">
                      <a16:colId xmlns:a16="http://schemas.microsoft.com/office/drawing/2014/main" val="3462172089"/>
                    </a:ext>
                  </a:extLst>
                </a:gridCol>
                <a:gridCol w="2541013">
                  <a:extLst>
                    <a:ext uri="{9D8B030D-6E8A-4147-A177-3AD203B41FA5}">
                      <a16:colId xmlns:a16="http://schemas.microsoft.com/office/drawing/2014/main" val="702573530"/>
                    </a:ext>
                  </a:extLst>
                </a:gridCol>
                <a:gridCol w="618064">
                  <a:extLst>
                    <a:ext uri="{9D8B030D-6E8A-4147-A177-3AD203B41FA5}">
                      <a16:colId xmlns:a16="http://schemas.microsoft.com/office/drawing/2014/main" val="679785740"/>
                    </a:ext>
                  </a:extLst>
                </a:gridCol>
                <a:gridCol w="618064">
                  <a:extLst>
                    <a:ext uri="{9D8B030D-6E8A-4147-A177-3AD203B41FA5}">
                      <a16:colId xmlns:a16="http://schemas.microsoft.com/office/drawing/2014/main" val="25649651"/>
                    </a:ext>
                  </a:extLst>
                </a:gridCol>
                <a:gridCol w="7394109">
                  <a:extLst>
                    <a:ext uri="{9D8B030D-6E8A-4147-A177-3AD203B41FA5}">
                      <a16:colId xmlns:a16="http://schemas.microsoft.com/office/drawing/2014/main" val="2121114831"/>
                    </a:ext>
                  </a:extLst>
                </a:gridCol>
              </a:tblGrid>
              <a:tr h="368206">
                <a:tc>
                  <a:txBody>
                    <a:bodyPr/>
                    <a:lstStyle/>
                    <a:p>
                      <a:pPr algn="ctr"/>
                      <a:r>
                        <a:rPr lang="en-AU" sz="900" dirty="0"/>
                        <a:t>Responsible Participant </a:t>
                      </a:r>
                    </a:p>
                  </a:txBody>
                  <a:tcPr marL="36000" marR="36000" anchor="ctr"/>
                </a:tc>
                <a:tc>
                  <a:txBody>
                    <a:bodyPr/>
                    <a:lstStyle/>
                    <a:p>
                      <a:pPr algn="ctr"/>
                      <a:r>
                        <a:rPr lang="en-AU" sz="900" dirty="0"/>
                        <a:t>Criteria</a:t>
                      </a:r>
                    </a:p>
                  </a:txBody>
                  <a:tcPr marL="36000" marR="36000" anchor="ctr"/>
                </a:tc>
                <a:tc>
                  <a:txBody>
                    <a:bodyPr/>
                    <a:lstStyle/>
                    <a:p>
                      <a:pPr algn="ctr"/>
                      <a:r>
                        <a:rPr lang="en-AU" sz="900" dirty="0"/>
                        <a:t>Status</a:t>
                      </a:r>
                    </a:p>
                  </a:txBody>
                  <a:tcPr marL="36000" marR="36000" anchor="ctr"/>
                </a:tc>
                <a:tc>
                  <a:txBody>
                    <a:bodyPr/>
                    <a:lstStyle/>
                    <a:p>
                      <a:pPr algn="ctr"/>
                      <a:r>
                        <a:rPr lang="en-AU" sz="900" dirty="0"/>
                        <a:t>Trend</a:t>
                      </a:r>
                    </a:p>
                  </a:txBody>
                  <a:tcPr marL="36000" marR="36000" anchor="ctr"/>
                </a:tc>
                <a:tc>
                  <a:txBody>
                    <a:bodyPr/>
                    <a:lstStyle/>
                    <a:p>
                      <a:pPr algn="ctr"/>
                      <a:r>
                        <a:rPr lang="en-AU" sz="900" dirty="0"/>
                        <a:t>Comments</a:t>
                      </a:r>
                    </a:p>
                  </a:txBody>
                  <a:tcPr marL="36000" marR="36000" anchor="ctr"/>
                </a:tc>
                <a:extLst>
                  <a:ext uri="{0D108BD9-81ED-4DB2-BD59-A6C34878D82A}">
                    <a16:rowId xmlns:a16="http://schemas.microsoft.com/office/drawing/2014/main" val="2237724404"/>
                  </a:ext>
                </a:extLst>
              </a:tr>
              <a:tr h="0">
                <a:tc>
                  <a:txBody>
                    <a:bodyPr/>
                    <a:lstStyle/>
                    <a:p>
                      <a:pPr algn="ctr"/>
                      <a:r>
                        <a:rPr lang="en-AU" sz="900" b="1" dirty="0">
                          <a:latin typeface="Segoe UI Semilight" panose="020B0402040204020203" pitchFamily="34" charset="0"/>
                          <a:cs typeface="Segoe UI Semilight" panose="020B0402040204020203" pitchFamily="34" charset="0"/>
                        </a:rPr>
                        <a:t>Retailer</a:t>
                      </a:r>
                    </a:p>
                  </a:txBody>
                  <a:tcPr marL="36000" marR="36000" anchor="ctr"/>
                </a:tc>
                <a:tc>
                  <a:txBody>
                    <a:bodyPr/>
                    <a:lstStyle/>
                    <a:p>
                      <a:pPr>
                        <a:spcAft>
                          <a:spcPts val="300"/>
                        </a:spcAft>
                      </a:pPr>
                      <a:r>
                        <a:rPr lang="en-AU" sz="900" dirty="0">
                          <a:latin typeface="Segoe UI Semilight" panose="020B0402040204020203" pitchFamily="34" charset="0"/>
                          <a:cs typeface="Segoe UI Semilight" panose="020B0402040204020203" pitchFamily="34" charset="0"/>
                        </a:rPr>
                        <a:t>Receive and process 5-minute metering data.</a:t>
                      </a:r>
                    </a:p>
                    <a:p>
                      <a:r>
                        <a:rPr lang="en-AU" sz="900" dirty="0">
                          <a:latin typeface="Segoe UI Semilight" panose="020B0402040204020203" pitchFamily="34" charset="0"/>
                          <a:cs typeface="Segoe UI Semilight" panose="020B0402040204020203" pitchFamily="34" charset="0"/>
                        </a:rPr>
                        <a:t>Receive and process 5-minute settlement data.</a:t>
                      </a:r>
                    </a:p>
                  </a:txBody>
                  <a:tcPr marL="36000" marR="36000" anchor="ctr"/>
                </a:tc>
                <a:tc>
                  <a:txBody>
                    <a:bodyPr/>
                    <a:lstStyle/>
                    <a:p>
                      <a:pPr algn="ctr"/>
                      <a:r>
                        <a:rPr lang="en-AU" sz="900" dirty="0">
                          <a:solidFill>
                            <a:schemeClr val="bg1"/>
                          </a:solidFill>
                        </a:rPr>
                        <a:t>On-track</a:t>
                      </a:r>
                    </a:p>
                  </a:txBody>
                  <a:tcPr marL="36000" marR="36000" anchor="ctr">
                    <a:solidFill>
                      <a:srgbClr val="00B050"/>
                    </a:solidFill>
                  </a:tcPr>
                </a:tc>
                <a:tc>
                  <a:txBody>
                    <a:bodyPr/>
                    <a:lstStyle/>
                    <a:p>
                      <a:endParaRPr lang="en-AU" sz="900" dirty="0"/>
                    </a:p>
                  </a:txBody>
                  <a:tcPr marL="36000" marR="36000" anchor="ctr">
                    <a:solidFill>
                      <a:srgbClr val="00B050"/>
                    </a:solidFill>
                  </a:tcPr>
                </a:tc>
                <a:tc>
                  <a:txBody>
                    <a:bodyPr/>
                    <a:lstStyle/>
                    <a:p>
                      <a:pPr marL="171450"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Status: On-track</a:t>
                      </a:r>
                    </a:p>
                    <a:p>
                      <a:pPr marL="628650" lvl="1"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18 out of 20 retailers reporting their overall programs as on-track</a:t>
                      </a:r>
                    </a:p>
                    <a:p>
                      <a:pPr marL="628650" lvl="1"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17 out of 20 retailers planning on participating in the 5MS Market Trial, with 2 reporting participation at risk </a:t>
                      </a:r>
                    </a:p>
                    <a:p>
                      <a:pPr marL="171450"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Trend: Down</a:t>
                      </a:r>
                    </a:p>
                    <a:p>
                      <a:pPr marL="628650" lvl="1" indent="-171450" algn="l" defTabSz="914400" rtl="0" eaLnBrk="1" latinLnBrk="0" hangingPunct="1">
                        <a:lnSpc>
                          <a:spcPct val="100000"/>
                        </a:lnSpc>
                        <a:spcBef>
                          <a:spcPts val="0"/>
                        </a:spcBef>
                        <a:spcAft>
                          <a:spcPts val="0"/>
                        </a:spcAft>
                        <a:buFont typeface="Arial" panose="020B0604020202020204" pitchFamily="34" charset="0"/>
                        <a:buChar char="•"/>
                      </a:pPr>
                      <a:r>
                        <a:rPr lang="en-AU" sz="900" i="0" kern="1200" dirty="0">
                          <a:solidFill>
                            <a:schemeClr val="dk1"/>
                          </a:solidFill>
                          <a:latin typeface="+mn-lt"/>
                          <a:ea typeface="+mn-ea"/>
                          <a:cs typeface="+mn-cs"/>
                        </a:rPr>
                        <a:t>2 retailers reporting late for the processing of 5-minute metering data and 2 for the processing of 5-minute settlement data</a:t>
                      </a:r>
                    </a:p>
                  </a:txBody>
                  <a:tcPr marL="36000" marR="36000" anchor="ctr"/>
                </a:tc>
                <a:extLst>
                  <a:ext uri="{0D108BD9-81ED-4DB2-BD59-A6C34878D82A}">
                    <a16:rowId xmlns:a16="http://schemas.microsoft.com/office/drawing/2014/main" val="2886843936"/>
                  </a:ext>
                </a:extLst>
              </a:tr>
              <a:tr h="314518">
                <a:tc rowSpan="2">
                  <a:txBody>
                    <a:bodyPr/>
                    <a:lstStyle/>
                    <a:p>
                      <a:pPr algn="ctr">
                        <a:lnSpc>
                          <a:spcPct val="100000"/>
                        </a:lnSpc>
                        <a:spcBef>
                          <a:spcPts val="0"/>
                        </a:spcBef>
                        <a:spcAft>
                          <a:spcPts val="0"/>
                        </a:spcAft>
                      </a:pPr>
                      <a:r>
                        <a:rPr lang="en-AU" sz="900" b="1" dirty="0">
                          <a:latin typeface="Segoe UI Semilight" panose="020B0402040204020203" pitchFamily="34" charset="0"/>
                          <a:cs typeface="Segoe UI Semilight" panose="020B0402040204020203" pitchFamily="34" charset="0"/>
                        </a:rPr>
                        <a:t>DNSP</a:t>
                      </a:r>
                    </a:p>
                    <a:p>
                      <a:pPr algn="ctr">
                        <a:lnSpc>
                          <a:spcPct val="100000"/>
                        </a:lnSpc>
                        <a:spcBef>
                          <a:spcPts val="0"/>
                        </a:spcBef>
                        <a:spcAft>
                          <a:spcPts val="0"/>
                        </a:spcAft>
                      </a:pPr>
                      <a:endParaRPr lang="en-AU" sz="900" b="1" dirty="0">
                        <a:latin typeface="Segoe UI Semilight" panose="020B0402040204020203" pitchFamily="34" charset="0"/>
                        <a:cs typeface="Segoe UI Semilight" panose="020B0402040204020203" pitchFamily="34" charset="0"/>
                      </a:endParaRP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900" dirty="0">
                          <a:latin typeface="Segoe UI Semilight" panose="020B0402040204020203" pitchFamily="34" charset="0"/>
                          <a:cs typeface="Segoe UI Semilight" panose="020B0402040204020203" pitchFamily="34" charset="0"/>
                        </a:rPr>
                        <a:t>Receive and process 5-minute metering data.</a:t>
                      </a:r>
                    </a:p>
                  </a:txBody>
                  <a:tcPr marL="36000" marR="36000" anchor="ctr"/>
                </a:tc>
                <a:tc rowSpan="2">
                  <a:txBody>
                    <a:bodyPr/>
                    <a:lstStyle/>
                    <a:p>
                      <a:pPr algn="ctr">
                        <a:lnSpc>
                          <a:spcPct val="100000"/>
                        </a:lnSpc>
                        <a:spcBef>
                          <a:spcPts val="0"/>
                        </a:spcBef>
                        <a:spcAft>
                          <a:spcPts val="0"/>
                        </a:spcAft>
                      </a:pPr>
                      <a:r>
                        <a:rPr lang="en-AU" sz="900" dirty="0"/>
                        <a:t>At-risk</a:t>
                      </a:r>
                    </a:p>
                  </a:txBody>
                  <a:tcPr marL="36000" marR="36000" anchor="ctr">
                    <a:solidFill>
                      <a:srgbClr val="FFFF00"/>
                    </a:solidFill>
                  </a:tcPr>
                </a:tc>
                <a:tc rowSpan="2">
                  <a:txBody>
                    <a:bodyPr/>
                    <a:lstStyle/>
                    <a:p>
                      <a:pPr>
                        <a:lnSpc>
                          <a:spcPct val="100000"/>
                        </a:lnSpc>
                        <a:spcBef>
                          <a:spcPts val="0"/>
                        </a:spcBef>
                        <a:spcAft>
                          <a:spcPts val="0"/>
                        </a:spcAft>
                      </a:pPr>
                      <a:endParaRPr lang="en-AU" sz="900" dirty="0">
                        <a:solidFill>
                          <a:srgbClr val="FFFF00"/>
                        </a:solidFill>
                      </a:endParaRPr>
                    </a:p>
                  </a:txBody>
                  <a:tcPr marL="36000" marR="36000" anchor="ctr">
                    <a:solidFill>
                      <a:srgbClr val="FFFF00"/>
                    </a:solidFill>
                  </a:tcPr>
                </a:tc>
                <a:tc rowSpan="2">
                  <a:txBody>
                    <a:bodyPr/>
                    <a:lstStyle/>
                    <a:p>
                      <a:pPr marL="171450" indent="-171450">
                        <a:lnSpc>
                          <a:spcPct val="100000"/>
                        </a:lnSpc>
                        <a:spcBef>
                          <a:spcPts val="0"/>
                        </a:spcBef>
                        <a:spcAft>
                          <a:spcPts val="0"/>
                        </a:spcAft>
                        <a:buFont typeface="Arial" panose="020B0604020202020204" pitchFamily="34" charset="0"/>
                        <a:buChar char="•"/>
                      </a:pPr>
                      <a:r>
                        <a:rPr lang="en-AU" sz="900" i="0" dirty="0"/>
                        <a:t>Status: At-risk</a:t>
                      </a:r>
                    </a:p>
                    <a:p>
                      <a:pPr marL="628650" lvl="1" indent="-171450">
                        <a:lnSpc>
                          <a:spcPct val="100000"/>
                        </a:lnSpc>
                        <a:spcBef>
                          <a:spcPts val="0"/>
                        </a:spcBef>
                        <a:spcAft>
                          <a:spcPts val="0"/>
                        </a:spcAft>
                        <a:buFont typeface="Arial" panose="020B0604020202020204" pitchFamily="34" charset="0"/>
                        <a:buChar char="•"/>
                      </a:pPr>
                      <a:r>
                        <a:rPr lang="en-AU" sz="900" i="0" dirty="0"/>
                        <a:t>Multiple DNSPs are reporting at risk or late for numerous GS related items, including:</a:t>
                      </a:r>
                    </a:p>
                    <a:p>
                      <a:pPr marL="1085850" lvl="2" indent="-171450">
                        <a:lnSpc>
                          <a:spcPct val="100000"/>
                        </a:lnSpc>
                        <a:spcBef>
                          <a:spcPts val="0"/>
                        </a:spcBef>
                        <a:spcAft>
                          <a:spcPts val="0"/>
                        </a:spcAft>
                        <a:buFont typeface="Arial" panose="020B0604020202020204" pitchFamily="34" charset="0"/>
                        <a:buChar char="•"/>
                      </a:pPr>
                      <a:r>
                        <a:rPr lang="en-AU" sz="900" i="0" dirty="0"/>
                        <a:t>Cross boundary supplies, 2 reporting at-risk or late</a:t>
                      </a:r>
                    </a:p>
                    <a:p>
                      <a:pPr marL="1085850" lvl="2" indent="-171450">
                        <a:lnSpc>
                          <a:spcPct val="100000"/>
                        </a:lnSpc>
                        <a:spcBef>
                          <a:spcPts val="0"/>
                        </a:spcBef>
                        <a:spcAft>
                          <a:spcPts val="0"/>
                        </a:spcAft>
                        <a:buFont typeface="Arial" panose="020B0604020202020204" pitchFamily="34" charset="0"/>
                        <a:buChar char="•"/>
                      </a:pPr>
                      <a:r>
                        <a:rPr lang="en-AU" sz="900" i="0" dirty="0"/>
                        <a:t>NCONUML, 3 reporting at-risk or late </a:t>
                      </a:r>
                    </a:p>
                    <a:p>
                      <a:pPr marL="1085850" lvl="2" indent="-171450">
                        <a:lnSpc>
                          <a:spcPct val="100000"/>
                        </a:lnSpc>
                        <a:spcBef>
                          <a:spcPts val="0"/>
                        </a:spcBef>
                        <a:spcAft>
                          <a:spcPts val="0"/>
                        </a:spcAft>
                        <a:buFont typeface="Arial" panose="020B0604020202020204" pitchFamily="34" charset="0"/>
                        <a:buChar char="•"/>
                      </a:pPr>
                      <a:r>
                        <a:rPr lang="en-AU" sz="900" i="0" dirty="0"/>
                        <a:t>There will be an impact on the UFE values initially published for those profile areas, overall impacts to be established and remediation options developed</a:t>
                      </a:r>
                    </a:p>
                    <a:p>
                      <a:pPr marL="171450" lvl="0" indent="-171450">
                        <a:lnSpc>
                          <a:spcPct val="100000"/>
                        </a:lnSpc>
                        <a:spcBef>
                          <a:spcPts val="0"/>
                        </a:spcBef>
                        <a:spcAft>
                          <a:spcPts val="0"/>
                        </a:spcAft>
                        <a:buFont typeface="Arial" panose="020B0604020202020204" pitchFamily="34" charset="0"/>
                        <a:buChar char="•"/>
                      </a:pPr>
                      <a:r>
                        <a:rPr lang="en-AU" sz="900" i="0" dirty="0"/>
                        <a:t>Trend: Down</a:t>
                      </a:r>
                    </a:p>
                    <a:p>
                      <a:pPr marL="628650" lvl="1" indent="-171450">
                        <a:lnSpc>
                          <a:spcPct val="100000"/>
                        </a:lnSpc>
                        <a:spcBef>
                          <a:spcPts val="0"/>
                        </a:spcBef>
                        <a:spcAft>
                          <a:spcPts val="0"/>
                        </a:spcAft>
                        <a:buFont typeface="Arial" panose="020B0604020202020204" pitchFamily="34" charset="0"/>
                        <a:buChar char="•"/>
                      </a:pPr>
                      <a:r>
                        <a:rPr lang="en-AU" sz="900" i="0" dirty="0"/>
                        <a:t>Increased occurrence of at-risk or late items being reported</a:t>
                      </a:r>
                    </a:p>
                  </a:txBody>
                  <a:tcPr marL="36000" marR="36000" anchor="ctr"/>
                </a:tc>
                <a:extLst>
                  <a:ext uri="{0D108BD9-81ED-4DB2-BD59-A6C34878D82A}">
                    <a16:rowId xmlns:a16="http://schemas.microsoft.com/office/drawing/2014/main" val="3585666908"/>
                  </a:ext>
                </a:extLst>
              </a:tr>
              <a:tr h="997710">
                <a:tc vMerge="1">
                  <a:txBody>
                    <a:bodyPr/>
                    <a:lstStyle/>
                    <a:p>
                      <a:pPr algn="ctr"/>
                      <a:endParaRPr lang="en-AU" sz="1000" b="1"/>
                    </a:p>
                  </a:txBody>
                  <a:tcPr marL="36000" marR="36000" anchor="ctr"/>
                </a:tc>
                <a:tc>
                  <a:txBody>
                    <a:bodyPr/>
                    <a:lstStyle/>
                    <a:p>
                      <a:pPr>
                        <a:lnSpc>
                          <a:spcPct val="100000"/>
                        </a:lnSpc>
                        <a:spcBef>
                          <a:spcPts val="0"/>
                        </a:spcBef>
                        <a:spcAft>
                          <a:spcPts val="0"/>
                        </a:spcAft>
                      </a:pPr>
                      <a:r>
                        <a:rPr lang="en-AU" sz="900" dirty="0">
                          <a:latin typeface="Segoe UI Semilight" panose="020B0402040204020203" pitchFamily="34" charset="0"/>
                          <a:cs typeface="Segoe UI Semilight" panose="020B0402040204020203" pitchFamily="34" charset="0"/>
                        </a:rPr>
                        <a:t>Provide GS metering and standing data updates (incl. NCONUML).</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vMerge="1">
                  <a:txBody>
                    <a:bodyPr/>
                    <a:lstStyle/>
                    <a:p>
                      <a:pPr marL="171450" indent="-171450">
                        <a:lnSpc>
                          <a:spcPct val="100000"/>
                        </a:lnSpc>
                        <a:spcBef>
                          <a:spcPts val="0"/>
                        </a:spcBef>
                        <a:spcAft>
                          <a:spcPts val="0"/>
                        </a:spcAft>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905721622"/>
                  </a:ext>
                </a:extLst>
              </a:tr>
              <a:tr h="411110">
                <a:tc rowSpan="2">
                  <a:txBody>
                    <a:bodyPr/>
                    <a:lstStyle/>
                    <a:p>
                      <a:pPr algn="ctr"/>
                      <a:r>
                        <a:rPr lang="en-AU" sz="900" b="1" dirty="0">
                          <a:latin typeface="Segoe UI Semilight" panose="020B0402040204020203" pitchFamily="34" charset="0"/>
                          <a:cs typeface="Segoe UI Semilight" panose="020B0402040204020203" pitchFamily="34" charset="0"/>
                        </a:rPr>
                        <a:t>TNSP</a:t>
                      </a: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900" dirty="0">
                          <a:latin typeface="Segoe UI Semilight" panose="020B0402040204020203" pitchFamily="34" charset="0"/>
                          <a:cs typeface="Segoe UI Semilight" panose="020B0402040204020203" pitchFamily="34" charset="0"/>
                        </a:rPr>
                        <a:t>Receive and process 5-minute metering data</a:t>
                      </a:r>
                    </a:p>
                  </a:txBody>
                  <a:tcPr marL="36000" marR="3600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p>
                  </a:txBody>
                  <a:tcPr marL="36000" marR="36000" anchor="ctr">
                    <a:solidFill>
                      <a:srgbClr val="00B050"/>
                    </a:solidFill>
                  </a:tcPr>
                </a:tc>
                <a:tc rowSpan="2">
                  <a:txBody>
                    <a:bodyPr/>
                    <a:lstStyle/>
                    <a:p>
                      <a:endParaRPr lang="en-AU" sz="900" dirty="0"/>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solidFill>
                            <a:schemeClr val="tx1"/>
                          </a:solidFill>
                        </a:rPr>
                        <a:t>All TNSPs reporting their overall programs as on track</a:t>
                      </a:r>
                    </a:p>
                    <a:p>
                      <a:pPr marL="171450" indent="-171450">
                        <a:buFont typeface="Arial" panose="020B0604020202020204" pitchFamily="34" charset="0"/>
                        <a:buChar char="•"/>
                      </a:pPr>
                      <a:r>
                        <a:rPr lang="en-AU" sz="900" i="0" dirty="0">
                          <a:solidFill>
                            <a:schemeClr val="tx1"/>
                          </a:solidFill>
                        </a:rPr>
                        <a:t>2 out of 6 have the intention to receive 5-minute metering data prior to the Rule commencement date</a:t>
                      </a:r>
                    </a:p>
                  </a:txBody>
                  <a:tcPr marL="36000" marR="36000" anchor="ctr"/>
                </a:tc>
                <a:extLst>
                  <a:ext uri="{0D108BD9-81ED-4DB2-BD59-A6C34878D82A}">
                    <a16:rowId xmlns:a16="http://schemas.microsoft.com/office/drawing/2014/main" val="1757833865"/>
                  </a:ext>
                </a:extLst>
              </a:tr>
              <a:tr h="267625">
                <a:tc vMerge="1">
                  <a:txBody>
                    <a:bodyPr/>
                    <a:lstStyle/>
                    <a:p>
                      <a:pPr algn="ctr"/>
                      <a:endParaRPr lang="en-AU" sz="1000" b="1"/>
                    </a:p>
                  </a:txBody>
                  <a:tcPr marL="36000" marR="3600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sz="900" dirty="0">
                          <a:latin typeface="Segoe UI Semilight" panose="020B0402040204020203" pitchFamily="34" charset="0"/>
                          <a:cs typeface="Segoe UI Semilight" panose="020B0402040204020203" pitchFamily="34" charset="0"/>
                        </a:rPr>
                        <a:t>Provide GS metering and standing data updates </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a:txBody>
                    <a:bodyPr/>
                    <a:lstStyle/>
                    <a:p>
                      <a:pPr marL="171450" indent="-171450">
                        <a:buFont typeface="Arial" panose="020B0604020202020204" pitchFamily="34" charset="0"/>
                        <a:buChar char="•"/>
                      </a:pPr>
                      <a:r>
                        <a:rPr lang="en-AU" sz="900" i="0" dirty="0">
                          <a:solidFill>
                            <a:schemeClr val="tx1"/>
                          </a:solidFill>
                        </a:rPr>
                        <a:t>5 out of 6 reporting as on-track, 1 response not received (noting that their Round 7 response showed them as on-track)</a:t>
                      </a:r>
                    </a:p>
                  </a:txBody>
                  <a:tcPr marL="36000" marR="36000" anchor="ctr"/>
                </a:tc>
                <a:extLst>
                  <a:ext uri="{0D108BD9-81ED-4DB2-BD59-A6C34878D82A}">
                    <a16:rowId xmlns:a16="http://schemas.microsoft.com/office/drawing/2014/main" val="4185138651"/>
                  </a:ext>
                </a:extLst>
              </a:tr>
              <a:tr h="675044">
                <a:tc rowSpan="3">
                  <a:txBody>
                    <a:bodyPr/>
                    <a:lstStyle/>
                    <a:p>
                      <a:pPr algn="ctr"/>
                      <a:r>
                        <a:rPr lang="en-AU" sz="900" b="1" dirty="0">
                          <a:latin typeface="Segoe UI Semilight" panose="020B0402040204020203" pitchFamily="34" charset="0"/>
                          <a:cs typeface="Segoe UI Semilight" panose="020B0402040204020203" pitchFamily="34" charset="0"/>
                        </a:rPr>
                        <a:t>MDP</a:t>
                      </a:r>
                    </a:p>
                  </a:txBody>
                  <a:tcPr marL="36000" marR="36000" anchor="ctr"/>
                </a:tc>
                <a:tc>
                  <a:txBody>
                    <a:bodyPr/>
                    <a:lstStyle/>
                    <a:p>
                      <a:r>
                        <a:rPr lang="en-AU" sz="900" dirty="0">
                          <a:latin typeface="Segoe UI Semilight" panose="020B0402040204020203" pitchFamily="34" charset="0"/>
                          <a:cs typeface="Segoe UI Semilight" panose="020B0402040204020203" pitchFamily="34" charset="0"/>
                        </a:rPr>
                        <a:t>Provide 5-minute metering data </a:t>
                      </a:r>
                      <a:r>
                        <a:rPr lang="en-AU" sz="900" b="1" dirty="0">
                          <a:latin typeface="Segoe UI Semilight" panose="020B0402040204020203" pitchFamily="34" charset="0"/>
                          <a:cs typeface="Segoe UI Semilight" panose="020B0402040204020203" pitchFamily="34" charset="0"/>
                        </a:rPr>
                        <a:t>T1-3 distribution connected meters, type 7 meters. </a:t>
                      </a:r>
                    </a:p>
                  </a:txBody>
                  <a:tcPr marL="36000" marR="36000" anchor="ct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p>
                  </a:txBody>
                  <a:tcPr marL="36000" marR="36000" anchor="ctr">
                    <a:solidFill>
                      <a:srgbClr val="00B050"/>
                    </a:solidFill>
                  </a:tcPr>
                </a:tc>
                <a:tc rowSpan="3">
                  <a:txBody>
                    <a:bodyPr/>
                    <a:lstStyle/>
                    <a:p>
                      <a:endParaRPr lang="en-AU" sz="900" dirty="0"/>
                    </a:p>
                  </a:txBody>
                  <a:tcPr marL="36000" marR="36000" anchor="ctr">
                    <a:solidFill>
                      <a:srgbClr val="00B050"/>
                    </a:solidFill>
                  </a:tcPr>
                </a:tc>
                <a:tc rowSpan="3">
                  <a:txBody>
                    <a:bodyPr/>
                    <a:lstStyle/>
                    <a:p>
                      <a:pPr marL="171450" indent="-171450">
                        <a:buFont typeface="Arial" panose="020B0604020202020204" pitchFamily="34" charset="0"/>
                        <a:buChar char="•"/>
                      </a:pPr>
                      <a:r>
                        <a:rPr lang="en-AU" sz="900" i="0" dirty="0"/>
                        <a:t>Status: On-track</a:t>
                      </a:r>
                    </a:p>
                    <a:p>
                      <a:pPr marL="628650" lvl="1" indent="-171450">
                        <a:buFont typeface="Arial" panose="020B0604020202020204" pitchFamily="34" charset="0"/>
                        <a:buChar char="•"/>
                      </a:pPr>
                      <a:r>
                        <a:rPr lang="en-AU" sz="900" i="0" dirty="0"/>
                        <a:t>13 out of 16 MDPs reporting as on-track, representing approx. 95% coverage of Tranche 1 meters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900" i="0" dirty="0"/>
                        <a:t>16 out of 16  MDPs reporting on-track for the delivery of 5-minute metering data by 1 October</a:t>
                      </a:r>
                    </a:p>
                    <a:p>
                      <a:pPr marL="171450" indent="-171450">
                        <a:buFont typeface="Arial" panose="020B0604020202020204" pitchFamily="34" charset="0"/>
                        <a:buChar char="•"/>
                      </a:pPr>
                      <a:r>
                        <a:rPr lang="en-AU" sz="900" i="0" dirty="0"/>
                        <a:t>Trend: Neutral</a:t>
                      </a:r>
                    </a:p>
                  </a:txBody>
                  <a:tcPr marL="36000" marR="36000" anchor="ctr"/>
                </a:tc>
                <a:extLst>
                  <a:ext uri="{0D108BD9-81ED-4DB2-BD59-A6C34878D82A}">
                    <a16:rowId xmlns:a16="http://schemas.microsoft.com/office/drawing/2014/main" val="1053141533"/>
                  </a:ext>
                </a:extLst>
              </a:tr>
              <a:tr h="567917">
                <a:tc vMerge="1">
                  <a:txBody>
                    <a:bodyPr/>
                    <a:lstStyle/>
                    <a:p>
                      <a:pPr algn="ctr"/>
                      <a:endParaRPr lang="en-AU" sz="1000" b="1"/>
                    </a:p>
                  </a:txBody>
                  <a:tcPr marL="36000" marR="36000" anchor="ctr"/>
                </a:tc>
                <a:tc>
                  <a:txBody>
                    <a:bodyPr/>
                    <a:lstStyle/>
                    <a:p>
                      <a:r>
                        <a:rPr lang="en-AU" sz="900" dirty="0">
                          <a:latin typeface="Segoe UI Semilight" panose="020B0402040204020203" pitchFamily="34" charset="0"/>
                          <a:cs typeface="Segoe UI Semilight" panose="020B0402040204020203" pitchFamily="34" charset="0"/>
                        </a:rPr>
                        <a:t>Provide type 4, 4A, Vic Ami metering data at 5-minute granularity by 1 December 2022</a:t>
                      </a:r>
                    </a:p>
                  </a:txBody>
                  <a:tcPr marL="36000" marR="36000" anchor="ctr"/>
                </a:tc>
                <a:tc vMerge="1">
                  <a:txBody>
                    <a:bodyPr/>
                    <a:lstStyle/>
                    <a:p>
                      <a:endParaRPr lang="en-AU" sz="1050"/>
                    </a:p>
                  </a:txBody>
                  <a:tcPr marL="36000" marR="36000" anchor="ctr">
                    <a:solidFill>
                      <a:schemeClr val="tx1"/>
                    </a:solidFill>
                  </a:tcPr>
                </a:tc>
                <a:tc vMerge="1">
                  <a:txBody>
                    <a:bodyPr/>
                    <a:lstStyle/>
                    <a:p>
                      <a:endParaRPr lang="en-AU"/>
                    </a:p>
                  </a:txBody>
                  <a:tcPr/>
                </a:tc>
                <a:tc vMerge="1">
                  <a:txBody>
                    <a:bodyPr/>
                    <a:lstStyle/>
                    <a:p>
                      <a:pPr marL="171450" indent="-171450">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1633647725"/>
                  </a:ext>
                </a:extLst>
              </a:tr>
              <a:tr h="415351">
                <a:tc vMerge="1">
                  <a:txBody>
                    <a:bodyPr/>
                    <a:lstStyle/>
                    <a:p>
                      <a:endParaRPr lang="en-AU"/>
                    </a:p>
                  </a:txBody>
                  <a:tcPr/>
                </a:tc>
                <a:tc>
                  <a:txBody>
                    <a:bodyPr/>
                    <a:lstStyle/>
                    <a:p>
                      <a:r>
                        <a:rPr lang="en-AU" sz="900" dirty="0">
                          <a:latin typeface="Segoe UI Semilight" panose="020B0402040204020203" pitchFamily="34" charset="0"/>
                          <a:cs typeface="Segoe UI Semilight" panose="020B0402040204020203" pitchFamily="34" charset="0"/>
                        </a:rPr>
                        <a:t>Provide basic metering data for tier 1 NMIs to AEMO.</a:t>
                      </a:r>
                      <a:endParaRPr lang="en-AU" sz="900" dirty="0"/>
                    </a:p>
                  </a:txBody>
                  <a:tcPr marL="36000" marR="36000" anchor="ctr"/>
                </a:tc>
                <a:tc vMerge="1">
                  <a:txBody>
                    <a:bodyPr/>
                    <a:lstStyle/>
                    <a:p>
                      <a:endParaRPr lang="en-AU"/>
                    </a:p>
                  </a:txBody>
                  <a:tcPr/>
                </a:tc>
                <a:tc vMerge="1">
                  <a:txBody>
                    <a:bodyPr/>
                    <a:lstStyle/>
                    <a:p>
                      <a:endParaRPr lang="en-AU"/>
                    </a:p>
                  </a:txBody>
                  <a:tcPr/>
                </a:tc>
                <a:tc vMerge="1">
                  <a:txBody>
                    <a:bodyPr/>
                    <a:lstStyle/>
                    <a:p>
                      <a:pPr marL="171450" indent="-171450">
                        <a:buFont typeface="Arial" panose="020B0604020202020204" pitchFamily="34" charset="0"/>
                        <a:buChar char="•"/>
                      </a:pPr>
                      <a:endParaRPr lang="en-AU" sz="900" i="0"/>
                    </a:p>
                  </a:txBody>
                  <a:tcPr marL="36000" marR="36000" anchor="ctr"/>
                </a:tc>
                <a:extLst>
                  <a:ext uri="{0D108BD9-81ED-4DB2-BD59-A6C34878D82A}">
                    <a16:rowId xmlns:a16="http://schemas.microsoft.com/office/drawing/2014/main" val="3239564150"/>
                  </a:ext>
                </a:extLst>
              </a:tr>
              <a:tr h="57735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900" b="1" dirty="0">
                          <a:latin typeface="Segoe UI Semilight" panose="020B0402040204020203" pitchFamily="34" charset="0"/>
                          <a:cs typeface="Segoe UI Semilight" panose="020B0402040204020203" pitchFamily="34" charset="0"/>
                        </a:rPr>
                        <a:t>MP, MC</a:t>
                      </a:r>
                    </a:p>
                    <a:p>
                      <a:pPr algn="ctr"/>
                      <a:endParaRPr lang="en-AU" sz="900" b="1" dirty="0">
                        <a:latin typeface="Segoe UI Semilight" panose="020B0402040204020203" pitchFamily="34" charset="0"/>
                        <a:cs typeface="Segoe UI Semilight" panose="020B0402040204020203" pitchFamily="34" charset="0"/>
                      </a:endParaRPr>
                    </a:p>
                  </a:txBody>
                  <a:tcPr marL="36000" marR="36000" anchor="ctr"/>
                </a:tc>
                <a:tc>
                  <a:txBody>
                    <a:bodyPr/>
                    <a:lstStyle/>
                    <a:p>
                      <a:pPr algn="l"/>
                      <a:r>
                        <a:rPr lang="en-AU" sz="900" dirty="0">
                          <a:latin typeface="Segoe UI Semilight" panose="020B0402040204020203" pitchFamily="34" charset="0"/>
                          <a:cs typeface="Segoe UI Semilight" panose="020B0402040204020203" pitchFamily="34" charset="0"/>
                        </a:rPr>
                        <a:t>All T1-3,4* meters are able to produce and store 5-minute data. </a:t>
                      </a: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900" dirty="0">
                          <a:solidFill>
                            <a:schemeClr val="bg1"/>
                          </a:solidFill>
                        </a:rPr>
                        <a:t>On-track</a:t>
                      </a:r>
                      <a:endParaRPr lang="en-AU" sz="900" dirty="0">
                        <a:solidFill>
                          <a:schemeClr val="bg1"/>
                        </a:solidFill>
                        <a:highlight>
                          <a:srgbClr val="FFFF00"/>
                        </a:highlight>
                      </a:endParaRPr>
                    </a:p>
                  </a:txBody>
                  <a:tcPr marL="36000" marR="36000" anchor="ctr">
                    <a:solidFill>
                      <a:srgbClr val="00B050"/>
                    </a:solidFill>
                  </a:tcPr>
                </a:tc>
                <a:tc>
                  <a:txBody>
                    <a:bodyPr/>
                    <a:lstStyle/>
                    <a:p>
                      <a:pPr algn="ctr"/>
                      <a:endParaRPr lang="en-AU" sz="900" dirty="0">
                        <a:highlight>
                          <a:srgbClr val="FFFF00"/>
                        </a:highlight>
                      </a:endParaRPr>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t>19 MPs servicing tranche 1 meters reporting as on-track</a:t>
                      </a:r>
                    </a:p>
                    <a:p>
                      <a:pPr marL="171450" lvl="0" indent="-171450">
                        <a:buFont typeface="Arial" panose="020B0604020202020204" pitchFamily="34" charset="0"/>
                        <a:buChar char="•"/>
                      </a:pPr>
                      <a:r>
                        <a:rPr lang="en-AU" sz="900" i="0" dirty="0"/>
                        <a:t>Approx. 40% of tranche 1 meters currently 5-minute capable, expecting a large increase in this percentage once rollout plan updates, due 1 July,  are provided by Participants</a:t>
                      </a:r>
                    </a:p>
                  </a:txBody>
                  <a:tcPr marL="36000" marR="36000" marB="0" anchor="ctr"/>
                </a:tc>
                <a:extLst>
                  <a:ext uri="{0D108BD9-81ED-4DB2-BD59-A6C34878D82A}">
                    <a16:rowId xmlns:a16="http://schemas.microsoft.com/office/drawing/2014/main" val="413364890"/>
                  </a:ext>
                </a:extLst>
              </a:tr>
              <a:tr h="493190">
                <a:tc gridSpan="2">
                  <a:txBody>
                    <a:bodyPr/>
                    <a:lstStyle/>
                    <a:p>
                      <a:pPr algn="ctr"/>
                      <a:r>
                        <a:rPr lang="en-AU" sz="900" b="1" dirty="0">
                          <a:solidFill>
                            <a:schemeClr val="tx1"/>
                          </a:solidFill>
                          <a:latin typeface="Segoe UI Semilight" panose="020B0402040204020203" pitchFamily="34" charset="0"/>
                          <a:cs typeface="Segoe UI Semilight" panose="020B0402040204020203" pitchFamily="34" charset="0"/>
                        </a:rPr>
                        <a:t>Summary – Other Industry Capabilities</a:t>
                      </a:r>
                    </a:p>
                  </a:txBody>
                  <a:tcPr marL="36000" marR="36000" anchor="ctr">
                    <a:solidFill>
                      <a:schemeClr val="accent6">
                        <a:lumMod val="90000"/>
                      </a:schemeClr>
                    </a:solidFill>
                  </a:tcPr>
                </a:tc>
                <a:tc hMerge="1">
                  <a:txBody>
                    <a:bodyPr/>
                    <a:lstStyle/>
                    <a:p>
                      <a:pPr algn="ctr"/>
                      <a:endParaRPr lang="en-AU" sz="800">
                        <a:solidFill>
                          <a:schemeClr val="bg1"/>
                        </a:solidFill>
                        <a:latin typeface="Segoe UI Semilight" panose="020B0402040204020203" pitchFamily="34" charset="0"/>
                        <a:cs typeface="Segoe UI Semilight" panose="020B0402040204020203" pitchFamily="34" charset="0"/>
                      </a:endParaRPr>
                    </a:p>
                  </a:txBody>
                  <a:tcPr marL="36000" marR="36000" anchor="ctr">
                    <a:solidFill>
                      <a:schemeClr val="accent6">
                        <a:lumMod val="90000"/>
                      </a:schemeClr>
                    </a:solidFill>
                  </a:tcPr>
                </a:tc>
                <a:tc>
                  <a:txBody>
                    <a:bodyPr/>
                    <a:lstStyle/>
                    <a:p>
                      <a:pPr algn="ctr"/>
                      <a:r>
                        <a:rPr lang="en-AU" sz="900" dirty="0">
                          <a:solidFill>
                            <a:schemeClr val="bg1"/>
                          </a:solidFill>
                        </a:rPr>
                        <a:t>On-track</a:t>
                      </a:r>
                      <a:endParaRPr lang="en-AU" sz="900" dirty="0"/>
                    </a:p>
                  </a:txBody>
                  <a:tcPr marL="36000" marR="36000" anchor="ctr">
                    <a:solidFill>
                      <a:srgbClr val="00B050"/>
                    </a:solidFill>
                  </a:tcPr>
                </a:tc>
                <a:tc>
                  <a:txBody>
                    <a:bodyPr/>
                    <a:lstStyle/>
                    <a:p>
                      <a:pPr algn="ctr"/>
                      <a:endParaRPr lang="en-AU" sz="900" dirty="0"/>
                    </a:p>
                  </a:txBody>
                  <a:tcPr marL="36000" marR="36000" anchor="ctr">
                    <a:solidFill>
                      <a:srgbClr val="00B050"/>
                    </a:solidFill>
                  </a:tcPr>
                </a:tc>
                <a:tc>
                  <a:txBody>
                    <a:bodyPr/>
                    <a:lstStyle/>
                    <a:p>
                      <a:pPr marL="171450" indent="-171450">
                        <a:buFont typeface="Arial" panose="020B0604020202020204" pitchFamily="34" charset="0"/>
                        <a:buChar char="•"/>
                      </a:pPr>
                      <a:r>
                        <a:rPr lang="en-AU" sz="900" i="0" dirty="0"/>
                        <a:t>Overall, on-track for 5MS rule commencement. </a:t>
                      </a:r>
                    </a:p>
                    <a:p>
                      <a:pPr marL="171450" indent="-171450">
                        <a:buFont typeface="Arial" panose="020B0604020202020204" pitchFamily="34" charset="0"/>
                        <a:buChar char="•"/>
                      </a:pPr>
                      <a:r>
                        <a:rPr lang="en-AU" sz="900" i="0" dirty="0"/>
                        <a:t>Trending down due to the increased number of at-risk and late activities being reported</a:t>
                      </a:r>
                    </a:p>
                  </a:txBody>
                  <a:tcPr marL="36000" marR="36000" anchor="ctr"/>
                </a:tc>
                <a:extLst>
                  <a:ext uri="{0D108BD9-81ED-4DB2-BD59-A6C34878D82A}">
                    <a16:rowId xmlns:a16="http://schemas.microsoft.com/office/drawing/2014/main" val="3615317680"/>
                  </a:ext>
                </a:extLst>
              </a:tr>
            </a:tbl>
          </a:graphicData>
        </a:graphic>
      </p:graphicFrame>
      <p:sp>
        <p:nvSpPr>
          <p:cNvPr id="19" name="Arrow: Down 18">
            <a:extLst>
              <a:ext uri="{FF2B5EF4-FFF2-40B4-BE49-F238E27FC236}">
                <a16:creationId xmlns:a16="http://schemas.microsoft.com/office/drawing/2014/main" id="{E6794C46-2262-4589-AE33-68ACA261FACC}"/>
              </a:ext>
            </a:extLst>
          </p:cNvPr>
          <p:cNvSpPr/>
          <p:nvPr/>
        </p:nvSpPr>
        <p:spPr>
          <a:xfrm rot="10800000" flipV="1">
            <a:off x="4386398" y="263159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Arrow: Down 20">
            <a:extLst>
              <a:ext uri="{FF2B5EF4-FFF2-40B4-BE49-F238E27FC236}">
                <a16:creationId xmlns:a16="http://schemas.microsoft.com/office/drawing/2014/main" id="{1020AD45-DFF5-41F9-9AA2-8DC61D8D59D6}"/>
              </a:ext>
            </a:extLst>
          </p:cNvPr>
          <p:cNvSpPr/>
          <p:nvPr/>
        </p:nvSpPr>
        <p:spPr>
          <a:xfrm rot="10800000" flipV="1">
            <a:off x="4391220" y="1581595"/>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Arrow: Down 24">
            <a:extLst>
              <a:ext uri="{FF2B5EF4-FFF2-40B4-BE49-F238E27FC236}">
                <a16:creationId xmlns:a16="http://schemas.microsoft.com/office/drawing/2014/main" id="{9112FAFC-3FC3-4CC9-BE0B-EA0342F89541}"/>
              </a:ext>
            </a:extLst>
          </p:cNvPr>
          <p:cNvSpPr/>
          <p:nvPr/>
        </p:nvSpPr>
        <p:spPr>
          <a:xfrm rot="5400000" flipV="1">
            <a:off x="4396259" y="3531758"/>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Arrow: Down 25">
            <a:extLst>
              <a:ext uri="{FF2B5EF4-FFF2-40B4-BE49-F238E27FC236}">
                <a16:creationId xmlns:a16="http://schemas.microsoft.com/office/drawing/2014/main" id="{880C514B-9AED-4F52-81C9-3B7CA32FFE1C}"/>
              </a:ext>
            </a:extLst>
          </p:cNvPr>
          <p:cNvSpPr/>
          <p:nvPr/>
        </p:nvSpPr>
        <p:spPr>
          <a:xfrm rot="5400000" flipV="1">
            <a:off x="4391221" y="4771109"/>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Arrow: Down 32">
            <a:extLst>
              <a:ext uri="{FF2B5EF4-FFF2-40B4-BE49-F238E27FC236}">
                <a16:creationId xmlns:a16="http://schemas.microsoft.com/office/drawing/2014/main" id="{88CCE4E0-6F89-4AA0-A2DF-7758280533DF}"/>
              </a:ext>
            </a:extLst>
          </p:cNvPr>
          <p:cNvSpPr/>
          <p:nvPr/>
        </p:nvSpPr>
        <p:spPr>
          <a:xfrm rot="10800000" flipV="1">
            <a:off x="4383626" y="5898555"/>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Arrow: Down 33">
            <a:extLst>
              <a:ext uri="{FF2B5EF4-FFF2-40B4-BE49-F238E27FC236}">
                <a16:creationId xmlns:a16="http://schemas.microsoft.com/office/drawing/2014/main" id="{D424E637-A3B1-4F40-AFF1-10CC0BA78BBA}"/>
              </a:ext>
            </a:extLst>
          </p:cNvPr>
          <p:cNvSpPr/>
          <p:nvPr/>
        </p:nvSpPr>
        <p:spPr>
          <a:xfrm rot="10800000" flipV="1">
            <a:off x="4383626" y="6395160"/>
            <a:ext cx="158001" cy="3626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aphicFrame>
        <p:nvGraphicFramePr>
          <p:cNvPr id="13" name="Table 12">
            <a:extLst>
              <a:ext uri="{FF2B5EF4-FFF2-40B4-BE49-F238E27FC236}">
                <a16:creationId xmlns:a16="http://schemas.microsoft.com/office/drawing/2014/main" id="{11F84745-A131-4892-8C33-0C4B99154C7A}"/>
              </a:ext>
            </a:extLst>
          </p:cNvPr>
          <p:cNvGraphicFramePr>
            <a:graphicFrameLocks noGrp="1"/>
          </p:cNvGraphicFramePr>
          <p:nvPr/>
        </p:nvGraphicFramePr>
        <p:xfrm>
          <a:off x="8865825"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pPr algn="l" fontAlgn="t"/>
                      <a:r>
                        <a:rPr lang="en-AU" sz="800" b="1" i="0" u="none" strike="noStrike" dirty="0">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l" fontAlgn="t"/>
                      <a:r>
                        <a:rPr lang="en-AU" sz="800" b="1" i="0" u="none" strike="noStrike" dirty="0">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dirty="0">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0000"/>
                    </a:solidFill>
                  </a:tcPr>
                </a:tc>
                <a:tc>
                  <a:txBody>
                    <a:bodyPr/>
                    <a:lstStyle/>
                    <a:p>
                      <a:pPr algn="l" fontAlgn="t"/>
                      <a:r>
                        <a:rPr lang="en-AU" sz="800" b="1" i="0" u="none" strike="noStrike" dirty="0">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dirty="0">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spTree>
    <p:extLst>
      <p:ext uri="{BB962C8B-B14F-4D97-AF65-F5344CB8AC3E}">
        <p14:creationId xmlns:p14="http://schemas.microsoft.com/office/powerpoint/2010/main" val="2373974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776288" y="1803264"/>
            <a:ext cx="9144000" cy="2387600"/>
          </a:xfrm>
        </p:spPr>
        <p:txBody>
          <a:bodyPr/>
          <a:lstStyle/>
          <a:p>
            <a:r>
              <a:rPr lang="en-AU" dirty="0"/>
              <a:t>Contingency Update</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837215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p:txBody>
          <a:bodyPr>
            <a:normAutofit/>
          </a:bodyPr>
          <a:lstStyle/>
          <a:p>
            <a:r>
              <a:rPr lang="en-AU" sz="4000" dirty="0"/>
              <a:t>Contingency Plan</a:t>
            </a:r>
          </a:p>
        </p:txBody>
      </p:sp>
      <p:sp>
        <p:nvSpPr>
          <p:cNvPr id="3" name="Content Placeholder 2">
            <a:extLst>
              <a:ext uri="{FF2B5EF4-FFF2-40B4-BE49-F238E27FC236}">
                <a16:creationId xmlns:a16="http://schemas.microsoft.com/office/drawing/2014/main" id="{A11C3366-CDC5-4D22-966F-46BD067F418A}"/>
              </a:ext>
            </a:extLst>
          </p:cNvPr>
          <p:cNvSpPr>
            <a:spLocks noGrp="1"/>
          </p:cNvSpPr>
          <p:nvPr>
            <p:ph idx="1"/>
          </p:nvPr>
        </p:nvSpPr>
        <p:spPr>
          <a:xfrm>
            <a:off x="235526" y="1633359"/>
            <a:ext cx="11694382" cy="5311140"/>
          </a:xfrm>
        </p:spPr>
        <p:txBody>
          <a:bodyPr>
            <a:normAutofit/>
          </a:bodyPr>
          <a:lstStyle/>
          <a:p>
            <a:r>
              <a:rPr lang="en-AU" sz="1800" dirty="0"/>
              <a:t>In June 2020, AEMO published the ‘Final Industry Readiness Contingency Plan (spreadsheet)’</a:t>
            </a:r>
          </a:p>
          <a:p>
            <a:pPr lvl="1"/>
            <a:r>
              <a:rPr lang="en-AU" sz="1800" dirty="0">
                <a:hlinkClick r:id="rId2"/>
              </a:rPr>
              <a:t>https://www.aemo.com.au/initiatives/major-programs/nem-five-minute-settlement-program-and-global-settlement/industry-working-groups-and-readiness/industry-readiness-strategy</a:t>
            </a:r>
            <a:endParaRPr lang="en-AU" sz="1800" dirty="0"/>
          </a:p>
          <a:p>
            <a:r>
              <a:rPr lang="en-AU" sz="1800" dirty="0"/>
              <a:t>As we approach the 5MS Rule commencement date, it would be prudent for the RWG to confirm that the triggers, monitoring response and contingency responses associated to the following scenarios are still ‘fit for purpose’</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28</a:t>
            </a:fld>
            <a:endParaRPr lang="en-AU" dirty="0"/>
          </a:p>
        </p:txBody>
      </p:sp>
      <p:graphicFrame>
        <p:nvGraphicFramePr>
          <p:cNvPr id="6" name="Table 6">
            <a:extLst>
              <a:ext uri="{FF2B5EF4-FFF2-40B4-BE49-F238E27FC236}">
                <a16:creationId xmlns:a16="http://schemas.microsoft.com/office/drawing/2014/main" id="{3C8D6D00-D730-4C0E-9418-316AC764DA34}"/>
              </a:ext>
            </a:extLst>
          </p:cNvPr>
          <p:cNvGraphicFramePr>
            <a:graphicFrameLocks noGrp="1"/>
          </p:cNvGraphicFramePr>
          <p:nvPr>
            <p:extLst>
              <p:ext uri="{D42A27DB-BD31-4B8C-83A1-F6EECF244321}">
                <p14:modId xmlns:p14="http://schemas.microsoft.com/office/powerpoint/2010/main" val="3699037600"/>
              </p:ext>
            </p:extLst>
          </p:nvPr>
        </p:nvGraphicFramePr>
        <p:xfrm>
          <a:off x="80186" y="3270972"/>
          <a:ext cx="12005064" cy="3474720"/>
        </p:xfrm>
        <a:graphic>
          <a:graphicData uri="http://schemas.openxmlformats.org/drawingml/2006/table">
            <a:tbl>
              <a:tblPr firstRow="1" bandRow="1">
                <a:tableStyleId>{21E4AEA4-8DFA-4A89-87EB-49C32662AFE0}</a:tableStyleId>
              </a:tblPr>
              <a:tblGrid>
                <a:gridCol w="1459164">
                  <a:extLst>
                    <a:ext uri="{9D8B030D-6E8A-4147-A177-3AD203B41FA5}">
                      <a16:colId xmlns:a16="http://schemas.microsoft.com/office/drawing/2014/main" val="3455235023"/>
                    </a:ext>
                  </a:extLst>
                </a:gridCol>
                <a:gridCol w="901243">
                  <a:extLst>
                    <a:ext uri="{9D8B030D-6E8A-4147-A177-3AD203B41FA5}">
                      <a16:colId xmlns:a16="http://schemas.microsoft.com/office/drawing/2014/main" val="4032499361"/>
                    </a:ext>
                  </a:extLst>
                </a:gridCol>
                <a:gridCol w="3352545">
                  <a:extLst>
                    <a:ext uri="{9D8B030D-6E8A-4147-A177-3AD203B41FA5}">
                      <a16:colId xmlns:a16="http://schemas.microsoft.com/office/drawing/2014/main" val="474331000"/>
                    </a:ext>
                  </a:extLst>
                </a:gridCol>
                <a:gridCol w="1254476">
                  <a:extLst>
                    <a:ext uri="{9D8B030D-6E8A-4147-A177-3AD203B41FA5}">
                      <a16:colId xmlns:a16="http://schemas.microsoft.com/office/drawing/2014/main" val="2486990540"/>
                    </a:ext>
                  </a:extLst>
                </a:gridCol>
                <a:gridCol w="5037636">
                  <a:extLst>
                    <a:ext uri="{9D8B030D-6E8A-4147-A177-3AD203B41FA5}">
                      <a16:colId xmlns:a16="http://schemas.microsoft.com/office/drawing/2014/main" val="3938892703"/>
                    </a:ext>
                  </a:extLst>
                </a:gridCol>
              </a:tblGrid>
              <a:tr h="360942">
                <a:tc>
                  <a:txBody>
                    <a:bodyPr/>
                    <a:lstStyle/>
                    <a:p>
                      <a:r>
                        <a:rPr lang="en-AU" sz="1400" dirty="0"/>
                        <a:t>Scenario</a:t>
                      </a:r>
                    </a:p>
                  </a:txBody>
                  <a:tcPr anchor="ctr"/>
                </a:tc>
                <a:tc>
                  <a:txBody>
                    <a:bodyPr/>
                    <a:lstStyle/>
                    <a:p>
                      <a:r>
                        <a:rPr lang="en-AU" sz="1400" dirty="0"/>
                        <a:t>Content Basis</a:t>
                      </a:r>
                    </a:p>
                  </a:txBody>
                  <a:tcPr anchor="ctr"/>
                </a:tc>
                <a:tc>
                  <a:txBody>
                    <a:bodyPr/>
                    <a:lstStyle/>
                    <a:p>
                      <a:r>
                        <a:rPr lang="en-AU" sz="1400" dirty="0"/>
                        <a:t>Trigger(s)</a:t>
                      </a:r>
                    </a:p>
                  </a:txBody>
                  <a:tcPr anchor="ctr"/>
                </a:tc>
                <a:tc>
                  <a:txBody>
                    <a:bodyPr/>
                    <a:lstStyle/>
                    <a:p>
                      <a:r>
                        <a:rPr lang="en-AU" sz="1400" dirty="0"/>
                        <a:t>Monitoring</a:t>
                      </a:r>
                    </a:p>
                  </a:txBody>
                  <a:tcPr anchor="ctr"/>
                </a:tc>
                <a:tc>
                  <a:txBody>
                    <a:bodyPr/>
                    <a:lstStyle/>
                    <a:p>
                      <a:r>
                        <a:rPr lang="en-AU" sz="1400" dirty="0"/>
                        <a:t>Contingency Response(s)</a:t>
                      </a:r>
                    </a:p>
                  </a:txBody>
                  <a:tcPr anchor="ctr"/>
                </a:tc>
                <a:extLst>
                  <a:ext uri="{0D108BD9-81ED-4DB2-BD59-A6C34878D82A}">
                    <a16:rowId xmlns:a16="http://schemas.microsoft.com/office/drawing/2014/main" val="3731324135"/>
                  </a:ext>
                </a:extLst>
              </a:tr>
              <a:tr h="1269061">
                <a:tc rowSpan="2">
                  <a:txBody>
                    <a:bodyPr/>
                    <a:lstStyle/>
                    <a:p>
                      <a:r>
                        <a:rPr lang="en-AU" sz="1400" dirty="0"/>
                        <a:t>C2 - Essential meter(s) installation and reconfiguration not fully compliant at 5MS commencement</a:t>
                      </a:r>
                    </a:p>
                  </a:txBody>
                  <a:tcPr anchor="ctr"/>
                </a:tc>
                <a:tc>
                  <a:txBody>
                    <a:bodyPr/>
                    <a:lstStyle/>
                    <a:p>
                      <a:r>
                        <a:rPr lang="en-AU" sz="1400" dirty="0"/>
                        <a:t>Previous Content</a:t>
                      </a:r>
                    </a:p>
                  </a:txBody>
                  <a:tcPr anchor="ctr"/>
                </a:tc>
                <a:tc>
                  <a:txBody>
                    <a:bodyPr/>
                    <a:lstStyle/>
                    <a:p>
                      <a:r>
                        <a:rPr lang="en-AU" sz="1400" dirty="0"/>
                        <a:t>Final round of Industry Readiness Reporting (May 2021) shows that applicable MTP activities are running late resulting in a number of Essential meters not being fully compliant at 5MS Rule commencement</a:t>
                      </a:r>
                    </a:p>
                  </a:txBody>
                  <a:tcPr anchor="ctr"/>
                </a:tc>
                <a:tc>
                  <a:txBody>
                    <a:bodyPr/>
                    <a:lstStyle/>
                    <a:p>
                      <a:pPr marL="285750" indent="-285750">
                        <a:buFontTx/>
                        <a:buChar char="-"/>
                      </a:pPr>
                      <a:r>
                        <a:rPr lang="en-AU" sz="1400" dirty="0"/>
                        <a:t>Industry Readiness report</a:t>
                      </a:r>
                    </a:p>
                  </a:txBody>
                  <a:tcPr anchor="ctr"/>
                </a:tc>
                <a:tc>
                  <a:txBody>
                    <a:bodyPr/>
                    <a:lstStyle/>
                    <a:p>
                      <a:pPr marL="285750" indent="-285750">
                        <a:buFont typeface="Arial" panose="020B0604020202020204" pitchFamily="34" charset="0"/>
                        <a:buChar char="•"/>
                      </a:pPr>
                      <a:r>
                        <a:rPr lang="en-AU" sz="1400" dirty="0"/>
                        <a:t>MDPs to provide 5 minute subs until affected meters are compliant or</a:t>
                      </a:r>
                    </a:p>
                    <a:p>
                      <a:pPr marL="285750" indent="-285750">
                        <a:buFont typeface="Arial" panose="020B0604020202020204" pitchFamily="34" charset="0"/>
                        <a:buChar char="•"/>
                      </a:pPr>
                      <a:r>
                        <a:rPr lang="en-AU" sz="1400" dirty="0"/>
                        <a:t>MDPs do not send through reads and AEMO profiled supported substitutes until affected meters are complaint</a:t>
                      </a:r>
                    </a:p>
                    <a:p>
                      <a:pPr marL="285750" indent="-285750">
                        <a:buFont typeface="Arial" panose="020B0604020202020204" pitchFamily="34" charset="0"/>
                        <a:buChar char="•"/>
                      </a:pPr>
                      <a:r>
                        <a:rPr lang="en-AU" sz="1400" dirty="0"/>
                        <a:t>Escalate issue, recommend actions and seek guidance from the PCF and EF as appropriate</a:t>
                      </a:r>
                    </a:p>
                  </a:txBody>
                  <a:tcPr anchor="ctr"/>
                </a:tc>
                <a:extLst>
                  <a:ext uri="{0D108BD9-81ED-4DB2-BD59-A6C34878D82A}">
                    <a16:rowId xmlns:a16="http://schemas.microsoft.com/office/drawing/2014/main" val="60358534"/>
                  </a:ext>
                </a:extLst>
              </a:tr>
              <a:tr h="1559035">
                <a:tc vMerge="1">
                  <a:txBody>
                    <a:bodyPr/>
                    <a:lstStyle/>
                    <a:p>
                      <a:endParaRPr lang="en-AU" sz="1400" dirty="0"/>
                    </a:p>
                  </a:txBody>
                  <a:tcPr anchor="ctr"/>
                </a:tc>
                <a:tc>
                  <a:txBody>
                    <a:bodyPr/>
                    <a:lstStyle/>
                    <a:p>
                      <a:r>
                        <a:rPr lang="en-AU" sz="1400" dirty="0"/>
                        <a:t>Proposed Content</a:t>
                      </a:r>
                    </a:p>
                  </a:txBody>
                  <a:tcPr anchor="ctr"/>
                </a:tc>
                <a:tc>
                  <a:txBody>
                    <a:bodyPr/>
                    <a:lstStyle/>
                    <a:p>
                      <a:r>
                        <a:rPr lang="en-AU" sz="1400" dirty="0"/>
                        <a:t>Participant provided information shows that applicable MTP activities are running late resulting in a number of Essential meters not being fully compliant at 5MS Rule commencement</a:t>
                      </a:r>
                    </a:p>
                  </a:txBody>
                  <a:tcPr anchor="ctr"/>
                </a:tc>
                <a:tc>
                  <a:txBody>
                    <a:bodyPr/>
                    <a:lstStyle/>
                    <a:p>
                      <a:pPr marL="285750" indent="-285750">
                        <a:buFontTx/>
                        <a:buChar char="-"/>
                      </a:pPr>
                      <a:r>
                        <a:rPr lang="en-AU" sz="1400" dirty="0"/>
                        <a:t>Industry Readiness report</a:t>
                      </a:r>
                    </a:p>
                    <a:p>
                      <a:pPr marL="285750" indent="-285750">
                        <a:buFontTx/>
                        <a:buChar char="-"/>
                      </a:pPr>
                      <a:r>
                        <a:rPr lang="en-AU" sz="1400" dirty="0"/>
                        <a:t>Rollout plans and reports</a:t>
                      </a:r>
                    </a:p>
                    <a:p>
                      <a:pPr marL="285750" indent="-285750">
                        <a:buFontTx/>
                        <a:buChar char="-"/>
                      </a:pPr>
                      <a:endParaRPr lang="en-AU" sz="1400"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dirty="0">
                          <a:solidFill>
                            <a:schemeClr val="dk1"/>
                          </a:solidFill>
                          <a:latin typeface="+mn-lt"/>
                          <a:ea typeface="+mn-ea"/>
                          <a:cs typeface="+mn-cs"/>
                        </a:rPr>
                        <a:t>MDPs to provide AEMO subs based on SCADA data were available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Escalate issue, recommend actions and seek guidance from the PCF and EF as appropriate</a:t>
                      </a:r>
                    </a:p>
                    <a:p>
                      <a:pPr marL="285750" indent="-285750">
                        <a:buFont typeface="Arial" panose="020B0604020202020204" pitchFamily="34" charset="0"/>
                        <a:buChar char="•"/>
                      </a:pPr>
                      <a:endParaRPr lang="en-AU" sz="1400" dirty="0"/>
                    </a:p>
                  </a:txBody>
                  <a:tcPr anchor="ctr"/>
                </a:tc>
                <a:extLst>
                  <a:ext uri="{0D108BD9-81ED-4DB2-BD59-A6C34878D82A}">
                    <a16:rowId xmlns:a16="http://schemas.microsoft.com/office/drawing/2014/main" val="278603272"/>
                  </a:ext>
                </a:extLst>
              </a:tr>
            </a:tbl>
          </a:graphicData>
        </a:graphic>
      </p:graphicFrame>
    </p:spTree>
    <p:extLst>
      <p:ext uri="{BB962C8B-B14F-4D97-AF65-F5344CB8AC3E}">
        <p14:creationId xmlns:p14="http://schemas.microsoft.com/office/powerpoint/2010/main" val="3125012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p:txBody>
          <a:bodyPr>
            <a:normAutofit/>
          </a:bodyPr>
          <a:lstStyle/>
          <a:p>
            <a:r>
              <a:rPr lang="en-AU" sz="4000" dirty="0"/>
              <a:t>Contingency Plan</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29</a:t>
            </a:fld>
            <a:endParaRPr lang="en-AU" dirty="0"/>
          </a:p>
        </p:txBody>
      </p:sp>
      <p:graphicFrame>
        <p:nvGraphicFramePr>
          <p:cNvPr id="6" name="Table 6">
            <a:extLst>
              <a:ext uri="{FF2B5EF4-FFF2-40B4-BE49-F238E27FC236}">
                <a16:creationId xmlns:a16="http://schemas.microsoft.com/office/drawing/2014/main" id="{3C8D6D00-D730-4C0E-9418-316AC764DA34}"/>
              </a:ext>
            </a:extLst>
          </p:cNvPr>
          <p:cNvGraphicFramePr>
            <a:graphicFrameLocks noGrp="1"/>
          </p:cNvGraphicFramePr>
          <p:nvPr>
            <p:extLst>
              <p:ext uri="{D42A27DB-BD31-4B8C-83A1-F6EECF244321}">
                <p14:modId xmlns:p14="http://schemas.microsoft.com/office/powerpoint/2010/main" val="1357231976"/>
              </p:ext>
            </p:extLst>
          </p:nvPr>
        </p:nvGraphicFramePr>
        <p:xfrm>
          <a:off x="80186" y="1461909"/>
          <a:ext cx="12005064" cy="4942315"/>
        </p:xfrm>
        <a:graphic>
          <a:graphicData uri="http://schemas.openxmlformats.org/drawingml/2006/table">
            <a:tbl>
              <a:tblPr firstRow="1" bandRow="1">
                <a:tableStyleId>{21E4AEA4-8DFA-4A89-87EB-49C32662AFE0}</a:tableStyleId>
              </a:tblPr>
              <a:tblGrid>
                <a:gridCol w="1459164">
                  <a:extLst>
                    <a:ext uri="{9D8B030D-6E8A-4147-A177-3AD203B41FA5}">
                      <a16:colId xmlns:a16="http://schemas.microsoft.com/office/drawing/2014/main" val="3455235023"/>
                    </a:ext>
                  </a:extLst>
                </a:gridCol>
                <a:gridCol w="901243">
                  <a:extLst>
                    <a:ext uri="{9D8B030D-6E8A-4147-A177-3AD203B41FA5}">
                      <a16:colId xmlns:a16="http://schemas.microsoft.com/office/drawing/2014/main" val="4032499361"/>
                    </a:ext>
                  </a:extLst>
                </a:gridCol>
                <a:gridCol w="3352545">
                  <a:extLst>
                    <a:ext uri="{9D8B030D-6E8A-4147-A177-3AD203B41FA5}">
                      <a16:colId xmlns:a16="http://schemas.microsoft.com/office/drawing/2014/main" val="474331000"/>
                    </a:ext>
                  </a:extLst>
                </a:gridCol>
                <a:gridCol w="1254476">
                  <a:extLst>
                    <a:ext uri="{9D8B030D-6E8A-4147-A177-3AD203B41FA5}">
                      <a16:colId xmlns:a16="http://schemas.microsoft.com/office/drawing/2014/main" val="2486990540"/>
                    </a:ext>
                  </a:extLst>
                </a:gridCol>
                <a:gridCol w="5037636">
                  <a:extLst>
                    <a:ext uri="{9D8B030D-6E8A-4147-A177-3AD203B41FA5}">
                      <a16:colId xmlns:a16="http://schemas.microsoft.com/office/drawing/2014/main" val="3938892703"/>
                    </a:ext>
                  </a:extLst>
                </a:gridCol>
              </a:tblGrid>
              <a:tr h="360942">
                <a:tc>
                  <a:txBody>
                    <a:bodyPr/>
                    <a:lstStyle/>
                    <a:p>
                      <a:r>
                        <a:rPr lang="en-AU" sz="1400" dirty="0"/>
                        <a:t>Scenario</a:t>
                      </a:r>
                    </a:p>
                  </a:txBody>
                  <a:tcPr anchor="ctr"/>
                </a:tc>
                <a:tc>
                  <a:txBody>
                    <a:bodyPr/>
                    <a:lstStyle/>
                    <a:p>
                      <a:r>
                        <a:rPr lang="en-AU" sz="1400" dirty="0"/>
                        <a:t>Content Basis</a:t>
                      </a:r>
                    </a:p>
                  </a:txBody>
                  <a:tcPr anchor="ctr"/>
                </a:tc>
                <a:tc>
                  <a:txBody>
                    <a:bodyPr/>
                    <a:lstStyle/>
                    <a:p>
                      <a:r>
                        <a:rPr lang="en-AU" sz="1400" dirty="0"/>
                        <a:t>Trigger(s)</a:t>
                      </a:r>
                    </a:p>
                  </a:txBody>
                  <a:tcPr anchor="ctr"/>
                </a:tc>
                <a:tc>
                  <a:txBody>
                    <a:bodyPr/>
                    <a:lstStyle/>
                    <a:p>
                      <a:r>
                        <a:rPr lang="en-AU" sz="1400" dirty="0"/>
                        <a:t>Monitoring</a:t>
                      </a:r>
                    </a:p>
                  </a:txBody>
                  <a:tcPr anchor="ctr"/>
                </a:tc>
                <a:tc>
                  <a:txBody>
                    <a:bodyPr/>
                    <a:lstStyle/>
                    <a:p>
                      <a:r>
                        <a:rPr lang="en-AU" sz="1400" dirty="0"/>
                        <a:t>Contingency Response(s)</a:t>
                      </a:r>
                    </a:p>
                  </a:txBody>
                  <a:tcPr anchor="ctr"/>
                </a:tc>
                <a:extLst>
                  <a:ext uri="{0D108BD9-81ED-4DB2-BD59-A6C34878D82A}">
                    <a16:rowId xmlns:a16="http://schemas.microsoft.com/office/drawing/2014/main" val="3731324135"/>
                  </a:ext>
                </a:extLst>
              </a:tr>
              <a:tr h="1269061">
                <a:tc rowSpan="2">
                  <a:txBody>
                    <a:bodyPr/>
                    <a:lstStyle/>
                    <a:p>
                      <a:r>
                        <a:rPr lang="en-AU" sz="1400" dirty="0"/>
                        <a:t>C3 - MDP(s) not providing 5-minute data for Essential meter(s) as required at 5MS commencement resulting in short term financial volatility </a:t>
                      </a:r>
                    </a:p>
                  </a:txBody>
                  <a:tcPr anchor="ctr"/>
                </a:tc>
                <a:tc>
                  <a:txBody>
                    <a:bodyPr/>
                    <a:lstStyle/>
                    <a:p>
                      <a:r>
                        <a:rPr lang="en-AU" sz="1400" dirty="0"/>
                        <a:t>Previous Content</a:t>
                      </a:r>
                    </a:p>
                  </a:txBody>
                  <a:tcPr anchor="ctr"/>
                </a:tc>
                <a:tc>
                  <a:txBody>
                    <a:bodyPr/>
                    <a:lstStyle/>
                    <a:p>
                      <a:r>
                        <a:rPr lang="en-AU" sz="1400" dirty="0"/>
                        <a:t>Ongoing monitoring of Industry Readiness Reporting shows that applicable MTP activities are running late resulting in 5min metering data not being provided for a number of Essential meters at 5MS Rule commencement</a:t>
                      </a:r>
                    </a:p>
                  </a:txBody>
                  <a:tcPr anchor="ctr"/>
                </a:tc>
                <a:tc>
                  <a:txBody>
                    <a:bodyPr/>
                    <a:lstStyle/>
                    <a:p>
                      <a:pPr marL="285750" indent="-285750">
                        <a:buFontTx/>
                        <a:buChar char="-"/>
                      </a:pPr>
                      <a:r>
                        <a:rPr lang="en-AU" sz="1400" dirty="0"/>
                        <a:t>Industry Readiness report</a:t>
                      </a:r>
                    </a:p>
                  </a:txBody>
                  <a:tcPr anchor="ctr"/>
                </a:tc>
                <a:tc>
                  <a:txBody>
                    <a:bodyPr/>
                    <a:lstStyle/>
                    <a:p>
                      <a:pPr marL="285750" indent="-285750">
                        <a:buFont typeface="Arial" panose="020B0604020202020204" pitchFamily="34" charset="0"/>
                        <a:buChar char="•"/>
                      </a:pPr>
                      <a:r>
                        <a:rPr lang="en-AU" sz="1400" dirty="0"/>
                        <a:t>Response dependent on the underlying issues (consider duration and materiality)</a:t>
                      </a:r>
                    </a:p>
                    <a:p>
                      <a:pPr marL="285750" indent="-285750">
                        <a:buFont typeface="Arial" panose="020B0604020202020204" pitchFamily="34" charset="0"/>
                        <a:buChar char="•"/>
                      </a:pPr>
                      <a:r>
                        <a:rPr lang="en-AU" sz="1400" dirty="0"/>
                        <a:t>MDP to confirm rectification plan</a:t>
                      </a:r>
                    </a:p>
                    <a:p>
                      <a:pPr marL="285750" indent="-285750">
                        <a:buFont typeface="Arial" panose="020B0604020202020204" pitchFamily="34" charset="0"/>
                        <a:buChar char="•"/>
                      </a:pPr>
                      <a:r>
                        <a:rPr lang="en-AU" sz="1400" dirty="0"/>
                        <a:t>BAU MDP processes, including  manually loading data into MSATS or finding alternative pathways to MSATS using different sites</a:t>
                      </a:r>
                    </a:p>
                    <a:p>
                      <a:pPr marL="285750" indent="-285750">
                        <a:buFont typeface="Arial" panose="020B0604020202020204" pitchFamily="34" charset="0"/>
                        <a:buChar char="•"/>
                      </a:pPr>
                      <a:r>
                        <a:rPr lang="en-AU" sz="1400" dirty="0"/>
                        <a:t>AEMO to generate subs at time of Settlement until issue resolved (BAU process)</a:t>
                      </a:r>
                    </a:p>
                    <a:p>
                      <a:pPr marL="285750" indent="-285750">
                        <a:buFont typeface="Arial" panose="020B0604020202020204" pitchFamily="34" charset="0"/>
                        <a:buChar char="•"/>
                      </a:pPr>
                      <a:r>
                        <a:rPr lang="en-AU" sz="1400" dirty="0"/>
                        <a:t>AEMO and Participants to provide support as required (alternative mechanism to provide data)</a:t>
                      </a:r>
                    </a:p>
                    <a:p>
                      <a:pPr marL="285750" indent="-285750">
                        <a:buFont typeface="Arial" panose="020B0604020202020204" pitchFamily="34" charset="0"/>
                        <a:buChar char="•"/>
                      </a:pPr>
                      <a:r>
                        <a:rPr lang="en-AU" sz="1400" dirty="0"/>
                        <a:t>Escalate issue, recommend actions and seek guidance from the PCF and EF as appropriate</a:t>
                      </a:r>
                    </a:p>
                    <a:p>
                      <a:pPr marL="285750" indent="-285750">
                        <a:buFont typeface="Arial" panose="020B0604020202020204" pitchFamily="34" charset="0"/>
                        <a:buChar char="•"/>
                      </a:pPr>
                      <a:r>
                        <a:rPr lang="en-AU" sz="1400" dirty="0"/>
                        <a:t>As a last resort, MC to transfer NMIs to alternative MDP</a:t>
                      </a:r>
                    </a:p>
                  </a:txBody>
                  <a:tcPr anchor="ctr"/>
                </a:tc>
                <a:extLst>
                  <a:ext uri="{0D108BD9-81ED-4DB2-BD59-A6C34878D82A}">
                    <a16:rowId xmlns:a16="http://schemas.microsoft.com/office/drawing/2014/main" val="60358534"/>
                  </a:ext>
                </a:extLst>
              </a:tr>
              <a:tr h="1559035">
                <a:tc vMerge="1">
                  <a:txBody>
                    <a:bodyPr/>
                    <a:lstStyle/>
                    <a:p>
                      <a:endParaRPr lang="en-AU" sz="1400" dirty="0"/>
                    </a:p>
                  </a:txBody>
                  <a:tcPr anchor="ctr"/>
                </a:tc>
                <a:tc>
                  <a:txBody>
                    <a:bodyPr/>
                    <a:lstStyle/>
                    <a:p>
                      <a:r>
                        <a:rPr lang="en-AU" sz="1400" dirty="0"/>
                        <a:t>Proposed Content</a:t>
                      </a:r>
                    </a:p>
                  </a:txBody>
                  <a:tcPr anchor="ctr"/>
                </a:tc>
                <a:tc>
                  <a:txBody>
                    <a:bodyPr/>
                    <a:lstStyle/>
                    <a:p>
                      <a:r>
                        <a:rPr lang="en-AU" sz="1400" dirty="0"/>
                        <a:t>Participant provided information shows that applicable MTP activities are running late resulting in 5min metering data not being provided for a number of Essential meters at 5MS Rule commencement</a:t>
                      </a:r>
                    </a:p>
                  </a:txBody>
                  <a:tcPr anchor="ctr"/>
                </a:tc>
                <a:tc>
                  <a:txBody>
                    <a:bodyPr/>
                    <a:lstStyle/>
                    <a:p>
                      <a:pPr marL="285750" indent="-285750">
                        <a:buFontTx/>
                        <a:buChar char="-"/>
                      </a:pPr>
                      <a:r>
                        <a:rPr lang="en-AU" sz="1400" dirty="0"/>
                        <a:t>Industry Readiness report</a:t>
                      </a:r>
                    </a:p>
                    <a:p>
                      <a:pPr marL="285750" indent="-285750">
                        <a:buFontTx/>
                        <a:buChar char="-"/>
                      </a:pPr>
                      <a:r>
                        <a:rPr lang="en-AU" sz="1400" dirty="0"/>
                        <a:t>Rollout plans</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dirty="0">
                          <a:solidFill>
                            <a:schemeClr val="dk1"/>
                          </a:solidFill>
                          <a:latin typeface="+mn-lt"/>
                          <a:ea typeface="+mn-ea"/>
                          <a:cs typeface="+mn-cs"/>
                        </a:rPr>
                        <a:t>BAU MDP processes, including  manually loading data into MSATS or finding alternative pathways to MSATS using different sites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t>Escalate issue, recommend actions and seek guidance from the PCF and EF as appropriate</a:t>
                      </a:r>
                    </a:p>
                    <a:p>
                      <a:pPr marL="285750" indent="-285750">
                        <a:buFont typeface="Arial" panose="020B0604020202020204" pitchFamily="34" charset="0"/>
                        <a:buChar char="•"/>
                      </a:pPr>
                      <a:endParaRPr lang="en-AU" sz="1400" dirty="0"/>
                    </a:p>
                  </a:txBody>
                  <a:tcPr anchor="ctr"/>
                </a:tc>
                <a:extLst>
                  <a:ext uri="{0D108BD9-81ED-4DB2-BD59-A6C34878D82A}">
                    <a16:rowId xmlns:a16="http://schemas.microsoft.com/office/drawing/2014/main" val="278603272"/>
                  </a:ext>
                </a:extLst>
              </a:tr>
            </a:tbl>
          </a:graphicData>
        </a:graphic>
      </p:graphicFrame>
    </p:spTree>
    <p:extLst>
      <p:ext uri="{BB962C8B-B14F-4D97-AF65-F5344CB8AC3E}">
        <p14:creationId xmlns:p14="http://schemas.microsoft.com/office/powerpoint/2010/main" val="356032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76886"/>
            <a:ext cx="9144000" cy="2387600"/>
          </a:xfrm>
        </p:spPr>
        <p:txBody>
          <a:bodyPr/>
          <a:lstStyle/>
          <a:p>
            <a:r>
              <a:rPr lang="en-AU" dirty="0"/>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Greg Minney</a:t>
            </a:r>
          </a:p>
        </p:txBody>
      </p:sp>
    </p:spTree>
    <p:extLst>
      <p:ext uri="{BB962C8B-B14F-4D97-AF65-F5344CB8AC3E}">
        <p14:creationId xmlns:p14="http://schemas.microsoft.com/office/powerpoint/2010/main" val="34509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5C60-2D62-481B-B68E-CC457702BBB3}"/>
              </a:ext>
            </a:extLst>
          </p:cNvPr>
          <p:cNvSpPr>
            <a:spLocks noGrp="1"/>
          </p:cNvSpPr>
          <p:nvPr>
            <p:ph type="title"/>
          </p:nvPr>
        </p:nvSpPr>
        <p:spPr/>
        <p:txBody>
          <a:bodyPr/>
          <a:lstStyle/>
          <a:p>
            <a:r>
              <a:rPr lang="en-US" dirty="0"/>
              <a:t>Essential Meter Monitoring</a:t>
            </a:r>
          </a:p>
        </p:txBody>
      </p:sp>
      <p:sp>
        <p:nvSpPr>
          <p:cNvPr id="3" name="Content Placeholder 2">
            <a:extLst>
              <a:ext uri="{FF2B5EF4-FFF2-40B4-BE49-F238E27FC236}">
                <a16:creationId xmlns:a16="http://schemas.microsoft.com/office/drawing/2014/main" id="{7A9FCBB7-76BD-465A-B8B0-539564B3CFAD}"/>
              </a:ext>
            </a:extLst>
          </p:cNvPr>
          <p:cNvSpPr>
            <a:spLocks noGrp="1"/>
          </p:cNvSpPr>
          <p:nvPr>
            <p:ph idx="1"/>
          </p:nvPr>
        </p:nvSpPr>
        <p:spPr>
          <a:xfrm>
            <a:off x="235527" y="1679575"/>
            <a:ext cx="11694382" cy="4351338"/>
          </a:xfrm>
        </p:spPr>
        <p:txBody>
          <a:bodyPr vert="horz" lIns="91440" tIns="45720" rIns="91440" bIns="45720" rtlCol="0" anchor="t">
            <a:normAutofit/>
          </a:bodyPr>
          <a:lstStyle/>
          <a:p>
            <a:r>
              <a:rPr lang="en-US" dirty="0"/>
              <a:t>To help manage the risk associated to essential meters not being 5min capable by 1 Oct, AEMO will:</a:t>
            </a:r>
          </a:p>
          <a:p>
            <a:pPr lvl="1"/>
            <a:r>
              <a:rPr lang="en-US" dirty="0"/>
              <a:t>Work with MPs to confirm the specific status and timing of individual metering installations/reconfigurations</a:t>
            </a:r>
          </a:p>
          <a:p>
            <a:pPr lvl="2"/>
            <a:r>
              <a:rPr lang="en-US" dirty="0"/>
              <a:t>Spreadsheet of individual essential meters has been circulated to applicable MPs </a:t>
            </a:r>
          </a:p>
          <a:p>
            <a:pPr lvl="3"/>
            <a:r>
              <a:rPr lang="en-US" dirty="0"/>
              <a:t>Initial information required by next Monday (19 July)</a:t>
            </a:r>
          </a:p>
          <a:p>
            <a:pPr lvl="3"/>
            <a:r>
              <a:rPr lang="en-US" dirty="0"/>
              <a:t>Where meters are not 5min capable – regular updates will be requested </a:t>
            </a:r>
          </a:p>
          <a:p>
            <a:pPr lvl="2"/>
            <a:r>
              <a:rPr lang="en-US" dirty="0"/>
              <a:t>Aim is to ensure priority given to those meters providing greatest level of market operations risk</a:t>
            </a:r>
          </a:p>
          <a:p>
            <a:pPr lvl="2"/>
            <a:r>
              <a:rPr lang="en-US" dirty="0"/>
              <a:t>Cross Reference rollout plans to essential meters list as basis for AEMO follow up</a:t>
            </a:r>
          </a:p>
          <a:p>
            <a:pPr lvl="1"/>
            <a:r>
              <a:rPr lang="en-US" dirty="0"/>
              <a:t>Continue to consider and develop contingency approaches for identifies classifications of essential meters:</a:t>
            </a:r>
          </a:p>
          <a:p>
            <a:pPr lvl="2"/>
            <a:r>
              <a:rPr lang="en-US" dirty="0"/>
              <a:t>Compliance and technical aspects to be considered</a:t>
            </a:r>
          </a:p>
          <a:p>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3BCFB1D6-20E7-4AF8-9C78-53E02A2C8835}"/>
              </a:ext>
            </a:extLst>
          </p:cNvPr>
          <p:cNvSpPr>
            <a:spLocks noGrp="1"/>
          </p:cNvSpPr>
          <p:nvPr>
            <p:ph type="sldNum" sz="quarter" idx="12"/>
          </p:nvPr>
        </p:nvSpPr>
        <p:spPr/>
        <p:txBody>
          <a:bodyPr/>
          <a:lstStyle/>
          <a:p>
            <a:fld id="{4EC81F68-4976-451A-B2E9-79BCBD2F70CC}" type="slidenum">
              <a:rPr lang="en-AU" smtClean="0"/>
              <a:t>30</a:t>
            </a:fld>
            <a:endParaRPr lang="en-AU" dirty="0"/>
          </a:p>
        </p:txBody>
      </p:sp>
    </p:spTree>
    <p:extLst>
      <p:ext uri="{BB962C8B-B14F-4D97-AF65-F5344CB8AC3E}">
        <p14:creationId xmlns:p14="http://schemas.microsoft.com/office/powerpoint/2010/main" val="80438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776288" y="1803264"/>
            <a:ext cx="9144000" cy="2387600"/>
          </a:xfrm>
        </p:spPr>
        <p:txBody>
          <a:bodyPr/>
          <a:lstStyle/>
          <a:p>
            <a:r>
              <a:rPr lang="en-AU" dirty="0"/>
              <a:t>MTP Update</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Miner/David Ripper</a:t>
            </a:r>
          </a:p>
        </p:txBody>
      </p:sp>
    </p:spTree>
    <p:extLst>
      <p:ext uri="{BB962C8B-B14F-4D97-AF65-F5344CB8AC3E}">
        <p14:creationId xmlns:p14="http://schemas.microsoft.com/office/powerpoint/2010/main" val="857893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588081-80E8-4999-A3AF-C0A66700BA1E}"/>
              </a:ext>
            </a:extLst>
          </p:cNvPr>
          <p:cNvSpPr txBox="1"/>
          <p:nvPr/>
        </p:nvSpPr>
        <p:spPr>
          <a:xfrm>
            <a:off x="235526" y="1365441"/>
            <a:ext cx="10592549" cy="1348767"/>
          </a:xfrm>
          <a:prstGeom prst="rect">
            <a:avLst/>
          </a:prstGeom>
          <a:noFill/>
        </p:spPr>
        <p:txBody>
          <a:bodyPr wrap="square" rtlCol="0">
            <a:spAutoFit/>
          </a:bodyPr>
          <a:lstStyle/>
          <a:p>
            <a:r>
              <a:rPr lang="en-AU" sz="1633" b="1" dirty="0"/>
              <a:t>Proposed Changes</a:t>
            </a:r>
          </a:p>
          <a:p>
            <a:endParaRPr lang="en-AU" sz="1633" dirty="0"/>
          </a:p>
          <a:p>
            <a:endParaRPr lang="en-AU" sz="1633" dirty="0"/>
          </a:p>
          <a:p>
            <a:endParaRPr lang="en-AU" sz="1633" dirty="0"/>
          </a:p>
          <a:p>
            <a:endParaRPr lang="en-AU" sz="1633" dirty="0"/>
          </a:p>
        </p:txBody>
      </p:sp>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dirty="0"/>
              <a:t>MTP Update</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32</a:t>
            </a:fld>
            <a:endParaRPr lang="en-AU" dirty="0"/>
          </a:p>
        </p:txBody>
      </p:sp>
      <p:graphicFrame>
        <p:nvGraphicFramePr>
          <p:cNvPr id="5" name="Table 4">
            <a:extLst>
              <a:ext uri="{FF2B5EF4-FFF2-40B4-BE49-F238E27FC236}">
                <a16:creationId xmlns:a16="http://schemas.microsoft.com/office/drawing/2014/main" id="{AB4430C9-8CC2-4BA7-A1E8-CA35DB119946}"/>
              </a:ext>
            </a:extLst>
          </p:cNvPr>
          <p:cNvGraphicFramePr>
            <a:graphicFrameLocks/>
          </p:cNvGraphicFramePr>
          <p:nvPr/>
        </p:nvGraphicFramePr>
        <p:xfrm>
          <a:off x="262092" y="3196588"/>
          <a:ext cx="11694380" cy="3204635"/>
        </p:xfrm>
        <a:graphic>
          <a:graphicData uri="http://schemas.openxmlformats.org/drawingml/2006/table">
            <a:tbl>
              <a:tblPr firstRow="1" bandRow="1">
                <a:tableStyleId>{5C22544A-7EE6-4342-B048-85BDC9FD1C3A}</a:tableStyleId>
              </a:tblPr>
              <a:tblGrid>
                <a:gridCol w="7920941">
                  <a:extLst>
                    <a:ext uri="{9D8B030D-6E8A-4147-A177-3AD203B41FA5}">
                      <a16:colId xmlns:a16="http://schemas.microsoft.com/office/drawing/2014/main" val="116888471"/>
                    </a:ext>
                  </a:extLst>
                </a:gridCol>
                <a:gridCol w="1597087">
                  <a:extLst>
                    <a:ext uri="{9D8B030D-6E8A-4147-A177-3AD203B41FA5}">
                      <a16:colId xmlns:a16="http://schemas.microsoft.com/office/drawing/2014/main" val="4048816944"/>
                    </a:ext>
                  </a:extLst>
                </a:gridCol>
                <a:gridCol w="2176352">
                  <a:extLst>
                    <a:ext uri="{9D8B030D-6E8A-4147-A177-3AD203B41FA5}">
                      <a16:colId xmlns:a16="http://schemas.microsoft.com/office/drawing/2014/main" val="2964596239"/>
                    </a:ext>
                  </a:extLst>
                </a:gridCol>
              </a:tblGrid>
              <a:tr h="336419">
                <a:tc>
                  <a:txBody>
                    <a:bodyPr/>
                    <a:lstStyle/>
                    <a:p>
                      <a:pPr algn="ctr"/>
                      <a:r>
                        <a:rPr lang="en-AU" sz="1400" dirty="0">
                          <a:latin typeface="+mj-lt"/>
                        </a:rPr>
                        <a:t>Description</a:t>
                      </a:r>
                    </a:p>
                  </a:txBody>
                  <a:tcPr marL="82953" marR="82953" marT="41476" marB="41476">
                    <a:solidFill>
                      <a:schemeClr val="accent2"/>
                    </a:solidFill>
                  </a:tcPr>
                </a:tc>
                <a:tc>
                  <a:txBody>
                    <a:bodyPr/>
                    <a:lstStyle/>
                    <a:p>
                      <a:pPr algn="ctr"/>
                      <a:r>
                        <a:rPr lang="en-AU" sz="1400" dirty="0">
                          <a:latin typeface="+mj-lt"/>
                        </a:rPr>
                        <a:t>Date</a:t>
                      </a:r>
                    </a:p>
                  </a:txBody>
                  <a:tcPr marL="82953" marR="82953" marT="41476" marB="41476">
                    <a:solidFill>
                      <a:schemeClr val="accent2"/>
                    </a:solidFill>
                  </a:tcPr>
                </a:tc>
                <a:tc>
                  <a:txBody>
                    <a:bodyPr/>
                    <a:lstStyle/>
                    <a:p>
                      <a:pPr lvl="0" algn="ctr">
                        <a:buNone/>
                      </a:pPr>
                      <a:r>
                        <a:rPr lang="en-AU" sz="1400" b="1" i="0" u="none" strike="noStrike" noProof="0" dirty="0">
                          <a:latin typeface="+mj-lt"/>
                        </a:rPr>
                        <a:t>Activity ID</a:t>
                      </a:r>
                      <a:endParaRPr lang="en-US" sz="1400" b="1" i="0" u="none" strike="noStrike" noProof="0" dirty="0">
                        <a:latin typeface="+mj-lt"/>
                      </a:endParaRPr>
                    </a:p>
                  </a:txBody>
                  <a:tcPr marL="82953" marR="82953" marT="41476" marB="41476">
                    <a:solidFill>
                      <a:schemeClr val="accent2"/>
                    </a:solidFill>
                  </a:tcPr>
                </a:tc>
                <a:extLst>
                  <a:ext uri="{0D108BD9-81ED-4DB2-BD59-A6C34878D82A}">
                    <a16:rowId xmlns:a16="http://schemas.microsoft.com/office/drawing/2014/main" val="2493088496"/>
                  </a:ext>
                </a:extLst>
              </a:tr>
              <a:tr h="414764">
                <a:tc>
                  <a:txBody>
                    <a:bodyPr/>
                    <a:lstStyle/>
                    <a:p>
                      <a:r>
                        <a:rPr lang="en-AU" sz="1400" dirty="0">
                          <a:solidFill>
                            <a:schemeClr val="bg1"/>
                          </a:solidFill>
                        </a:rPr>
                        <a:t>Agreement to allow the delivery of 5min metering data pre 1 Oct 2021 between NSP, Retailer, MDP and AEMO</a:t>
                      </a:r>
                    </a:p>
                  </a:txBody>
                  <a:tcPr marL="82953" marR="82953" marT="41476" marB="41476">
                    <a:solidFill>
                      <a:srgbClr val="00B050"/>
                    </a:solidFill>
                  </a:tcPr>
                </a:tc>
                <a:tc>
                  <a:txBody>
                    <a:bodyPr/>
                    <a:lstStyle/>
                    <a:p>
                      <a:pPr algn="ctr"/>
                      <a:r>
                        <a:rPr lang="en-AU" sz="1400" dirty="0">
                          <a:solidFill>
                            <a:schemeClr val="bg1"/>
                          </a:solidFill>
                        </a:rPr>
                        <a:t>By 31 May 2021</a:t>
                      </a:r>
                    </a:p>
                  </a:txBody>
                  <a:tcPr marL="82953" marR="82953" marT="41476" marB="41476">
                    <a:solidFill>
                      <a:srgbClr val="00B050"/>
                    </a:solidFill>
                  </a:tcPr>
                </a:tc>
                <a:tc>
                  <a:txBody>
                    <a:bodyPr/>
                    <a:lstStyle/>
                    <a:p>
                      <a:pPr lvl="0">
                        <a:buNone/>
                      </a:pPr>
                      <a:r>
                        <a:rPr lang="en-US" sz="1400" dirty="0">
                          <a:solidFill>
                            <a:schemeClr val="bg1"/>
                          </a:solidFill>
                        </a:rPr>
                        <a:t>A89</a:t>
                      </a:r>
                    </a:p>
                  </a:txBody>
                  <a:tcPr marL="82953" marR="82953" marT="41476" marB="41476">
                    <a:solidFill>
                      <a:srgbClr val="00B050"/>
                    </a:solidFill>
                  </a:tcPr>
                </a:tc>
                <a:extLst>
                  <a:ext uri="{0D108BD9-81ED-4DB2-BD59-A6C34878D82A}">
                    <a16:rowId xmlns:a16="http://schemas.microsoft.com/office/drawing/2014/main" val="2591351300"/>
                  </a:ext>
                </a:extLst>
              </a:tr>
              <a:tr h="414764">
                <a:tc>
                  <a:txBody>
                    <a:bodyPr/>
                    <a:lstStyle/>
                    <a:p>
                      <a:r>
                        <a:rPr lang="en-AU" sz="1400" dirty="0">
                          <a:solidFill>
                            <a:schemeClr val="bg1"/>
                          </a:solidFill>
                        </a:rPr>
                        <a:t>MDPs to provide AEMO estimated number of NMIs and associated energy volumes for each Unmetered Device category within  calculation methodology</a:t>
                      </a:r>
                    </a:p>
                  </a:txBody>
                  <a:tcPr marL="82953" marR="82953" marT="41476" marB="41476">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bg1"/>
                          </a:solidFill>
                        </a:rPr>
                        <a:t>By 1 May 2021</a:t>
                      </a:r>
                    </a:p>
                    <a:p>
                      <a:pPr algn="ctr"/>
                      <a:endParaRPr lang="en-AU" sz="1400" dirty="0">
                        <a:solidFill>
                          <a:schemeClr val="bg1"/>
                        </a:solidFill>
                      </a:endParaRPr>
                    </a:p>
                  </a:txBody>
                  <a:tcPr marL="82953" marR="82953" marT="41476" marB="41476">
                    <a:solidFill>
                      <a:srgbClr val="00B050"/>
                    </a:solidFill>
                  </a:tcPr>
                </a:tc>
                <a:tc>
                  <a:txBody>
                    <a:bodyPr/>
                    <a:lstStyle/>
                    <a:p>
                      <a:pPr lvl="0">
                        <a:buNone/>
                      </a:pPr>
                      <a:r>
                        <a:rPr lang="en-US" sz="1400" dirty="0">
                          <a:solidFill>
                            <a:schemeClr val="bg1"/>
                          </a:solidFill>
                        </a:rPr>
                        <a:t>A32, A37, A42, A47, A53, A59, A65, A71, A84, A88</a:t>
                      </a:r>
                    </a:p>
                  </a:txBody>
                  <a:tcPr marL="82953" marR="82953" marT="41476" marB="41476">
                    <a:solidFill>
                      <a:srgbClr val="00B050"/>
                    </a:solidFill>
                  </a:tcPr>
                </a:tc>
                <a:extLst>
                  <a:ext uri="{0D108BD9-81ED-4DB2-BD59-A6C34878D82A}">
                    <a16:rowId xmlns:a16="http://schemas.microsoft.com/office/drawing/2014/main" val="94929314"/>
                  </a:ext>
                </a:extLst>
              </a:tr>
              <a:tr h="414764">
                <a:tc>
                  <a:txBody>
                    <a:bodyPr/>
                    <a:lstStyle/>
                    <a:p>
                      <a:r>
                        <a:rPr lang="en-AU" sz="1400" dirty="0">
                          <a:solidFill>
                            <a:schemeClr val="bg1"/>
                          </a:solidFill>
                        </a:rPr>
                        <a:t>Delivery of tier 1 basic meter metering data (Actuals, Subs and Forward Estimates) to AEMO</a:t>
                      </a:r>
                    </a:p>
                  </a:txBody>
                  <a:tcPr marL="82953" marR="82953" marT="41476" marB="41476">
                    <a:solidFill>
                      <a:srgbClr val="00B050"/>
                    </a:solidFill>
                  </a:tcPr>
                </a:tc>
                <a:tc>
                  <a:txBody>
                    <a:bodyPr/>
                    <a:lstStyle/>
                    <a:p>
                      <a:pPr algn="ctr"/>
                      <a:r>
                        <a:rPr lang="en-AU" sz="1400" dirty="0">
                          <a:solidFill>
                            <a:schemeClr val="bg1"/>
                          </a:solidFill>
                        </a:rPr>
                        <a:t>By 30 June 2021</a:t>
                      </a:r>
                    </a:p>
                  </a:txBody>
                  <a:tcPr marL="82953" marR="82953" marT="41476" marB="41476">
                    <a:solidFill>
                      <a:srgbClr val="00B050"/>
                    </a:solidFill>
                  </a:tcPr>
                </a:tc>
                <a:tc>
                  <a:txBody>
                    <a:bodyPr/>
                    <a:lstStyle/>
                    <a:p>
                      <a:pPr lvl="0">
                        <a:buNone/>
                      </a:pPr>
                      <a:r>
                        <a:rPr lang="en-US" sz="1400" dirty="0">
                          <a:solidFill>
                            <a:schemeClr val="bg1"/>
                          </a:solidFill>
                        </a:rPr>
                        <a:t>A93</a:t>
                      </a:r>
                    </a:p>
                  </a:txBody>
                  <a:tcPr marL="82953" marR="82953" marT="41476" marB="41476">
                    <a:solidFill>
                      <a:srgbClr val="00B050"/>
                    </a:solidFill>
                  </a:tcPr>
                </a:tc>
                <a:extLst>
                  <a:ext uri="{0D108BD9-81ED-4DB2-BD59-A6C34878D82A}">
                    <a16:rowId xmlns:a16="http://schemas.microsoft.com/office/drawing/2014/main" val="457089753"/>
                  </a:ext>
                </a:extLst>
              </a:tr>
              <a:tr h="414764">
                <a:tc>
                  <a:txBody>
                    <a:bodyPr/>
                    <a:lstStyle/>
                    <a:p>
                      <a:r>
                        <a:rPr lang="en-AU" sz="1400" dirty="0">
                          <a:solidFill>
                            <a:schemeClr val="bg1"/>
                          </a:solidFill>
                        </a:rPr>
                        <a:t>Convert 'SASCALE NMI’: Make existing 'Bulk' NMI extinct in MSATS and create individual controlled load datastreams and registers</a:t>
                      </a:r>
                    </a:p>
                  </a:txBody>
                  <a:tcPr marL="82953" marR="82953" marT="41476" marB="41476">
                    <a:solidFill>
                      <a:srgbClr val="00B050"/>
                    </a:solidFill>
                  </a:tcPr>
                </a:tc>
                <a:tc>
                  <a:txBody>
                    <a:bodyPr/>
                    <a:lstStyle/>
                    <a:p>
                      <a:pPr algn="ctr"/>
                      <a:r>
                        <a:rPr lang="en-AU" sz="1400" dirty="0">
                          <a:solidFill>
                            <a:schemeClr val="bg1"/>
                          </a:solidFill>
                        </a:rPr>
                        <a:t>By 30 June 2021</a:t>
                      </a:r>
                    </a:p>
                  </a:txBody>
                  <a:tcPr marL="82953" marR="82953" marT="41476" marB="41476">
                    <a:solidFill>
                      <a:srgbClr val="00B050"/>
                    </a:solidFill>
                  </a:tcPr>
                </a:tc>
                <a:tc>
                  <a:txBody>
                    <a:bodyPr/>
                    <a:lstStyle/>
                    <a:p>
                      <a:pPr lvl="0">
                        <a:buNone/>
                      </a:pPr>
                      <a:r>
                        <a:rPr lang="en-US" sz="1400" dirty="0">
                          <a:solidFill>
                            <a:schemeClr val="bg1"/>
                          </a:solidFill>
                        </a:rPr>
                        <a:t>A101a, A101b, A101c</a:t>
                      </a:r>
                    </a:p>
                  </a:txBody>
                  <a:tcPr marL="82953" marR="82953" marT="41476" marB="41476">
                    <a:solidFill>
                      <a:srgbClr val="00B050"/>
                    </a:solidFill>
                  </a:tcPr>
                </a:tc>
                <a:extLst>
                  <a:ext uri="{0D108BD9-81ED-4DB2-BD59-A6C34878D82A}">
                    <a16:rowId xmlns:a16="http://schemas.microsoft.com/office/drawing/2014/main" val="373028162"/>
                  </a:ext>
                </a:extLst>
              </a:tr>
              <a:tr h="414764">
                <a:tc>
                  <a:txBody>
                    <a:bodyPr/>
                    <a:lstStyle/>
                    <a:p>
                      <a:r>
                        <a:rPr lang="en-AU" sz="1400" dirty="0">
                          <a:solidFill>
                            <a:schemeClr val="bg1"/>
                          </a:solidFill>
                        </a:rPr>
                        <a:t>Ensure capability to receive and process new NMI classification codes </a:t>
                      </a:r>
                    </a:p>
                  </a:txBody>
                  <a:tcPr marL="82953" marR="82953" marT="41476" marB="41476">
                    <a:solidFill>
                      <a:srgbClr val="00B050"/>
                    </a:solidFill>
                  </a:tcPr>
                </a:tc>
                <a:tc>
                  <a:txBody>
                    <a:bodyPr/>
                    <a:lstStyle/>
                    <a:p>
                      <a:pPr algn="ctr"/>
                      <a:r>
                        <a:rPr lang="en-AU" sz="1400" dirty="0">
                          <a:solidFill>
                            <a:schemeClr val="bg1"/>
                          </a:solidFill>
                        </a:rPr>
                        <a:t>By 30 May 2021</a:t>
                      </a:r>
                    </a:p>
                  </a:txBody>
                  <a:tcPr marL="82953" marR="82953" marT="41476" marB="41476">
                    <a:solidFill>
                      <a:srgbClr val="00B050"/>
                    </a:solidFill>
                  </a:tcPr>
                </a:tc>
                <a:tc>
                  <a:txBody>
                    <a:bodyPr/>
                    <a:lstStyle/>
                    <a:p>
                      <a:pPr lvl="0">
                        <a:buNone/>
                      </a:pPr>
                      <a:r>
                        <a:rPr lang="en-US" sz="1400" dirty="0">
                          <a:solidFill>
                            <a:schemeClr val="bg1"/>
                          </a:solidFill>
                        </a:rPr>
                        <a:t>A102, A104, A106, A108, A110, A112, A114</a:t>
                      </a:r>
                    </a:p>
                  </a:txBody>
                  <a:tcPr marL="82953" marR="82953" marT="41476" marB="41476">
                    <a:solidFill>
                      <a:srgbClr val="00B050"/>
                    </a:solidFill>
                  </a:tcPr>
                </a:tc>
                <a:extLst>
                  <a:ext uri="{0D108BD9-81ED-4DB2-BD59-A6C34878D82A}">
                    <a16:rowId xmlns:a16="http://schemas.microsoft.com/office/drawing/2014/main" val="1112711631"/>
                  </a:ext>
                </a:extLst>
              </a:tr>
              <a:tr h="414764">
                <a:tc>
                  <a:txBody>
                    <a:bodyPr/>
                    <a:lstStyle/>
                    <a:p>
                      <a:r>
                        <a:rPr lang="en-AU" sz="1400" dirty="0">
                          <a:solidFill>
                            <a:schemeClr val="bg1"/>
                          </a:solidFill>
                        </a:rPr>
                        <a:t>Tier 1 basic meter datastreams</a:t>
                      </a:r>
                    </a:p>
                  </a:txBody>
                  <a:tcPr marL="82953" marR="82953" marT="41476" marB="41476">
                    <a:solidFill>
                      <a:srgbClr val="00B050"/>
                    </a:solidFill>
                  </a:tcPr>
                </a:tc>
                <a:tc>
                  <a:txBody>
                    <a:bodyPr/>
                    <a:lstStyle/>
                    <a:p>
                      <a:pPr algn="ctr"/>
                      <a:r>
                        <a:rPr lang="en-AU" sz="1400" dirty="0">
                          <a:solidFill>
                            <a:schemeClr val="bg1"/>
                          </a:solidFill>
                        </a:rPr>
                        <a:t>By 30 June 2021</a:t>
                      </a:r>
                    </a:p>
                  </a:txBody>
                  <a:tcPr marL="82953" marR="82953" marT="41476" marB="41476">
                    <a:solidFill>
                      <a:srgbClr val="00B050"/>
                    </a:solidFill>
                  </a:tcPr>
                </a:tc>
                <a:tc>
                  <a:txBody>
                    <a:bodyPr/>
                    <a:lstStyle/>
                    <a:p>
                      <a:pPr lvl="0">
                        <a:buNone/>
                      </a:pPr>
                      <a:r>
                        <a:rPr lang="en-US" sz="1400" dirty="0">
                          <a:solidFill>
                            <a:schemeClr val="bg1"/>
                          </a:solidFill>
                        </a:rPr>
                        <a:t>A117, A118</a:t>
                      </a:r>
                    </a:p>
                  </a:txBody>
                  <a:tcPr marL="82953" marR="82953" marT="41476" marB="41476">
                    <a:solidFill>
                      <a:srgbClr val="00B050"/>
                    </a:solidFill>
                  </a:tcPr>
                </a:tc>
                <a:extLst>
                  <a:ext uri="{0D108BD9-81ED-4DB2-BD59-A6C34878D82A}">
                    <a16:rowId xmlns:a16="http://schemas.microsoft.com/office/drawing/2014/main" val="2424290003"/>
                  </a:ext>
                </a:extLst>
              </a:tr>
            </a:tbl>
          </a:graphicData>
        </a:graphic>
      </p:graphicFrame>
      <p:sp>
        <p:nvSpPr>
          <p:cNvPr id="6" name="TextBox 5">
            <a:extLst>
              <a:ext uri="{FF2B5EF4-FFF2-40B4-BE49-F238E27FC236}">
                <a16:creationId xmlns:a16="http://schemas.microsoft.com/office/drawing/2014/main" id="{B176C599-6086-43C8-A7BA-6970C280C04F}"/>
              </a:ext>
            </a:extLst>
          </p:cNvPr>
          <p:cNvSpPr txBox="1"/>
          <p:nvPr/>
        </p:nvSpPr>
        <p:spPr>
          <a:xfrm>
            <a:off x="235526" y="2783588"/>
            <a:ext cx="4205569" cy="343620"/>
          </a:xfrm>
          <a:prstGeom prst="rect">
            <a:avLst/>
          </a:prstGeom>
          <a:noFill/>
        </p:spPr>
        <p:txBody>
          <a:bodyPr wrap="square" rtlCol="0">
            <a:spAutoFit/>
          </a:bodyPr>
          <a:lstStyle/>
          <a:p>
            <a:r>
              <a:rPr lang="en-AU" sz="1633" b="1" dirty="0"/>
              <a:t>Activities Now Deemed Completed</a:t>
            </a:r>
            <a:endParaRPr lang="en-AU" sz="1633" b="1" dirty="0">
              <a:solidFill>
                <a:srgbClr val="FF0000"/>
              </a:solidFill>
            </a:endParaRPr>
          </a:p>
        </p:txBody>
      </p:sp>
      <p:graphicFrame>
        <p:nvGraphicFramePr>
          <p:cNvPr id="7" name="Table 6">
            <a:extLst>
              <a:ext uri="{FF2B5EF4-FFF2-40B4-BE49-F238E27FC236}">
                <a16:creationId xmlns:a16="http://schemas.microsoft.com/office/drawing/2014/main" id="{F5D90EDB-48DF-47D7-9FFB-442E42C5D79D}"/>
              </a:ext>
            </a:extLst>
          </p:cNvPr>
          <p:cNvGraphicFramePr>
            <a:graphicFrameLocks/>
          </p:cNvGraphicFramePr>
          <p:nvPr>
            <p:extLst>
              <p:ext uri="{D42A27DB-BD31-4B8C-83A1-F6EECF244321}">
                <p14:modId xmlns:p14="http://schemas.microsoft.com/office/powerpoint/2010/main" val="1640879348"/>
              </p:ext>
            </p:extLst>
          </p:nvPr>
        </p:nvGraphicFramePr>
        <p:xfrm>
          <a:off x="235527" y="1741524"/>
          <a:ext cx="11694380" cy="805984"/>
        </p:xfrm>
        <a:graphic>
          <a:graphicData uri="http://schemas.openxmlformats.org/drawingml/2006/table">
            <a:tbl>
              <a:tblPr firstRow="1" bandRow="1">
                <a:tableStyleId>{5C22544A-7EE6-4342-B048-85BDC9FD1C3A}</a:tableStyleId>
              </a:tblPr>
              <a:tblGrid>
                <a:gridCol w="1760913">
                  <a:extLst>
                    <a:ext uri="{9D8B030D-6E8A-4147-A177-3AD203B41FA5}">
                      <a16:colId xmlns:a16="http://schemas.microsoft.com/office/drawing/2014/main" val="3544679381"/>
                    </a:ext>
                  </a:extLst>
                </a:gridCol>
                <a:gridCol w="8439647">
                  <a:extLst>
                    <a:ext uri="{9D8B030D-6E8A-4147-A177-3AD203B41FA5}">
                      <a16:colId xmlns:a16="http://schemas.microsoft.com/office/drawing/2014/main" val="116888471"/>
                    </a:ext>
                  </a:extLst>
                </a:gridCol>
                <a:gridCol w="1493820">
                  <a:extLst>
                    <a:ext uri="{9D8B030D-6E8A-4147-A177-3AD203B41FA5}">
                      <a16:colId xmlns:a16="http://schemas.microsoft.com/office/drawing/2014/main" val="4048816944"/>
                    </a:ext>
                  </a:extLst>
                </a:gridCol>
              </a:tblGrid>
              <a:tr h="221124">
                <a:tc>
                  <a:txBody>
                    <a:bodyPr/>
                    <a:lstStyle/>
                    <a:p>
                      <a:pPr algn="ctr"/>
                      <a:r>
                        <a:rPr lang="en-AU" sz="1400" dirty="0"/>
                        <a:t>Type</a:t>
                      </a:r>
                    </a:p>
                  </a:txBody>
                  <a:tcPr marL="82953" marR="82953" marT="41476" marB="41476">
                    <a:solidFill>
                      <a:schemeClr val="accent2"/>
                    </a:solidFill>
                  </a:tcPr>
                </a:tc>
                <a:tc>
                  <a:txBody>
                    <a:bodyPr/>
                    <a:lstStyle/>
                    <a:p>
                      <a:pPr algn="ctr"/>
                      <a:r>
                        <a:rPr lang="en-AU" sz="1400" dirty="0"/>
                        <a:t>Activity Description</a:t>
                      </a:r>
                    </a:p>
                  </a:txBody>
                  <a:tcPr marL="82953" marR="82953" marT="41476" marB="41476">
                    <a:solidFill>
                      <a:schemeClr val="accent2"/>
                    </a:solidFill>
                  </a:tcPr>
                </a:tc>
                <a:tc>
                  <a:txBody>
                    <a:bodyPr/>
                    <a:lstStyle/>
                    <a:p>
                      <a:pPr algn="ctr"/>
                      <a:r>
                        <a:rPr lang="en-AU" sz="1400" dirty="0"/>
                        <a:t>Proposed Date</a:t>
                      </a:r>
                    </a:p>
                  </a:txBody>
                  <a:tcPr marL="82953" marR="82953" marT="41476" marB="41476">
                    <a:solidFill>
                      <a:schemeClr val="accent2"/>
                    </a:solidFill>
                  </a:tcPr>
                </a:tc>
                <a:extLst>
                  <a:ext uri="{0D108BD9-81ED-4DB2-BD59-A6C34878D82A}">
                    <a16:rowId xmlns:a16="http://schemas.microsoft.com/office/drawing/2014/main" val="2493088496"/>
                  </a:ext>
                </a:extLst>
              </a:tr>
              <a:tr h="414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Amendment to Transition Start Date</a:t>
                      </a:r>
                    </a:p>
                  </a:txBody>
                  <a:tcPr marL="82953" marR="82953" marT="41476" marB="41476">
                    <a:solidFill>
                      <a:srgbClr val="FFFF00"/>
                    </a:solidFill>
                  </a:tcPr>
                </a:tc>
                <a:tc>
                  <a:txBody>
                    <a:bodyPr/>
                    <a:lstStyle/>
                    <a:p>
                      <a:pPr marL="171450" indent="-171450">
                        <a:buFont typeface="Arial" panose="020B0604020202020204" pitchFamily="34" charset="0"/>
                        <a:buChar char="•"/>
                      </a:pPr>
                      <a:r>
                        <a:rPr lang="en-AU" sz="1400" dirty="0">
                          <a:solidFill>
                            <a:schemeClr val="tx1"/>
                          </a:solidFill>
                        </a:rPr>
                        <a:t>Create NCONUML NMIs in MSATS (A99)</a:t>
                      </a:r>
                    </a:p>
                    <a:p>
                      <a:pPr marL="628650" lvl="1" indent="-171450">
                        <a:buFont typeface="Arial" panose="020B0604020202020204" pitchFamily="34" charset="0"/>
                        <a:buChar char="•"/>
                      </a:pPr>
                      <a:r>
                        <a:rPr lang="en-AU" sz="1400" dirty="0">
                          <a:solidFill>
                            <a:schemeClr val="tx1"/>
                          </a:solidFill>
                        </a:rPr>
                        <a:t>Create Datastreams (A100) and Registers (A101)in MSATS</a:t>
                      </a:r>
                    </a:p>
                  </a:txBody>
                  <a:tcPr marL="82953" marR="82953" marT="41476" marB="41476">
                    <a:solidFill>
                      <a:srgbClr val="FFFF0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400" dirty="0">
                          <a:solidFill>
                            <a:schemeClr val="tx1"/>
                          </a:solidFill>
                        </a:rPr>
                        <a:t>From 31 July 2021</a:t>
                      </a:r>
                    </a:p>
                  </a:txBody>
                  <a:tcPr marL="82953" marR="82953" marT="41476" marB="41476">
                    <a:solidFill>
                      <a:srgbClr val="FFFF00"/>
                    </a:solidFill>
                  </a:tcPr>
                </a:tc>
                <a:extLst>
                  <a:ext uri="{0D108BD9-81ED-4DB2-BD59-A6C34878D82A}">
                    <a16:rowId xmlns:a16="http://schemas.microsoft.com/office/drawing/2014/main" val="4224004625"/>
                  </a:ext>
                </a:extLst>
              </a:tr>
            </a:tbl>
          </a:graphicData>
        </a:graphic>
      </p:graphicFrame>
    </p:spTree>
    <p:extLst>
      <p:ext uri="{BB962C8B-B14F-4D97-AF65-F5344CB8AC3E}">
        <p14:creationId xmlns:p14="http://schemas.microsoft.com/office/powerpoint/2010/main" val="1039239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377352" cy="1189039"/>
          </a:xfrm>
        </p:spPr>
        <p:txBody>
          <a:bodyPr>
            <a:normAutofit/>
          </a:bodyPr>
          <a:lstStyle/>
          <a:p>
            <a:r>
              <a:rPr lang="en-AU" dirty="0"/>
              <a:t>Upcoming MTP Transition End Dates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33</a:t>
            </a:fld>
            <a:endParaRPr lang="en-AU" dirty="0"/>
          </a:p>
        </p:txBody>
      </p:sp>
      <p:graphicFrame>
        <p:nvGraphicFramePr>
          <p:cNvPr id="5" name="Table 4">
            <a:extLst>
              <a:ext uri="{FF2B5EF4-FFF2-40B4-BE49-F238E27FC236}">
                <a16:creationId xmlns:a16="http://schemas.microsoft.com/office/drawing/2014/main" id="{AB4430C9-8CC2-4BA7-A1E8-CA35DB119946}"/>
              </a:ext>
            </a:extLst>
          </p:cNvPr>
          <p:cNvGraphicFramePr>
            <a:graphicFrameLocks/>
          </p:cNvGraphicFramePr>
          <p:nvPr/>
        </p:nvGraphicFramePr>
        <p:xfrm>
          <a:off x="0" y="1358051"/>
          <a:ext cx="12191999" cy="4137398"/>
        </p:xfrm>
        <a:graphic>
          <a:graphicData uri="http://schemas.openxmlformats.org/drawingml/2006/table">
            <a:tbl>
              <a:tblPr firstRow="1" bandRow="1">
                <a:tableStyleId>{5C22544A-7EE6-4342-B048-85BDC9FD1C3A}</a:tableStyleId>
              </a:tblPr>
              <a:tblGrid>
                <a:gridCol w="8338318">
                  <a:extLst>
                    <a:ext uri="{9D8B030D-6E8A-4147-A177-3AD203B41FA5}">
                      <a16:colId xmlns:a16="http://schemas.microsoft.com/office/drawing/2014/main" val="116888471"/>
                    </a:ext>
                  </a:extLst>
                </a:gridCol>
                <a:gridCol w="2002022">
                  <a:extLst>
                    <a:ext uri="{9D8B030D-6E8A-4147-A177-3AD203B41FA5}">
                      <a16:colId xmlns:a16="http://schemas.microsoft.com/office/drawing/2014/main" val="4048816944"/>
                    </a:ext>
                  </a:extLst>
                </a:gridCol>
                <a:gridCol w="1851659">
                  <a:extLst>
                    <a:ext uri="{9D8B030D-6E8A-4147-A177-3AD203B41FA5}">
                      <a16:colId xmlns:a16="http://schemas.microsoft.com/office/drawing/2014/main" val="2964596239"/>
                    </a:ext>
                  </a:extLst>
                </a:gridCol>
              </a:tblGrid>
              <a:tr h="312574">
                <a:tc>
                  <a:txBody>
                    <a:bodyPr/>
                    <a:lstStyle/>
                    <a:p>
                      <a:pPr algn="ctr"/>
                      <a:r>
                        <a:rPr lang="en-AU" sz="1400" dirty="0">
                          <a:latin typeface="+mj-lt"/>
                        </a:rPr>
                        <a:t>Description</a:t>
                      </a:r>
                    </a:p>
                  </a:txBody>
                  <a:tcPr marL="82953" marR="82953" marT="41476" marB="41476">
                    <a:solidFill>
                      <a:schemeClr val="accent2"/>
                    </a:solidFill>
                  </a:tcPr>
                </a:tc>
                <a:tc>
                  <a:txBody>
                    <a:bodyPr/>
                    <a:lstStyle/>
                    <a:p>
                      <a:pPr algn="ctr"/>
                      <a:r>
                        <a:rPr lang="en-AU" sz="1400" dirty="0">
                          <a:latin typeface="+mj-lt"/>
                        </a:rPr>
                        <a:t>Date</a:t>
                      </a:r>
                    </a:p>
                  </a:txBody>
                  <a:tcPr marL="82953" marR="82953" marT="41476" marB="41476">
                    <a:solidFill>
                      <a:schemeClr val="accent2"/>
                    </a:solidFill>
                  </a:tcPr>
                </a:tc>
                <a:tc>
                  <a:txBody>
                    <a:bodyPr/>
                    <a:lstStyle/>
                    <a:p>
                      <a:pPr lvl="0" algn="ctr">
                        <a:buNone/>
                      </a:pPr>
                      <a:r>
                        <a:rPr lang="en-AU" sz="1400" b="1" i="0" u="none" strike="noStrike" noProof="0" dirty="0">
                          <a:latin typeface="+mj-lt"/>
                        </a:rPr>
                        <a:t>Activity ID</a:t>
                      </a:r>
                      <a:endParaRPr lang="en-US" sz="1400" b="1" i="0" u="none" strike="noStrike" noProof="0" dirty="0">
                        <a:latin typeface="+mj-lt"/>
                      </a:endParaRPr>
                    </a:p>
                  </a:txBody>
                  <a:tcPr marL="82953" marR="82953" marT="41476" marB="41476">
                    <a:solidFill>
                      <a:schemeClr val="accent2"/>
                    </a:solidFill>
                  </a:tcPr>
                </a:tc>
                <a:extLst>
                  <a:ext uri="{0D108BD9-81ED-4DB2-BD59-A6C34878D82A}">
                    <a16:rowId xmlns:a16="http://schemas.microsoft.com/office/drawing/2014/main" val="2493088496"/>
                  </a:ext>
                </a:extLst>
              </a:tr>
              <a:tr h="432020">
                <a:tc>
                  <a:txBody>
                    <a:bodyPr/>
                    <a:lstStyle/>
                    <a:p>
                      <a:r>
                        <a:rPr lang="en-AU" sz="1400" dirty="0">
                          <a:solidFill>
                            <a:schemeClr val="tx1"/>
                          </a:solidFill>
                        </a:rPr>
                        <a:t>MPs to install or reconfigure meters as required (tranche 1)</a:t>
                      </a:r>
                    </a:p>
                  </a:txBody>
                  <a:tcPr marL="82953" marR="82953" marT="41476" marB="41476">
                    <a:solidFill>
                      <a:schemeClr val="accent4">
                        <a:lumMod val="20000"/>
                        <a:lumOff val="80000"/>
                      </a:schemeClr>
                    </a:solidFill>
                  </a:tcPr>
                </a:tc>
                <a:tc>
                  <a:txBody>
                    <a:bodyPr/>
                    <a:lstStyle/>
                    <a:p>
                      <a:pPr algn="ctr"/>
                      <a:r>
                        <a:rPr lang="en-AU" sz="1400" dirty="0">
                          <a:solidFill>
                            <a:schemeClr val="tx1"/>
                          </a:solidFill>
                        </a:rPr>
                        <a:t>By 31 July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A4, A9, A14, A20</a:t>
                      </a:r>
                    </a:p>
                  </a:txBody>
                  <a:tcPr marL="82953" marR="82953" marT="41476" marB="41476">
                    <a:solidFill>
                      <a:schemeClr val="accent4">
                        <a:lumMod val="20000"/>
                        <a:lumOff val="80000"/>
                      </a:schemeClr>
                    </a:solidFill>
                  </a:tcPr>
                </a:tc>
                <a:extLst>
                  <a:ext uri="{0D108BD9-81ED-4DB2-BD59-A6C34878D82A}">
                    <a16:rowId xmlns:a16="http://schemas.microsoft.com/office/drawing/2014/main" val="2591351300"/>
                  </a:ext>
                </a:extLst>
              </a:tr>
              <a:tr h="432020">
                <a:tc>
                  <a:txBody>
                    <a:bodyPr/>
                    <a:lstStyle/>
                    <a:p>
                      <a:r>
                        <a:rPr lang="en-AU" sz="1400" dirty="0">
                          <a:solidFill>
                            <a:schemeClr val="tx1"/>
                          </a:solidFill>
                        </a:rPr>
                        <a:t>MPs to update the Meter Read Type codes with RWDA</a:t>
                      </a:r>
                    </a:p>
                  </a:txBody>
                  <a:tcPr marL="82953" marR="82953" marT="41476" marB="41476">
                    <a:solidFill>
                      <a:schemeClr val="accent4">
                        <a:lumMod val="20000"/>
                        <a:lumOff val="80000"/>
                      </a:schemeClr>
                    </a:solidFill>
                  </a:tcPr>
                </a:tc>
                <a:tc>
                  <a:txBody>
                    <a:bodyPr/>
                    <a:lstStyle/>
                    <a:p>
                      <a:pPr algn="ctr"/>
                      <a:r>
                        <a:rPr lang="en-AU" sz="1400" dirty="0">
                          <a:solidFill>
                            <a:schemeClr val="tx1"/>
                          </a:solidFill>
                        </a:rPr>
                        <a:t>By 31 July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A4a, A9a, A14a, A20a</a:t>
                      </a:r>
                    </a:p>
                  </a:txBody>
                  <a:tcPr marL="82953" marR="82953" marT="41476" marB="41476">
                    <a:solidFill>
                      <a:schemeClr val="accent4">
                        <a:lumMod val="20000"/>
                        <a:lumOff val="80000"/>
                      </a:schemeClr>
                    </a:solidFill>
                  </a:tcPr>
                </a:tc>
                <a:extLst>
                  <a:ext uri="{0D108BD9-81ED-4DB2-BD59-A6C34878D82A}">
                    <a16:rowId xmlns:a16="http://schemas.microsoft.com/office/drawing/2014/main" val="2612825572"/>
                  </a:ext>
                </a:extLst>
              </a:tr>
              <a:tr h="432020">
                <a:tc>
                  <a:txBody>
                    <a:bodyPr/>
                    <a:lstStyle/>
                    <a:p>
                      <a:r>
                        <a:rPr lang="en-AU" sz="1400" dirty="0">
                          <a:solidFill>
                            <a:schemeClr val="tx1"/>
                          </a:solidFill>
                        </a:rPr>
                        <a:t>MPs to apply for data storage exemptions as required</a:t>
                      </a:r>
                    </a:p>
                  </a:txBody>
                  <a:tcPr marL="82953" marR="82953" marT="41476" marB="41476">
                    <a:solidFill>
                      <a:schemeClr val="accent4">
                        <a:lumMod val="20000"/>
                        <a:lumOff val="80000"/>
                      </a:schemeClr>
                    </a:solidFill>
                  </a:tcPr>
                </a:tc>
                <a:tc>
                  <a:txBody>
                    <a:bodyPr/>
                    <a:lstStyle/>
                    <a:p>
                      <a:pPr algn="ctr"/>
                      <a:r>
                        <a:rPr lang="en-AU" sz="1400" dirty="0">
                          <a:solidFill>
                            <a:schemeClr val="tx1"/>
                          </a:solidFill>
                        </a:rPr>
                        <a:t>By 31 July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A5, A10, A15, A21</a:t>
                      </a:r>
                    </a:p>
                  </a:txBody>
                  <a:tcPr marL="82953" marR="82953" marT="41476" marB="41476">
                    <a:solidFill>
                      <a:schemeClr val="accent4">
                        <a:lumMod val="20000"/>
                        <a:lumOff val="80000"/>
                      </a:schemeClr>
                    </a:solidFill>
                  </a:tcPr>
                </a:tc>
                <a:extLst>
                  <a:ext uri="{0D108BD9-81ED-4DB2-BD59-A6C34878D82A}">
                    <a16:rowId xmlns:a16="http://schemas.microsoft.com/office/drawing/2014/main" val="1948535906"/>
                  </a:ext>
                </a:extLst>
              </a:tr>
              <a:tr h="432020">
                <a:tc>
                  <a:txBody>
                    <a:bodyPr/>
                    <a:lstStyle/>
                    <a:p>
                      <a:r>
                        <a:rPr lang="en-AU" sz="1400" dirty="0">
                          <a:solidFill>
                            <a:schemeClr val="tx1"/>
                          </a:solidFill>
                        </a:rPr>
                        <a:t>DNSPs to provide cross boundary information to AEMO to enable the determination of TNI2 values</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July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A97c</a:t>
                      </a:r>
                    </a:p>
                  </a:txBody>
                  <a:tcPr marL="82953" marR="82953" marT="41476" marB="41476">
                    <a:solidFill>
                      <a:schemeClr val="accent4">
                        <a:lumMod val="20000"/>
                        <a:lumOff val="80000"/>
                      </a:schemeClr>
                    </a:solidFill>
                  </a:tcPr>
                </a:tc>
                <a:extLst>
                  <a:ext uri="{0D108BD9-81ED-4DB2-BD59-A6C34878D82A}">
                    <a16:rowId xmlns:a16="http://schemas.microsoft.com/office/drawing/2014/main" val="458421320"/>
                  </a:ext>
                </a:extLst>
              </a:tr>
              <a:tr h="608097">
                <a:tc>
                  <a:txBody>
                    <a:bodyPr/>
                    <a:lstStyle/>
                    <a:p>
                      <a:r>
                        <a:rPr lang="en-AU" sz="1400" dirty="0">
                          <a:solidFill>
                            <a:schemeClr val="tx1"/>
                          </a:solidFill>
                        </a:rPr>
                        <a:t>MCs, for any registered ‘Special Site’ (as defined in the ‘Special Sites and Technology Related conditions within the National Electricity Market Version 1.2) or any Logical NMI, update and distribute algorithms adjusted for introduction of 5 minute interval length to AEMO, FRMP and LNSP for approval.</a:t>
                      </a:r>
                    </a:p>
                  </a:txBody>
                  <a:tcPr marL="82953" marR="82953" marT="41476" marB="41476">
                    <a:solidFill>
                      <a:schemeClr val="accent4">
                        <a:lumMod val="20000"/>
                        <a:lumOff val="80000"/>
                      </a:schemeClr>
                    </a:solidFill>
                  </a:tcPr>
                </a:tc>
                <a:tc>
                  <a:txBody>
                    <a:bodyPr/>
                    <a:lstStyle/>
                    <a:p>
                      <a:pPr algn="ct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A31</a:t>
                      </a:r>
                    </a:p>
                  </a:txBody>
                  <a:tcPr marL="82953" marR="82953" marT="41476" marB="41476">
                    <a:solidFill>
                      <a:schemeClr val="accent4">
                        <a:lumMod val="20000"/>
                        <a:lumOff val="80000"/>
                      </a:schemeClr>
                    </a:solidFill>
                  </a:tcPr>
                </a:tc>
                <a:extLst>
                  <a:ext uri="{0D108BD9-81ED-4DB2-BD59-A6C34878D82A}">
                    <a16:rowId xmlns:a16="http://schemas.microsoft.com/office/drawing/2014/main" val="1867994090"/>
                  </a:ext>
                </a:extLst>
              </a:tr>
              <a:tr h="432020">
                <a:tc>
                  <a:txBody>
                    <a:bodyPr/>
                    <a:lstStyle/>
                    <a:p>
                      <a:r>
                        <a:rPr lang="en-AU" sz="1400" dirty="0">
                          <a:solidFill>
                            <a:schemeClr val="tx1"/>
                          </a:solidFill>
                        </a:rPr>
                        <a:t>MDPs to create/activate export and import (active (kWh) and reactive (kVarh)) energy datastreams in CNDS table</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A36, A40, A45, A51</a:t>
                      </a:r>
                    </a:p>
                  </a:txBody>
                  <a:tcPr marL="82953" marR="82953" marT="41476" marB="41476">
                    <a:solidFill>
                      <a:schemeClr val="accent4">
                        <a:lumMod val="20000"/>
                        <a:lumOff val="80000"/>
                      </a:schemeClr>
                    </a:solidFill>
                  </a:tcPr>
                </a:tc>
                <a:extLst>
                  <a:ext uri="{0D108BD9-81ED-4DB2-BD59-A6C34878D82A}">
                    <a16:rowId xmlns:a16="http://schemas.microsoft.com/office/drawing/2014/main" val="3049471871"/>
                  </a:ext>
                </a:extLst>
              </a:tr>
              <a:tr h="432020">
                <a:tc>
                  <a:txBody>
                    <a:bodyPr/>
                    <a:lstStyle/>
                    <a:p>
                      <a:r>
                        <a:rPr lang="en-AU" sz="1400" dirty="0">
                          <a:solidFill>
                            <a:schemeClr val="tx1"/>
                          </a:solidFill>
                        </a:rPr>
                        <a:t>MPs to complete data cleanse to ensure, the RegisterID  matches the content of the ‘Suffix’ within the CATS_REGISTER_IDENTIFIER table.      E.g. ‘E1’, ‘B1’, ‘Q1’, ‘K1’, etc.</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A36a, A40a, A45a</a:t>
                      </a:r>
                    </a:p>
                  </a:txBody>
                  <a:tcPr marL="82953" marR="82953" marT="41476" marB="41476">
                    <a:solidFill>
                      <a:schemeClr val="accent4">
                        <a:lumMod val="20000"/>
                        <a:lumOff val="80000"/>
                      </a:schemeClr>
                    </a:solidFill>
                  </a:tcPr>
                </a:tc>
                <a:extLst>
                  <a:ext uri="{0D108BD9-81ED-4DB2-BD59-A6C34878D82A}">
                    <a16:rowId xmlns:a16="http://schemas.microsoft.com/office/drawing/2014/main" val="3667478241"/>
                  </a:ext>
                </a:extLst>
              </a:tr>
              <a:tr h="432020">
                <a:tc>
                  <a:txBody>
                    <a:bodyPr/>
                    <a:lstStyle/>
                    <a:p>
                      <a:r>
                        <a:rPr lang="en-AU" sz="1400" dirty="0">
                          <a:solidFill>
                            <a:schemeClr val="tx1"/>
                          </a:solidFill>
                        </a:rPr>
                        <a:t>MDPs to update Type 7 datastreams in MSATS</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A83</a:t>
                      </a:r>
                    </a:p>
                  </a:txBody>
                  <a:tcPr marL="82953" marR="82953" marT="41476" marB="41476">
                    <a:solidFill>
                      <a:schemeClr val="accent4">
                        <a:lumMod val="20000"/>
                        <a:lumOff val="80000"/>
                      </a:schemeClr>
                    </a:solidFill>
                  </a:tcPr>
                </a:tc>
                <a:extLst>
                  <a:ext uri="{0D108BD9-81ED-4DB2-BD59-A6C34878D82A}">
                    <a16:rowId xmlns:a16="http://schemas.microsoft.com/office/drawing/2014/main" val="2363557862"/>
                  </a:ext>
                </a:extLst>
              </a:tr>
            </a:tbl>
          </a:graphicData>
        </a:graphic>
      </p:graphicFrame>
    </p:spTree>
    <p:extLst>
      <p:ext uri="{BB962C8B-B14F-4D97-AF65-F5344CB8AC3E}">
        <p14:creationId xmlns:p14="http://schemas.microsoft.com/office/powerpoint/2010/main" val="2718265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377352" cy="1189039"/>
          </a:xfrm>
        </p:spPr>
        <p:txBody>
          <a:bodyPr>
            <a:normAutofit/>
          </a:bodyPr>
          <a:lstStyle/>
          <a:p>
            <a:r>
              <a:rPr lang="en-AU" dirty="0"/>
              <a:t>Upcoming MTP Transition End Dates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34</a:t>
            </a:fld>
            <a:endParaRPr lang="en-AU" dirty="0"/>
          </a:p>
        </p:txBody>
      </p:sp>
      <p:graphicFrame>
        <p:nvGraphicFramePr>
          <p:cNvPr id="5" name="Table 4">
            <a:extLst>
              <a:ext uri="{FF2B5EF4-FFF2-40B4-BE49-F238E27FC236}">
                <a16:creationId xmlns:a16="http://schemas.microsoft.com/office/drawing/2014/main" id="{AB4430C9-8CC2-4BA7-A1E8-CA35DB119946}"/>
              </a:ext>
            </a:extLst>
          </p:cNvPr>
          <p:cNvGraphicFramePr>
            <a:graphicFrameLocks/>
          </p:cNvGraphicFramePr>
          <p:nvPr/>
        </p:nvGraphicFramePr>
        <p:xfrm>
          <a:off x="1" y="1358051"/>
          <a:ext cx="12191999" cy="3054698"/>
        </p:xfrm>
        <a:graphic>
          <a:graphicData uri="http://schemas.openxmlformats.org/drawingml/2006/table">
            <a:tbl>
              <a:tblPr firstRow="1" bandRow="1">
                <a:tableStyleId>{5C22544A-7EE6-4342-B048-85BDC9FD1C3A}</a:tableStyleId>
              </a:tblPr>
              <a:tblGrid>
                <a:gridCol w="8425705">
                  <a:extLst>
                    <a:ext uri="{9D8B030D-6E8A-4147-A177-3AD203B41FA5}">
                      <a16:colId xmlns:a16="http://schemas.microsoft.com/office/drawing/2014/main" val="116888471"/>
                    </a:ext>
                  </a:extLst>
                </a:gridCol>
                <a:gridCol w="1914635">
                  <a:extLst>
                    <a:ext uri="{9D8B030D-6E8A-4147-A177-3AD203B41FA5}">
                      <a16:colId xmlns:a16="http://schemas.microsoft.com/office/drawing/2014/main" val="4048816944"/>
                    </a:ext>
                  </a:extLst>
                </a:gridCol>
                <a:gridCol w="1851659">
                  <a:extLst>
                    <a:ext uri="{9D8B030D-6E8A-4147-A177-3AD203B41FA5}">
                      <a16:colId xmlns:a16="http://schemas.microsoft.com/office/drawing/2014/main" val="2964596239"/>
                    </a:ext>
                  </a:extLst>
                </a:gridCol>
              </a:tblGrid>
              <a:tr h="312574">
                <a:tc>
                  <a:txBody>
                    <a:bodyPr/>
                    <a:lstStyle/>
                    <a:p>
                      <a:pPr algn="ctr"/>
                      <a:r>
                        <a:rPr lang="en-AU" sz="1400" dirty="0">
                          <a:latin typeface="+mn-lt"/>
                        </a:rPr>
                        <a:t>Description</a:t>
                      </a:r>
                    </a:p>
                  </a:txBody>
                  <a:tcPr marL="82953" marR="82953" marT="41476" marB="41476">
                    <a:solidFill>
                      <a:schemeClr val="accent2"/>
                    </a:solidFill>
                  </a:tcPr>
                </a:tc>
                <a:tc>
                  <a:txBody>
                    <a:bodyPr/>
                    <a:lstStyle/>
                    <a:p>
                      <a:pPr algn="ctr"/>
                      <a:r>
                        <a:rPr lang="en-AU" sz="1400" dirty="0">
                          <a:latin typeface="+mn-lt"/>
                        </a:rPr>
                        <a:t>Date</a:t>
                      </a:r>
                    </a:p>
                  </a:txBody>
                  <a:tcPr marL="82953" marR="82953" marT="41476" marB="41476">
                    <a:solidFill>
                      <a:schemeClr val="accent2"/>
                    </a:solidFill>
                  </a:tcPr>
                </a:tc>
                <a:tc>
                  <a:txBody>
                    <a:bodyPr/>
                    <a:lstStyle/>
                    <a:p>
                      <a:pPr lvl="0" algn="ctr">
                        <a:buNone/>
                      </a:pPr>
                      <a:r>
                        <a:rPr lang="en-AU" sz="1400" b="1" i="0" u="none" strike="noStrike" noProof="0" dirty="0">
                          <a:latin typeface="+mn-lt"/>
                        </a:rPr>
                        <a:t>Activity ID</a:t>
                      </a:r>
                      <a:endParaRPr lang="en-US" sz="1400" b="1" i="0" u="none" strike="noStrike" noProof="0" dirty="0">
                        <a:latin typeface="+mn-lt"/>
                      </a:endParaRPr>
                    </a:p>
                  </a:txBody>
                  <a:tcPr marL="82953" marR="82953" marT="41476" marB="41476">
                    <a:solidFill>
                      <a:schemeClr val="accent2"/>
                    </a:solidFill>
                  </a:tcPr>
                </a:tc>
                <a:extLst>
                  <a:ext uri="{0D108BD9-81ED-4DB2-BD59-A6C34878D82A}">
                    <a16:rowId xmlns:a16="http://schemas.microsoft.com/office/drawing/2014/main" val="2493088496"/>
                  </a:ext>
                </a:extLst>
              </a:tr>
              <a:tr h="432020">
                <a:tc>
                  <a:txBody>
                    <a:bodyPr/>
                    <a:lstStyle/>
                    <a:p>
                      <a:r>
                        <a:rPr lang="en-AU" sz="1400" dirty="0">
                          <a:solidFill>
                            <a:schemeClr val="tx1"/>
                          </a:solidFill>
                        </a:rPr>
                        <a:t>DNSPs and AEMO - Cross boundary supplies: create cross boundary NMIs, datastreams and registers; DNSPs to provide cross boundary information to AEMO; AEMO to provide TNI2 values; DNSPs to update TNI fields with TNI2 values</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A95, A96, A97, A95b, A97a, A97b</a:t>
                      </a:r>
                    </a:p>
                  </a:txBody>
                  <a:tcPr marL="82953" marR="82953" marT="41476" marB="41476">
                    <a:solidFill>
                      <a:schemeClr val="accent4">
                        <a:lumMod val="20000"/>
                        <a:lumOff val="80000"/>
                      </a:schemeClr>
                    </a:solidFill>
                  </a:tcPr>
                </a:tc>
                <a:extLst>
                  <a:ext uri="{0D108BD9-81ED-4DB2-BD59-A6C34878D82A}">
                    <a16:rowId xmlns:a16="http://schemas.microsoft.com/office/drawing/2014/main" val="2631243827"/>
                  </a:ext>
                </a:extLst>
              </a:tr>
              <a:tr h="432020">
                <a:tc>
                  <a:txBody>
                    <a:bodyPr/>
                    <a:lstStyle/>
                    <a:p>
                      <a:r>
                        <a:rPr lang="en-AU" sz="1400" dirty="0">
                          <a:solidFill>
                            <a:schemeClr val="tx1"/>
                          </a:solidFill>
                        </a:rPr>
                        <a:t>DNSPs, MDPs and MPs - Create NCONUML NMIs, datastreams and registers</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A99, A100, A101</a:t>
                      </a:r>
                    </a:p>
                  </a:txBody>
                  <a:tcPr marL="82953" marR="82953" marT="41476" marB="41476">
                    <a:solidFill>
                      <a:schemeClr val="accent4">
                        <a:lumMod val="20000"/>
                        <a:lumOff val="80000"/>
                      </a:schemeClr>
                    </a:solidFill>
                  </a:tcPr>
                </a:tc>
                <a:extLst>
                  <a:ext uri="{0D108BD9-81ED-4DB2-BD59-A6C34878D82A}">
                    <a16:rowId xmlns:a16="http://schemas.microsoft.com/office/drawing/2014/main" val="1313178366"/>
                  </a:ext>
                </a:extLst>
              </a:tr>
              <a:tr h="432020">
                <a:tc>
                  <a:txBody>
                    <a:bodyPr/>
                    <a:lstStyle/>
                    <a:p>
                      <a:r>
                        <a:rPr lang="en-AU" sz="1400" dirty="0">
                          <a:solidFill>
                            <a:schemeClr val="tx1"/>
                          </a:solidFill>
                        </a:rPr>
                        <a:t>DNSPs and AEMO - Update NMIs with new NMI Classification codes</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A103, A105, A107, A109, A111, A113, A115</a:t>
                      </a:r>
                    </a:p>
                  </a:txBody>
                  <a:tcPr marL="82953" marR="82953" marT="41476" marB="41476">
                    <a:solidFill>
                      <a:schemeClr val="accent4">
                        <a:lumMod val="20000"/>
                        <a:lumOff val="80000"/>
                      </a:schemeClr>
                    </a:solidFill>
                  </a:tcPr>
                </a:tc>
                <a:extLst>
                  <a:ext uri="{0D108BD9-81ED-4DB2-BD59-A6C34878D82A}">
                    <a16:rowId xmlns:a16="http://schemas.microsoft.com/office/drawing/2014/main" val="285235445"/>
                  </a:ext>
                </a:extLst>
              </a:tr>
              <a:tr h="432020">
                <a:tc>
                  <a:txBody>
                    <a:bodyPr/>
                    <a:lstStyle/>
                    <a:p>
                      <a:r>
                        <a:rPr lang="en-AU" sz="1400" dirty="0">
                          <a:solidFill>
                            <a:schemeClr val="tx1"/>
                          </a:solidFill>
                        </a:rPr>
                        <a:t>MDPs to ensure all Sample meters have a Datastream type code of 'P' and are attached to a Profile</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A119</a:t>
                      </a:r>
                    </a:p>
                  </a:txBody>
                  <a:tcPr marL="82953" marR="82953" marT="41476" marB="41476">
                    <a:solidFill>
                      <a:schemeClr val="accent4">
                        <a:lumMod val="20000"/>
                        <a:lumOff val="80000"/>
                      </a:schemeClr>
                    </a:solidFill>
                  </a:tcPr>
                </a:tc>
                <a:extLst>
                  <a:ext uri="{0D108BD9-81ED-4DB2-BD59-A6C34878D82A}">
                    <a16:rowId xmlns:a16="http://schemas.microsoft.com/office/drawing/2014/main" val="3023271963"/>
                  </a:ext>
                </a:extLst>
              </a:tr>
              <a:tr h="432020">
                <a:tc>
                  <a:txBody>
                    <a:bodyPr/>
                    <a:lstStyle/>
                    <a:p>
                      <a:r>
                        <a:rPr lang="en-AU" sz="1400" dirty="0">
                          <a:solidFill>
                            <a:schemeClr val="tx1"/>
                          </a:solidFill>
                        </a:rPr>
                        <a:t>MDPs to update VIC TUoS Datastream type codes from 1-4 to 'I' or 'N' as required</a:t>
                      </a:r>
                    </a:p>
                  </a:txBody>
                  <a:tcPr marL="82953" marR="82953" marT="41476" marB="41476">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By 31 August 2021</a:t>
                      </a:r>
                    </a:p>
                  </a:txBody>
                  <a:tcPr marL="82953" marR="82953" marT="41476" marB="41476">
                    <a:solidFill>
                      <a:schemeClr val="accent4">
                        <a:lumMod val="20000"/>
                        <a:lumOff val="80000"/>
                      </a:schemeClr>
                    </a:solidFill>
                  </a:tcPr>
                </a:tc>
                <a:tc>
                  <a:txBody>
                    <a:bodyPr/>
                    <a:lstStyle/>
                    <a:p>
                      <a:pPr lvl="0">
                        <a:buNone/>
                      </a:pPr>
                      <a:r>
                        <a:rPr lang="en-US" sz="1400" dirty="0">
                          <a:solidFill>
                            <a:schemeClr val="tx1"/>
                          </a:solidFill>
                        </a:rPr>
                        <a:t>A120</a:t>
                      </a:r>
                    </a:p>
                  </a:txBody>
                  <a:tcPr marL="82953" marR="82953" marT="41476" marB="41476">
                    <a:solidFill>
                      <a:schemeClr val="accent4">
                        <a:lumMod val="20000"/>
                        <a:lumOff val="80000"/>
                      </a:schemeClr>
                    </a:solidFill>
                  </a:tcPr>
                </a:tc>
                <a:extLst>
                  <a:ext uri="{0D108BD9-81ED-4DB2-BD59-A6C34878D82A}">
                    <a16:rowId xmlns:a16="http://schemas.microsoft.com/office/drawing/2014/main" val="3163299589"/>
                  </a:ext>
                </a:extLst>
              </a:tr>
            </a:tbl>
          </a:graphicData>
        </a:graphic>
      </p:graphicFrame>
    </p:spTree>
    <p:extLst>
      <p:ext uri="{BB962C8B-B14F-4D97-AF65-F5344CB8AC3E}">
        <p14:creationId xmlns:p14="http://schemas.microsoft.com/office/powerpoint/2010/main" val="287367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136525"/>
            <a:ext cx="11434795" cy="1189039"/>
          </a:xfrm>
        </p:spPr>
        <p:txBody>
          <a:bodyPr>
            <a:normAutofit/>
          </a:bodyPr>
          <a:lstStyle/>
          <a:p>
            <a:r>
              <a:rPr lang="en-AU" dirty="0"/>
              <a:t>How to apply new NMI Classification Codes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35</a:t>
            </a:fld>
            <a:endParaRPr lang="en-AU" dirty="0"/>
          </a:p>
        </p:txBody>
      </p:sp>
      <p:sp>
        <p:nvSpPr>
          <p:cNvPr id="8" name="TextBox 7">
            <a:extLst>
              <a:ext uri="{FF2B5EF4-FFF2-40B4-BE49-F238E27FC236}">
                <a16:creationId xmlns:a16="http://schemas.microsoft.com/office/drawing/2014/main" id="{EB588081-80E8-4999-A3AF-C0A66700BA1E}"/>
              </a:ext>
            </a:extLst>
          </p:cNvPr>
          <p:cNvSpPr txBox="1"/>
          <p:nvPr/>
        </p:nvSpPr>
        <p:spPr>
          <a:xfrm>
            <a:off x="235527" y="1604505"/>
            <a:ext cx="10039750" cy="1631216"/>
          </a:xfrm>
          <a:prstGeom prst="rect">
            <a:avLst/>
          </a:prstGeom>
          <a:noFill/>
        </p:spPr>
        <p:txBody>
          <a:bodyPr wrap="square" rtlCol="0">
            <a:spAutoFit/>
          </a:bodyPr>
          <a:lstStyle/>
          <a:p>
            <a:pPr marL="285750" indent="-285750">
              <a:buFont typeface="Arial" panose="020B0604020202020204" pitchFamily="34" charset="0"/>
              <a:buChar char="•"/>
            </a:pPr>
            <a:r>
              <a:rPr lang="en-AU" sz="2000" dirty="0"/>
              <a:t>The MTP activities associated to the application of the New NMI Classification codes, to support Global Settlement and UFE reporting, are due to be completed by 31 August</a:t>
            </a:r>
          </a:p>
          <a:p>
            <a:pPr marL="285750" indent="-285750">
              <a:buFont typeface="Arial" panose="020B0604020202020204" pitchFamily="34" charset="0"/>
              <a:buChar char="•"/>
            </a:pPr>
            <a:endParaRPr lang="en-AU" sz="2000" dirty="0"/>
          </a:p>
          <a:p>
            <a:pPr marL="285750" indent="-285750">
              <a:buFont typeface="Arial" panose="020B0604020202020204" pitchFamily="34" charset="0"/>
              <a:buChar char="•"/>
            </a:pPr>
            <a:r>
              <a:rPr lang="en-AU" sz="2000" dirty="0"/>
              <a:t>This is an opportunity for the TFG to ask any questions regarding their application</a:t>
            </a:r>
          </a:p>
          <a:p>
            <a:pPr marL="742950" lvl="1" indent="-285750">
              <a:buFont typeface="Arial" panose="020B0604020202020204" pitchFamily="34" charset="0"/>
              <a:buChar char="•"/>
            </a:pPr>
            <a:r>
              <a:rPr lang="en-AU" sz="2000" dirty="0"/>
              <a:t>Noting that some participants have commenced this process</a:t>
            </a:r>
          </a:p>
        </p:txBody>
      </p:sp>
    </p:spTree>
    <p:extLst>
      <p:ext uri="{BB962C8B-B14F-4D97-AF65-F5344CB8AC3E}">
        <p14:creationId xmlns:p14="http://schemas.microsoft.com/office/powerpoint/2010/main" val="3256491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94470"/>
            <a:ext cx="9144000" cy="2387600"/>
          </a:xfrm>
        </p:spPr>
        <p:txBody>
          <a:bodyPr/>
          <a:lstStyle/>
          <a:p>
            <a:r>
              <a:rPr lang="en-AU" dirty="0"/>
              <a:t>Next steps and General Business</a:t>
            </a:r>
          </a:p>
        </p:txBody>
      </p:sp>
      <p:sp>
        <p:nvSpPr>
          <p:cNvPr id="3" name="Text Placeholder 2">
            <a:extLst>
              <a:ext uri="{FF2B5EF4-FFF2-40B4-BE49-F238E27FC236}">
                <a16:creationId xmlns:a16="http://schemas.microsoft.com/office/drawing/2014/main" id="{729126D5-D885-4E2B-A6B4-2F6409E28C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2" name="Text Placeholder 2">
            <a:extLst>
              <a:ext uri="{FF2B5EF4-FFF2-40B4-BE49-F238E27FC236}">
                <a16:creationId xmlns:a16="http://schemas.microsoft.com/office/drawing/2014/main" id="{1C6D9547-C0B0-42AB-91DA-AF720DE259A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Greg Minney</a:t>
            </a:r>
          </a:p>
        </p:txBody>
      </p:sp>
    </p:spTree>
    <p:extLst>
      <p:ext uri="{BB962C8B-B14F-4D97-AF65-F5344CB8AC3E}">
        <p14:creationId xmlns:p14="http://schemas.microsoft.com/office/powerpoint/2010/main" val="4112016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a:bodyPr>
          <a:lstStyle/>
          <a:p>
            <a:r>
              <a:rPr lang="en-AU" dirty="0"/>
              <a:t>Next steps and General Business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37</a:t>
            </a:fld>
            <a:endParaRPr lang="en-AU" dirty="0"/>
          </a:p>
        </p:txBody>
      </p:sp>
      <p:sp>
        <p:nvSpPr>
          <p:cNvPr id="6" name="Content Placeholder 5">
            <a:extLst>
              <a:ext uri="{FF2B5EF4-FFF2-40B4-BE49-F238E27FC236}">
                <a16:creationId xmlns:a16="http://schemas.microsoft.com/office/drawing/2014/main" id="{ED6EE8A3-A37F-4EFF-86B6-543C81CABF51}"/>
              </a:ext>
            </a:extLst>
          </p:cNvPr>
          <p:cNvSpPr>
            <a:spLocks noGrp="1"/>
          </p:cNvSpPr>
          <p:nvPr>
            <p:ph idx="1"/>
          </p:nvPr>
        </p:nvSpPr>
        <p:spPr/>
        <p:txBody>
          <a:bodyPr/>
          <a:lstStyle/>
          <a:p>
            <a:r>
              <a:rPr lang="en-AU" dirty="0"/>
              <a:t>Next TFG scheduled for Thursday 12 August</a:t>
            </a:r>
          </a:p>
        </p:txBody>
      </p:sp>
    </p:spTree>
    <p:extLst>
      <p:ext uri="{BB962C8B-B14F-4D97-AF65-F5344CB8AC3E}">
        <p14:creationId xmlns:p14="http://schemas.microsoft.com/office/powerpoint/2010/main" val="104216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94470"/>
            <a:ext cx="9144000" cy="2387600"/>
          </a:xfrm>
        </p:spPr>
        <p:txBody>
          <a:bodyPr/>
          <a:lstStyle/>
          <a:p>
            <a:r>
              <a:rPr lang="en-AU" dirty="0"/>
              <a:t>Industry Risks and Issues</a:t>
            </a:r>
          </a:p>
        </p:txBody>
      </p:sp>
      <p:sp>
        <p:nvSpPr>
          <p:cNvPr id="3" name="Text Placeholder 2">
            <a:extLst>
              <a:ext uri="{FF2B5EF4-FFF2-40B4-BE49-F238E27FC236}">
                <a16:creationId xmlns:a16="http://schemas.microsoft.com/office/drawing/2014/main" id="{729126D5-D885-4E2B-A6B4-2F6409E28C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2" name="Text Placeholder 2">
            <a:extLst>
              <a:ext uri="{FF2B5EF4-FFF2-40B4-BE49-F238E27FC236}">
                <a16:creationId xmlns:a16="http://schemas.microsoft.com/office/drawing/2014/main" id="{1C6D9547-C0B0-42AB-91DA-AF720DE259A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2119402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4762C-E950-4C4D-9281-724B447F6814}"/>
              </a:ext>
            </a:extLst>
          </p:cNvPr>
          <p:cNvSpPr>
            <a:spLocks noGrp="1"/>
          </p:cNvSpPr>
          <p:nvPr>
            <p:ph type="title"/>
          </p:nvPr>
        </p:nvSpPr>
        <p:spPr/>
        <p:txBody>
          <a:bodyPr/>
          <a:lstStyle/>
          <a:p>
            <a:r>
              <a:rPr lang="en-AU" dirty="0"/>
              <a:t>Purpose of this risk review</a:t>
            </a:r>
          </a:p>
        </p:txBody>
      </p:sp>
      <p:sp>
        <p:nvSpPr>
          <p:cNvPr id="3" name="Slide Number Placeholder 2">
            <a:extLst>
              <a:ext uri="{FF2B5EF4-FFF2-40B4-BE49-F238E27FC236}">
                <a16:creationId xmlns:a16="http://schemas.microsoft.com/office/drawing/2014/main" id="{7D93BE8E-C5AA-4CC1-B4AE-59C0610EACF0}"/>
              </a:ext>
            </a:extLst>
          </p:cNvPr>
          <p:cNvSpPr>
            <a:spLocks noGrp="1"/>
          </p:cNvSpPr>
          <p:nvPr>
            <p:ph type="sldNum" sz="quarter" idx="12"/>
          </p:nvPr>
        </p:nvSpPr>
        <p:spPr/>
        <p:txBody>
          <a:bodyPr/>
          <a:lstStyle/>
          <a:p>
            <a:fld id="{4EC81F68-4976-451A-B2E9-79BCBD2F70CC}" type="slidenum">
              <a:rPr lang="en-AU" smtClean="0"/>
              <a:t>39</a:t>
            </a:fld>
            <a:endParaRPr lang="en-AU" dirty="0"/>
          </a:p>
        </p:txBody>
      </p:sp>
      <p:sp>
        <p:nvSpPr>
          <p:cNvPr id="4" name="Text Placeholder 3">
            <a:extLst>
              <a:ext uri="{FF2B5EF4-FFF2-40B4-BE49-F238E27FC236}">
                <a16:creationId xmlns:a16="http://schemas.microsoft.com/office/drawing/2014/main" id="{436F4F27-F36D-4C2C-B60A-021A45DD8BA5}"/>
              </a:ext>
            </a:extLst>
          </p:cNvPr>
          <p:cNvSpPr>
            <a:spLocks noGrp="1"/>
          </p:cNvSpPr>
          <p:nvPr>
            <p:ph type="body" sz="quarter" idx="13"/>
          </p:nvPr>
        </p:nvSpPr>
        <p:spPr/>
        <p:txBody>
          <a:bodyPr/>
          <a:lstStyle/>
          <a:p>
            <a:r>
              <a:rPr lang="en-AU" dirty="0"/>
              <a:t>Review open issues</a:t>
            </a:r>
          </a:p>
          <a:p>
            <a:r>
              <a:rPr lang="en-AU" dirty="0"/>
              <a:t>Review risks that have changed as a result of the 5MS Retail IT Platform Go-Live</a:t>
            </a:r>
          </a:p>
          <a:p>
            <a:r>
              <a:rPr lang="en-AU" dirty="0"/>
              <a:t>Review risks relating to AEMO and Industry readiness</a:t>
            </a:r>
          </a:p>
        </p:txBody>
      </p:sp>
    </p:spTree>
    <p:extLst>
      <p:ext uri="{BB962C8B-B14F-4D97-AF65-F5344CB8AC3E}">
        <p14:creationId xmlns:p14="http://schemas.microsoft.com/office/powerpoint/2010/main" val="276794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dirty="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4</a:t>
            </a:fld>
            <a:endParaRPr lang="en-AU" dirty="0"/>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2550154883"/>
              </p:ext>
            </p:extLst>
          </p:nvPr>
        </p:nvGraphicFramePr>
        <p:xfrm>
          <a:off x="312426" y="1501732"/>
          <a:ext cx="11617482" cy="2502203"/>
        </p:xfrm>
        <a:graphic>
          <a:graphicData uri="http://schemas.openxmlformats.org/drawingml/2006/table">
            <a:tbl>
              <a:tblPr firstRow="1" bandRow="1">
                <a:tableStyleId>{073A0DAA-6AF3-43AB-8588-CEC1D06C72B9}</a:tableStyleId>
              </a:tblPr>
              <a:tblGrid>
                <a:gridCol w="995081">
                  <a:extLst>
                    <a:ext uri="{9D8B030D-6E8A-4147-A177-3AD203B41FA5}">
                      <a16:colId xmlns:a16="http://schemas.microsoft.com/office/drawing/2014/main" val="2162033012"/>
                    </a:ext>
                  </a:extLst>
                </a:gridCol>
                <a:gridCol w="1880074">
                  <a:extLst>
                    <a:ext uri="{9D8B030D-6E8A-4147-A177-3AD203B41FA5}">
                      <a16:colId xmlns:a16="http://schemas.microsoft.com/office/drawing/2014/main" val="1667841518"/>
                    </a:ext>
                  </a:extLst>
                </a:gridCol>
                <a:gridCol w="5443671">
                  <a:extLst>
                    <a:ext uri="{9D8B030D-6E8A-4147-A177-3AD203B41FA5}">
                      <a16:colId xmlns:a16="http://schemas.microsoft.com/office/drawing/2014/main" val="953405548"/>
                    </a:ext>
                  </a:extLst>
                </a:gridCol>
                <a:gridCol w="3298656">
                  <a:extLst>
                    <a:ext uri="{9D8B030D-6E8A-4147-A177-3AD203B41FA5}">
                      <a16:colId xmlns:a16="http://schemas.microsoft.com/office/drawing/2014/main" val="3675102970"/>
                    </a:ext>
                  </a:extLst>
                </a:gridCol>
              </a:tblGrid>
              <a:tr h="335539">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NO</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Indicative Time</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AGENDA ITEM</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r>
                        <a:rPr lang="en-AU" sz="1200" cap="all" dirty="0">
                          <a:effectLst/>
                          <a:latin typeface="+mn-lt"/>
                          <a:cs typeface="Arial"/>
                        </a:rPr>
                        <a:t>Responsible</a:t>
                      </a:r>
                      <a:endParaRPr lang="en-AU" sz="1200" dirty="0">
                        <a:cs typeface="Arial"/>
                      </a:endParaRPr>
                    </a:p>
                  </a:txBody>
                  <a:tcPr marL="68580" marR="68580" marT="0" marB="0" anchor="ctr"/>
                </a:tc>
                <a:extLst>
                  <a:ext uri="{0D108BD9-81ED-4DB2-BD59-A6C34878D82A}">
                    <a16:rowId xmlns:a16="http://schemas.microsoft.com/office/drawing/2014/main" val="2756556716"/>
                  </a:ext>
                </a:extLst>
              </a:tr>
              <a:tr h="279615">
                <a:tc>
                  <a:txBody>
                    <a:bodyPr/>
                    <a:lstStyle/>
                    <a:p>
                      <a:pPr algn="ctr">
                        <a:spcBef>
                          <a:spcPts val="100"/>
                        </a:spcBef>
                        <a:spcAft>
                          <a:spcPts val="100"/>
                        </a:spcAft>
                        <a:tabLst>
                          <a:tab pos="504190" algn="l"/>
                          <a:tab pos="756285" algn="l"/>
                        </a:tabLst>
                      </a:pPr>
                      <a:r>
                        <a:rPr lang="en-AU" sz="1200" b="1" dirty="0">
                          <a:solidFill>
                            <a:schemeClr val="tx1"/>
                          </a:solidFill>
                          <a:effectLst/>
                          <a:latin typeface="+mn-lt"/>
                          <a:ea typeface="Times New Roman" panose="02020603050405020304" pitchFamily="18" charset="0"/>
                          <a:cs typeface="Arial"/>
                        </a:rPr>
                        <a:t>1</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10:30 - 10:40</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dirty="0">
                          <a:effectLst/>
                          <a:latin typeface="+mn-lt"/>
                          <a:cs typeface="Arial"/>
                        </a:rPr>
                        <a:t>Welcome and Introduction</a:t>
                      </a:r>
                      <a:endParaRPr lang="en-AU" sz="1200" kern="1200" dirty="0">
                        <a:solidFill>
                          <a:schemeClr val="dk1"/>
                        </a:solidFill>
                        <a:latin typeface="+mn-lt"/>
                        <a:ea typeface="+mn-ea"/>
                        <a:cs typeface="Arial"/>
                      </a:endParaRP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b="0" kern="1200" dirty="0">
                          <a:solidFill>
                            <a:schemeClr val="tx1"/>
                          </a:solidFill>
                          <a:effectLst/>
                          <a:latin typeface="+mn-lt"/>
                          <a:ea typeface="+mn-ea"/>
                          <a:cs typeface="Arial"/>
                        </a:rPr>
                        <a:t>Greg Minney</a:t>
                      </a:r>
                      <a:endParaRPr lang="en-AU" sz="1200" kern="1200" dirty="0">
                        <a:solidFill>
                          <a:schemeClr val="dk1"/>
                        </a:solidFill>
                        <a:latin typeface="+mn-lt"/>
                        <a:ea typeface="+mn-ea"/>
                        <a:cs typeface="Arial"/>
                      </a:endParaRPr>
                    </a:p>
                  </a:txBody>
                  <a:tcPr marL="68580" marR="68580" marT="0" marB="0" anchor="ctr"/>
                </a:tc>
                <a:extLst>
                  <a:ext uri="{0D108BD9-81ED-4DB2-BD59-A6C34878D82A}">
                    <a16:rowId xmlns:a16="http://schemas.microsoft.com/office/drawing/2014/main" val="759004064"/>
                  </a:ext>
                </a:extLst>
              </a:tr>
              <a:tr h="264637">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2</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200" kern="1200" dirty="0">
                        <a:solidFill>
                          <a:schemeClr val="tx1"/>
                        </a:solidFill>
                        <a:latin typeface="+mn-lt"/>
                        <a:ea typeface="+mn-ea"/>
                        <a:cs typeface="+mn-cs"/>
                      </a:endParaRPr>
                    </a:p>
                  </a:txBody>
                  <a:tcPr marL="68580" marR="68580" marT="0" marB="0" anchor="ctr"/>
                </a:tc>
                <a:tc>
                  <a:txBody>
                    <a:bodyPr/>
                    <a:lstStyle/>
                    <a:p>
                      <a:pPr lvl="0">
                        <a:buNone/>
                      </a:pPr>
                      <a:r>
                        <a:rPr lang="en-US" sz="1200" dirty="0">
                          <a:solidFill>
                            <a:schemeClr val="tx1"/>
                          </a:solidFill>
                        </a:rPr>
                        <a:t>July Rollout Plan Overview</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n-lt"/>
                          <a:ea typeface="+mn-ea"/>
                          <a:cs typeface="Arial"/>
                        </a:rPr>
                        <a:t>Blaine Miner</a:t>
                      </a:r>
                      <a:endParaRPr lang="en-AU" sz="120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4030922404"/>
                  </a:ext>
                </a:extLst>
              </a:tr>
              <a:tr h="263769">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3</a:t>
                      </a:r>
                    </a:p>
                  </a:txBody>
                  <a:tcPr marL="68580" marR="68580" marT="0" marB="0"/>
                </a:tc>
                <a:tc>
                  <a:txBody>
                    <a:bodyPr/>
                    <a:lstStyle/>
                    <a:p>
                      <a:pPr marL="0" lvl="0" algn="ctr" defTabSz="801929">
                        <a:spcBef>
                          <a:spcPts val="100"/>
                        </a:spcBef>
                        <a:spcAft>
                          <a:spcPts val="100"/>
                        </a:spcAft>
                        <a:buNone/>
                        <a:tabLst>
                          <a:tab pos="504190" algn="l"/>
                          <a:tab pos="756285" algn="l"/>
                        </a:tabLst>
                      </a:pPr>
                      <a:endParaRPr lang="en-AU" sz="1200" kern="1200" dirty="0">
                        <a:solidFill>
                          <a:schemeClr val="tx1"/>
                        </a:solidFill>
                        <a:latin typeface="+mn-lt"/>
                        <a:ea typeface="+mn-ea"/>
                        <a:cs typeface="+mn-cs"/>
                      </a:endParaRPr>
                    </a:p>
                  </a:txBody>
                  <a:tcPr marL="68580" marR="68580" marT="0" marB="0"/>
                </a:tc>
                <a:tc>
                  <a:txBody>
                    <a:bodyPr/>
                    <a:lstStyle/>
                    <a:p>
                      <a:pPr lvl="0">
                        <a:buNone/>
                      </a:pPr>
                      <a:r>
                        <a:rPr lang="en-US" sz="1200" b="0" i="0" u="none" strike="noStrike" noProof="0" dirty="0">
                          <a:solidFill>
                            <a:schemeClr val="tx1"/>
                          </a:solidFill>
                          <a:latin typeface="TW Cen MT"/>
                        </a:rPr>
                        <a:t>CATS Transaction Analysis Update</a:t>
                      </a:r>
                      <a:endParaRPr lang="en-US" dirty="0"/>
                    </a:p>
                  </a:txBody>
                  <a:tcPr marL="68580" marR="68580" marT="0" marB="0"/>
                </a:tc>
                <a:tc>
                  <a:txBody>
                    <a:bodyPr/>
                    <a:lstStyle/>
                    <a:p>
                      <a:pPr marL="0" lvl="0" indent="0" algn="l">
                        <a:lnSpc>
                          <a:spcPct val="100000"/>
                        </a:lnSpc>
                        <a:spcBef>
                          <a:spcPts val="100"/>
                        </a:spcBef>
                        <a:spcAft>
                          <a:spcPts val="100"/>
                        </a:spcAft>
                        <a:buNone/>
                      </a:pPr>
                      <a:r>
                        <a:rPr lang="en-AU" sz="1200" b="0" i="0" u="none" strike="noStrike" kern="1200" noProof="0" dirty="0">
                          <a:solidFill>
                            <a:schemeClr val="tx1"/>
                          </a:solidFill>
                          <a:effectLst/>
                          <a:latin typeface="TW Cen MT"/>
                        </a:rPr>
                        <a:t>Blaine Miner</a:t>
                      </a:r>
                      <a:endParaRPr lang="en-US" dirty="0"/>
                    </a:p>
                  </a:txBody>
                  <a:tcPr marL="68580" marR="68580" marT="0" marB="0"/>
                </a:tc>
                <a:extLst>
                  <a:ext uri="{0D108BD9-81ED-4DB2-BD59-A6C34878D82A}">
                    <a16:rowId xmlns:a16="http://schemas.microsoft.com/office/drawing/2014/main" val="3378891889"/>
                  </a:ext>
                </a:extLst>
              </a:tr>
              <a:tr h="263769">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4</a:t>
                      </a:r>
                    </a:p>
                  </a:txBody>
                  <a:tcPr marL="68580" marR="68580" marT="0" marB="0"/>
                </a:tc>
                <a:tc>
                  <a:txBody>
                    <a:bodyPr/>
                    <a:lstStyle/>
                    <a:p>
                      <a:pPr marL="0" lvl="0" algn="ctr" defTabSz="801929">
                        <a:spcBef>
                          <a:spcPts val="100"/>
                        </a:spcBef>
                        <a:spcAft>
                          <a:spcPts val="100"/>
                        </a:spcAft>
                        <a:buNone/>
                        <a:tabLst>
                          <a:tab pos="504190" algn="l"/>
                          <a:tab pos="756285" algn="l"/>
                        </a:tabLst>
                      </a:pPr>
                      <a:endParaRPr lang="en-AU"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Transitional Arrangements Refresher</a:t>
                      </a:r>
                    </a:p>
                  </a:txBody>
                  <a:tcPr marL="68580" marR="68580" marT="0" marB="0"/>
                </a:tc>
                <a:tc>
                  <a:txBody>
                    <a:bodyPr/>
                    <a:lstStyle/>
                    <a:p>
                      <a:pPr marL="0" lvl="0" indent="0" algn="l">
                        <a:lnSpc>
                          <a:spcPct val="100000"/>
                        </a:lnSpc>
                        <a:spcBef>
                          <a:spcPts val="100"/>
                        </a:spcBef>
                        <a:spcAft>
                          <a:spcPts val="100"/>
                        </a:spcAft>
                        <a:buNone/>
                      </a:pPr>
                      <a:r>
                        <a:rPr lang="en-AU" sz="1200" b="0" i="0" u="none" strike="noStrike" kern="1200" noProof="0" dirty="0">
                          <a:solidFill>
                            <a:schemeClr val="tx1"/>
                          </a:solidFill>
                          <a:effectLst/>
                          <a:latin typeface="TW Cen MT"/>
                        </a:rPr>
                        <a:t>Blaine Miner</a:t>
                      </a:r>
                      <a:endParaRPr lang="en-US" sz="1200" dirty="0"/>
                    </a:p>
                  </a:txBody>
                  <a:tcPr marL="68580" marR="68580" marT="0" marB="0"/>
                </a:tc>
                <a:extLst>
                  <a:ext uri="{0D108BD9-81ED-4DB2-BD59-A6C34878D82A}">
                    <a16:rowId xmlns:a16="http://schemas.microsoft.com/office/drawing/2014/main" val="2422370412"/>
                  </a:ext>
                </a:extLst>
              </a:tr>
              <a:tr h="263769">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5</a:t>
                      </a:r>
                    </a:p>
                  </a:txBody>
                  <a:tcPr marL="68580" marR="68580" marT="0" marB="0"/>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chemeClr val="tx1"/>
                          </a:solidFill>
                        </a:rPr>
                        <a:t>Readiness Reporting</a:t>
                      </a:r>
                      <a:endParaRPr lang="en-AU" sz="1200" kern="1200" dirty="0">
                        <a:solidFill>
                          <a:schemeClr val="tx1"/>
                        </a:solidFill>
                        <a:latin typeface="+mn-lt"/>
                        <a:ea typeface="+mn-ea"/>
                        <a:cs typeface="+mn-cs"/>
                      </a:endParaRPr>
                    </a:p>
                  </a:txBody>
                  <a:tcPr marL="68580" marR="68580" marT="0" marB="0"/>
                </a:tc>
                <a:tc>
                  <a:txBody>
                    <a:bodyPr/>
                    <a:lstStyle/>
                    <a:p>
                      <a:pPr marL="0" lvl="0" indent="0" algn="l">
                        <a:lnSpc>
                          <a:spcPct val="100000"/>
                        </a:lnSpc>
                        <a:spcBef>
                          <a:spcPts val="100"/>
                        </a:spcBef>
                        <a:spcAft>
                          <a:spcPts val="100"/>
                        </a:spcAft>
                        <a:buNone/>
                      </a:pPr>
                      <a:r>
                        <a:rPr lang="en-AU" sz="1200" b="0" i="0" u="none" strike="noStrike" kern="1200" noProof="0" dirty="0">
                          <a:solidFill>
                            <a:schemeClr val="tx1"/>
                          </a:solidFill>
                          <a:effectLst/>
                          <a:latin typeface="TW Cen MT"/>
                        </a:rPr>
                        <a:t>Greg Minney</a:t>
                      </a:r>
                      <a:endParaRPr lang="en-US" dirty="0"/>
                    </a:p>
                  </a:txBody>
                  <a:tcPr marL="68580" marR="68580" marT="0" marB="0"/>
                </a:tc>
                <a:extLst>
                  <a:ext uri="{0D108BD9-81ED-4DB2-BD59-A6C34878D82A}">
                    <a16:rowId xmlns:a16="http://schemas.microsoft.com/office/drawing/2014/main" val="4086484326"/>
                  </a:ext>
                </a:extLst>
              </a:tr>
              <a:tr h="263769">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6</a:t>
                      </a:r>
                    </a:p>
                  </a:txBody>
                  <a:tcPr marL="68580" marR="68580" marT="0" marB="0"/>
                </a:tc>
                <a:tc>
                  <a:txBody>
                    <a:bodyPr/>
                    <a:lstStyle/>
                    <a:p>
                      <a:pPr marL="0" lvl="0" algn="ctr" defTabSz="801929">
                        <a:spcBef>
                          <a:spcPts val="100"/>
                        </a:spcBef>
                        <a:spcAft>
                          <a:spcPts val="100"/>
                        </a:spcAft>
                        <a:buNone/>
                        <a:tabLst>
                          <a:tab pos="504190" algn="l"/>
                          <a:tab pos="756285" algn="l"/>
                        </a:tabLst>
                      </a:pPr>
                      <a:endParaRPr lang="en-AU"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noProof="0" dirty="0">
                          <a:solidFill>
                            <a:schemeClr val="tx1"/>
                          </a:solidFill>
                          <a:latin typeface="+mn-lt"/>
                        </a:rPr>
                        <a:t>Contingency Planning</a:t>
                      </a:r>
                      <a:endParaRPr lang="en-US" sz="1200" dirty="0"/>
                    </a:p>
                  </a:txBody>
                  <a:tcPr marL="68580" marR="68580" marT="0" marB="0"/>
                </a:tc>
                <a:tc>
                  <a:txBody>
                    <a:bodyPr/>
                    <a:lstStyle/>
                    <a:p>
                      <a:pPr marL="0" lvl="0" indent="0" algn="l">
                        <a:lnSpc>
                          <a:spcPct val="100000"/>
                        </a:lnSpc>
                        <a:spcBef>
                          <a:spcPts val="100"/>
                        </a:spcBef>
                        <a:spcAft>
                          <a:spcPts val="100"/>
                        </a:spcAft>
                        <a:buNone/>
                      </a:pPr>
                      <a:r>
                        <a:rPr lang="en-AU" sz="1200" b="0" i="0" u="none" strike="noStrike" kern="1200" noProof="0" dirty="0">
                          <a:solidFill>
                            <a:schemeClr val="tx1"/>
                          </a:solidFill>
                          <a:effectLst/>
                          <a:latin typeface="TW Cen MT"/>
                        </a:rPr>
                        <a:t>Blaine Miner</a:t>
                      </a:r>
                      <a:endParaRPr lang="en-US" dirty="0"/>
                    </a:p>
                  </a:txBody>
                  <a:tcPr marL="68580" marR="68580" marT="0" marB="0"/>
                </a:tc>
                <a:extLst>
                  <a:ext uri="{0D108BD9-81ED-4DB2-BD59-A6C34878D82A}">
                    <a16:rowId xmlns:a16="http://schemas.microsoft.com/office/drawing/2014/main" val="1897017398"/>
                  </a:ext>
                </a:extLst>
              </a:tr>
              <a:tr h="263769">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7</a:t>
                      </a:r>
                    </a:p>
                  </a:txBody>
                  <a:tcPr marL="68580" marR="68580" marT="0" marB="0"/>
                </a:tc>
                <a:tc>
                  <a:txBody>
                    <a:bodyPr/>
                    <a:lstStyle/>
                    <a:p>
                      <a:pPr marL="0" lvl="0" algn="ctr" defTabSz="801929">
                        <a:spcBef>
                          <a:spcPts val="100"/>
                        </a:spcBef>
                        <a:spcAft>
                          <a:spcPts val="100"/>
                        </a:spcAft>
                        <a:buNone/>
                        <a:tabLst>
                          <a:tab pos="504190" algn="l"/>
                          <a:tab pos="756285" algn="l"/>
                        </a:tabLst>
                      </a:pPr>
                      <a:endParaRPr lang="en-AU" sz="1200" kern="1200" dirty="0">
                        <a:solidFill>
                          <a:schemeClr val="tx1"/>
                        </a:solidFill>
                        <a:latin typeface="+mn-lt"/>
                        <a:ea typeface="+mn-ea"/>
                        <a:cs typeface="+mn-cs"/>
                      </a:endParaRPr>
                    </a:p>
                  </a:txBody>
                  <a:tcPr marL="68580" marR="68580" marT="0" marB="0"/>
                </a:tc>
                <a:tc>
                  <a:txBody>
                    <a:bodyPr/>
                    <a:lstStyle/>
                    <a:p>
                      <a:pPr lvl="0">
                        <a:buNone/>
                      </a:pPr>
                      <a:r>
                        <a:rPr lang="fr-FR" sz="1200" dirty="0">
                          <a:solidFill>
                            <a:schemeClr val="tx1"/>
                          </a:solidFill>
                        </a:rPr>
                        <a:t>MTP Update – key call-outs e.g. NCC updates (NREG), etc.</a:t>
                      </a:r>
                    </a:p>
                  </a:txBody>
                  <a:tcPr marL="68580" marR="68580" marT="0" marB="0"/>
                </a:tc>
                <a:tc>
                  <a:txBody>
                    <a:bodyPr/>
                    <a:lstStyle/>
                    <a:p>
                      <a:pPr marL="0" lvl="0" indent="0" algn="l">
                        <a:lnSpc>
                          <a:spcPct val="100000"/>
                        </a:lnSpc>
                        <a:spcBef>
                          <a:spcPts val="100"/>
                        </a:spcBef>
                        <a:spcAft>
                          <a:spcPts val="100"/>
                        </a:spcAft>
                        <a:buNone/>
                      </a:pPr>
                      <a:r>
                        <a:rPr lang="en-AU" sz="1200" b="0" i="0" u="none" strike="noStrike" kern="1200" noProof="0" dirty="0">
                          <a:solidFill>
                            <a:schemeClr val="tx1"/>
                          </a:solidFill>
                          <a:effectLst/>
                          <a:latin typeface="TW Cen MT"/>
                        </a:rPr>
                        <a:t>Blaine Miner/David Ripper</a:t>
                      </a:r>
                      <a:endParaRPr lang="en-US" dirty="0"/>
                    </a:p>
                  </a:txBody>
                  <a:tcPr marL="68580" marR="68580" marT="0" marB="0"/>
                </a:tc>
                <a:extLst>
                  <a:ext uri="{0D108BD9-81ED-4DB2-BD59-A6C34878D82A}">
                    <a16:rowId xmlns:a16="http://schemas.microsoft.com/office/drawing/2014/main" val="1394076519"/>
                  </a:ext>
                </a:extLst>
              </a:tr>
              <a:tr h="303567">
                <a:tc>
                  <a:txBody>
                    <a:bodyPr/>
                    <a:lstStyle/>
                    <a:p>
                      <a:pPr algn="ctr">
                        <a:spcBef>
                          <a:spcPts val="100"/>
                        </a:spcBef>
                        <a:spcAft>
                          <a:spcPts val="100"/>
                        </a:spcAft>
                        <a:tabLst>
                          <a:tab pos="504190" algn="l"/>
                          <a:tab pos="756285" algn="l"/>
                        </a:tabLst>
                      </a:pPr>
                      <a:r>
                        <a:rPr lang="en-AU" sz="1200" b="1" dirty="0">
                          <a:solidFill>
                            <a:schemeClr val="tx1"/>
                          </a:solidFill>
                          <a:effectLst/>
                          <a:latin typeface="+mn-lt"/>
                          <a:ea typeface="Times New Roman" panose="02020603050405020304" pitchFamily="18" charset="0"/>
                          <a:cs typeface="Arial"/>
                        </a:rPr>
                        <a:t>8</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endParaRPr lang="en-AU" sz="1200" kern="1200" dirty="0">
                        <a:solidFill>
                          <a:schemeClr val="tx1"/>
                        </a:solidFill>
                        <a:latin typeface="+mn-lt"/>
                        <a:ea typeface="+mn-ea"/>
                        <a:cs typeface="+mn-cs"/>
                      </a:endParaRPr>
                    </a:p>
                  </a:txBody>
                  <a:tcPr marL="68580" marR="68580" marT="0" marB="0" anchor="ctr"/>
                </a:tc>
                <a:tc>
                  <a:txBody>
                    <a:bodyPr/>
                    <a:lstStyle/>
                    <a:p>
                      <a:r>
                        <a:rPr lang="en-AU" sz="1200" b="0" kern="1200" dirty="0">
                          <a:solidFill>
                            <a:schemeClr val="tx1"/>
                          </a:solidFill>
                          <a:effectLst/>
                          <a:latin typeface="+mn-lt"/>
                          <a:ea typeface="+mn-ea"/>
                          <a:cs typeface="Arial"/>
                        </a:rPr>
                        <a:t>Next Steps and General Business</a:t>
                      </a:r>
                      <a:endParaRPr lang="en-AU" sz="1200" dirty="0">
                        <a:solidFill>
                          <a:schemeClr val="tx1"/>
                        </a:solidFill>
                        <a:cs typeface="Arial"/>
                      </a:endParaRPr>
                    </a:p>
                  </a:txBody>
                  <a:tcPr marL="68580" marR="68580" marT="0" marB="0" anchor="ctr"/>
                </a:tc>
                <a:tc>
                  <a:txBody>
                    <a:bodyPr/>
                    <a:lstStyle/>
                    <a:p>
                      <a:r>
                        <a:rPr lang="en-AU" sz="1200" b="0" kern="1200" dirty="0">
                          <a:solidFill>
                            <a:schemeClr val="tx1"/>
                          </a:solidFill>
                          <a:effectLst/>
                          <a:latin typeface="+mn-lt"/>
                          <a:cs typeface="Arial"/>
                        </a:rPr>
                        <a:t>Greg Minney</a:t>
                      </a:r>
                      <a:endParaRPr lang="en-AU" sz="1200" dirty="0">
                        <a:solidFill>
                          <a:schemeClr val="tx1"/>
                        </a:solidFill>
                        <a:cs typeface="Arial"/>
                      </a:endParaRPr>
                    </a:p>
                  </a:txBody>
                  <a:tcPr marL="68580" marR="68580" marT="0" marB="0" anchor="ctr"/>
                </a:tc>
                <a:extLst>
                  <a:ext uri="{0D108BD9-81ED-4DB2-BD59-A6C34878D82A}">
                    <a16:rowId xmlns:a16="http://schemas.microsoft.com/office/drawing/2014/main" val="3043232215"/>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7352C7-EC6A-4370-9164-5FF66DBE435B}"/>
              </a:ext>
            </a:extLst>
          </p:cNvPr>
          <p:cNvSpPr>
            <a:spLocks noGrp="1"/>
          </p:cNvSpPr>
          <p:nvPr>
            <p:ph type="title"/>
          </p:nvPr>
        </p:nvSpPr>
        <p:spPr/>
        <p:txBody>
          <a:bodyPr/>
          <a:lstStyle/>
          <a:p>
            <a:r>
              <a:rPr lang="en-AU" dirty="0"/>
              <a:t>Open Risks for TFG Consideration</a:t>
            </a:r>
          </a:p>
        </p:txBody>
      </p:sp>
      <p:graphicFrame>
        <p:nvGraphicFramePr>
          <p:cNvPr id="7" name="Content Placeholder 6">
            <a:extLst>
              <a:ext uri="{FF2B5EF4-FFF2-40B4-BE49-F238E27FC236}">
                <a16:creationId xmlns:a16="http://schemas.microsoft.com/office/drawing/2014/main" id="{59475D2F-5987-42BA-850B-6DD5BDF3EE53}"/>
              </a:ext>
            </a:extLst>
          </p:cNvPr>
          <p:cNvGraphicFramePr>
            <a:graphicFrameLocks noGrp="1"/>
          </p:cNvGraphicFramePr>
          <p:nvPr>
            <p:ph idx="1"/>
            <p:extLst>
              <p:ext uri="{D42A27DB-BD31-4B8C-83A1-F6EECF244321}">
                <p14:modId xmlns:p14="http://schemas.microsoft.com/office/powerpoint/2010/main" val="1323900520"/>
              </p:ext>
            </p:extLst>
          </p:nvPr>
        </p:nvGraphicFramePr>
        <p:xfrm>
          <a:off x="235528" y="1473932"/>
          <a:ext cx="11867155" cy="5140960"/>
        </p:xfrm>
        <a:graphic>
          <a:graphicData uri="http://schemas.openxmlformats.org/drawingml/2006/table">
            <a:tbl>
              <a:tblPr firstRow="1" bandRow="1">
                <a:tableStyleId>{21E4AEA4-8DFA-4A89-87EB-49C32662AFE0}</a:tableStyleId>
              </a:tblPr>
              <a:tblGrid>
                <a:gridCol w="685670">
                  <a:extLst>
                    <a:ext uri="{9D8B030D-6E8A-4147-A177-3AD203B41FA5}">
                      <a16:colId xmlns:a16="http://schemas.microsoft.com/office/drawing/2014/main" val="962521886"/>
                    </a:ext>
                  </a:extLst>
                </a:gridCol>
                <a:gridCol w="4957072">
                  <a:extLst>
                    <a:ext uri="{9D8B030D-6E8A-4147-A177-3AD203B41FA5}">
                      <a16:colId xmlns:a16="http://schemas.microsoft.com/office/drawing/2014/main" val="1582798225"/>
                    </a:ext>
                  </a:extLst>
                </a:gridCol>
                <a:gridCol w="1021369">
                  <a:extLst>
                    <a:ext uri="{9D8B030D-6E8A-4147-A177-3AD203B41FA5}">
                      <a16:colId xmlns:a16="http://schemas.microsoft.com/office/drawing/2014/main" val="2466724446"/>
                    </a:ext>
                  </a:extLst>
                </a:gridCol>
                <a:gridCol w="5203044">
                  <a:extLst>
                    <a:ext uri="{9D8B030D-6E8A-4147-A177-3AD203B41FA5}">
                      <a16:colId xmlns:a16="http://schemas.microsoft.com/office/drawing/2014/main" val="2656345006"/>
                    </a:ext>
                  </a:extLst>
                </a:gridCol>
              </a:tblGrid>
              <a:tr h="370840">
                <a:tc>
                  <a:txBody>
                    <a:bodyPr/>
                    <a:lstStyle/>
                    <a:p>
                      <a:r>
                        <a:rPr lang="en-US" sz="1200" dirty="0"/>
                        <a:t>ID</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dirty="0"/>
                        <a:t>Description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dirty="0"/>
                        <a:t>Rating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dirty="0"/>
                        <a:t>Comments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067698"/>
                  </a:ext>
                </a:extLst>
              </a:tr>
              <a:tr h="1590040">
                <a:tc>
                  <a:txBody>
                    <a:bodyPr/>
                    <a:lstStyle/>
                    <a:p>
                      <a:r>
                        <a:rPr lang="en-US" sz="1200" dirty="0"/>
                        <a:t>R14</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dirty="0"/>
                        <a:t>Metering implementation activities affecting participant business functions during transitional period</a:t>
                      </a:r>
                    </a:p>
                    <a:p>
                      <a:pPr lvl="0" algn="l">
                        <a:lnSpc>
                          <a:spcPct val="100000"/>
                        </a:lnSpc>
                        <a:spcBef>
                          <a:spcPts val="0"/>
                        </a:spcBef>
                        <a:spcAft>
                          <a:spcPts val="0"/>
                        </a:spcAft>
                        <a:buNone/>
                      </a:pPr>
                      <a:r>
                        <a:rPr lang="en-AU" sz="1200" b="0" u="none" dirty="0"/>
                        <a:t>Potential for disconnect between Procedure effective dates and required transitional activities. Need to consider interdependencies between Participants (e.g. MDPs and Retailers)</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dirty="0">
                          <a:solidFill>
                            <a:schemeClr val="bg1"/>
                          </a:solidFill>
                          <a:latin typeface="+mn-lt"/>
                          <a:ea typeface="+mn-ea"/>
                          <a:cs typeface="+mn-cs"/>
                        </a:rPr>
                        <a:t>Critical</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171450" marR="0" lvl="0" indent="-171450" algn="l" defTabSz="685800" rtl="0" eaLnBrk="1" latinLnBrk="0" hangingPunct="1">
                        <a:lnSpc>
                          <a:spcPct val="100000"/>
                        </a:lnSpc>
                        <a:spcBef>
                          <a:spcPts val="0"/>
                        </a:spcBef>
                        <a:spcAft>
                          <a:spcPts val="600"/>
                        </a:spcAft>
                        <a:buFont typeface="Arial" panose="020B0604020202020204" pitchFamily="34" charset="0"/>
                        <a:buChar char="•"/>
                      </a:pPr>
                      <a:r>
                        <a:rPr lang="en-AU" sz="1200" dirty="0"/>
                        <a:t>Continues to be managed through MTP and monitored through readiness reporting.        </a:t>
                      </a:r>
                    </a:p>
                    <a:p>
                      <a:pPr marL="171450" marR="0" lvl="0" indent="-171450" algn="l" rtl="0" eaLnBrk="1" latinLnBrk="0" hangingPunct="1">
                        <a:lnSpc>
                          <a:spcPct val="100000"/>
                        </a:lnSpc>
                        <a:spcBef>
                          <a:spcPts val="0"/>
                        </a:spcBef>
                        <a:spcAft>
                          <a:spcPts val="600"/>
                        </a:spcAft>
                        <a:buFont typeface="Arial" panose="020B0604020202020204" pitchFamily="34" charset="0"/>
                        <a:buChar char="•"/>
                      </a:pPr>
                      <a:r>
                        <a:rPr lang="en-AU" sz="1200" dirty="0"/>
                        <a:t>Trend changed to Worsened at RWG as a result of Retail Go-Live delay and assessment of meting rollout plans</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2879194107"/>
                  </a:ext>
                </a:extLst>
              </a:tr>
              <a:tr h="1590040">
                <a:tc>
                  <a:txBody>
                    <a:bodyPr/>
                    <a:lstStyle/>
                    <a:p>
                      <a:r>
                        <a:rPr lang="en-US" sz="1200" dirty="0"/>
                        <a:t>R35</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dirty="0"/>
                        <a:t>Compression of window for transition 5-min metering data delivery</a:t>
                      </a:r>
                    </a:p>
                    <a:p>
                      <a:pPr lvl="0" algn="l">
                        <a:lnSpc>
                          <a:spcPct val="100000"/>
                        </a:lnSpc>
                        <a:spcBef>
                          <a:spcPts val="0"/>
                        </a:spcBef>
                        <a:spcAft>
                          <a:spcPts val="0"/>
                        </a:spcAft>
                        <a:buNone/>
                      </a:pPr>
                      <a:r>
                        <a:rPr lang="en-AU" sz="1200" b="0" u="none" dirty="0"/>
                        <a:t>There is a risk that the compression of the Metering Transition Plan results in the transition of NMIs to 5-min granularity at an unsustainable rate</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dirty="0">
                          <a:solidFill>
                            <a:schemeClr val="dk1"/>
                          </a:solidFill>
                          <a:latin typeface="+mn-lt"/>
                          <a:ea typeface="+mn-ea"/>
                          <a:cs typeface="+mn-cs"/>
                        </a:rPr>
                        <a:t>Significant</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AU" sz="1200" dirty="0"/>
                        <a:t>Added as a result of the delay to Retail go-live</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endParaRPr lang="en-AU" sz="1200" dirty="0"/>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AU" sz="1200" dirty="0"/>
                        <a:t>Reviewed by RWG and TFG.   Adjustment to participant programs reflected in MTP. No change to rating.</a:t>
                      </a:r>
                      <a:endParaRPr lang="en-US" sz="12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2002399318"/>
                  </a:ext>
                </a:extLst>
              </a:tr>
              <a:tr h="1590040">
                <a:tc>
                  <a:txBody>
                    <a:bodyPr/>
                    <a:lstStyle/>
                    <a:p>
                      <a:r>
                        <a:rPr lang="en-US" sz="1200" dirty="0"/>
                        <a:t>R36</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dirty="0"/>
                        <a:t>Compressed MTP transition windows for the population of NCONUML NMIs impacts the accuracy of UFE Reporting</a:t>
                      </a:r>
                      <a:endParaRPr lang="en-AU" sz="1200" b="1" dirty="0"/>
                    </a:p>
                    <a:p>
                      <a:pPr lvl="0" algn="l">
                        <a:lnSpc>
                          <a:spcPct val="100000"/>
                        </a:lnSpc>
                        <a:spcBef>
                          <a:spcPts val="0"/>
                        </a:spcBef>
                        <a:spcAft>
                          <a:spcPts val="0"/>
                        </a:spcAft>
                        <a:buNone/>
                      </a:pPr>
                      <a:r>
                        <a:rPr lang="en-AU" sz="1200" b="0" dirty="0"/>
                        <a:t>Risk that a subset of the MTP standing data and NCONUML  population activities are dependent on capability made available by the deployment of the Retail Platform, will not be completed prior to the UFE soft start  on 1/10/21 resulting in less available data to calculate UFE accurately</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dirty="0">
                          <a:solidFill>
                            <a:schemeClr val="dk1"/>
                          </a:solidFill>
                          <a:latin typeface="+mn-lt"/>
                          <a:ea typeface="+mn-ea"/>
                          <a:cs typeface="+mn-cs"/>
                        </a:rPr>
                        <a:t>Significant</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AU" sz="1200" dirty="0"/>
                        <a:t>Added as a result of the delay to Retail go-live</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endParaRPr lang="en-AU" sz="1200" dirty="0"/>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AU" sz="1200" dirty="0"/>
                        <a:t>Reviewed by RWG and TFG.   Adjustment to participant programs reflected in MTP. No change to rating.</a:t>
                      </a:r>
                      <a:endParaRPr lang="en-US" sz="1200"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3618799799"/>
                  </a:ext>
                </a:extLst>
              </a:tr>
            </a:tbl>
          </a:graphicData>
        </a:graphic>
      </p:graphicFrame>
      <p:sp>
        <p:nvSpPr>
          <p:cNvPr id="3" name="Slide Number Placeholder 2">
            <a:extLst>
              <a:ext uri="{FF2B5EF4-FFF2-40B4-BE49-F238E27FC236}">
                <a16:creationId xmlns:a16="http://schemas.microsoft.com/office/drawing/2014/main" id="{DDFCBFA6-EAC1-4FB0-A485-CBC087CBFD5D}"/>
              </a:ext>
            </a:extLst>
          </p:cNvPr>
          <p:cNvSpPr>
            <a:spLocks noGrp="1"/>
          </p:cNvSpPr>
          <p:nvPr>
            <p:ph type="sldNum" sz="quarter" idx="12"/>
          </p:nvPr>
        </p:nvSpPr>
        <p:spPr/>
        <p:txBody>
          <a:bodyPr/>
          <a:lstStyle/>
          <a:p>
            <a:fld id="{4EC81F68-4976-451A-B2E9-79BCBD2F70CC}" type="slidenum">
              <a:rPr lang="en-AU" smtClean="0"/>
              <a:t>40</a:t>
            </a:fld>
            <a:endParaRPr lang="en-AU" dirty="0"/>
          </a:p>
        </p:txBody>
      </p:sp>
    </p:spTree>
    <p:extLst>
      <p:ext uri="{BB962C8B-B14F-4D97-AF65-F5344CB8AC3E}">
        <p14:creationId xmlns:p14="http://schemas.microsoft.com/office/powerpoint/2010/main" val="3872366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1007020" y="2014537"/>
            <a:ext cx="10371392" cy="1943100"/>
          </a:xfrm>
        </p:spPr>
        <p:txBody>
          <a:bodyPr>
            <a:normAutofit/>
          </a:bodyPr>
          <a:lstStyle/>
          <a:p>
            <a:pPr algn="ctr"/>
            <a:r>
              <a:rPr lang="en-AU" dirty="0">
                <a:latin typeface="Arial" panose="020B0604020202020204" pitchFamily="34" charset="0"/>
                <a:cs typeface="Arial" panose="020B0604020202020204" pitchFamily="34" charset="0"/>
              </a:rPr>
              <a:t>Thank you for your attendance and participation!</a:t>
            </a:r>
            <a:endParaRPr lang="en-AU" dirty="0"/>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Tree>
    <p:extLst>
      <p:ext uri="{BB962C8B-B14F-4D97-AF65-F5344CB8AC3E}">
        <p14:creationId xmlns:p14="http://schemas.microsoft.com/office/powerpoint/2010/main" val="1195347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76886"/>
            <a:ext cx="9144000" cy="2387600"/>
          </a:xfrm>
        </p:spPr>
        <p:txBody>
          <a:bodyPr/>
          <a:lstStyle/>
          <a:p>
            <a:r>
              <a:rPr lang="en-AU" dirty="0"/>
              <a:t>July Rollout Plan Overview </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432019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6</a:t>
            </a:fld>
            <a:endParaRPr lang="en-AU" dirty="0"/>
          </a:p>
        </p:txBody>
      </p:sp>
      <p:graphicFrame>
        <p:nvGraphicFramePr>
          <p:cNvPr id="5" name="Table 5">
            <a:extLst>
              <a:ext uri="{FF2B5EF4-FFF2-40B4-BE49-F238E27FC236}">
                <a16:creationId xmlns:a16="http://schemas.microsoft.com/office/drawing/2014/main" id="{427FC792-52B3-4C82-997D-9918FEDD450D}"/>
              </a:ext>
            </a:extLst>
          </p:cNvPr>
          <p:cNvGraphicFramePr>
            <a:graphicFrameLocks noGrp="1"/>
          </p:cNvGraphicFramePr>
          <p:nvPr>
            <p:extLst>
              <p:ext uri="{D42A27DB-BD31-4B8C-83A1-F6EECF244321}">
                <p14:modId xmlns:p14="http://schemas.microsoft.com/office/powerpoint/2010/main" val="14950981"/>
              </p:ext>
            </p:extLst>
          </p:nvPr>
        </p:nvGraphicFramePr>
        <p:xfrm>
          <a:off x="152399" y="1402413"/>
          <a:ext cx="5852334" cy="5092465"/>
        </p:xfrm>
        <a:graphic>
          <a:graphicData uri="http://schemas.openxmlformats.org/drawingml/2006/table">
            <a:tbl>
              <a:tblPr firstRow="1" bandRow="1">
                <a:tableStyleId>{21E4AEA4-8DFA-4A89-87EB-49C32662AFE0}</a:tableStyleId>
              </a:tblPr>
              <a:tblGrid>
                <a:gridCol w="1035130">
                  <a:extLst>
                    <a:ext uri="{9D8B030D-6E8A-4147-A177-3AD203B41FA5}">
                      <a16:colId xmlns:a16="http://schemas.microsoft.com/office/drawing/2014/main" val="2737395853"/>
                    </a:ext>
                  </a:extLst>
                </a:gridCol>
                <a:gridCol w="640795">
                  <a:extLst>
                    <a:ext uri="{9D8B030D-6E8A-4147-A177-3AD203B41FA5}">
                      <a16:colId xmlns:a16="http://schemas.microsoft.com/office/drawing/2014/main" val="144537877"/>
                    </a:ext>
                  </a:extLst>
                </a:gridCol>
                <a:gridCol w="618120">
                  <a:extLst>
                    <a:ext uri="{9D8B030D-6E8A-4147-A177-3AD203B41FA5}">
                      <a16:colId xmlns:a16="http://schemas.microsoft.com/office/drawing/2014/main" val="1992622871"/>
                    </a:ext>
                  </a:extLst>
                </a:gridCol>
                <a:gridCol w="705859">
                  <a:extLst>
                    <a:ext uri="{9D8B030D-6E8A-4147-A177-3AD203B41FA5}">
                      <a16:colId xmlns:a16="http://schemas.microsoft.com/office/drawing/2014/main" val="4184357652"/>
                    </a:ext>
                  </a:extLst>
                </a:gridCol>
                <a:gridCol w="688212">
                  <a:extLst>
                    <a:ext uri="{9D8B030D-6E8A-4147-A177-3AD203B41FA5}">
                      <a16:colId xmlns:a16="http://schemas.microsoft.com/office/drawing/2014/main" val="1927284198"/>
                    </a:ext>
                  </a:extLst>
                </a:gridCol>
                <a:gridCol w="721406">
                  <a:extLst>
                    <a:ext uri="{9D8B030D-6E8A-4147-A177-3AD203B41FA5}">
                      <a16:colId xmlns:a16="http://schemas.microsoft.com/office/drawing/2014/main" val="4244592866"/>
                    </a:ext>
                  </a:extLst>
                </a:gridCol>
                <a:gridCol w="721406">
                  <a:extLst>
                    <a:ext uri="{9D8B030D-6E8A-4147-A177-3AD203B41FA5}">
                      <a16:colId xmlns:a16="http://schemas.microsoft.com/office/drawing/2014/main" val="598371209"/>
                    </a:ext>
                  </a:extLst>
                </a:gridCol>
                <a:gridCol w="721406">
                  <a:extLst>
                    <a:ext uri="{9D8B030D-6E8A-4147-A177-3AD203B41FA5}">
                      <a16:colId xmlns:a16="http://schemas.microsoft.com/office/drawing/2014/main" val="905593362"/>
                    </a:ext>
                  </a:extLst>
                </a:gridCol>
              </a:tblGrid>
              <a:tr h="580669">
                <a:tc>
                  <a:txBody>
                    <a:bodyPr/>
                    <a:lstStyle/>
                    <a:p>
                      <a:pPr algn="ctr"/>
                      <a:r>
                        <a:rPr lang="en-AU" sz="1100" dirty="0"/>
                        <a:t>Organisation</a:t>
                      </a:r>
                    </a:p>
                  </a:txBody>
                  <a:tcPr marL="82953" marR="82953" marT="41476" marB="41476" anchor="ctr">
                    <a:solidFill>
                      <a:srgbClr val="7030A0"/>
                    </a:solidFill>
                  </a:tcPr>
                </a:tc>
                <a:tc>
                  <a:txBody>
                    <a:bodyPr/>
                    <a:lstStyle/>
                    <a:p>
                      <a:pPr algn="ctr"/>
                      <a:r>
                        <a:rPr lang="en-AU" sz="1100" dirty="0"/>
                        <a:t>MC/MP </a:t>
                      </a:r>
                    </a:p>
                    <a:p>
                      <a:pPr algn="ctr"/>
                      <a:r>
                        <a:rPr lang="en-AU" sz="800" dirty="0"/>
                        <a:t>Tranche 1</a:t>
                      </a:r>
                    </a:p>
                  </a:txBody>
                  <a:tcPr marL="82953" marR="82953" marT="41476" marB="41476" anchor="ctr">
                    <a:solidFill>
                      <a:srgbClr val="7030A0"/>
                    </a:solidFill>
                  </a:tcPr>
                </a:tc>
                <a:tc>
                  <a:txBody>
                    <a:bodyPr/>
                    <a:lstStyle/>
                    <a:p>
                      <a:pPr algn="ctr"/>
                      <a:r>
                        <a:rPr lang="en-AU" sz="1100" dirty="0"/>
                        <a:t>MDP </a:t>
                      </a:r>
                      <a:r>
                        <a:rPr lang="en-AU" sz="800" dirty="0"/>
                        <a:t>Tranche 1</a:t>
                      </a:r>
                      <a:endParaRPr lang="en-AU" sz="1100" dirty="0"/>
                    </a:p>
                  </a:txBody>
                  <a:tcPr marL="82953" marR="82953" marT="41476" marB="41476" anchor="ctr">
                    <a:solidFill>
                      <a:srgbClr val="7030A0"/>
                    </a:solidFill>
                  </a:tcPr>
                </a:tc>
                <a:tc>
                  <a:txBody>
                    <a:bodyPr/>
                    <a:lstStyle/>
                    <a:p>
                      <a:pPr algn="ctr"/>
                      <a:r>
                        <a:rPr lang="en-AU" sz="1100" dirty="0"/>
                        <a:t>MDP </a:t>
                      </a:r>
                    </a:p>
                    <a:p>
                      <a:pPr algn="ctr"/>
                      <a:r>
                        <a:rPr lang="en-AU" sz="800" dirty="0"/>
                        <a:t>Tranche 2</a:t>
                      </a:r>
                      <a:endParaRPr lang="en-AU" sz="1100" dirty="0"/>
                    </a:p>
                  </a:txBody>
                  <a:tcPr marL="82953" marR="82953" marT="41476" marB="41476" anchor="ctr">
                    <a:solidFill>
                      <a:srgbClr val="7030A0"/>
                    </a:solidFill>
                  </a:tcPr>
                </a:tc>
                <a:tc>
                  <a:txBody>
                    <a:bodyPr/>
                    <a:lstStyle/>
                    <a:p>
                      <a:pPr algn="ctr"/>
                      <a:r>
                        <a:rPr lang="en-AU" sz="1100" dirty="0"/>
                        <a:t>MP</a:t>
                      </a:r>
                    </a:p>
                    <a:p>
                      <a:pPr algn="ctr"/>
                      <a:r>
                        <a:rPr lang="en-AU" sz="800" dirty="0"/>
                        <a:t>RTC Tranche 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MDP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Net to Reg </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T1 and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LNSP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NCONUML and Cross Boundary</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Explicit Consent Provided</a:t>
                      </a:r>
                    </a:p>
                  </a:txBody>
                  <a:tcPr marL="82953" marR="82953" marT="41476" marB="41476" anchor="ctr">
                    <a:solidFill>
                      <a:srgbClr val="00B050"/>
                    </a:solidFill>
                  </a:tcPr>
                </a:tc>
                <a:extLst>
                  <a:ext uri="{0D108BD9-81ED-4DB2-BD59-A6C34878D82A}">
                    <a16:rowId xmlns:a16="http://schemas.microsoft.com/office/drawing/2014/main" val="3571802979"/>
                  </a:ext>
                </a:extLst>
              </a:tr>
              <a:tr h="336419">
                <a:tc>
                  <a:txBody>
                    <a:bodyPr/>
                    <a:lstStyle/>
                    <a:p>
                      <a:r>
                        <a:rPr lang="en-AU" sz="1000" dirty="0"/>
                        <a:t>AusNet Services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861141237"/>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Ausgrid</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079409509"/>
                  </a:ext>
                </a:extLst>
              </a:tr>
              <a:tr h="387113">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Citipower/</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Powercor</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637854656"/>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ElectraNet</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371266093"/>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Endeavour Energy</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398314034"/>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Essential Energy</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4272347907"/>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Energex</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952087411"/>
                  </a:ext>
                </a:extLst>
              </a:tr>
              <a:tr h="336419">
                <a:tc>
                  <a:txBody>
                    <a:bodyPr/>
                    <a:lstStyle/>
                    <a:p>
                      <a:r>
                        <a:rPr lang="en-AU" sz="1000" dirty="0">
                          <a:solidFill>
                            <a:schemeClr val="tx1"/>
                          </a:solidFill>
                        </a:rPr>
                        <a:t>Ergon</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386590017"/>
                  </a:ext>
                </a:extLst>
              </a:tr>
              <a:tr h="336419">
                <a:tc>
                  <a:txBody>
                    <a:bodyPr/>
                    <a:lstStyle/>
                    <a:p>
                      <a:r>
                        <a:rPr lang="en-AU" sz="1000" dirty="0"/>
                        <a:t>EvoEnergy</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152923296"/>
                  </a:ext>
                </a:extLst>
              </a:tr>
              <a:tr h="336419">
                <a:tc>
                  <a:txBody>
                    <a:bodyPr/>
                    <a:lstStyle/>
                    <a:p>
                      <a:r>
                        <a:rPr lang="en-AU" sz="1000" dirty="0"/>
                        <a:t>Intellihub</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2920777036"/>
                  </a:ext>
                </a:extLst>
              </a:tr>
              <a:tr h="336419">
                <a:tc>
                  <a:txBody>
                    <a:bodyPr/>
                    <a:lstStyle/>
                    <a:p>
                      <a:r>
                        <a:rPr lang="en-AU" sz="1000" dirty="0">
                          <a:solidFill>
                            <a:schemeClr val="tx1"/>
                          </a:solidFill>
                        </a:rPr>
                        <a:t>Jemena</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936829674"/>
                  </a:ext>
                </a:extLst>
              </a:tr>
              <a:tr h="336419">
                <a:tc>
                  <a:txBody>
                    <a:bodyPr/>
                    <a:lstStyle/>
                    <a:p>
                      <a:r>
                        <a:rPr lang="en-AU" sz="1000" dirty="0">
                          <a:solidFill>
                            <a:schemeClr val="tx1"/>
                          </a:solidFill>
                        </a:rPr>
                        <a:t>Metropolis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1870457190"/>
                  </a:ext>
                </a:extLst>
              </a:tr>
              <a:tr h="336419">
                <a:tc>
                  <a:txBody>
                    <a:bodyPr/>
                    <a:lstStyle/>
                    <a:p>
                      <a:r>
                        <a:rPr lang="en-AU" sz="1000" dirty="0">
                          <a:solidFill>
                            <a:schemeClr val="tx1"/>
                          </a:solidFill>
                        </a:rPr>
                        <a:t>Mondo</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1153809433"/>
                  </a:ext>
                </a:extLst>
              </a:tr>
            </a:tbl>
          </a:graphicData>
        </a:graphic>
      </p:graphicFrame>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en-AU" dirty="0"/>
              <a:t>Rollout Plan Responses</a:t>
            </a:r>
          </a:p>
        </p:txBody>
      </p:sp>
      <p:graphicFrame>
        <p:nvGraphicFramePr>
          <p:cNvPr id="7" name="Table 5">
            <a:extLst>
              <a:ext uri="{FF2B5EF4-FFF2-40B4-BE49-F238E27FC236}">
                <a16:creationId xmlns:a16="http://schemas.microsoft.com/office/drawing/2014/main" id="{08337E1A-6FD1-470D-B25A-B16AD211240C}"/>
              </a:ext>
            </a:extLst>
          </p:cNvPr>
          <p:cNvGraphicFramePr>
            <a:graphicFrameLocks noGrp="1"/>
          </p:cNvGraphicFramePr>
          <p:nvPr>
            <p:extLst>
              <p:ext uri="{D42A27DB-BD31-4B8C-83A1-F6EECF244321}">
                <p14:modId xmlns:p14="http://schemas.microsoft.com/office/powerpoint/2010/main" val="334450496"/>
              </p:ext>
            </p:extLst>
          </p:nvPr>
        </p:nvGraphicFramePr>
        <p:xfrm>
          <a:off x="6187267" y="1402413"/>
          <a:ext cx="5852334" cy="4857434"/>
        </p:xfrm>
        <a:graphic>
          <a:graphicData uri="http://schemas.openxmlformats.org/drawingml/2006/table">
            <a:tbl>
              <a:tblPr firstRow="1" bandRow="1">
                <a:tableStyleId>{21E4AEA4-8DFA-4A89-87EB-49C32662AFE0}</a:tableStyleId>
              </a:tblPr>
              <a:tblGrid>
                <a:gridCol w="1035130">
                  <a:extLst>
                    <a:ext uri="{9D8B030D-6E8A-4147-A177-3AD203B41FA5}">
                      <a16:colId xmlns:a16="http://schemas.microsoft.com/office/drawing/2014/main" val="2737395853"/>
                    </a:ext>
                  </a:extLst>
                </a:gridCol>
                <a:gridCol w="640795">
                  <a:extLst>
                    <a:ext uri="{9D8B030D-6E8A-4147-A177-3AD203B41FA5}">
                      <a16:colId xmlns:a16="http://schemas.microsoft.com/office/drawing/2014/main" val="144537877"/>
                    </a:ext>
                  </a:extLst>
                </a:gridCol>
                <a:gridCol w="618120">
                  <a:extLst>
                    <a:ext uri="{9D8B030D-6E8A-4147-A177-3AD203B41FA5}">
                      <a16:colId xmlns:a16="http://schemas.microsoft.com/office/drawing/2014/main" val="1992622871"/>
                    </a:ext>
                  </a:extLst>
                </a:gridCol>
                <a:gridCol w="731213">
                  <a:extLst>
                    <a:ext uri="{9D8B030D-6E8A-4147-A177-3AD203B41FA5}">
                      <a16:colId xmlns:a16="http://schemas.microsoft.com/office/drawing/2014/main" val="4184357652"/>
                    </a:ext>
                  </a:extLst>
                </a:gridCol>
                <a:gridCol w="662858">
                  <a:extLst>
                    <a:ext uri="{9D8B030D-6E8A-4147-A177-3AD203B41FA5}">
                      <a16:colId xmlns:a16="http://schemas.microsoft.com/office/drawing/2014/main" val="1927284198"/>
                    </a:ext>
                  </a:extLst>
                </a:gridCol>
                <a:gridCol w="721406">
                  <a:extLst>
                    <a:ext uri="{9D8B030D-6E8A-4147-A177-3AD203B41FA5}">
                      <a16:colId xmlns:a16="http://schemas.microsoft.com/office/drawing/2014/main" val="4244592866"/>
                    </a:ext>
                  </a:extLst>
                </a:gridCol>
                <a:gridCol w="721406">
                  <a:extLst>
                    <a:ext uri="{9D8B030D-6E8A-4147-A177-3AD203B41FA5}">
                      <a16:colId xmlns:a16="http://schemas.microsoft.com/office/drawing/2014/main" val="598371209"/>
                    </a:ext>
                  </a:extLst>
                </a:gridCol>
                <a:gridCol w="721406">
                  <a:extLst>
                    <a:ext uri="{9D8B030D-6E8A-4147-A177-3AD203B41FA5}">
                      <a16:colId xmlns:a16="http://schemas.microsoft.com/office/drawing/2014/main" val="905593362"/>
                    </a:ext>
                  </a:extLst>
                </a:gridCol>
              </a:tblGrid>
              <a:tr h="580669">
                <a:tc>
                  <a:txBody>
                    <a:bodyPr/>
                    <a:lstStyle/>
                    <a:p>
                      <a:pPr algn="ctr"/>
                      <a:r>
                        <a:rPr lang="en-AU" sz="1100" dirty="0"/>
                        <a:t>Organisation</a:t>
                      </a:r>
                    </a:p>
                  </a:txBody>
                  <a:tcPr marL="82953" marR="82953" marT="41476" marB="41476" anchor="ctr">
                    <a:solidFill>
                      <a:srgbClr val="7030A0"/>
                    </a:solidFill>
                  </a:tcPr>
                </a:tc>
                <a:tc>
                  <a:txBody>
                    <a:bodyPr/>
                    <a:lstStyle/>
                    <a:p>
                      <a:pPr algn="ctr"/>
                      <a:r>
                        <a:rPr lang="en-AU" sz="1100" dirty="0"/>
                        <a:t>MC/MP </a:t>
                      </a:r>
                    </a:p>
                    <a:p>
                      <a:pPr algn="ctr"/>
                      <a:r>
                        <a:rPr lang="en-AU" sz="800" dirty="0"/>
                        <a:t>Tranche 1</a:t>
                      </a:r>
                    </a:p>
                  </a:txBody>
                  <a:tcPr marL="82953" marR="82953" marT="41476" marB="41476" anchor="ctr">
                    <a:solidFill>
                      <a:srgbClr val="7030A0"/>
                    </a:solidFill>
                  </a:tcPr>
                </a:tc>
                <a:tc>
                  <a:txBody>
                    <a:bodyPr/>
                    <a:lstStyle/>
                    <a:p>
                      <a:pPr algn="ctr"/>
                      <a:r>
                        <a:rPr lang="en-AU" sz="1100" dirty="0"/>
                        <a:t>MDP </a:t>
                      </a:r>
                      <a:r>
                        <a:rPr lang="en-AU" sz="800" dirty="0"/>
                        <a:t>Tranche 1</a:t>
                      </a:r>
                      <a:endParaRPr lang="en-AU" sz="1100" dirty="0"/>
                    </a:p>
                  </a:txBody>
                  <a:tcPr marL="82953" marR="82953" marT="41476" marB="41476" anchor="ctr">
                    <a:solidFill>
                      <a:srgbClr val="7030A0"/>
                    </a:solidFill>
                  </a:tcPr>
                </a:tc>
                <a:tc>
                  <a:txBody>
                    <a:bodyPr/>
                    <a:lstStyle/>
                    <a:p>
                      <a:pPr algn="ctr"/>
                      <a:r>
                        <a:rPr lang="en-AU" sz="1100" dirty="0"/>
                        <a:t>MDP </a:t>
                      </a:r>
                    </a:p>
                    <a:p>
                      <a:pPr algn="ctr"/>
                      <a:r>
                        <a:rPr lang="en-AU" sz="800" dirty="0"/>
                        <a:t>Tranche 2</a:t>
                      </a:r>
                      <a:endParaRPr lang="en-AU" sz="1100" dirty="0"/>
                    </a:p>
                  </a:txBody>
                  <a:tcPr marL="82953" marR="82953" marT="41476" marB="41476" anchor="ctr">
                    <a:solidFill>
                      <a:srgbClr val="7030A0"/>
                    </a:solidFill>
                  </a:tcPr>
                </a:tc>
                <a:tc>
                  <a:txBody>
                    <a:bodyPr/>
                    <a:lstStyle/>
                    <a:p>
                      <a:pPr algn="ctr"/>
                      <a:r>
                        <a:rPr lang="en-AU" sz="1100" dirty="0"/>
                        <a:t>MP</a:t>
                      </a:r>
                    </a:p>
                    <a:p>
                      <a:pPr algn="ctr"/>
                      <a:r>
                        <a:rPr lang="en-AU" sz="800" dirty="0"/>
                        <a:t>RTC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MDP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Net to Reg </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T1 and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LNSP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NCONUML and Cross Boundary</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Explicit Consent Provided</a:t>
                      </a:r>
                    </a:p>
                  </a:txBody>
                  <a:tcPr marL="82953" marR="82953" marT="41476" marB="41476" anchor="ctr">
                    <a:solidFill>
                      <a:srgbClr val="00B050"/>
                    </a:solidFill>
                  </a:tcPr>
                </a:tc>
                <a:extLst>
                  <a:ext uri="{0D108BD9-81ED-4DB2-BD59-A6C34878D82A}">
                    <a16:rowId xmlns:a16="http://schemas.microsoft.com/office/drawing/2014/main" val="3571802979"/>
                  </a:ext>
                </a:extLst>
              </a:tr>
              <a:tr h="336419">
                <a:tc>
                  <a:txBody>
                    <a:bodyPr/>
                    <a:lstStyle/>
                    <a:p>
                      <a:r>
                        <a:rPr lang="en-AU" sz="1000" dirty="0">
                          <a:solidFill>
                            <a:schemeClr val="tx1"/>
                          </a:solidFill>
                        </a:rPr>
                        <a:t>Origin</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710169862"/>
                  </a:ext>
                </a:extLst>
              </a:tr>
              <a:tr h="336419">
                <a:tc>
                  <a:txBody>
                    <a:bodyPr/>
                    <a:lstStyle/>
                    <a:p>
                      <a:r>
                        <a:rPr lang="en-AU" sz="1000" dirty="0">
                          <a:solidFill>
                            <a:schemeClr val="tx1"/>
                          </a:solidFill>
                        </a:rPr>
                        <a:t>PlusES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079409509"/>
                  </a:ext>
                </a:extLst>
              </a:tr>
              <a:tr h="387113">
                <a:tc>
                  <a:txBody>
                    <a:bodyPr/>
                    <a:lstStyle/>
                    <a:p>
                      <a:r>
                        <a:rPr lang="en-AU" sz="1000" dirty="0"/>
                        <a:t>Powerlink</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637854656"/>
                  </a:ext>
                </a:extLst>
              </a:tr>
              <a:tr h="387113">
                <a:tc>
                  <a:txBody>
                    <a:bodyPr/>
                    <a:lstStyle/>
                    <a:p>
                      <a:r>
                        <a:rPr lang="en-AU" sz="1000" dirty="0"/>
                        <a:t>Powermetric</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t>Yes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3030859611"/>
                  </a:ext>
                </a:extLst>
              </a:tr>
              <a:tr h="336419">
                <a:tc>
                  <a:txBody>
                    <a:bodyPr/>
                    <a:lstStyle/>
                    <a:p>
                      <a:r>
                        <a:rPr lang="en-AU" sz="1000" dirty="0"/>
                        <a:t>SAPN</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4272347907"/>
                  </a:ext>
                </a:extLst>
              </a:tr>
              <a:tr h="336419">
                <a:tc>
                  <a:txBody>
                    <a:bodyPr/>
                    <a:lstStyle/>
                    <a:p>
                      <a:r>
                        <a:rPr lang="en-AU" sz="1000" dirty="0"/>
                        <a:t>Secure Meters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1616312238"/>
                  </a:ext>
                </a:extLst>
              </a:tr>
              <a:tr h="336419">
                <a:tc>
                  <a:txBody>
                    <a:bodyPr/>
                    <a:lstStyle/>
                    <a:p>
                      <a:r>
                        <a:rPr lang="en-AU" sz="1000" dirty="0"/>
                        <a:t>TasNetworks (DNSP)</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952087411"/>
                  </a:ext>
                </a:extLst>
              </a:tr>
              <a:tr h="336419">
                <a:tc>
                  <a:txBody>
                    <a:bodyPr/>
                    <a:lstStyle/>
                    <a:p>
                      <a:r>
                        <a:rPr lang="en-AU" sz="1000" dirty="0"/>
                        <a:t>TasNetworks (TNSP)</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386590017"/>
                  </a:ext>
                </a:extLst>
              </a:tr>
              <a:tr h="336419">
                <a:tc>
                  <a:txBody>
                    <a:bodyPr/>
                    <a:lstStyle/>
                    <a:p>
                      <a:r>
                        <a:rPr lang="en-AU" sz="1000" dirty="0"/>
                        <a:t>TransGrid</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52923296"/>
                  </a:ext>
                </a:extLst>
              </a:tr>
              <a:tr h="336419">
                <a:tc>
                  <a:txBody>
                    <a:bodyPr/>
                    <a:lstStyle/>
                    <a:p>
                      <a:r>
                        <a:rPr lang="en-AU" sz="1000" dirty="0">
                          <a:solidFill>
                            <a:schemeClr val="tx1"/>
                          </a:solidFill>
                        </a:rPr>
                        <a:t>United Energy</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2041359560"/>
                  </a:ext>
                </a:extLst>
              </a:tr>
              <a:tr h="336419">
                <a:tc>
                  <a:txBody>
                    <a:bodyPr/>
                    <a:lstStyle/>
                    <a:p>
                      <a:r>
                        <a:rPr lang="en-AU" sz="1000" dirty="0">
                          <a:solidFill>
                            <a:schemeClr val="tx1"/>
                          </a:solidFill>
                        </a:rPr>
                        <a:t>Vector</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rgbClr val="FF0000"/>
                          </a:solidFill>
                        </a:rPr>
                        <a:t>No</a:t>
                      </a:r>
                    </a:p>
                  </a:txBody>
                  <a:tcPr marL="82953" marR="82953" marT="41476" marB="41476">
                    <a:solidFill>
                      <a:schemeClr val="bg1">
                        <a:lumMod val="85000"/>
                      </a:schemeClr>
                    </a:solidFill>
                  </a:tcPr>
                </a:tc>
                <a:extLst>
                  <a:ext uri="{0D108BD9-81ED-4DB2-BD59-A6C34878D82A}">
                    <a16:rowId xmlns:a16="http://schemas.microsoft.com/office/drawing/2014/main" val="266237215"/>
                  </a:ext>
                </a:extLst>
              </a:tr>
              <a:tr h="336419">
                <a:tc>
                  <a:txBody>
                    <a:bodyPr/>
                    <a:lstStyle/>
                    <a:p>
                      <a:r>
                        <a:rPr lang="en-AU" sz="1000" dirty="0">
                          <a:solidFill>
                            <a:schemeClr val="tx1"/>
                          </a:solidFill>
                        </a:rPr>
                        <a:t>Yurika</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3562114436"/>
                  </a:ext>
                </a:extLst>
              </a:tr>
            </a:tbl>
          </a:graphicData>
        </a:graphic>
      </p:graphicFrame>
      <p:sp>
        <p:nvSpPr>
          <p:cNvPr id="8" name="TextBox 7">
            <a:extLst>
              <a:ext uri="{FF2B5EF4-FFF2-40B4-BE49-F238E27FC236}">
                <a16:creationId xmlns:a16="http://schemas.microsoft.com/office/drawing/2014/main" id="{45B0FCA9-1711-4875-ADCF-C1636BA1678D}"/>
              </a:ext>
            </a:extLst>
          </p:cNvPr>
          <p:cNvSpPr txBox="1"/>
          <p:nvPr/>
        </p:nvSpPr>
        <p:spPr>
          <a:xfrm>
            <a:off x="6187267" y="6242050"/>
            <a:ext cx="5852334" cy="64633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Received rollout plan updates from 25 organisations, 4 more than last round</a:t>
            </a:r>
          </a:p>
        </p:txBody>
      </p:sp>
    </p:spTree>
    <p:extLst>
      <p:ext uri="{BB962C8B-B14F-4D97-AF65-F5344CB8AC3E}">
        <p14:creationId xmlns:p14="http://schemas.microsoft.com/office/powerpoint/2010/main" val="244551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a:xfrm>
            <a:off x="235528" y="136525"/>
            <a:ext cx="9816694" cy="1189039"/>
          </a:xfrm>
        </p:spPr>
        <p:txBody>
          <a:bodyPr>
            <a:normAutofit/>
          </a:bodyPr>
          <a:lstStyle/>
          <a:p>
            <a:r>
              <a:rPr lang="en-AU" sz="4000" dirty="0"/>
              <a:t>Tranche 1 Installation/Reconfiguration Status</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7</a:t>
            </a:fld>
            <a:endParaRPr lang="en-AU" dirty="0"/>
          </a:p>
        </p:txBody>
      </p:sp>
      <p:sp>
        <p:nvSpPr>
          <p:cNvPr id="10" name="Content Placeholder 2">
            <a:extLst>
              <a:ext uri="{FF2B5EF4-FFF2-40B4-BE49-F238E27FC236}">
                <a16:creationId xmlns:a16="http://schemas.microsoft.com/office/drawing/2014/main" id="{FF15EB35-1309-4D31-AC4C-760D15953CCD}"/>
              </a:ext>
            </a:extLst>
          </p:cNvPr>
          <p:cNvSpPr>
            <a:spLocks noGrp="1"/>
          </p:cNvSpPr>
          <p:nvPr>
            <p:ph idx="1"/>
          </p:nvPr>
        </p:nvSpPr>
        <p:spPr>
          <a:xfrm>
            <a:off x="235526" y="1633359"/>
            <a:ext cx="3811311" cy="5088116"/>
          </a:xfrm>
        </p:spPr>
        <p:txBody>
          <a:bodyPr vert="horz" lIns="91440" tIns="45720" rIns="91440" bIns="45720" rtlCol="0" anchor="t">
            <a:normAutofit/>
          </a:bodyPr>
          <a:lstStyle/>
          <a:p>
            <a:r>
              <a:rPr lang="en-AU" sz="1800" dirty="0"/>
              <a:t>Actual updates during May and June were less than previously planned</a:t>
            </a:r>
          </a:p>
          <a:p>
            <a:r>
              <a:rPr lang="en-AU" sz="1800" dirty="0"/>
              <a:t>Plans have been updated between revisions to reflect later implementation timeframes</a:t>
            </a:r>
          </a:p>
          <a:p>
            <a:r>
              <a:rPr lang="en-AU" sz="1800" dirty="0"/>
              <a:t>Over 4,200 meters currently planned to become 5min capable during the MTP contingency window i.e. Aug and Sept</a:t>
            </a:r>
          </a:p>
          <a:p>
            <a:pPr marL="0" indent="0">
              <a:buNone/>
            </a:pPr>
            <a:endParaRPr lang="en-AU" sz="1800" dirty="0"/>
          </a:p>
          <a:p>
            <a:pPr marL="0" indent="0">
              <a:buNone/>
            </a:pPr>
            <a:endParaRPr lang="en-AU" sz="1800" dirty="0"/>
          </a:p>
        </p:txBody>
      </p:sp>
      <p:pic>
        <p:nvPicPr>
          <p:cNvPr id="11" name="Picture 10">
            <a:extLst>
              <a:ext uri="{FF2B5EF4-FFF2-40B4-BE49-F238E27FC236}">
                <a16:creationId xmlns:a16="http://schemas.microsoft.com/office/drawing/2014/main" id="{17521B70-6C11-411B-BBA7-CBDD5E9A63BD}"/>
              </a:ext>
            </a:extLst>
          </p:cNvPr>
          <p:cNvPicPr>
            <a:picLocks noChangeAspect="1"/>
          </p:cNvPicPr>
          <p:nvPr/>
        </p:nvPicPr>
        <p:blipFill>
          <a:blip r:embed="rId2"/>
          <a:stretch>
            <a:fillRect/>
          </a:stretch>
        </p:blipFill>
        <p:spPr>
          <a:xfrm>
            <a:off x="3993905" y="1369042"/>
            <a:ext cx="8112785" cy="2978083"/>
          </a:xfrm>
          <a:prstGeom prst="rect">
            <a:avLst/>
          </a:prstGeom>
        </p:spPr>
      </p:pic>
      <p:pic>
        <p:nvPicPr>
          <p:cNvPr id="12" name="Picture 11">
            <a:extLst>
              <a:ext uri="{FF2B5EF4-FFF2-40B4-BE49-F238E27FC236}">
                <a16:creationId xmlns:a16="http://schemas.microsoft.com/office/drawing/2014/main" id="{075EACB7-5487-47AA-84C9-5C011F65ECF6}"/>
              </a:ext>
            </a:extLst>
          </p:cNvPr>
          <p:cNvPicPr>
            <a:picLocks noChangeAspect="1"/>
          </p:cNvPicPr>
          <p:nvPr/>
        </p:nvPicPr>
        <p:blipFill>
          <a:blip r:embed="rId3"/>
          <a:stretch>
            <a:fillRect/>
          </a:stretch>
        </p:blipFill>
        <p:spPr>
          <a:xfrm>
            <a:off x="4046837" y="4517603"/>
            <a:ext cx="6543992" cy="2254145"/>
          </a:xfrm>
          <a:prstGeom prst="rect">
            <a:avLst/>
          </a:prstGeom>
        </p:spPr>
      </p:pic>
      <p:cxnSp>
        <p:nvCxnSpPr>
          <p:cNvPr id="7" name="Straight Connector 6">
            <a:extLst>
              <a:ext uri="{FF2B5EF4-FFF2-40B4-BE49-F238E27FC236}">
                <a16:creationId xmlns:a16="http://schemas.microsoft.com/office/drawing/2014/main" id="{0DFE0908-DEE9-400C-A909-EB8BD3363504}"/>
              </a:ext>
            </a:extLst>
          </p:cNvPr>
          <p:cNvCxnSpPr>
            <a:cxnSpLocks/>
          </p:cNvCxnSpPr>
          <p:nvPr/>
        </p:nvCxnSpPr>
        <p:spPr>
          <a:xfrm>
            <a:off x="10767232" y="1369042"/>
            <a:ext cx="0" cy="2978083"/>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626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1BBC4A6-BF8C-405D-9E6D-81ED73D55FD9}"/>
              </a:ext>
            </a:extLst>
          </p:cNvPr>
          <p:cNvPicPr>
            <a:picLocks noChangeAspect="1"/>
          </p:cNvPicPr>
          <p:nvPr/>
        </p:nvPicPr>
        <p:blipFill>
          <a:blip r:embed="rId2"/>
          <a:stretch>
            <a:fillRect/>
          </a:stretch>
        </p:blipFill>
        <p:spPr>
          <a:xfrm>
            <a:off x="196850" y="2441649"/>
            <a:ext cx="11842750" cy="3683531"/>
          </a:xfrm>
          <a:prstGeom prst="rect">
            <a:avLst/>
          </a:prstGeom>
        </p:spPr>
      </p:pic>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a:xfrm>
            <a:off x="235528" y="136525"/>
            <a:ext cx="9816694" cy="1189039"/>
          </a:xfrm>
        </p:spPr>
        <p:txBody>
          <a:bodyPr>
            <a:normAutofit/>
          </a:bodyPr>
          <a:lstStyle/>
          <a:p>
            <a:r>
              <a:rPr lang="en-AU" sz="4000" dirty="0"/>
              <a:t>Tranche 1 Read Type Code Status</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8</a:t>
            </a:fld>
            <a:endParaRPr lang="en-AU" dirty="0"/>
          </a:p>
        </p:txBody>
      </p:sp>
      <p:sp>
        <p:nvSpPr>
          <p:cNvPr id="10" name="Content Placeholder 2">
            <a:extLst>
              <a:ext uri="{FF2B5EF4-FFF2-40B4-BE49-F238E27FC236}">
                <a16:creationId xmlns:a16="http://schemas.microsoft.com/office/drawing/2014/main" id="{FF15EB35-1309-4D31-AC4C-760D15953CCD}"/>
              </a:ext>
            </a:extLst>
          </p:cNvPr>
          <p:cNvSpPr>
            <a:spLocks noGrp="1"/>
          </p:cNvSpPr>
          <p:nvPr>
            <p:ph idx="1"/>
          </p:nvPr>
        </p:nvSpPr>
        <p:spPr>
          <a:xfrm>
            <a:off x="235526" y="1633359"/>
            <a:ext cx="9609514" cy="5088116"/>
          </a:xfrm>
        </p:spPr>
        <p:txBody>
          <a:bodyPr vert="horz" lIns="91440" tIns="45720" rIns="91440" bIns="45720" rtlCol="0" anchor="t">
            <a:normAutofit/>
          </a:bodyPr>
          <a:lstStyle/>
          <a:p>
            <a:r>
              <a:rPr lang="en-AU" sz="1800" dirty="0"/>
              <a:t>AEMO and Industry has been unable to leverage the four character RTC field, as an early means of confirming 5min capability, due to delays in MPs updating this field</a:t>
            </a:r>
          </a:p>
        </p:txBody>
      </p:sp>
      <p:cxnSp>
        <p:nvCxnSpPr>
          <p:cNvPr id="8" name="Straight Connector 7">
            <a:extLst>
              <a:ext uri="{FF2B5EF4-FFF2-40B4-BE49-F238E27FC236}">
                <a16:creationId xmlns:a16="http://schemas.microsoft.com/office/drawing/2014/main" id="{4887036D-FCEE-463B-B684-57C766D8045D}"/>
              </a:ext>
            </a:extLst>
          </p:cNvPr>
          <p:cNvCxnSpPr>
            <a:cxnSpLocks/>
          </p:cNvCxnSpPr>
          <p:nvPr/>
        </p:nvCxnSpPr>
        <p:spPr>
          <a:xfrm>
            <a:off x="6210300" y="2882900"/>
            <a:ext cx="0" cy="294151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41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A30194-5B60-4C92-9803-565AC10C449B}"/>
              </a:ext>
            </a:extLst>
          </p:cNvPr>
          <p:cNvPicPr>
            <a:picLocks noChangeAspect="1"/>
          </p:cNvPicPr>
          <p:nvPr/>
        </p:nvPicPr>
        <p:blipFill>
          <a:blip r:embed="rId2"/>
          <a:stretch>
            <a:fillRect/>
          </a:stretch>
        </p:blipFill>
        <p:spPr>
          <a:xfrm>
            <a:off x="145116" y="2908038"/>
            <a:ext cx="11869083" cy="3691722"/>
          </a:xfrm>
          <a:prstGeom prst="rect">
            <a:avLst/>
          </a:prstGeom>
        </p:spPr>
      </p:pic>
      <p:sp>
        <p:nvSpPr>
          <p:cNvPr id="2" name="Title 1">
            <a:extLst>
              <a:ext uri="{FF2B5EF4-FFF2-40B4-BE49-F238E27FC236}">
                <a16:creationId xmlns:a16="http://schemas.microsoft.com/office/drawing/2014/main" id="{3ED4522F-6AA7-4D25-A6CE-8C7E178E726C}"/>
              </a:ext>
            </a:extLst>
          </p:cNvPr>
          <p:cNvSpPr>
            <a:spLocks noGrp="1"/>
          </p:cNvSpPr>
          <p:nvPr>
            <p:ph type="title"/>
          </p:nvPr>
        </p:nvSpPr>
        <p:spPr>
          <a:xfrm>
            <a:off x="235528" y="136525"/>
            <a:ext cx="9816694" cy="1189039"/>
          </a:xfrm>
        </p:spPr>
        <p:txBody>
          <a:bodyPr>
            <a:normAutofit/>
          </a:bodyPr>
          <a:lstStyle/>
          <a:p>
            <a:r>
              <a:rPr lang="en-AU" sz="4000" dirty="0"/>
              <a:t>Tranche 1 5min Metering Data Delivery Status</a:t>
            </a:r>
          </a:p>
        </p:txBody>
      </p:sp>
      <p:sp>
        <p:nvSpPr>
          <p:cNvPr id="4" name="Slide Number Placeholder 3">
            <a:extLst>
              <a:ext uri="{FF2B5EF4-FFF2-40B4-BE49-F238E27FC236}">
                <a16:creationId xmlns:a16="http://schemas.microsoft.com/office/drawing/2014/main" id="{83A21977-8909-4267-A4B5-1E293938F25D}"/>
              </a:ext>
            </a:extLst>
          </p:cNvPr>
          <p:cNvSpPr>
            <a:spLocks noGrp="1"/>
          </p:cNvSpPr>
          <p:nvPr>
            <p:ph type="sldNum" sz="quarter" idx="12"/>
          </p:nvPr>
        </p:nvSpPr>
        <p:spPr/>
        <p:txBody>
          <a:bodyPr/>
          <a:lstStyle/>
          <a:p>
            <a:fld id="{4EC81F68-4976-451A-B2E9-79BCBD2F70CC}" type="slidenum">
              <a:rPr lang="en-AU" smtClean="0"/>
              <a:t>9</a:t>
            </a:fld>
            <a:endParaRPr lang="en-AU" dirty="0"/>
          </a:p>
        </p:txBody>
      </p:sp>
      <p:sp>
        <p:nvSpPr>
          <p:cNvPr id="10" name="Content Placeholder 2">
            <a:extLst>
              <a:ext uri="{FF2B5EF4-FFF2-40B4-BE49-F238E27FC236}">
                <a16:creationId xmlns:a16="http://schemas.microsoft.com/office/drawing/2014/main" id="{FF15EB35-1309-4D31-AC4C-760D15953CCD}"/>
              </a:ext>
            </a:extLst>
          </p:cNvPr>
          <p:cNvSpPr>
            <a:spLocks noGrp="1"/>
          </p:cNvSpPr>
          <p:nvPr>
            <p:ph idx="1"/>
          </p:nvPr>
        </p:nvSpPr>
        <p:spPr>
          <a:xfrm>
            <a:off x="235526" y="1633359"/>
            <a:ext cx="11694382" cy="5088116"/>
          </a:xfrm>
        </p:spPr>
        <p:txBody>
          <a:bodyPr vert="horz" lIns="91440" tIns="45720" rIns="91440" bIns="45720" rtlCol="0" anchor="t">
            <a:normAutofit/>
          </a:bodyPr>
          <a:lstStyle/>
          <a:p>
            <a:r>
              <a:rPr lang="en-AU" sz="1800" dirty="0"/>
              <a:t>MDPs reporting that 5min metering data will not be delivered to AEMO for ~35% of tranche 1 meters until Sept, post the current MTP transition end date of 31 August 2021</a:t>
            </a:r>
          </a:p>
          <a:p>
            <a:r>
              <a:rPr lang="en-AU" sz="1800" dirty="0"/>
              <a:t>Timing indicates a subset of MDPS will commence delivery of all tranche 1 meters as at 1 Oct in parallel with B2B delivery</a:t>
            </a:r>
          </a:p>
          <a:p>
            <a:pPr marL="0" indent="0">
              <a:buNone/>
            </a:pPr>
            <a:endParaRPr lang="en-AU" sz="1800" dirty="0"/>
          </a:p>
        </p:txBody>
      </p:sp>
      <p:cxnSp>
        <p:nvCxnSpPr>
          <p:cNvPr id="8" name="Straight Connector 7">
            <a:extLst>
              <a:ext uri="{FF2B5EF4-FFF2-40B4-BE49-F238E27FC236}">
                <a16:creationId xmlns:a16="http://schemas.microsoft.com/office/drawing/2014/main" id="{4887036D-FCEE-463B-B684-57C766D8045D}"/>
              </a:ext>
            </a:extLst>
          </p:cNvPr>
          <p:cNvCxnSpPr/>
          <p:nvPr/>
        </p:nvCxnSpPr>
        <p:spPr>
          <a:xfrm>
            <a:off x="7373913" y="2460020"/>
            <a:ext cx="27354" cy="3675429"/>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092145"/>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Preview xmlns="99eba8f5-7fec-4c00-afe1-f2f2944c28a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8" ma:contentTypeDescription="Create a new document." ma:contentTypeScope="" ma:versionID="b67d88904a3a466d727a114959407d0c">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78dee0cea5433616cddec33c70ba6f3a"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element ref="ns2:P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Preview" ma:index="23" nillable="true" ma:displayName="Preview" ma:format="Thumbnail" ma:internalName="Preview">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2.xml><?xml version="1.0" encoding="utf-8"?>
<ds:datastoreItem xmlns:ds="http://schemas.openxmlformats.org/officeDocument/2006/customXml" ds:itemID="{738C7B03-B3CD-416A-BD5D-8F9B2E66E755}">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99eba8f5-7fec-4c00-afe1-f2f2944c28a7"/>
    <ds:schemaRef ds:uri="http://purl.org/dc/dcmitype/"/>
    <ds:schemaRef ds:uri="http://schemas.microsoft.com/office/infopath/2007/PartnerControls"/>
    <ds:schemaRef ds:uri="http://purl.org/dc/elements/1.1/"/>
    <ds:schemaRef ds:uri="ff08f022-2cdc-49e5-914c-f7e666dadb4c"/>
    <ds:schemaRef ds:uri="http://www.w3.org/XML/1998/namespace"/>
  </ds:schemaRefs>
</ds:datastoreItem>
</file>

<file path=customXml/itemProps3.xml><?xml version="1.0" encoding="utf-8"?>
<ds:datastoreItem xmlns:ds="http://schemas.openxmlformats.org/officeDocument/2006/customXml" ds:itemID="{97CC2208-23B5-48BD-8FB1-EB03DBE925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710</TotalTime>
  <Words>5286</Words>
  <Application>Microsoft Office PowerPoint</Application>
  <PresentationFormat>Widescreen</PresentationFormat>
  <Paragraphs>847</Paragraphs>
  <Slides>41</Slides>
  <Notes>3</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Office Theme</vt:lpstr>
      <vt:lpstr>AEMO09</vt:lpstr>
      <vt:lpstr>5MS &amp; GS Transition Focus Group #16</vt:lpstr>
      <vt:lpstr>AEMO Competition Law  Meeting Protocol</vt:lpstr>
      <vt:lpstr>Welcome</vt:lpstr>
      <vt:lpstr>Agenda</vt:lpstr>
      <vt:lpstr>July Rollout Plan Overview </vt:lpstr>
      <vt:lpstr>Rollout Plan Responses</vt:lpstr>
      <vt:lpstr>Tranche 1 Installation/Reconfiguration Status</vt:lpstr>
      <vt:lpstr>Tranche 1 Read Type Code Status</vt:lpstr>
      <vt:lpstr>Tranche 1 5min Metering Data Delivery Status</vt:lpstr>
      <vt:lpstr>NCONUML Metering Data Delivery Status</vt:lpstr>
      <vt:lpstr>CATS Transaction Analysis Update</vt:lpstr>
      <vt:lpstr>Tranche 1 – Consolidated Plan Results</vt:lpstr>
      <vt:lpstr>Pre 5MS Consolidated Plan Summary</vt:lpstr>
      <vt:lpstr>Tranche 2 – Consolidated Plan Results</vt:lpstr>
      <vt:lpstr>Post 5MS Consolidated Plan Summary</vt:lpstr>
      <vt:lpstr>Transitional Arrangements Refresher</vt:lpstr>
      <vt:lpstr>Transitional Arrangements Refresher</vt:lpstr>
      <vt:lpstr>Interval Register Level CNDS Records</vt:lpstr>
      <vt:lpstr>DataStreamSuffix and DataStreamType ‘Combination’ validations</vt:lpstr>
      <vt:lpstr>CNDS &amp; Meter Data Delivery Matrix</vt:lpstr>
      <vt:lpstr>Scenario 1:  An interval metered NMI for NEM Settlement calculations</vt:lpstr>
      <vt:lpstr>Scenario 8:  An interval metered NMI with Master, Check and Logical Meters</vt:lpstr>
      <vt:lpstr>Readiness Reporting</vt:lpstr>
      <vt:lpstr>Industry Readiness – Round 8 (as at 22 June) </vt:lpstr>
      <vt:lpstr>Part A 5MS Essential Capability (as at 22 June) </vt:lpstr>
      <vt:lpstr>Part B – Other Industry Capabilities (as at 22 June)</vt:lpstr>
      <vt:lpstr>Contingency Update</vt:lpstr>
      <vt:lpstr>Contingency Plan</vt:lpstr>
      <vt:lpstr>Contingency Plan</vt:lpstr>
      <vt:lpstr>Essential Meter Monitoring</vt:lpstr>
      <vt:lpstr>MTP Update</vt:lpstr>
      <vt:lpstr>MTP Update</vt:lpstr>
      <vt:lpstr>Upcoming MTP Transition End Dates</vt:lpstr>
      <vt:lpstr>Upcoming MTP Transition End Dates</vt:lpstr>
      <vt:lpstr>How to apply new NMI Classification Codes</vt:lpstr>
      <vt:lpstr>Next steps and General Business</vt:lpstr>
      <vt:lpstr>Next steps and General Business</vt:lpstr>
      <vt:lpstr>Industry Risks and Issues</vt:lpstr>
      <vt:lpstr>Purpose of this risk review</vt:lpstr>
      <vt:lpstr>Open Risks for TFG Consideration</vt:lpstr>
      <vt:lpstr>Thank you for your attendance and participation!</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Anne-Marie McCague</cp:lastModifiedBy>
  <cp:revision>106</cp:revision>
  <cp:lastPrinted>2019-08-14T02:02:16Z</cp:lastPrinted>
  <dcterms:created xsi:type="dcterms:W3CDTF">2018-04-12T04:49:35Z</dcterms:created>
  <dcterms:modified xsi:type="dcterms:W3CDTF">2021-09-10T04:09:13Z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