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6"/>
  </p:notesMasterIdLst>
  <p:sldIdLst>
    <p:sldId id="256" r:id="rId5"/>
    <p:sldId id="258" r:id="rId6"/>
    <p:sldId id="257" r:id="rId7"/>
    <p:sldId id="1538" r:id="rId8"/>
    <p:sldId id="1539" r:id="rId9"/>
    <p:sldId id="1477" r:id="rId10"/>
    <p:sldId id="3703" r:id="rId11"/>
    <p:sldId id="3771" r:id="rId12"/>
    <p:sldId id="928" r:id="rId13"/>
    <p:sldId id="3772" r:id="rId14"/>
    <p:sldId id="3624" r:id="rId15"/>
    <p:sldId id="3696" r:id="rId16"/>
    <p:sldId id="1541" r:id="rId17"/>
    <p:sldId id="1229" r:id="rId18"/>
    <p:sldId id="1551" r:id="rId19"/>
    <p:sldId id="3774" r:id="rId20"/>
    <p:sldId id="3616" r:id="rId21"/>
    <p:sldId id="3773" r:id="rId22"/>
    <p:sldId id="1545" r:id="rId23"/>
    <p:sldId id="1548" r:id="rId24"/>
    <p:sldId id="1549" r:id="rId25"/>
    <p:sldId id="1550" r:id="rId26"/>
    <p:sldId id="1497" r:id="rId27"/>
    <p:sldId id="1502" r:id="rId28"/>
    <p:sldId id="1505" r:id="rId29"/>
    <p:sldId id="1482" r:id="rId30"/>
    <p:sldId id="1498" r:id="rId31"/>
    <p:sldId id="1501" r:id="rId32"/>
    <p:sldId id="1499" r:id="rId33"/>
    <p:sldId id="1500" r:id="rId34"/>
    <p:sldId id="1552" r:id="rId35"/>
    <p:sldId id="1503" r:id="rId36"/>
    <p:sldId id="1511" r:id="rId37"/>
    <p:sldId id="1544" r:id="rId38"/>
    <p:sldId id="1513" r:id="rId39"/>
    <p:sldId id="1514" r:id="rId40"/>
    <p:sldId id="1516" r:id="rId41"/>
    <p:sldId id="604" r:id="rId42"/>
    <p:sldId id="516" r:id="rId43"/>
    <p:sldId id="435" r:id="rId44"/>
    <p:sldId id="846" r:id="rId45"/>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538"/>
            <p14:sldId id="1539"/>
            <p14:sldId id="1477"/>
            <p14:sldId id="3703"/>
            <p14:sldId id="3771"/>
            <p14:sldId id="928"/>
            <p14:sldId id="3772"/>
            <p14:sldId id="3624"/>
            <p14:sldId id="3696"/>
            <p14:sldId id="1541"/>
            <p14:sldId id="1229"/>
            <p14:sldId id="1551"/>
            <p14:sldId id="3774"/>
            <p14:sldId id="3616"/>
            <p14:sldId id="3773"/>
            <p14:sldId id="1545"/>
            <p14:sldId id="1548"/>
            <p14:sldId id="1549"/>
            <p14:sldId id="1550"/>
            <p14:sldId id="1497"/>
            <p14:sldId id="1502"/>
            <p14:sldId id="1505"/>
            <p14:sldId id="1482"/>
            <p14:sldId id="1498"/>
            <p14:sldId id="1501"/>
            <p14:sldId id="1499"/>
            <p14:sldId id="1500"/>
            <p14:sldId id="1552"/>
            <p14:sldId id="1503"/>
            <p14:sldId id="1511"/>
            <p14:sldId id="1544"/>
            <p14:sldId id="1513"/>
            <p14:sldId id="1514"/>
            <p14:sldId id="1516"/>
            <p14:sldId id="604"/>
            <p14:sldId id="516"/>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7C2A27-865A-4D33-BC6E-2C463855EBEB}" v="73" dt="2021-01-28T22:52:07.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3931" autoAdjust="0"/>
  </p:normalViewPr>
  <p:slideViewPr>
    <p:cSldViewPr snapToGrid="0">
      <p:cViewPr varScale="1">
        <p:scale>
          <a:sx n="145" d="100"/>
          <a:sy n="145" d="100"/>
        </p:scale>
        <p:origin x="160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9/02/2021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39</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9/02/2021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9/02/2021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9/02/2021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339201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9/02/2021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9/02/2021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9/02/2021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9/02/2021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9/02/2021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9/02/2021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9/02/2021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9/02/2021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9/02/2021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59" r:id="rId12"/>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#11: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Friday 29</a:t>
            </a:r>
            <a:r>
              <a:rPr lang="en-AU" sz="1800" b="1" baseline="30000" dirty="0">
                <a:latin typeface="Arial"/>
                <a:cs typeface="Arial"/>
              </a:rPr>
              <a:t>th</a:t>
            </a:r>
            <a:r>
              <a:rPr lang="en-AU" sz="1800" b="1" dirty="0">
                <a:latin typeface="Arial"/>
                <a:cs typeface="Arial"/>
              </a:rPr>
              <a:t> Jan,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2BF8-4947-4ADF-8C7C-A7B82464E054}"/>
              </a:ext>
            </a:extLst>
          </p:cNvPr>
          <p:cNvSpPr>
            <a:spLocks noGrp="1"/>
          </p:cNvSpPr>
          <p:nvPr>
            <p:ph type="title"/>
          </p:nvPr>
        </p:nvSpPr>
        <p:spPr/>
        <p:txBody>
          <a:bodyPr>
            <a:normAutofit/>
          </a:bodyPr>
          <a:lstStyle/>
          <a:p>
            <a:r>
              <a:rPr lang="en-AU" sz="3527" dirty="0"/>
              <a:t>Initial Impact Assessment  </a:t>
            </a:r>
            <a:br>
              <a:rPr lang="en-AU" sz="3527" dirty="0"/>
            </a:br>
            <a:r>
              <a:rPr lang="en-AU" sz="3527" dirty="0"/>
              <a:t>Key dates</a:t>
            </a:r>
          </a:p>
        </p:txBody>
      </p:sp>
      <p:sp>
        <p:nvSpPr>
          <p:cNvPr id="4" name="Date Placeholder 3">
            <a:extLst>
              <a:ext uri="{FF2B5EF4-FFF2-40B4-BE49-F238E27FC236}">
                <a16:creationId xmlns:a16="http://schemas.microsoft.com/office/drawing/2014/main" id="{660DF1C3-67DF-4D62-8C23-753C8F626627}"/>
              </a:ext>
            </a:extLst>
          </p:cNvPr>
          <p:cNvSpPr>
            <a:spLocks noGrp="1"/>
          </p:cNvSpPr>
          <p:nvPr>
            <p:ph type="dt" sz="half" idx="10"/>
          </p:nvPr>
        </p:nvSpPr>
        <p:spPr/>
        <p:txBody>
          <a:bodyPr/>
          <a:lstStyle/>
          <a:p>
            <a:fld id="{FDEF3A66-B67E-4569-919D-CB6E78FCED42}" type="datetime1">
              <a:rPr lang="en-AU" smtClean="0"/>
              <a:t>9/02/2021</a:t>
            </a:fld>
            <a:endParaRPr lang="en-AU" dirty="0"/>
          </a:p>
        </p:txBody>
      </p:sp>
      <p:sp>
        <p:nvSpPr>
          <p:cNvPr id="6" name="Slide Number Placeholder 5">
            <a:extLst>
              <a:ext uri="{FF2B5EF4-FFF2-40B4-BE49-F238E27FC236}">
                <a16:creationId xmlns:a16="http://schemas.microsoft.com/office/drawing/2014/main" id="{61BFC735-D729-4B39-9862-1F70C6497744}"/>
              </a:ext>
            </a:extLst>
          </p:cNvPr>
          <p:cNvSpPr>
            <a:spLocks noGrp="1"/>
          </p:cNvSpPr>
          <p:nvPr>
            <p:ph type="sldNum" sz="quarter" idx="12"/>
          </p:nvPr>
        </p:nvSpPr>
        <p:spPr/>
        <p:txBody>
          <a:bodyPr/>
          <a:lstStyle/>
          <a:p>
            <a:fld id="{4EC81F68-4976-451A-B2E9-79BCBD2F70CC}" type="slidenum">
              <a:rPr lang="en-AU" smtClean="0"/>
              <a:t>10</a:t>
            </a:fld>
            <a:endParaRPr lang="en-AU" dirty="0"/>
          </a:p>
        </p:txBody>
      </p:sp>
      <p:graphicFrame>
        <p:nvGraphicFramePr>
          <p:cNvPr id="9" name="Table 9">
            <a:extLst>
              <a:ext uri="{FF2B5EF4-FFF2-40B4-BE49-F238E27FC236}">
                <a16:creationId xmlns:a16="http://schemas.microsoft.com/office/drawing/2014/main" id="{1A8D99FA-D370-4EA8-A195-62C3E5ADA2AB}"/>
              </a:ext>
            </a:extLst>
          </p:cNvPr>
          <p:cNvGraphicFramePr>
            <a:graphicFrameLocks noGrp="1"/>
          </p:cNvGraphicFramePr>
          <p:nvPr>
            <p:ph idx="1"/>
          </p:nvPr>
        </p:nvGraphicFramePr>
        <p:xfrm>
          <a:off x="511740" y="1568911"/>
          <a:ext cx="9668333" cy="5154160"/>
        </p:xfrm>
        <a:graphic>
          <a:graphicData uri="http://schemas.openxmlformats.org/drawingml/2006/table">
            <a:tbl>
              <a:tblPr firstRow="1" bandRow="1">
                <a:tableStyleId>{7DF18680-E054-41AD-8BC1-D1AEF772440D}</a:tableStyleId>
              </a:tblPr>
              <a:tblGrid>
                <a:gridCol w="1679262">
                  <a:extLst>
                    <a:ext uri="{9D8B030D-6E8A-4147-A177-3AD203B41FA5}">
                      <a16:colId xmlns:a16="http://schemas.microsoft.com/office/drawing/2014/main" val="1221529912"/>
                    </a:ext>
                  </a:extLst>
                </a:gridCol>
                <a:gridCol w="1078514">
                  <a:extLst>
                    <a:ext uri="{9D8B030D-6E8A-4147-A177-3AD203B41FA5}">
                      <a16:colId xmlns:a16="http://schemas.microsoft.com/office/drawing/2014/main" val="2345164422"/>
                    </a:ext>
                  </a:extLst>
                </a:gridCol>
                <a:gridCol w="1088593">
                  <a:extLst>
                    <a:ext uri="{9D8B030D-6E8A-4147-A177-3AD203B41FA5}">
                      <a16:colId xmlns:a16="http://schemas.microsoft.com/office/drawing/2014/main" val="53052652"/>
                    </a:ext>
                  </a:extLst>
                </a:gridCol>
                <a:gridCol w="5821964">
                  <a:extLst>
                    <a:ext uri="{9D8B030D-6E8A-4147-A177-3AD203B41FA5}">
                      <a16:colId xmlns:a16="http://schemas.microsoft.com/office/drawing/2014/main" val="2277902060"/>
                    </a:ext>
                  </a:extLst>
                </a:gridCol>
              </a:tblGrid>
              <a:tr h="373878">
                <a:tc>
                  <a:txBody>
                    <a:bodyPr/>
                    <a:lstStyle/>
                    <a:p>
                      <a:r>
                        <a:rPr lang="en-AU" sz="1300" dirty="0"/>
                        <a:t>Area</a:t>
                      </a:r>
                    </a:p>
                  </a:txBody>
                  <a:tcPr marL="100796" marR="100796" marT="50398" marB="50398" anchor="ctr">
                    <a:solidFill>
                      <a:schemeClr val="accent2"/>
                    </a:solidFill>
                  </a:tcPr>
                </a:tc>
                <a:tc>
                  <a:txBody>
                    <a:bodyPr/>
                    <a:lstStyle/>
                    <a:p>
                      <a:pPr algn="ctr"/>
                      <a:r>
                        <a:rPr lang="en-AU" sz="1300" dirty="0"/>
                        <a:t>Original Date</a:t>
                      </a:r>
                    </a:p>
                  </a:txBody>
                  <a:tcPr marL="39683" marR="39683" marT="50398" marB="50398" anchor="ctr">
                    <a:solidFill>
                      <a:schemeClr val="accent2"/>
                    </a:solidFill>
                  </a:tcPr>
                </a:tc>
                <a:tc>
                  <a:txBody>
                    <a:bodyPr/>
                    <a:lstStyle/>
                    <a:p>
                      <a:pPr algn="ctr"/>
                      <a:r>
                        <a:rPr lang="en-AU" sz="1300" dirty="0"/>
                        <a:t>New Date</a:t>
                      </a:r>
                    </a:p>
                  </a:txBody>
                  <a:tcPr marL="100796" marR="100796" marT="50398" marB="50398" anchor="ctr">
                    <a:solidFill>
                      <a:schemeClr val="accent2"/>
                    </a:solidFill>
                  </a:tcPr>
                </a:tc>
                <a:tc>
                  <a:txBody>
                    <a:bodyPr/>
                    <a:lstStyle/>
                    <a:p>
                      <a:r>
                        <a:rPr lang="en-AU" sz="1300" dirty="0"/>
                        <a:t>Implication</a:t>
                      </a:r>
                    </a:p>
                  </a:txBody>
                  <a:tcPr marL="100796" marR="100796" marT="50398" marB="50398" anchor="ctr">
                    <a:solidFill>
                      <a:schemeClr val="accent2"/>
                    </a:solidFill>
                  </a:tcPr>
                </a:tc>
                <a:extLst>
                  <a:ext uri="{0D108BD9-81ED-4DB2-BD59-A6C34878D82A}">
                    <a16:rowId xmlns:a16="http://schemas.microsoft.com/office/drawing/2014/main" val="3602050026"/>
                  </a:ext>
                </a:extLst>
              </a:tr>
              <a:tr h="582961">
                <a:tc>
                  <a:txBody>
                    <a:bodyPr/>
                    <a:lstStyle/>
                    <a:p>
                      <a:r>
                        <a:rPr lang="en-AU" sz="1300" b="1" dirty="0"/>
                        <a:t>5MS Rule Commencement</a:t>
                      </a:r>
                    </a:p>
                  </a:txBody>
                  <a:tcPr marL="100796" marR="100796" marT="50398" marB="50398" anchor="ctr"/>
                </a:tc>
                <a:tc>
                  <a:txBody>
                    <a:bodyPr/>
                    <a:lstStyle/>
                    <a:p>
                      <a:pPr algn="ctr"/>
                      <a:r>
                        <a:rPr lang="en-AU" sz="1300" dirty="0"/>
                        <a:t>1 Oct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to 5MS market start date</a:t>
                      </a:r>
                    </a:p>
                    <a:p>
                      <a:pPr marL="171450" indent="-171450">
                        <a:buFont typeface="Arial" panose="020B0604020202020204" pitchFamily="34" charset="0"/>
                        <a:buChar char="•"/>
                      </a:pPr>
                      <a:r>
                        <a:rPr lang="en-AU" sz="1300" dirty="0"/>
                        <a:t>Risk assessment requires review and re-rating to reflect revised schedule</a:t>
                      </a:r>
                    </a:p>
                  </a:txBody>
                  <a:tcPr marL="100796" marR="100796" marT="50398" marB="50398" anchor="ctr"/>
                </a:tc>
                <a:extLst>
                  <a:ext uri="{0D108BD9-81ED-4DB2-BD59-A6C34878D82A}">
                    <a16:rowId xmlns:a16="http://schemas.microsoft.com/office/drawing/2014/main" val="3930558811"/>
                  </a:ext>
                </a:extLst>
              </a:tr>
              <a:tr h="816146">
                <a:tc>
                  <a:txBody>
                    <a:bodyPr/>
                    <a:lstStyle/>
                    <a:p>
                      <a:r>
                        <a:rPr lang="en-AU" sz="1300" b="1" dirty="0"/>
                        <a:t>UFE soft start</a:t>
                      </a:r>
                    </a:p>
                  </a:txBody>
                  <a:tcPr marL="100796" marR="100796" marT="50398" marB="50398" anchor="ctr"/>
                </a:tc>
                <a:tc>
                  <a:txBody>
                    <a:bodyPr/>
                    <a:lstStyle/>
                    <a:p>
                      <a:pPr algn="ctr"/>
                      <a:r>
                        <a:rPr lang="en-AU" sz="1300" dirty="0"/>
                        <a:t>1 Oct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Compresses available DNSP population time for some UFE Standing data activities and may result in re-scheduling of activities</a:t>
                      </a:r>
                    </a:p>
                    <a:p>
                      <a:pPr marL="171450" indent="-171450">
                        <a:buFont typeface="Arial" panose="020B0604020202020204" pitchFamily="34" charset="0"/>
                        <a:buChar char="•"/>
                      </a:pPr>
                      <a:r>
                        <a:rPr lang="en-AU" sz="1300" dirty="0"/>
                        <a:t>Leads to potentially less accurate UFE on 1 Oct 21 soft start</a:t>
                      </a:r>
                    </a:p>
                  </a:txBody>
                  <a:tcPr marL="100796" marR="100796" marT="50398" marB="50398" anchor="ctr"/>
                </a:tc>
                <a:extLst>
                  <a:ext uri="{0D108BD9-81ED-4DB2-BD59-A6C34878D82A}">
                    <a16:rowId xmlns:a16="http://schemas.microsoft.com/office/drawing/2014/main" val="1293275636"/>
                  </a:ext>
                </a:extLst>
              </a:tr>
              <a:tr h="582961">
                <a:tc>
                  <a:txBody>
                    <a:bodyPr/>
                    <a:lstStyle/>
                    <a:p>
                      <a:r>
                        <a:rPr lang="en-AU" sz="1300" b="1" dirty="0"/>
                        <a:t>GS Rule Commencement</a:t>
                      </a:r>
                    </a:p>
                  </a:txBody>
                  <a:tcPr marL="100796" marR="100796" marT="50398" marB="50398" anchor="ctr"/>
                </a:tc>
                <a:tc>
                  <a:txBody>
                    <a:bodyPr/>
                    <a:lstStyle/>
                    <a:p>
                      <a:pPr algn="ctr"/>
                      <a:r>
                        <a:rPr lang="en-AU" sz="1300" dirty="0"/>
                        <a:t>1 May 22</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impact expected</a:t>
                      </a:r>
                    </a:p>
                  </a:txBody>
                  <a:tcPr marL="100796" marR="100796" marT="50398" marB="50398" anchor="ctr"/>
                </a:tc>
                <a:extLst>
                  <a:ext uri="{0D108BD9-81ED-4DB2-BD59-A6C34878D82A}">
                    <a16:rowId xmlns:a16="http://schemas.microsoft.com/office/drawing/2014/main" val="318985228"/>
                  </a:ext>
                </a:extLst>
              </a:tr>
              <a:tr h="582961">
                <a:tc>
                  <a:txBody>
                    <a:bodyPr/>
                    <a:lstStyle/>
                    <a:p>
                      <a:r>
                        <a:rPr lang="en-AU" sz="1300" b="1" dirty="0"/>
                        <a:t>5MS Market Trial</a:t>
                      </a:r>
                    </a:p>
                  </a:txBody>
                  <a:tcPr marL="100796" marR="100796" marT="50398" marB="50398" anchor="ctr"/>
                </a:tc>
                <a:tc>
                  <a:txBody>
                    <a:bodyPr/>
                    <a:lstStyle/>
                    <a:p>
                      <a:pPr algn="ctr"/>
                      <a:r>
                        <a:rPr lang="en-AU" sz="1300" dirty="0"/>
                        <a:t>5 July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to start date for 5MS market trial</a:t>
                      </a:r>
                    </a:p>
                    <a:p>
                      <a:pPr marL="171450" indent="-171450">
                        <a:buFont typeface="Arial" panose="020B0604020202020204" pitchFamily="34" charset="0"/>
                        <a:buChar char="•"/>
                      </a:pPr>
                      <a:r>
                        <a:rPr lang="en-AU" sz="1300" dirty="0"/>
                        <a:t>Acknowledge heightened risks around timely commencement</a:t>
                      </a:r>
                    </a:p>
                  </a:txBody>
                  <a:tcPr marL="100796" marR="100796" marT="50398" marB="50398" anchor="ctr"/>
                </a:tc>
                <a:extLst>
                  <a:ext uri="{0D108BD9-81ED-4DB2-BD59-A6C34878D82A}">
                    <a16:rowId xmlns:a16="http://schemas.microsoft.com/office/drawing/2014/main" val="1148210372"/>
                  </a:ext>
                </a:extLst>
              </a:tr>
              <a:tr h="582961">
                <a:tc>
                  <a:txBody>
                    <a:bodyPr/>
                    <a:lstStyle/>
                    <a:p>
                      <a:r>
                        <a:rPr lang="en-AU" sz="1300" b="1" dirty="0"/>
                        <a:t>Dispatch IT Go-Live</a:t>
                      </a:r>
                    </a:p>
                  </a:txBody>
                  <a:tcPr marL="100796" marR="100796" marT="50398" marB="50398" anchor="ctr"/>
                </a:tc>
                <a:tc>
                  <a:txBody>
                    <a:bodyPr/>
                    <a:lstStyle/>
                    <a:p>
                      <a:pPr algn="ctr"/>
                      <a:r>
                        <a:rPr lang="en-AU" sz="1300" dirty="0"/>
                        <a:t>1 Apr 21</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impact expected</a:t>
                      </a:r>
                    </a:p>
                  </a:txBody>
                  <a:tcPr marL="100796" marR="100796" marT="50398" marB="50398" anchor="ctr"/>
                </a:tc>
                <a:extLst>
                  <a:ext uri="{0D108BD9-81ED-4DB2-BD59-A6C34878D82A}">
                    <a16:rowId xmlns:a16="http://schemas.microsoft.com/office/drawing/2014/main" val="2208866021"/>
                  </a:ext>
                </a:extLst>
              </a:tr>
              <a:tr h="816146">
                <a:tc>
                  <a:txBody>
                    <a:bodyPr/>
                    <a:lstStyle/>
                    <a:p>
                      <a:r>
                        <a:rPr lang="en-AU" sz="1300" b="1" dirty="0"/>
                        <a:t>Settlements IT Go-Live</a:t>
                      </a:r>
                    </a:p>
                  </a:txBody>
                  <a:tcPr marL="100796" marR="100796" marT="50398" marB="50398" anchor="ctr"/>
                </a:tc>
                <a:tc>
                  <a:txBody>
                    <a:bodyPr/>
                    <a:lstStyle/>
                    <a:p>
                      <a:pPr algn="ctr"/>
                      <a:r>
                        <a:rPr lang="en-AU" sz="1300" dirty="0"/>
                        <a:t>15 Apr 21</a:t>
                      </a:r>
                    </a:p>
                  </a:txBody>
                  <a:tcPr marL="100796" marR="100796" marT="50398" marB="50398" anchor="ctr"/>
                </a:tc>
                <a:tc>
                  <a:txBody>
                    <a:bodyPr/>
                    <a:lstStyle/>
                    <a:p>
                      <a:pPr algn="ctr"/>
                      <a:r>
                        <a:rPr lang="en-AU" sz="1300" dirty="0"/>
                        <a:t>Mid-May</a:t>
                      </a:r>
                    </a:p>
                  </a:txBody>
                  <a:tcPr marL="39683" marR="39683" marT="39683" marB="39683" anchor="ctr"/>
                </a:tc>
                <a:tc>
                  <a:txBody>
                    <a:bodyPr/>
                    <a:lstStyle/>
                    <a:p>
                      <a:pPr marL="171450" indent="-171450">
                        <a:buFont typeface="Arial" panose="020B0604020202020204" pitchFamily="34" charset="0"/>
                        <a:buChar char="•"/>
                      </a:pPr>
                      <a:r>
                        <a:rPr lang="en-AU" sz="1300" dirty="0"/>
                        <a:t>Will now go-live before Retail MDM</a:t>
                      </a:r>
                    </a:p>
                    <a:p>
                      <a:pPr marL="171450" indent="-171450">
                        <a:buFont typeface="Arial" panose="020B0604020202020204" pitchFamily="34" charset="0"/>
                        <a:buChar char="•"/>
                      </a:pPr>
                      <a:r>
                        <a:rPr lang="en-AU" sz="1300" dirty="0"/>
                        <a:t>Further testing required to allow for this</a:t>
                      </a:r>
                    </a:p>
                    <a:p>
                      <a:pPr marL="171450" indent="-171450">
                        <a:buFont typeface="Arial" panose="020B0604020202020204" pitchFamily="34" charset="0"/>
                        <a:buChar char="•"/>
                      </a:pPr>
                      <a:r>
                        <a:rPr lang="en-AU" sz="1300" dirty="0"/>
                        <a:t>Date currently being finalised, mid-May expected</a:t>
                      </a:r>
                    </a:p>
                  </a:txBody>
                  <a:tcPr marL="100796" marR="100796" marT="50398" marB="50398" anchor="ctr"/>
                </a:tc>
                <a:extLst>
                  <a:ext uri="{0D108BD9-81ED-4DB2-BD59-A6C34878D82A}">
                    <a16:rowId xmlns:a16="http://schemas.microsoft.com/office/drawing/2014/main" val="1770896769"/>
                  </a:ext>
                </a:extLst>
              </a:tr>
              <a:tr h="816146">
                <a:tc>
                  <a:txBody>
                    <a:bodyPr/>
                    <a:lstStyle/>
                    <a:p>
                      <a:r>
                        <a:rPr lang="en-AU" sz="1300" b="1" dirty="0"/>
                        <a:t>Regulatory roadmap</a:t>
                      </a:r>
                    </a:p>
                  </a:txBody>
                  <a:tcPr marL="100796" marR="100796" marT="50398" marB="50398" anchor="ctr"/>
                </a:tc>
                <a:tc>
                  <a:txBody>
                    <a:bodyPr/>
                    <a:lstStyle/>
                    <a:p>
                      <a:pPr algn="ctr"/>
                      <a:r>
                        <a:rPr lang="en-AU" sz="1300" dirty="0"/>
                        <a:t>Various</a:t>
                      </a:r>
                    </a:p>
                  </a:txBody>
                  <a:tcPr marL="100796" marR="100796" marT="50398" marB="50398" anchor="ctr"/>
                </a:tc>
                <a:tc>
                  <a:txBody>
                    <a:bodyPr/>
                    <a:lstStyle/>
                    <a:p>
                      <a:pPr algn="ctr"/>
                      <a:r>
                        <a:rPr lang="en-AU" sz="1300" dirty="0"/>
                        <a:t>No change</a:t>
                      </a:r>
                    </a:p>
                  </a:txBody>
                  <a:tcPr marL="39683" marR="39683" marT="39683" marB="39683" anchor="ctr"/>
                </a:tc>
                <a:tc>
                  <a:txBody>
                    <a:bodyPr/>
                    <a:lstStyle/>
                    <a:p>
                      <a:pPr marL="171450" indent="-171450">
                        <a:buFont typeface="Arial" panose="020B0604020202020204" pitchFamily="34" charset="0"/>
                        <a:buChar char="•"/>
                      </a:pPr>
                      <a:r>
                        <a:rPr lang="en-AU" sz="1300" dirty="0"/>
                        <a:t>No change currently anticipated to any dates: Customer Switching, WDR</a:t>
                      </a:r>
                    </a:p>
                    <a:p>
                      <a:pPr marL="171450" indent="-171450">
                        <a:buFont typeface="Arial" panose="020B0604020202020204" pitchFamily="34" charset="0"/>
                        <a:buChar char="•"/>
                      </a:pPr>
                      <a:r>
                        <a:rPr lang="en-AU" sz="1300" dirty="0"/>
                        <a:t>Regulatory roadmap session currently being arranged at which the overall view can be reviewed</a:t>
                      </a:r>
                    </a:p>
                  </a:txBody>
                  <a:tcPr marL="100796" marR="100796" marT="50398" marB="50398" anchor="ctr"/>
                </a:tc>
                <a:extLst>
                  <a:ext uri="{0D108BD9-81ED-4DB2-BD59-A6C34878D82A}">
                    <a16:rowId xmlns:a16="http://schemas.microsoft.com/office/drawing/2014/main" val="2674626990"/>
                  </a:ext>
                </a:extLst>
              </a:tr>
            </a:tbl>
          </a:graphicData>
        </a:graphic>
      </p:graphicFrame>
    </p:spTree>
    <p:extLst>
      <p:ext uri="{BB962C8B-B14F-4D97-AF65-F5344CB8AC3E}">
        <p14:creationId xmlns:p14="http://schemas.microsoft.com/office/powerpoint/2010/main" val="3760187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7A72861A-0E04-406B-8BA5-6984086F979E}"/>
              </a:ext>
            </a:extLst>
          </p:cNvPr>
          <p:cNvGraphicFramePr>
            <a:graphicFrameLocks noGrp="1"/>
          </p:cNvGraphicFramePr>
          <p:nvPr/>
        </p:nvGraphicFramePr>
        <p:xfrm>
          <a:off x="522803" y="6835622"/>
          <a:ext cx="1506925" cy="573558"/>
        </p:xfrm>
        <a:graphic>
          <a:graphicData uri="http://schemas.openxmlformats.org/drawingml/2006/table">
            <a:tbl>
              <a:tblPr firstRow="1" bandRow="1">
                <a:tableStyleId>{5C22544A-7EE6-4342-B048-85BDC9FD1C3A}</a:tableStyleId>
              </a:tblPr>
              <a:tblGrid>
                <a:gridCol w="1506925">
                  <a:extLst>
                    <a:ext uri="{9D8B030D-6E8A-4147-A177-3AD203B41FA5}">
                      <a16:colId xmlns:a16="http://schemas.microsoft.com/office/drawing/2014/main" val="1249004647"/>
                    </a:ext>
                  </a:extLst>
                </a:gridCol>
              </a:tblGrid>
              <a:tr h="573558">
                <a:tc>
                  <a:txBody>
                    <a:bodyPr/>
                    <a:lstStyle/>
                    <a:p>
                      <a:endParaRPr lang="en-AU" sz="1700" dirty="0"/>
                    </a:p>
                  </a:txBody>
                  <a:tcPr marL="100796" marR="100796" marT="50398" marB="50398">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85007523"/>
                  </a:ext>
                </a:extLst>
              </a:tr>
            </a:tbl>
          </a:graphicData>
        </a:graphic>
      </p:graphicFrame>
      <p:sp>
        <p:nvSpPr>
          <p:cNvPr id="2" name="Title 1">
            <a:extLst>
              <a:ext uri="{FF2B5EF4-FFF2-40B4-BE49-F238E27FC236}">
                <a16:creationId xmlns:a16="http://schemas.microsoft.com/office/drawing/2014/main" id="{F04B8055-8BB6-4587-9013-35200C19F624}"/>
              </a:ext>
            </a:extLst>
          </p:cNvPr>
          <p:cNvSpPr>
            <a:spLocks noGrp="1"/>
          </p:cNvSpPr>
          <p:nvPr>
            <p:ph type="title"/>
          </p:nvPr>
        </p:nvSpPr>
        <p:spPr/>
        <p:txBody>
          <a:bodyPr/>
          <a:lstStyle/>
          <a:p>
            <a:r>
              <a:rPr lang="en-AU" dirty="0"/>
              <a:t>Impacts to Participants</a:t>
            </a:r>
          </a:p>
        </p:txBody>
      </p:sp>
      <p:sp>
        <p:nvSpPr>
          <p:cNvPr id="3" name="Content Placeholder 2">
            <a:extLst>
              <a:ext uri="{FF2B5EF4-FFF2-40B4-BE49-F238E27FC236}">
                <a16:creationId xmlns:a16="http://schemas.microsoft.com/office/drawing/2014/main" id="{02DCB343-AB75-494B-AA4C-A2B9529DCD82}"/>
              </a:ext>
            </a:extLst>
          </p:cNvPr>
          <p:cNvSpPr>
            <a:spLocks noGrp="1"/>
          </p:cNvSpPr>
          <p:nvPr>
            <p:ph idx="1"/>
          </p:nvPr>
        </p:nvSpPr>
        <p:spPr>
          <a:xfrm>
            <a:off x="440362" y="1538673"/>
            <a:ext cx="9763895" cy="5870507"/>
          </a:xfrm>
        </p:spPr>
        <p:txBody>
          <a:bodyPr vert="horz" lIns="79367" tIns="39683" rIns="79367" bIns="50398" rtlCol="0" anchor="t">
            <a:normAutofit/>
          </a:bodyPr>
          <a:lstStyle/>
          <a:p>
            <a:pPr>
              <a:lnSpc>
                <a:spcPct val="110000"/>
              </a:lnSpc>
              <a:spcBef>
                <a:spcPts val="331"/>
              </a:spcBef>
              <a:spcAft>
                <a:spcPts val="1323"/>
              </a:spcAft>
            </a:pPr>
            <a:r>
              <a:rPr lang="en-AU" sz="1543" dirty="0">
                <a:cs typeface="Segoe UI Semilight"/>
              </a:rPr>
              <a:t>AEMO will endeavour to minimise impacts to participant programmes in meeting overall 5MS and GS rule commencements.  We anticipate many of the impacts will entail replanning of activity in-line with available market capability.  Key areas impacted may include:</a:t>
            </a: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20000"/>
              </a:lnSpc>
              <a:spcBef>
                <a:spcPts val="331"/>
              </a:spcBef>
              <a:spcAft>
                <a:spcPts val="331"/>
              </a:spcAft>
            </a:pPr>
            <a:endParaRPr lang="en-AU" sz="1543" dirty="0">
              <a:cs typeface="Segoe UI Semilight"/>
            </a:endParaRPr>
          </a:p>
          <a:p>
            <a:pPr>
              <a:lnSpc>
                <a:spcPct val="110000"/>
              </a:lnSpc>
              <a:spcBef>
                <a:spcPts val="1323"/>
              </a:spcBef>
              <a:spcAft>
                <a:spcPts val="661"/>
              </a:spcAft>
            </a:pPr>
            <a:r>
              <a:rPr lang="en-AU" sz="1543" dirty="0">
                <a:cs typeface="Segoe UI Semilight"/>
              </a:rPr>
              <a:t>At the TFG scheduled for 29-Jan, impact on the Metering Transition Plan Activities (1-3) will be undertaken</a:t>
            </a:r>
          </a:p>
          <a:p>
            <a:pPr>
              <a:lnSpc>
                <a:spcPct val="110000"/>
              </a:lnSpc>
              <a:spcBef>
                <a:spcPts val="331"/>
              </a:spcBef>
              <a:spcAft>
                <a:spcPts val="661"/>
              </a:spcAft>
            </a:pPr>
            <a:r>
              <a:rPr lang="en-AU" sz="1543" dirty="0">
                <a:cs typeface="Segoe UI Semilight"/>
              </a:rPr>
              <a:t>ITWG will realign activity and participant availability for Invitation Industry Test</a:t>
            </a:r>
          </a:p>
          <a:p>
            <a:pPr>
              <a:lnSpc>
                <a:spcPct val="110000"/>
              </a:lnSpc>
              <a:spcBef>
                <a:spcPts val="331"/>
              </a:spcBef>
              <a:spcAft>
                <a:spcPts val="661"/>
              </a:spcAft>
            </a:pPr>
            <a:r>
              <a:rPr lang="en-AU" sz="1543" dirty="0">
                <a:cs typeface="Segoe UI Semilight"/>
              </a:rPr>
              <a:t>AEMO will reissue Retail Industry Go-Live plan to support rescheduling of new cutover dates</a:t>
            </a:r>
          </a:p>
          <a:p>
            <a:pPr>
              <a:lnSpc>
                <a:spcPct val="110000"/>
              </a:lnSpc>
              <a:spcBef>
                <a:spcPts val="331"/>
              </a:spcBef>
              <a:spcAft>
                <a:spcPts val="661"/>
              </a:spcAft>
            </a:pPr>
            <a:r>
              <a:rPr lang="en-AU" sz="1543" dirty="0">
                <a:cs typeface="Segoe UI Semilight"/>
              </a:rPr>
              <a:t>Readiness Survey #6 will include specific questions to consolidate view of industry impacts</a:t>
            </a:r>
          </a:p>
          <a:p>
            <a:pPr>
              <a:lnSpc>
                <a:spcPct val="110000"/>
              </a:lnSpc>
              <a:spcBef>
                <a:spcPts val="331"/>
              </a:spcBef>
              <a:spcAft>
                <a:spcPts val="661"/>
              </a:spcAft>
            </a:pPr>
            <a:r>
              <a:rPr lang="en-AU" sz="1543" dirty="0">
                <a:cs typeface="Segoe UI Semilight"/>
              </a:rPr>
              <a:t>Participants are asked to identify other areas requiring industry consideration at upcoming RWG</a:t>
            </a:r>
            <a:endParaRPr lang="en-AU" sz="1543" dirty="0"/>
          </a:p>
        </p:txBody>
      </p:sp>
      <p:sp>
        <p:nvSpPr>
          <p:cNvPr id="4" name="Date Placeholder 3">
            <a:extLst>
              <a:ext uri="{FF2B5EF4-FFF2-40B4-BE49-F238E27FC236}">
                <a16:creationId xmlns:a16="http://schemas.microsoft.com/office/drawing/2014/main" id="{A4E458A7-2F72-46F9-AD95-F8A2B08625A4}"/>
              </a:ext>
            </a:extLst>
          </p:cNvPr>
          <p:cNvSpPr>
            <a:spLocks noGrp="1"/>
          </p:cNvSpPr>
          <p:nvPr>
            <p:ph type="dt" sz="half" idx="10"/>
          </p:nvPr>
        </p:nvSpPr>
        <p:spPr>
          <a:xfrm>
            <a:off x="8157160" y="7157192"/>
            <a:ext cx="1435269" cy="402483"/>
          </a:xfrm>
        </p:spPr>
        <p:txBody>
          <a:bodyPr/>
          <a:lstStyle/>
          <a:p>
            <a:fld id="{FDEF3A66-B67E-4569-919D-CB6E78FCED42}" type="datetime1">
              <a:rPr lang="en-AU" smtClean="0"/>
              <a:t>9/02/2021</a:t>
            </a:fld>
            <a:endParaRPr lang="en-AU" dirty="0"/>
          </a:p>
        </p:txBody>
      </p:sp>
      <p:sp>
        <p:nvSpPr>
          <p:cNvPr id="6" name="Slide Number Placeholder 5">
            <a:extLst>
              <a:ext uri="{FF2B5EF4-FFF2-40B4-BE49-F238E27FC236}">
                <a16:creationId xmlns:a16="http://schemas.microsoft.com/office/drawing/2014/main" id="{23E60664-1023-4505-AC6E-4CD3C396FC4E}"/>
              </a:ext>
            </a:extLst>
          </p:cNvPr>
          <p:cNvSpPr>
            <a:spLocks noGrp="1"/>
          </p:cNvSpPr>
          <p:nvPr>
            <p:ph type="sldNum" sz="quarter" idx="12"/>
          </p:nvPr>
        </p:nvSpPr>
        <p:spPr>
          <a:xfrm>
            <a:off x="9690438" y="7122400"/>
            <a:ext cx="476289" cy="402483"/>
          </a:xfrm>
        </p:spPr>
        <p:txBody>
          <a:bodyPr/>
          <a:lstStyle/>
          <a:p>
            <a:fld id="{4EC81F68-4976-451A-B2E9-79BCBD2F70CC}" type="slidenum">
              <a:rPr lang="en-AU" smtClean="0"/>
              <a:t>11</a:t>
            </a:fld>
            <a:endParaRPr lang="en-AU" dirty="0"/>
          </a:p>
        </p:txBody>
      </p:sp>
      <p:sp>
        <p:nvSpPr>
          <p:cNvPr id="5" name="Rectangle 4">
            <a:extLst>
              <a:ext uri="{FF2B5EF4-FFF2-40B4-BE49-F238E27FC236}">
                <a16:creationId xmlns:a16="http://schemas.microsoft.com/office/drawing/2014/main" id="{9E92CE17-BA73-428F-A3B2-3A7E9C6F6077}"/>
              </a:ext>
            </a:extLst>
          </p:cNvPr>
          <p:cNvSpPr/>
          <p:nvPr/>
        </p:nvSpPr>
        <p:spPr>
          <a:xfrm>
            <a:off x="535672" y="2499321"/>
            <a:ext cx="9376279" cy="2505429"/>
          </a:xfrm>
          <a:prstGeom prst="rect">
            <a:avLst/>
          </a:prstGeom>
          <a:solidFill>
            <a:srgbClr val="CFEBF5"/>
          </a:solidFill>
          <a:ln w="12700">
            <a:solidFill>
              <a:schemeClr val="bg1"/>
            </a:solidFill>
          </a:ln>
          <a:effectLst>
            <a:outerShdw blurRad="50800" dist="38100" dir="5400000" algn="t" rotWithShape="0">
              <a:prstClr val="black">
                <a:alpha val="40000"/>
              </a:prstClr>
            </a:outerShdw>
          </a:effectLst>
        </p:spPr>
        <p:txBody>
          <a:bodyPr wrap="square">
            <a:spAutoFit/>
          </a:bodyPr>
          <a:lstStyle/>
          <a:p>
            <a:pPr marL="292234" lvl="1" indent="-292234">
              <a:lnSpc>
                <a:spcPct val="120000"/>
              </a:lnSpc>
              <a:spcBef>
                <a:spcPts val="331"/>
              </a:spcBef>
              <a:spcAft>
                <a:spcPts val="220"/>
              </a:spcAft>
              <a:buAutoNum type="arabicPeriod"/>
            </a:pPr>
            <a:r>
              <a:rPr lang="en-AU" sz="1433" b="1" dirty="0">
                <a:cs typeface="Segoe UI Semilight"/>
              </a:rPr>
              <a:t>Timing of metering data </a:t>
            </a:r>
            <a:r>
              <a:rPr lang="en-AU" sz="1433" dirty="0">
                <a:cs typeface="Segoe UI Semilight"/>
              </a:rPr>
              <a:t>delivery migration for interval meters to MDFF Format</a:t>
            </a:r>
          </a:p>
          <a:p>
            <a:pPr marL="292234" lvl="1" indent="-292234">
              <a:lnSpc>
                <a:spcPct val="120000"/>
              </a:lnSpc>
              <a:spcBef>
                <a:spcPts val="331"/>
              </a:spcBef>
              <a:spcAft>
                <a:spcPts val="220"/>
              </a:spcAft>
              <a:buAutoNum type="arabicPeriod"/>
            </a:pPr>
            <a:r>
              <a:rPr lang="en-AU" sz="1433" b="1" dirty="0">
                <a:cs typeface="Segoe UI Semilight"/>
              </a:rPr>
              <a:t>Adjusting the plans </a:t>
            </a:r>
            <a:r>
              <a:rPr lang="en-AU" sz="1433" dirty="0">
                <a:cs typeface="Segoe UI Semilight"/>
              </a:rPr>
              <a:t>for the commencement of 5-minute metering data delivery to AEMO, and potentially retailers/ DNSPs</a:t>
            </a:r>
          </a:p>
          <a:p>
            <a:pPr marL="292234" lvl="1" indent="-292234">
              <a:lnSpc>
                <a:spcPct val="120000"/>
              </a:lnSpc>
              <a:spcBef>
                <a:spcPts val="331"/>
              </a:spcBef>
              <a:spcAft>
                <a:spcPts val="220"/>
              </a:spcAft>
              <a:buAutoNum type="arabicPeriod"/>
            </a:pPr>
            <a:r>
              <a:rPr lang="en-AU" sz="1433" b="1" dirty="0">
                <a:cs typeface="Segoe UI Semilight"/>
              </a:rPr>
              <a:t>Adjusting the timing </a:t>
            </a:r>
            <a:r>
              <a:rPr lang="en-AU" sz="1433" dirty="0">
                <a:cs typeface="Segoe UI Semilight"/>
              </a:rPr>
              <a:t>for the population of NMI Standing data and NCONUML - for those activities with direct capability dependency on Retail Platform deployment</a:t>
            </a:r>
          </a:p>
          <a:p>
            <a:pPr marL="292234" lvl="1" indent="-292234">
              <a:lnSpc>
                <a:spcPct val="120000"/>
              </a:lnSpc>
              <a:spcBef>
                <a:spcPts val="331"/>
              </a:spcBef>
              <a:spcAft>
                <a:spcPts val="220"/>
              </a:spcAft>
              <a:buAutoNum type="arabicPeriod"/>
            </a:pPr>
            <a:r>
              <a:rPr lang="en-AU" sz="1433" b="1" dirty="0">
                <a:cs typeface="Segoe UI Semilight"/>
              </a:rPr>
              <a:t>Timing of participant implementation</a:t>
            </a:r>
            <a:r>
              <a:rPr lang="en-AU" sz="1433" dirty="0">
                <a:cs typeface="Segoe UI Semilight"/>
              </a:rPr>
              <a:t> of capability delivered with Retail Platform, including B2M via API capability</a:t>
            </a:r>
          </a:p>
          <a:p>
            <a:pPr marL="292234" lvl="1" indent="-292234">
              <a:lnSpc>
                <a:spcPct val="120000"/>
              </a:lnSpc>
              <a:spcBef>
                <a:spcPts val="331"/>
              </a:spcBef>
              <a:spcAft>
                <a:spcPts val="220"/>
              </a:spcAft>
              <a:buAutoNum type="arabicPeriod"/>
            </a:pPr>
            <a:r>
              <a:rPr lang="en-AU" sz="1433" b="1" dirty="0">
                <a:cs typeface="Segoe UI Semilight"/>
              </a:rPr>
              <a:t>Rescheduling</a:t>
            </a:r>
            <a:r>
              <a:rPr lang="en-AU" sz="1433" dirty="0">
                <a:cs typeface="Segoe UI Semilight"/>
              </a:rPr>
              <a:t> Industry Test involvement and resourcing</a:t>
            </a:r>
          </a:p>
          <a:p>
            <a:pPr marL="292234" lvl="1" indent="-292234">
              <a:lnSpc>
                <a:spcPct val="120000"/>
              </a:lnSpc>
              <a:spcBef>
                <a:spcPts val="331"/>
              </a:spcBef>
              <a:spcAft>
                <a:spcPts val="441"/>
              </a:spcAft>
              <a:buAutoNum type="arabicPeriod"/>
            </a:pPr>
            <a:r>
              <a:rPr lang="en-AU" sz="1433" b="1" dirty="0">
                <a:cs typeface="Segoe UI Semilight"/>
              </a:rPr>
              <a:t>Rescheduling</a:t>
            </a:r>
            <a:r>
              <a:rPr lang="en-AU" sz="1433" dirty="0">
                <a:cs typeface="Segoe UI Semilight"/>
              </a:rPr>
              <a:t> planned cutover activity</a:t>
            </a:r>
          </a:p>
        </p:txBody>
      </p:sp>
    </p:spTree>
    <p:extLst>
      <p:ext uri="{BB962C8B-B14F-4D97-AF65-F5344CB8AC3E}">
        <p14:creationId xmlns:p14="http://schemas.microsoft.com/office/powerpoint/2010/main" val="2018887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5575-6DF2-4550-A244-21360595ABCE}"/>
              </a:ext>
            </a:extLst>
          </p:cNvPr>
          <p:cNvSpPr>
            <a:spLocks noGrp="1"/>
          </p:cNvSpPr>
          <p:nvPr>
            <p:ph type="title"/>
          </p:nvPr>
        </p:nvSpPr>
        <p:spPr/>
        <p:txBody>
          <a:bodyPr/>
          <a:lstStyle/>
          <a:p>
            <a:r>
              <a:rPr lang="en-AU" dirty="0"/>
              <a:t>Industry Next Steps</a:t>
            </a:r>
          </a:p>
        </p:txBody>
      </p:sp>
      <p:sp>
        <p:nvSpPr>
          <p:cNvPr id="3" name="Content Placeholder 2">
            <a:extLst>
              <a:ext uri="{FF2B5EF4-FFF2-40B4-BE49-F238E27FC236}">
                <a16:creationId xmlns:a16="http://schemas.microsoft.com/office/drawing/2014/main" id="{2A488F62-2CAB-4A46-91B4-34AED943CB36}"/>
              </a:ext>
            </a:extLst>
          </p:cNvPr>
          <p:cNvSpPr>
            <a:spLocks noGrp="1"/>
          </p:cNvSpPr>
          <p:nvPr>
            <p:ph idx="1"/>
          </p:nvPr>
        </p:nvSpPr>
        <p:spPr>
          <a:xfrm>
            <a:off x="197139" y="1609418"/>
            <a:ext cx="9668168" cy="6033384"/>
          </a:xfrm>
        </p:spPr>
        <p:txBody>
          <a:bodyPr>
            <a:normAutofit fontScale="55000" lnSpcReduction="20000"/>
          </a:bodyPr>
          <a:lstStyle/>
          <a:p>
            <a:pPr>
              <a:lnSpc>
                <a:spcPct val="100000"/>
              </a:lnSpc>
              <a:spcBef>
                <a:spcPts val="661"/>
              </a:spcBef>
            </a:pPr>
            <a:r>
              <a:rPr lang="en-AU" sz="2900" dirty="0"/>
              <a:t>Feedback sought from participants (via PCF) by Friday 05 Feb 2021</a:t>
            </a:r>
          </a:p>
          <a:p>
            <a:pPr lvl="1">
              <a:lnSpc>
                <a:spcPct val="100000"/>
              </a:lnSpc>
              <a:spcBef>
                <a:spcPts val="661"/>
              </a:spcBef>
            </a:pPr>
            <a:r>
              <a:rPr lang="en-AU" sz="2900" dirty="0"/>
              <a:t>Preferred option, why, strength of views</a:t>
            </a:r>
          </a:p>
          <a:p>
            <a:pPr lvl="1">
              <a:lnSpc>
                <a:spcPct val="100000"/>
              </a:lnSpc>
              <a:spcBef>
                <a:spcPts val="661"/>
              </a:spcBef>
            </a:pPr>
            <a:r>
              <a:rPr lang="en-AU" sz="2900" dirty="0"/>
              <a:t>Via email </a:t>
            </a:r>
            <a:r>
              <a:rPr lang="en-AU" sz="2900" dirty="0">
                <a:hlinkClick r:id="rId2"/>
              </a:rPr>
              <a:t>5MS@aemo.com.au</a:t>
            </a:r>
            <a:endParaRPr lang="en-AU" sz="2900" dirty="0"/>
          </a:p>
          <a:p>
            <a:pPr lvl="1">
              <a:lnSpc>
                <a:spcPct val="100000"/>
              </a:lnSpc>
              <a:spcBef>
                <a:spcPts val="661"/>
              </a:spcBef>
              <a:spcAft>
                <a:spcPts val="661"/>
              </a:spcAft>
            </a:pPr>
            <a:r>
              <a:rPr lang="en-AU" sz="2900" dirty="0"/>
              <a:t>AEMO 5MS Team is available for discussion on implications</a:t>
            </a:r>
          </a:p>
          <a:p>
            <a:pPr lvl="1">
              <a:lnSpc>
                <a:spcPct val="100000"/>
              </a:lnSpc>
              <a:spcBef>
                <a:spcPts val="661"/>
              </a:spcBef>
              <a:spcAft>
                <a:spcPts val="661"/>
              </a:spcAft>
            </a:pPr>
            <a:endParaRPr lang="en-AU" sz="2900" dirty="0"/>
          </a:p>
          <a:p>
            <a:pPr>
              <a:lnSpc>
                <a:spcPct val="100000"/>
              </a:lnSpc>
              <a:spcBef>
                <a:spcPts val="661"/>
              </a:spcBef>
              <a:spcAft>
                <a:spcPts val="661"/>
              </a:spcAft>
            </a:pPr>
            <a:r>
              <a:rPr lang="en-AU" sz="2500" dirty="0"/>
              <a:t>TFG</a:t>
            </a:r>
          </a:p>
          <a:p>
            <a:pPr lvl="1">
              <a:lnSpc>
                <a:spcPct val="100000"/>
              </a:lnSpc>
              <a:spcBef>
                <a:spcPts val="661"/>
              </a:spcBef>
              <a:spcAft>
                <a:spcPts val="661"/>
              </a:spcAft>
            </a:pPr>
            <a:r>
              <a:rPr lang="en-AU" sz="2500" dirty="0"/>
              <a:t>Provide input through discussion at todays session</a:t>
            </a:r>
          </a:p>
          <a:p>
            <a:pPr lvl="1">
              <a:lnSpc>
                <a:spcPct val="100000"/>
              </a:lnSpc>
              <a:spcBef>
                <a:spcPts val="661"/>
              </a:spcBef>
            </a:pPr>
            <a:r>
              <a:rPr lang="en-AU" sz="2500" dirty="0"/>
              <a:t>AEMO to consolidate feedback / impacts as input to Executive Forum</a:t>
            </a:r>
          </a:p>
          <a:p>
            <a:pPr lvl="2">
              <a:lnSpc>
                <a:spcPct val="100000"/>
              </a:lnSpc>
              <a:spcBef>
                <a:spcPts val="661"/>
              </a:spcBef>
            </a:pPr>
            <a:r>
              <a:rPr lang="en-AU" sz="2200" dirty="0"/>
              <a:t>Notes circulated to TFG  2/2 to ensure consistency of findings</a:t>
            </a:r>
          </a:p>
          <a:p>
            <a:pPr lvl="1">
              <a:lnSpc>
                <a:spcPct val="100000"/>
              </a:lnSpc>
              <a:spcBef>
                <a:spcPts val="661"/>
              </a:spcBef>
            </a:pPr>
            <a:r>
              <a:rPr lang="en-AU" sz="2500" dirty="0"/>
              <a:t>Updated MTP to be used as basis for next round of readiness reporting – issued 2/2</a:t>
            </a:r>
          </a:p>
          <a:p>
            <a:pPr>
              <a:lnSpc>
                <a:spcPct val="100000"/>
              </a:lnSpc>
              <a:spcBef>
                <a:spcPts val="661"/>
              </a:spcBef>
            </a:pPr>
            <a:endParaRPr lang="en-AU" sz="2900" dirty="0"/>
          </a:p>
          <a:p>
            <a:pPr>
              <a:lnSpc>
                <a:spcPct val="100000"/>
              </a:lnSpc>
              <a:spcBef>
                <a:spcPts val="661"/>
              </a:spcBef>
            </a:pPr>
            <a:r>
              <a:rPr lang="en-AU" sz="2900" dirty="0"/>
              <a:t>RWG</a:t>
            </a:r>
          </a:p>
          <a:p>
            <a:pPr lvl="1">
              <a:lnSpc>
                <a:spcPct val="100000"/>
              </a:lnSpc>
              <a:spcBef>
                <a:spcPts val="661"/>
              </a:spcBef>
            </a:pPr>
            <a:r>
              <a:rPr lang="en-AU" sz="2900" dirty="0"/>
              <a:t>Respond to Readiness Survey on basis of agreed options- noting new risks/ dependencies</a:t>
            </a:r>
          </a:p>
          <a:p>
            <a:pPr lvl="1">
              <a:lnSpc>
                <a:spcPct val="120000"/>
              </a:lnSpc>
              <a:spcBef>
                <a:spcPts val="661"/>
              </a:spcBef>
            </a:pPr>
            <a:endParaRPr lang="en-AU" sz="2900" dirty="0"/>
          </a:p>
          <a:p>
            <a:pPr>
              <a:lnSpc>
                <a:spcPct val="100000"/>
              </a:lnSpc>
              <a:spcBef>
                <a:spcPts val="661"/>
              </a:spcBef>
            </a:pPr>
            <a:r>
              <a:rPr lang="en-AU" sz="2900" dirty="0"/>
              <a:t>Executive Forum</a:t>
            </a:r>
          </a:p>
          <a:p>
            <a:pPr lvl="1">
              <a:lnSpc>
                <a:spcPct val="100000"/>
              </a:lnSpc>
              <a:spcBef>
                <a:spcPts val="661"/>
              </a:spcBef>
            </a:pPr>
            <a:r>
              <a:rPr lang="en-AU" sz="2900" dirty="0"/>
              <a:t>Enable Execs to comment/question</a:t>
            </a:r>
          </a:p>
          <a:p>
            <a:pPr lvl="1">
              <a:lnSpc>
                <a:spcPct val="100000"/>
              </a:lnSpc>
              <a:spcBef>
                <a:spcPts val="661"/>
              </a:spcBef>
            </a:pPr>
            <a:r>
              <a:rPr lang="en-AU" sz="2900" dirty="0"/>
              <a:t>Summarise options feedback </a:t>
            </a:r>
          </a:p>
          <a:p>
            <a:pPr lvl="1">
              <a:lnSpc>
                <a:spcPct val="100000"/>
              </a:lnSpc>
              <a:spcBef>
                <a:spcPts val="661"/>
              </a:spcBef>
            </a:pPr>
            <a:r>
              <a:rPr lang="en-AU" sz="2900" dirty="0"/>
              <a:t>Advise of decision</a:t>
            </a:r>
          </a:p>
          <a:p>
            <a:pPr lvl="1">
              <a:lnSpc>
                <a:spcPct val="100000"/>
              </a:lnSpc>
              <a:spcBef>
                <a:spcPts val="661"/>
              </a:spcBef>
            </a:pPr>
            <a:r>
              <a:rPr lang="en-AU" sz="2900" dirty="0"/>
              <a:t>Date/time: 11 Feb 2021 at 13:00 ADST</a:t>
            </a:r>
          </a:p>
          <a:p>
            <a:pPr lvl="1">
              <a:lnSpc>
                <a:spcPct val="100000"/>
              </a:lnSpc>
              <a:spcBef>
                <a:spcPts val="661"/>
              </a:spcBef>
            </a:pPr>
            <a:endParaRPr lang="en-AU" sz="3000" dirty="0"/>
          </a:p>
          <a:p>
            <a:pPr marL="400965" lvl="1" indent="0">
              <a:lnSpc>
                <a:spcPct val="100000"/>
              </a:lnSpc>
              <a:spcBef>
                <a:spcPts val="661"/>
              </a:spcBef>
              <a:buNone/>
            </a:pPr>
            <a:endParaRPr lang="en-AU" dirty="0"/>
          </a:p>
        </p:txBody>
      </p:sp>
      <p:sp>
        <p:nvSpPr>
          <p:cNvPr id="4" name="Date Placeholder 3">
            <a:extLst>
              <a:ext uri="{FF2B5EF4-FFF2-40B4-BE49-F238E27FC236}">
                <a16:creationId xmlns:a16="http://schemas.microsoft.com/office/drawing/2014/main" id="{57ABF7EF-FE33-4AF7-AFB1-A2FCC8216BF2}"/>
              </a:ext>
            </a:extLst>
          </p:cNvPr>
          <p:cNvSpPr>
            <a:spLocks noGrp="1"/>
          </p:cNvSpPr>
          <p:nvPr>
            <p:ph type="dt" sz="half" idx="10"/>
          </p:nvPr>
        </p:nvSpPr>
        <p:spPr>
          <a:xfrm>
            <a:off x="8338593" y="7006699"/>
            <a:ext cx="1435269" cy="402483"/>
          </a:xfrm>
        </p:spPr>
        <p:txBody>
          <a:bodyPr/>
          <a:lstStyle/>
          <a:p>
            <a:fld id="{FDEF3A66-B67E-4569-919D-CB6E78FCED42}" type="datetime1">
              <a:rPr lang="en-AU" smtClean="0"/>
              <a:t>9/02/2021</a:t>
            </a:fld>
            <a:endParaRPr lang="en-AU" dirty="0"/>
          </a:p>
        </p:txBody>
      </p:sp>
      <p:sp>
        <p:nvSpPr>
          <p:cNvPr id="6" name="Slide Number Placeholder 5">
            <a:extLst>
              <a:ext uri="{FF2B5EF4-FFF2-40B4-BE49-F238E27FC236}">
                <a16:creationId xmlns:a16="http://schemas.microsoft.com/office/drawing/2014/main" id="{E5A3EAFD-D27D-400B-A214-4849B67FAFEE}"/>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235374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Proposed Changes to the MTP</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Tree>
    <p:extLst>
      <p:ext uri="{BB962C8B-B14F-4D97-AF65-F5344CB8AC3E}">
        <p14:creationId xmlns:p14="http://schemas.microsoft.com/office/powerpoint/2010/main" val="90518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6DDD-DDB8-42BD-B4BF-D2C179D7184F}"/>
              </a:ext>
            </a:extLst>
          </p:cNvPr>
          <p:cNvSpPr>
            <a:spLocks noGrp="1"/>
          </p:cNvSpPr>
          <p:nvPr>
            <p:ph type="title"/>
          </p:nvPr>
        </p:nvSpPr>
        <p:spPr/>
        <p:txBody>
          <a:bodyPr>
            <a:normAutofit/>
          </a:bodyPr>
          <a:lstStyle/>
          <a:p>
            <a:r>
              <a:rPr lang="en-AU" dirty="0"/>
              <a:t>Proposed Changes to the MTP</a:t>
            </a:r>
            <a:endParaRPr lang="en-AU" sz="1800" dirty="0"/>
          </a:p>
        </p:txBody>
      </p:sp>
      <p:graphicFrame>
        <p:nvGraphicFramePr>
          <p:cNvPr id="5" name="Table 5">
            <a:extLst>
              <a:ext uri="{FF2B5EF4-FFF2-40B4-BE49-F238E27FC236}">
                <a16:creationId xmlns:a16="http://schemas.microsoft.com/office/drawing/2014/main" id="{D1095CD5-CD12-46D7-9EB1-A7284C8F5B72}"/>
              </a:ext>
            </a:extLst>
          </p:cNvPr>
          <p:cNvGraphicFramePr>
            <a:graphicFrameLocks noGrp="1"/>
          </p:cNvGraphicFramePr>
          <p:nvPr>
            <p:ph idx="1"/>
            <p:extLst>
              <p:ext uri="{D42A27DB-BD31-4B8C-83A1-F6EECF244321}">
                <p14:modId xmlns:p14="http://schemas.microsoft.com/office/powerpoint/2010/main" val="4082897652"/>
              </p:ext>
            </p:extLst>
          </p:nvPr>
        </p:nvGraphicFramePr>
        <p:xfrm>
          <a:off x="60929" y="1506073"/>
          <a:ext cx="10582948" cy="5974080"/>
        </p:xfrm>
        <a:graphic>
          <a:graphicData uri="http://schemas.openxmlformats.org/drawingml/2006/table">
            <a:tbl>
              <a:tblPr firstRow="1" bandRow="1">
                <a:tableStyleId>{5C22544A-7EE6-4342-B048-85BDC9FD1C3A}</a:tableStyleId>
              </a:tblPr>
              <a:tblGrid>
                <a:gridCol w="1365023">
                  <a:extLst>
                    <a:ext uri="{9D8B030D-6E8A-4147-A177-3AD203B41FA5}">
                      <a16:colId xmlns:a16="http://schemas.microsoft.com/office/drawing/2014/main" val="2817304428"/>
                    </a:ext>
                  </a:extLst>
                </a:gridCol>
                <a:gridCol w="1514601">
                  <a:extLst>
                    <a:ext uri="{9D8B030D-6E8A-4147-A177-3AD203B41FA5}">
                      <a16:colId xmlns:a16="http://schemas.microsoft.com/office/drawing/2014/main" val="2710216400"/>
                    </a:ext>
                  </a:extLst>
                </a:gridCol>
                <a:gridCol w="3690492">
                  <a:extLst>
                    <a:ext uri="{9D8B030D-6E8A-4147-A177-3AD203B41FA5}">
                      <a16:colId xmlns:a16="http://schemas.microsoft.com/office/drawing/2014/main" val="1637395584"/>
                    </a:ext>
                  </a:extLst>
                </a:gridCol>
                <a:gridCol w="993341">
                  <a:extLst>
                    <a:ext uri="{9D8B030D-6E8A-4147-A177-3AD203B41FA5}">
                      <a16:colId xmlns:a16="http://schemas.microsoft.com/office/drawing/2014/main" val="773721079"/>
                    </a:ext>
                  </a:extLst>
                </a:gridCol>
                <a:gridCol w="3019491">
                  <a:extLst>
                    <a:ext uri="{9D8B030D-6E8A-4147-A177-3AD203B41FA5}">
                      <a16:colId xmlns:a16="http://schemas.microsoft.com/office/drawing/2014/main" val="2393846058"/>
                    </a:ext>
                  </a:extLst>
                </a:gridCol>
              </a:tblGrid>
              <a:tr h="370840">
                <a:tc>
                  <a:txBody>
                    <a:bodyPr/>
                    <a:lstStyle/>
                    <a:p>
                      <a:pPr algn="ctr"/>
                      <a:r>
                        <a:rPr lang="en-AU" sz="1200" dirty="0"/>
                        <a:t>Category</a:t>
                      </a:r>
                    </a:p>
                  </a:txBody>
                  <a:tcPr anchor="ctr"/>
                </a:tc>
                <a:tc>
                  <a:txBody>
                    <a:bodyPr/>
                    <a:lstStyle/>
                    <a:p>
                      <a:pPr algn="ctr"/>
                      <a:r>
                        <a:rPr lang="en-AU" sz="1200" dirty="0"/>
                        <a:t>Activity ID</a:t>
                      </a:r>
                    </a:p>
                  </a:txBody>
                  <a:tcPr anchor="ctr"/>
                </a:tc>
                <a:tc>
                  <a:txBody>
                    <a:bodyPr/>
                    <a:lstStyle/>
                    <a:p>
                      <a:pPr algn="ctr"/>
                      <a:r>
                        <a:rPr lang="en-AU" sz="1200" dirty="0"/>
                        <a:t>Activity Description</a:t>
                      </a:r>
                    </a:p>
                  </a:txBody>
                  <a:tcPr anchor="ctr"/>
                </a:tc>
                <a:tc>
                  <a:txBody>
                    <a:bodyPr/>
                    <a:lstStyle/>
                    <a:p>
                      <a:pPr algn="ctr"/>
                      <a:r>
                        <a:rPr lang="en-AU" sz="1200" dirty="0">
                          <a:solidFill>
                            <a:schemeClr val="bg1"/>
                          </a:solidFill>
                        </a:rPr>
                        <a:t>Change Type</a:t>
                      </a:r>
                    </a:p>
                  </a:txBody>
                  <a:tcPr anchor="ctr">
                    <a:solidFill>
                      <a:schemeClr val="accent1"/>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Change Detail</a:t>
                      </a:r>
                    </a:p>
                  </a:txBody>
                  <a:tcPr anchor="ctr">
                    <a:solidFill>
                      <a:schemeClr val="accent1"/>
                    </a:solidFill>
                  </a:tcPr>
                </a:tc>
                <a:extLst>
                  <a:ext uri="{0D108BD9-81ED-4DB2-BD59-A6C34878D82A}">
                    <a16:rowId xmlns:a16="http://schemas.microsoft.com/office/drawing/2014/main" val="4195989688"/>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 Installation &amp; Reconfiguration</a:t>
                      </a:r>
                    </a:p>
                  </a:txBody>
                  <a:tcPr/>
                </a:tc>
                <a:tc>
                  <a:txBody>
                    <a:bodyPr/>
                    <a:lstStyle/>
                    <a:p>
                      <a:pPr algn="l"/>
                      <a:r>
                        <a:rPr lang="en-AU" sz="1100" dirty="0"/>
                        <a:t>A19a</a:t>
                      </a:r>
                    </a:p>
                  </a:txBody>
                  <a:tcPr/>
                </a:tc>
                <a:tc>
                  <a:txBody>
                    <a:bodyPr/>
                    <a:lstStyle/>
                    <a:p>
                      <a:pPr marL="0" algn="l" defTabSz="801929" rtl="0" eaLnBrk="1" fontAlgn="t" latinLnBrk="0" hangingPunct="1"/>
                      <a:r>
                        <a:rPr lang="en-AU" sz="1100" b="0" i="0" kern="1200" dirty="0">
                          <a:solidFill>
                            <a:schemeClr val="dk1"/>
                          </a:solidFill>
                          <a:effectLst/>
                          <a:latin typeface="+mn-lt"/>
                          <a:ea typeface="+mn-ea"/>
                          <a:cs typeface="+mn-cs"/>
                        </a:rPr>
                        <a:t>Provide progress and amendments to ‘Known’ Cross Boundary forward plans to AEMO every 2mths</a:t>
                      </a:r>
                    </a:p>
                  </a:txBody>
                  <a:tcPr marL="6350" marR="6350" marT="6350"/>
                </a:tc>
                <a:tc>
                  <a:txBody>
                    <a:bodyPr/>
                    <a:lstStyle/>
                    <a:p>
                      <a:pPr algn="ctr"/>
                      <a:r>
                        <a:rPr lang="en-AU" sz="1100" dirty="0">
                          <a:solidFill>
                            <a:srgbClr val="FF0000"/>
                          </a:solidFill>
                        </a:rPr>
                        <a:t>New activity</a:t>
                      </a:r>
                    </a:p>
                  </a:txBody>
                  <a:tcPr/>
                </a:tc>
                <a:tc>
                  <a:txBody>
                    <a:bodyPr/>
                    <a:lstStyle/>
                    <a:p>
                      <a:pPr algn="l"/>
                      <a:r>
                        <a:rPr lang="en-AU" sz="1100" dirty="0">
                          <a:solidFill>
                            <a:schemeClr val="tx1"/>
                          </a:solidFill>
                        </a:rPr>
                        <a:t>MC Rollout plans required for Cross Boundary meters (Known) meters</a:t>
                      </a:r>
                    </a:p>
                  </a:txBody>
                  <a:tcPr/>
                </a:tc>
                <a:extLst>
                  <a:ext uri="{0D108BD9-81ED-4DB2-BD59-A6C34878D82A}">
                    <a16:rowId xmlns:a16="http://schemas.microsoft.com/office/drawing/2014/main" val="4258171704"/>
                  </a:ext>
                </a:extLst>
              </a:tr>
              <a:tr h="370840">
                <a:tc>
                  <a:txBody>
                    <a:bodyPr/>
                    <a:lstStyle/>
                    <a:p>
                      <a:endParaRPr lang="en-AU" sz="1100" dirty="0"/>
                    </a:p>
                  </a:txBody>
                  <a:tcPr/>
                </a:tc>
                <a:tc>
                  <a:txBody>
                    <a:bodyPr/>
                    <a:lstStyle/>
                    <a:p>
                      <a:pPr algn="l"/>
                      <a:r>
                        <a:rPr lang="en-AU" sz="1100" dirty="0"/>
                        <a:t>A31</a:t>
                      </a:r>
                    </a:p>
                  </a:txBody>
                  <a:tcPr/>
                </a:tc>
                <a:tc>
                  <a:txBody>
                    <a:bodyPr/>
                    <a:lstStyle/>
                    <a:p>
                      <a:r>
                        <a:rPr lang="en-AU" sz="1100" b="0" i="0" kern="1200" dirty="0">
                          <a:solidFill>
                            <a:schemeClr val="dk1"/>
                          </a:solidFill>
                          <a:effectLst/>
                          <a:latin typeface="+mn-lt"/>
                          <a:ea typeface="+mn-ea"/>
                          <a:cs typeface="+mn-cs"/>
                        </a:rPr>
                        <a:t>For any registered ‘Special Site’ (as defined in the ‘Special Sites and Technology Related conditions within the National Electricity Market Version 1.2) </a:t>
                      </a:r>
                      <a:r>
                        <a:rPr lang="en-AU" sz="1100" b="0" i="0" kern="1200" dirty="0">
                          <a:solidFill>
                            <a:srgbClr val="FF0000"/>
                          </a:solidFill>
                          <a:effectLst/>
                          <a:latin typeface="+mn-lt"/>
                          <a:ea typeface="+mn-ea"/>
                          <a:cs typeface="+mn-cs"/>
                        </a:rPr>
                        <a:t>or any Logical NMI</a:t>
                      </a:r>
                      <a:r>
                        <a:rPr lang="en-AU" sz="1100" b="0" i="0" kern="1200" dirty="0">
                          <a:solidFill>
                            <a:schemeClr val="dk1"/>
                          </a:solidFill>
                          <a:effectLst/>
                          <a:latin typeface="+mn-lt"/>
                          <a:ea typeface="+mn-ea"/>
                          <a:cs typeface="+mn-cs"/>
                        </a:rPr>
                        <a:t>, update and distribute algorithms adjusted for introduction of 5 minute interval length to AEMO, FRMP and LNSP for approval.</a:t>
                      </a:r>
                      <a:endParaRPr lang="en-AU" sz="1100" dirty="0"/>
                    </a:p>
                  </a:txBody>
                  <a:tcPr/>
                </a:tc>
                <a:tc>
                  <a:txBody>
                    <a:bodyPr/>
                    <a:lstStyle/>
                    <a:p>
                      <a:pPr algn="ctr"/>
                      <a:r>
                        <a:rPr lang="en-AU" sz="1100" dirty="0"/>
                        <a:t>Change to description</a:t>
                      </a:r>
                    </a:p>
                  </a:txBody>
                  <a:tcPr/>
                </a:tc>
                <a:tc>
                  <a:txBody>
                    <a:bodyPr/>
                    <a:lstStyle/>
                    <a:p>
                      <a:pPr algn="l"/>
                      <a:r>
                        <a:rPr lang="en-AU" sz="1100" dirty="0"/>
                        <a:t>Addition of “…</a:t>
                      </a:r>
                      <a:r>
                        <a:rPr lang="en-AU" sz="1100" dirty="0">
                          <a:solidFill>
                            <a:srgbClr val="FF0000"/>
                          </a:solidFill>
                        </a:rPr>
                        <a:t>or any Logical NMI</a:t>
                      </a:r>
                      <a:r>
                        <a:rPr lang="en-AU" sz="1100" dirty="0"/>
                        <a:t>…”</a:t>
                      </a:r>
                    </a:p>
                  </a:txBody>
                  <a:tcPr/>
                </a:tc>
                <a:extLst>
                  <a:ext uri="{0D108BD9-81ED-4DB2-BD59-A6C34878D82A}">
                    <a16:rowId xmlns:a16="http://schemas.microsoft.com/office/drawing/2014/main" val="1901391392"/>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 Data Delivery</a:t>
                      </a:r>
                    </a:p>
                  </a:txBody>
                  <a:tcPr/>
                </a:tc>
                <a:tc>
                  <a:txBody>
                    <a:bodyPr/>
                    <a:lstStyle/>
                    <a:p>
                      <a:pPr algn="l"/>
                      <a:r>
                        <a:rPr lang="en-AU" sz="1100" dirty="0"/>
                        <a:t>A32a, A37a, A42a, A52b, A58b, A64b, A70b, A82a</a:t>
                      </a:r>
                    </a:p>
                  </a:txBody>
                  <a:tcPr/>
                </a:tc>
                <a:tc>
                  <a:txBody>
                    <a:bodyPr/>
                    <a:lstStyle/>
                    <a:p>
                      <a:r>
                        <a:rPr lang="en-AU" sz="1100" b="0" i="0" kern="1200" dirty="0">
                          <a:solidFill>
                            <a:schemeClr val="dk1"/>
                          </a:solidFill>
                          <a:effectLst/>
                          <a:latin typeface="+mn-lt"/>
                          <a:ea typeface="+mn-ea"/>
                          <a:cs typeface="+mn-cs"/>
                        </a:rPr>
                        <a:t>Provide datastream conversion plans to convert Net datastreams to register level to AEMO every 2mths</a:t>
                      </a:r>
                      <a:endParaRPr lang="en-AU" sz="1100" dirty="0"/>
                    </a:p>
                  </a:txBody>
                  <a:tcPr/>
                </a:tc>
                <a:tc>
                  <a:txBody>
                    <a:bodyPr/>
                    <a:lstStyle/>
                    <a:p>
                      <a:pPr algn="ctr"/>
                      <a:r>
                        <a:rPr lang="en-AU" sz="1100" dirty="0">
                          <a:solidFill>
                            <a:srgbClr val="FF0000"/>
                          </a:solidFill>
                        </a:rPr>
                        <a:t>New activities</a:t>
                      </a:r>
                    </a:p>
                  </a:txBody>
                  <a:tcPr/>
                </a:tc>
                <a:tc>
                  <a:txBody>
                    <a:bodyPr/>
                    <a:lstStyle/>
                    <a:p>
                      <a:r>
                        <a:rPr lang="en-AU" sz="1100" dirty="0"/>
                        <a:t>MDPs to provide conversion plans from 1 Mar 2021 every 2mths</a:t>
                      </a:r>
                    </a:p>
                  </a:txBody>
                  <a:tcPr/>
                </a:tc>
                <a:extLst>
                  <a:ext uri="{0D108BD9-81ED-4DB2-BD59-A6C34878D82A}">
                    <a16:rowId xmlns:a16="http://schemas.microsoft.com/office/drawing/2014/main" val="2049652183"/>
                  </a:ext>
                </a:extLst>
              </a:tr>
              <a:tr h="370840">
                <a:tc>
                  <a:txBody>
                    <a:bodyPr/>
                    <a:lstStyle/>
                    <a:p>
                      <a:endParaRPr lang="en-AU" sz="1100" dirty="0"/>
                    </a:p>
                  </a:txBody>
                  <a:tcPr/>
                </a:tc>
                <a:tc>
                  <a:txBody>
                    <a:bodyPr/>
                    <a:lstStyle/>
                    <a:p>
                      <a:pPr algn="l"/>
                      <a:r>
                        <a:rPr lang="en-AU" sz="1100" dirty="0"/>
                        <a:t>A35, A41, A46, A50, A56, A62, A68, A74, A86, A92</a:t>
                      </a:r>
                    </a:p>
                  </a:txBody>
                  <a:tcPr/>
                </a:tc>
                <a:tc>
                  <a:txBody>
                    <a:bodyPr/>
                    <a:lstStyle/>
                    <a:p>
                      <a:r>
                        <a:rPr lang="en-AU" sz="1100" b="0" i="0" kern="1200" dirty="0">
                          <a:solidFill>
                            <a:schemeClr val="dk1"/>
                          </a:solidFill>
                          <a:effectLst/>
                          <a:latin typeface="+mn-lt"/>
                          <a:ea typeface="+mn-ea"/>
                          <a:cs typeface="+mn-cs"/>
                        </a:rPr>
                        <a:t>5min metering data delivered to AEMO (MDFF) (Export and import (active (kWh) and reactive (kVarh)) energy metering data as applicable) </a:t>
                      </a:r>
                      <a:endParaRPr lang="en-AU" sz="1100" dirty="0"/>
                    </a:p>
                  </a:txBody>
                  <a:tcPr/>
                </a:tc>
                <a:tc>
                  <a:txBody>
                    <a:bodyPr/>
                    <a:lstStyle/>
                    <a:p>
                      <a:pPr algn="ctr"/>
                      <a:r>
                        <a:rPr lang="en-AU" sz="1100" dirty="0"/>
                        <a:t>Change Transition Start Date</a:t>
                      </a:r>
                    </a:p>
                  </a:txBody>
                  <a:tcPr/>
                </a:tc>
                <a:tc>
                  <a:txBody>
                    <a:bodyPr/>
                    <a:lstStyle/>
                    <a:p>
                      <a:pPr algn="l"/>
                      <a:r>
                        <a:rPr lang="en-AU" sz="1100" dirty="0"/>
                        <a:t>Transition Start Date changed from 1 Apr 2021 to </a:t>
                      </a:r>
                      <a:r>
                        <a:rPr lang="en-AU" sz="1100" dirty="0">
                          <a:solidFill>
                            <a:srgbClr val="FF0000"/>
                          </a:solidFill>
                        </a:rPr>
                        <a:t>22 June 2021</a:t>
                      </a:r>
                    </a:p>
                  </a:txBody>
                  <a:tcPr/>
                </a:tc>
                <a:extLst>
                  <a:ext uri="{0D108BD9-81ED-4DB2-BD59-A6C34878D82A}">
                    <a16:rowId xmlns:a16="http://schemas.microsoft.com/office/drawing/2014/main" val="2484675091"/>
                  </a:ext>
                </a:extLst>
              </a:tr>
              <a:tr h="370840">
                <a:tc>
                  <a:txBody>
                    <a:bodyPr/>
                    <a:lstStyle/>
                    <a:p>
                      <a:endParaRPr lang="en-AU" sz="1100" dirty="0"/>
                    </a:p>
                  </a:txBody>
                  <a:tcPr/>
                </a:tc>
                <a:tc>
                  <a:txBody>
                    <a:bodyPr/>
                    <a:lstStyle/>
                    <a:p>
                      <a:pPr algn="l"/>
                      <a:r>
                        <a:rPr lang="en-AU" sz="1100" dirty="0"/>
                        <a:t>A52a, A58a, A64a, A70a</a:t>
                      </a:r>
                    </a:p>
                  </a:txBody>
                  <a:tcPr/>
                </a:tc>
                <a:tc>
                  <a:txBody>
                    <a:bodyPr/>
                    <a:lstStyle/>
                    <a:p>
                      <a:r>
                        <a:rPr lang="en-AU" sz="1100" dirty="0"/>
                        <a:t>Provide progress and amendments to forward plans to AEMO and industry every 2mths</a:t>
                      </a:r>
                    </a:p>
                  </a:txBody>
                  <a:tcPr/>
                </a:tc>
                <a:tc>
                  <a:txBody>
                    <a:bodyPr/>
                    <a:lstStyle/>
                    <a:p>
                      <a:pPr algn="ctr"/>
                      <a:r>
                        <a:rPr lang="en-AU" sz="1100" dirty="0"/>
                        <a:t>Change in frequency</a:t>
                      </a:r>
                    </a:p>
                  </a:txBody>
                  <a:tcPr/>
                </a:tc>
                <a:tc>
                  <a:txBody>
                    <a:bodyPr/>
                    <a:lstStyle/>
                    <a:p>
                      <a:pPr algn="l"/>
                      <a:r>
                        <a:rPr lang="en-AU" sz="1100" dirty="0">
                          <a:solidFill>
                            <a:schemeClr val="tx1"/>
                          </a:solidFill>
                        </a:rPr>
                        <a:t>Proposing to change frequency to every 2mths, to align to other rollout plan requirements</a:t>
                      </a:r>
                    </a:p>
                  </a:txBody>
                  <a:tcPr/>
                </a:tc>
                <a:extLst>
                  <a:ext uri="{0D108BD9-81ED-4DB2-BD59-A6C34878D82A}">
                    <a16:rowId xmlns:a16="http://schemas.microsoft.com/office/drawing/2014/main" val="467971982"/>
                  </a:ext>
                </a:extLst>
              </a:tr>
              <a:tr h="370840">
                <a:tc>
                  <a:txBody>
                    <a:bodyPr/>
                    <a:lstStyle/>
                    <a:p>
                      <a:endParaRPr lang="en-AU" sz="1100" dirty="0"/>
                    </a:p>
                  </a:txBody>
                  <a:tcPr/>
                </a:tc>
                <a:tc>
                  <a:txBody>
                    <a:bodyPr/>
                    <a:lstStyle/>
                    <a:p>
                      <a:pPr algn="l"/>
                      <a:r>
                        <a:rPr lang="en-AU" sz="1100" dirty="0"/>
                        <a:t>A36, A40, A45, A51, A57, A63, A69, A75</a:t>
                      </a:r>
                    </a:p>
                  </a:txBody>
                  <a:tcPr/>
                </a:tc>
                <a:tc>
                  <a:txBody>
                    <a:bodyPr/>
                    <a:lstStyle/>
                    <a:p>
                      <a:r>
                        <a:rPr lang="en-AU" sz="1100" b="0" i="0" kern="1200" dirty="0">
                          <a:solidFill>
                            <a:schemeClr val="dk1"/>
                          </a:solidFill>
                          <a:effectLst/>
                          <a:latin typeface="+mn-lt"/>
                          <a:ea typeface="+mn-ea"/>
                          <a:cs typeface="+mn-cs"/>
                        </a:rPr>
                        <a:t>Create/activate export and import (active (kWh) and reactive (kVarh)) energy datastreams in CNDS table</a:t>
                      </a:r>
                      <a:endParaRPr lang="en-AU" sz="1100" dirty="0"/>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2075975614"/>
                  </a:ext>
                </a:extLst>
              </a:tr>
              <a:tr h="370840">
                <a:tc>
                  <a:txBody>
                    <a:bodyPr/>
                    <a:lstStyle/>
                    <a:p>
                      <a:endParaRPr lang="en-AU" sz="1100" dirty="0"/>
                    </a:p>
                  </a:txBody>
                  <a:tcPr/>
                </a:tc>
                <a:tc>
                  <a:txBody>
                    <a:bodyPr/>
                    <a:lstStyle/>
                    <a:p>
                      <a:pPr algn="l"/>
                      <a:r>
                        <a:rPr lang="en-AU" sz="1100" dirty="0"/>
                        <a:t>A94</a:t>
                      </a:r>
                    </a:p>
                  </a:txBody>
                  <a:tcPr/>
                </a:tc>
                <a:tc>
                  <a:txBody>
                    <a:bodyPr/>
                    <a:lstStyle/>
                    <a:p>
                      <a:r>
                        <a:rPr lang="en-AU" sz="1100" b="0" i="0" kern="1200" dirty="0">
                          <a:solidFill>
                            <a:schemeClr val="dk1"/>
                          </a:solidFill>
                          <a:effectLst/>
                          <a:latin typeface="+mn-lt"/>
                          <a:ea typeface="+mn-ea"/>
                          <a:cs typeface="+mn-cs"/>
                        </a:rPr>
                        <a:t>Meter data delivery of 30min interval reads only in MDFF to AEMO</a:t>
                      </a:r>
                      <a:endParaRPr lang="en-AU" sz="1100" dirty="0"/>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1405521535"/>
                  </a:ext>
                </a:extLst>
              </a:tr>
              <a:tr h="370840">
                <a:tc>
                  <a:txBody>
                    <a:bodyPr/>
                    <a:lstStyle/>
                    <a:p>
                      <a:r>
                        <a:rPr lang="en-AU" sz="1100" dirty="0"/>
                        <a:t>MSATS Standing Data Creation &amp; Maintenance</a:t>
                      </a:r>
                    </a:p>
                  </a:txBody>
                  <a:tcPr/>
                </a:tc>
                <a:tc>
                  <a:txBody>
                    <a:bodyPr/>
                    <a:lstStyle/>
                    <a:p>
                      <a:pPr algn="l"/>
                      <a:r>
                        <a:rPr lang="en-AU" sz="1100" dirty="0"/>
                        <a:t>A95, A96, A97</a:t>
                      </a:r>
                    </a:p>
                  </a:txBody>
                  <a:tcPr/>
                </a:tc>
                <a:tc>
                  <a:txBody>
                    <a:bodyPr/>
                    <a:lstStyle/>
                    <a:p>
                      <a:r>
                        <a:rPr lang="en-AU" sz="1100" dirty="0"/>
                        <a:t>Create Cross Boundary NMIs, including associated datastreams and registers</a:t>
                      </a:r>
                    </a:p>
                  </a:txBody>
                  <a:tcPr/>
                </a:tc>
                <a:tc>
                  <a:txBody>
                    <a:bodyPr/>
                    <a:lstStyle/>
                    <a:p>
                      <a:pPr algn="ctr"/>
                      <a:r>
                        <a:rPr lang="en-AU" sz="1100" dirty="0"/>
                        <a:t>Change Transition Start Date</a:t>
                      </a:r>
                    </a:p>
                  </a:txBody>
                  <a:tcPr/>
                </a:tc>
                <a:tc>
                  <a:txBody>
                    <a:bodyPr/>
                    <a:lstStyle/>
                    <a:p>
                      <a:pPr lvl="0" algn="l">
                        <a:buNone/>
                      </a:pPr>
                      <a:r>
                        <a:rPr lang="en-AU" sz="1100" b="0" i="0" u="none" strike="noStrike" noProof="0" dirty="0">
                          <a:latin typeface="Segoe UI Semilight"/>
                        </a:rPr>
                        <a:t>Transition Start Date changed from 9 Mar 2021 to </a:t>
                      </a:r>
                      <a:r>
                        <a:rPr lang="en-AU" sz="1100" b="0" i="0" u="none" strike="noStrike" noProof="0" dirty="0">
                          <a:solidFill>
                            <a:srgbClr val="FF0000"/>
                          </a:solidFill>
                          <a:latin typeface="Segoe UI Semilight"/>
                        </a:rPr>
                        <a:t>1 June 2021</a:t>
                      </a:r>
                      <a:endParaRPr lang="en-US" sz="1400" dirty="0">
                        <a:solidFill>
                          <a:srgbClr val="FF0000"/>
                        </a:solidFill>
                      </a:endParaRPr>
                    </a:p>
                  </a:txBody>
                  <a:tcPr/>
                </a:tc>
                <a:extLst>
                  <a:ext uri="{0D108BD9-81ED-4DB2-BD59-A6C34878D82A}">
                    <a16:rowId xmlns:a16="http://schemas.microsoft.com/office/drawing/2014/main" val="1460471754"/>
                  </a:ext>
                </a:extLst>
              </a:tr>
              <a:tr h="370840">
                <a:tc>
                  <a:txBody>
                    <a:bodyPr/>
                    <a:lstStyle/>
                    <a:p>
                      <a:endParaRPr lang="en-AU" sz="1100" dirty="0"/>
                    </a:p>
                  </a:txBody>
                  <a:tcPr/>
                </a:tc>
                <a:tc>
                  <a:txBody>
                    <a:bodyPr/>
                    <a:lstStyle/>
                    <a:p>
                      <a:pPr algn="l"/>
                      <a:r>
                        <a:rPr lang="en-AU" sz="1100" dirty="0"/>
                        <a:t>A95a, A99a</a:t>
                      </a:r>
                    </a:p>
                  </a:txBody>
                  <a:tcPr/>
                </a:tc>
                <a:tc>
                  <a:txBody>
                    <a:bodyPr/>
                    <a:lstStyle/>
                    <a:p>
                      <a:r>
                        <a:rPr lang="en-AU" sz="1100" dirty="0"/>
                        <a:t>Provide NMI Create plans for Cross Boundary and NCONUML to AEMO every 2mths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solidFill>
                            <a:srgbClr val="FF0000"/>
                          </a:solidFill>
                        </a:rPr>
                        <a:t>New activities</a:t>
                      </a:r>
                    </a:p>
                  </a:txBody>
                  <a:tcPr/>
                </a:tc>
                <a:tc>
                  <a:txBody>
                    <a:bodyPr/>
                    <a:lstStyle/>
                    <a:p>
                      <a:pPr lvl="0" algn="l">
                        <a:buNone/>
                      </a:pPr>
                      <a:r>
                        <a:rPr lang="en-US" sz="1100" dirty="0">
                          <a:solidFill>
                            <a:schemeClr val="tx1"/>
                          </a:solidFill>
                        </a:rPr>
                        <a:t>NMI Create plans to be provided from 1 Mar 2021</a:t>
                      </a:r>
                    </a:p>
                  </a:txBody>
                  <a:tcPr/>
                </a:tc>
                <a:extLst>
                  <a:ext uri="{0D108BD9-81ED-4DB2-BD59-A6C34878D82A}">
                    <a16:rowId xmlns:a16="http://schemas.microsoft.com/office/drawing/2014/main" val="1108892715"/>
                  </a:ext>
                </a:extLst>
              </a:tr>
            </a:tbl>
          </a:graphicData>
        </a:graphic>
      </p:graphicFrame>
      <p:sp>
        <p:nvSpPr>
          <p:cNvPr id="4" name="Slide Number Placeholder 3">
            <a:extLst>
              <a:ext uri="{FF2B5EF4-FFF2-40B4-BE49-F238E27FC236}">
                <a16:creationId xmlns:a16="http://schemas.microsoft.com/office/drawing/2014/main" id="{B1942DCA-067A-478B-A4CA-3DC81890CB32}"/>
              </a:ext>
            </a:extLst>
          </p:cNvPr>
          <p:cNvSpPr>
            <a:spLocks noGrp="1"/>
          </p:cNvSpPr>
          <p:nvPr>
            <p:ph type="sldNum" sz="quarter" idx="12"/>
          </p:nvPr>
        </p:nvSpPr>
        <p:spPr/>
        <p:txBody>
          <a:bodyPr/>
          <a:lstStyle/>
          <a:p>
            <a:fld id="{4EC81F68-4976-451A-B2E9-79BCBD2F70CC}" type="slidenum">
              <a:rPr lang="en-AU" smtClean="0"/>
              <a:t>14</a:t>
            </a:fld>
            <a:endParaRPr lang="en-AU" dirty="0"/>
          </a:p>
        </p:txBody>
      </p:sp>
    </p:spTree>
    <p:extLst>
      <p:ext uri="{BB962C8B-B14F-4D97-AF65-F5344CB8AC3E}">
        <p14:creationId xmlns:p14="http://schemas.microsoft.com/office/powerpoint/2010/main" val="71452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6DDD-DDB8-42BD-B4BF-D2C179D7184F}"/>
              </a:ext>
            </a:extLst>
          </p:cNvPr>
          <p:cNvSpPr>
            <a:spLocks noGrp="1"/>
          </p:cNvSpPr>
          <p:nvPr>
            <p:ph type="title"/>
          </p:nvPr>
        </p:nvSpPr>
        <p:spPr/>
        <p:txBody>
          <a:bodyPr>
            <a:normAutofit/>
          </a:bodyPr>
          <a:lstStyle/>
          <a:p>
            <a:r>
              <a:rPr lang="en-AU" dirty="0"/>
              <a:t>Proposed Changes to the MTP</a:t>
            </a:r>
            <a:endParaRPr lang="en-AU" sz="1800" dirty="0"/>
          </a:p>
        </p:txBody>
      </p:sp>
      <p:graphicFrame>
        <p:nvGraphicFramePr>
          <p:cNvPr id="5" name="Table 5">
            <a:extLst>
              <a:ext uri="{FF2B5EF4-FFF2-40B4-BE49-F238E27FC236}">
                <a16:creationId xmlns:a16="http://schemas.microsoft.com/office/drawing/2014/main" id="{D1095CD5-CD12-46D7-9EB1-A7284C8F5B72}"/>
              </a:ext>
            </a:extLst>
          </p:cNvPr>
          <p:cNvGraphicFramePr>
            <a:graphicFrameLocks noGrp="1"/>
          </p:cNvGraphicFramePr>
          <p:nvPr>
            <p:ph idx="1"/>
            <p:extLst>
              <p:ext uri="{D42A27DB-BD31-4B8C-83A1-F6EECF244321}">
                <p14:modId xmlns:p14="http://schemas.microsoft.com/office/powerpoint/2010/main" val="1141693344"/>
              </p:ext>
            </p:extLst>
          </p:nvPr>
        </p:nvGraphicFramePr>
        <p:xfrm>
          <a:off x="60929" y="1614771"/>
          <a:ext cx="10582944" cy="3688080"/>
        </p:xfrm>
        <a:graphic>
          <a:graphicData uri="http://schemas.openxmlformats.org/drawingml/2006/table">
            <a:tbl>
              <a:tblPr firstRow="1" bandRow="1">
                <a:tableStyleId>{5C22544A-7EE6-4342-B048-85BDC9FD1C3A}</a:tableStyleId>
              </a:tblPr>
              <a:tblGrid>
                <a:gridCol w="1583674">
                  <a:extLst>
                    <a:ext uri="{9D8B030D-6E8A-4147-A177-3AD203B41FA5}">
                      <a16:colId xmlns:a16="http://schemas.microsoft.com/office/drawing/2014/main" val="2817304428"/>
                    </a:ext>
                  </a:extLst>
                </a:gridCol>
                <a:gridCol w="1400685">
                  <a:extLst>
                    <a:ext uri="{9D8B030D-6E8A-4147-A177-3AD203B41FA5}">
                      <a16:colId xmlns:a16="http://schemas.microsoft.com/office/drawing/2014/main" val="2710216400"/>
                    </a:ext>
                  </a:extLst>
                </a:gridCol>
                <a:gridCol w="3585755">
                  <a:extLst>
                    <a:ext uri="{9D8B030D-6E8A-4147-A177-3AD203B41FA5}">
                      <a16:colId xmlns:a16="http://schemas.microsoft.com/office/drawing/2014/main" val="1637395584"/>
                    </a:ext>
                  </a:extLst>
                </a:gridCol>
                <a:gridCol w="993340">
                  <a:extLst>
                    <a:ext uri="{9D8B030D-6E8A-4147-A177-3AD203B41FA5}">
                      <a16:colId xmlns:a16="http://schemas.microsoft.com/office/drawing/2014/main" val="773721079"/>
                    </a:ext>
                  </a:extLst>
                </a:gridCol>
                <a:gridCol w="3019490">
                  <a:extLst>
                    <a:ext uri="{9D8B030D-6E8A-4147-A177-3AD203B41FA5}">
                      <a16:colId xmlns:a16="http://schemas.microsoft.com/office/drawing/2014/main" val="2393846058"/>
                    </a:ext>
                  </a:extLst>
                </a:gridCol>
              </a:tblGrid>
              <a:tr h="370840">
                <a:tc>
                  <a:txBody>
                    <a:bodyPr/>
                    <a:lstStyle/>
                    <a:p>
                      <a:pPr algn="ctr"/>
                      <a:r>
                        <a:rPr lang="en-AU" sz="1300" dirty="0"/>
                        <a:t>Category</a:t>
                      </a:r>
                    </a:p>
                  </a:txBody>
                  <a:tcPr anchor="ctr"/>
                </a:tc>
                <a:tc>
                  <a:txBody>
                    <a:bodyPr/>
                    <a:lstStyle/>
                    <a:p>
                      <a:pPr algn="ctr"/>
                      <a:r>
                        <a:rPr lang="en-AU" sz="1300" dirty="0"/>
                        <a:t>Activity ID</a:t>
                      </a:r>
                    </a:p>
                  </a:txBody>
                  <a:tcPr anchor="ctr"/>
                </a:tc>
                <a:tc>
                  <a:txBody>
                    <a:bodyPr/>
                    <a:lstStyle/>
                    <a:p>
                      <a:pPr algn="ctr"/>
                      <a:r>
                        <a:rPr lang="en-AU" sz="1300" dirty="0"/>
                        <a:t>Activity Description</a:t>
                      </a:r>
                    </a:p>
                  </a:txBody>
                  <a:tcPr anchor="ctr"/>
                </a:tc>
                <a:tc>
                  <a:txBody>
                    <a:bodyPr/>
                    <a:lstStyle/>
                    <a:p>
                      <a:pPr algn="ctr"/>
                      <a:r>
                        <a:rPr lang="en-AU" sz="1300" dirty="0">
                          <a:solidFill>
                            <a:schemeClr val="bg1"/>
                          </a:solidFill>
                        </a:rPr>
                        <a:t>Change Type</a:t>
                      </a:r>
                    </a:p>
                  </a:txBody>
                  <a:tcPr anchor="ctr">
                    <a:solidFill>
                      <a:schemeClr val="accent1"/>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300" dirty="0">
                          <a:solidFill>
                            <a:schemeClr val="bg1"/>
                          </a:solidFill>
                        </a:rPr>
                        <a:t>Change Detail</a:t>
                      </a:r>
                    </a:p>
                  </a:txBody>
                  <a:tcPr anchor="ctr">
                    <a:solidFill>
                      <a:schemeClr val="accent1"/>
                    </a:solidFill>
                  </a:tcPr>
                </a:tc>
                <a:extLst>
                  <a:ext uri="{0D108BD9-81ED-4DB2-BD59-A6C34878D82A}">
                    <a16:rowId xmlns:a16="http://schemas.microsoft.com/office/drawing/2014/main" val="4195989688"/>
                  </a:ext>
                </a:extLst>
              </a:tr>
              <a:tr h="370840">
                <a:tc>
                  <a:txBody>
                    <a:bodyPr/>
                    <a:lstStyle/>
                    <a:p>
                      <a:r>
                        <a:rPr lang="en-AU" sz="1200" dirty="0"/>
                        <a:t>MSATS Standing Data Creation &amp; Maintenance</a:t>
                      </a:r>
                    </a:p>
                  </a:txBody>
                  <a:tcPr/>
                </a:tc>
                <a:tc>
                  <a:txBody>
                    <a:bodyPr/>
                    <a:lstStyle/>
                    <a:p>
                      <a:pPr algn="l"/>
                      <a:r>
                        <a:rPr lang="en-AU" sz="1200" dirty="0"/>
                        <a:t>A99, A100, A101</a:t>
                      </a:r>
                    </a:p>
                  </a:txBody>
                  <a:tcPr/>
                </a:tc>
                <a:tc>
                  <a:txBody>
                    <a:bodyPr/>
                    <a:lstStyle/>
                    <a:p>
                      <a:r>
                        <a:rPr lang="en-AU" sz="1200" dirty="0"/>
                        <a:t>Create NCONUML NMIs, including associated datastreams and registers</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4258171704"/>
                  </a:ext>
                </a:extLst>
              </a:tr>
              <a:tr h="370839">
                <a:tc>
                  <a:txBody>
                    <a:bodyPr/>
                    <a:lstStyle/>
                    <a:p>
                      <a:pPr lvl="0">
                        <a:buNone/>
                      </a:pPr>
                      <a:endParaRPr lang="en-AU" sz="1200" dirty="0"/>
                    </a:p>
                  </a:txBody>
                  <a:tcPr/>
                </a:tc>
                <a:tc>
                  <a:txBody>
                    <a:bodyPr/>
                    <a:lstStyle/>
                    <a:p>
                      <a:pPr lvl="0" algn="l">
                        <a:buNone/>
                      </a:pPr>
                      <a:r>
                        <a:rPr lang="en-AU" sz="1200" b="0" i="0" u="none" strike="noStrike" noProof="0" dirty="0">
                          <a:latin typeface="Segoe UI Semilight"/>
                        </a:rPr>
                        <a:t>A102, A104, A106, A108, A110, A112, A114</a:t>
                      </a:r>
                      <a:endParaRPr lang="en-US" dirty="0"/>
                    </a:p>
                  </a:txBody>
                  <a:tcPr/>
                </a:tc>
                <a:tc>
                  <a:txBody>
                    <a:bodyPr/>
                    <a:lstStyle/>
                    <a:p>
                      <a:pPr lvl="0">
                        <a:buNone/>
                      </a:pPr>
                      <a:r>
                        <a:rPr lang="en-AU" sz="1200" b="0" i="0" u="none" strike="noStrike" noProof="0" dirty="0">
                          <a:latin typeface="Segoe UI Semilight"/>
                        </a:rPr>
                        <a:t>Ensure capability to receive and process new NMI classification codes</a:t>
                      </a:r>
                      <a:endParaRPr lang="en-US" dirty="0"/>
                    </a:p>
                  </a:txBody>
                  <a:tcPr/>
                </a:tc>
                <a:tc>
                  <a:txBody>
                    <a:bodyPr/>
                    <a:lstStyle/>
                    <a:p>
                      <a:pPr lvl="0" algn="ctr">
                        <a:buNone/>
                      </a:pPr>
                      <a:r>
                        <a:rPr lang="en-AU" sz="1200" b="0" i="0" u="none" strike="noStrike" noProof="0" dirty="0">
                          <a:latin typeface="Segoe UI Semilight"/>
                        </a:rPr>
                        <a:t>Change </a:t>
                      </a:r>
                      <a:endParaRPr lang="en-US" dirty="0"/>
                    </a:p>
                    <a:p>
                      <a:pPr lvl="0" algn="ctr">
                        <a:buNone/>
                      </a:pPr>
                      <a:r>
                        <a:rPr lang="en-AU" sz="1200" b="0" i="0" u="none" strike="noStrike" noProof="0" dirty="0">
                          <a:latin typeface="Segoe UI Semilight"/>
                        </a:rPr>
                        <a:t>Transition End Date</a:t>
                      </a:r>
                      <a:endParaRPr lang="en-US" dirty="0"/>
                    </a:p>
                  </a:txBody>
                  <a:tcPr/>
                </a:tc>
                <a:tc>
                  <a:txBody>
                    <a:bodyPr/>
                    <a:lstStyle/>
                    <a:p>
                      <a:pPr lvl="0" algn="l">
                        <a:buNone/>
                      </a:pPr>
                      <a:r>
                        <a:rPr lang="en-AU" sz="1200" b="0" i="0" u="none" strike="noStrike" noProof="0" dirty="0">
                          <a:latin typeface="+mn-lt"/>
                        </a:rPr>
                        <a:t>Transition End Date changed from 30 Apr 2021 to </a:t>
                      </a:r>
                      <a:r>
                        <a:rPr lang="en-AU" sz="1200" b="0" i="0" u="none" strike="noStrike" noProof="0" dirty="0">
                          <a:solidFill>
                            <a:srgbClr val="FF0000"/>
                          </a:solidFill>
                          <a:latin typeface="+mn-lt"/>
                        </a:rPr>
                        <a:t>31 May 2021</a:t>
                      </a:r>
                      <a:endParaRPr lang="en-US" sz="1200" dirty="0">
                        <a:solidFill>
                          <a:srgbClr val="FF0000"/>
                        </a:solidFill>
                      </a:endParaRPr>
                    </a:p>
                  </a:txBody>
                  <a:tcPr/>
                </a:tc>
                <a:extLst>
                  <a:ext uri="{0D108BD9-81ED-4DB2-BD59-A6C34878D82A}">
                    <a16:rowId xmlns:a16="http://schemas.microsoft.com/office/drawing/2014/main" val="3964535616"/>
                  </a:ext>
                </a:extLst>
              </a:tr>
              <a:tr h="370840">
                <a:tc>
                  <a:txBody>
                    <a:bodyPr/>
                    <a:lstStyle/>
                    <a:p>
                      <a:endParaRPr lang="en-AU" sz="1200" dirty="0"/>
                    </a:p>
                  </a:txBody>
                  <a:tcPr/>
                </a:tc>
                <a:tc>
                  <a:txBody>
                    <a:bodyPr/>
                    <a:lstStyle/>
                    <a:p>
                      <a:pPr algn="l"/>
                      <a:r>
                        <a:rPr lang="en-AU" sz="1200" dirty="0"/>
                        <a:t>A103, A105, A107, A109, A111, A113, A115</a:t>
                      </a:r>
                    </a:p>
                  </a:txBody>
                  <a:tcPr/>
                </a:tc>
                <a:tc>
                  <a:txBody>
                    <a:bodyPr/>
                    <a:lstStyle/>
                    <a:p>
                      <a:r>
                        <a:rPr lang="en-AU" sz="1200" dirty="0"/>
                        <a:t>Update NMI Class Codes for existing NMIs as required</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1 May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803126277"/>
                  </a:ext>
                </a:extLst>
              </a:tr>
              <a:tr h="370840">
                <a:tc>
                  <a:txBody>
                    <a:bodyPr/>
                    <a:lstStyle/>
                    <a:p>
                      <a:endParaRPr lang="en-AU" sz="1200" dirty="0"/>
                    </a:p>
                  </a:txBody>
                  <a:tcPr/>
                </a:tc>
                <a:tc>
                  <a:txBody>
                    <a:bodyPr/>
                    <a:lstStyle/>
                    <a:p>
                      <a:pPr algn="l"/>
                      <a:r>
                        <a:rPr lang="en-AU" sz="1200" dirty="0"/>
                        <a:t>A119</a:t>
                      </a:r>
                    </a:p>
                  </a:txBody>
                  <a:tcPr/>
                </a:tc>
                <a:tc>
                  <a:txBody>
                    <a:bodyPr/>
                    <a:lstStyle/>
                    <a:p>
                      <a:r>
                        <a:rPr lang="en-AU" sz="1200" dirty="0"/>
                        <a:t>Ensure all Sample meters have a Datastream type code of 'P' and are attached to a Profile</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1901391392"/>
                  </a:ext>
                </a:extLst>
              </a:tr>
              <a:tr h="370840">
                <a:tc>
                  <a:txBody>
                    <a:bodyPr/>
                    <a:lstStyle/>
                    <a:p>
                      <a:endParaRPr lang="en-AU" sz="1200" dirty="0"/>
                    </a:p>
                  </a:txBody>
                  <a:tcPr/>
                </a:tc>
                <a:tc>
                  <a:txBody>
                    <a:bodyPr/>
                    <a:lstStyle/>
                    <a:p>
                      <a:pPr algn="l"/>
                      <a:r>
                        <a:rPr lang="en-AU" sz="1200" dirty="0"/>
                        <a:t>A120</a:t>
                      </a:r>
                    </a:p>
                  </a:txBody>
                  <a:tcPr/>
                </a:tc>
                <a:tc>
                  <a:txBody>
                    <a:bodyPr/>
                    <a:lstStyle/>
                    <a:p>
                      <a:r>
                        <a:rPr lang="en-AU" sz="1200" dirty="0"/>
                        <a:t>Update Datastream type codes from 1-4 to 'I' or 'N' as required</a:t>
                      </a:r>
                    </a:p>
                  </a:txBody>
                  <a:tcPr/>
                </a:tc>
                <a:tc>
                  <a:txBody>
                    <a:bodyPr/>
                    <a:lstStyle/>
                    <a:p>
                      <a:pPr algn="ctr"/>
                      <a:r>
                        <a:rPr lang="en-AU" sz="1200" dirty="0"/>
                        <a:t>Change Transition Start Date</a:t>
                      </a:r>
                    </a:p>
                  </a:txBody>
                  <a:tcPr/>
                </a:tc>
                <a:tc>
                  <a:txBody>
                    <a:bodyPr/>
                    <a:lstStyle/>
                    <a:p>
                      <a:pPr lvl="0" algn="l">
                        <a:buNone/>
                      </a:pPr>
                      <a:r>
                        <a:rPr lang="en-AU" sz="1200" b="0" i="0" u="none" strike="noStrike" noProof="0" dirty="0">
                          <a:latin typeface="+mn-lt"/>
                        </a:rPr>
                        <a:t>Transition Start Date changed from 9 Mar 2021 to </a:t>
                      </a:r>
                      <a:r>
                        <a:rPr lang="en-AU" sz="1200" b="0" i="0" u="none" strike="noStrike" noProof="0" dirty="0">
                          <a:solidFill>
                            <a:srgbClr val="FF0000"/>
                          </a:solidFill>
                          <a:latin typeface="+mn-lt"/>
                        </a:rPr>
                        <a:t>1 June 2021</a:t>
                      </a:r>
                      <a:endParaRPr lang="en-US" sz="1200" dirty="0">
                        <a:solidFill>
                          <a:srgbClr val="FF0000"/>
                        </a:solidFill>
                      </a:endParaRPr>
                    </a:p>
                  </a:txBody>
                  <a:tcPr/>
                </a:tc>
                <a:extLst>
                  <a:ext uri="{0D108BD9-81ED-4DB2-BD59-A6C34878D82A}">
                    <a16:rowId xmlns:a16="http://schemas.microsoft.com/office/drawing/2014/main" val="3211042351"/>
                  </a:ext>
                </a:extLst>
              </a:tr>
            </a:tbl>
          </a:graphicData>
        </a:graphic>
      </p:graphicFrame>
      <p:sp>
        <p:nvSpPr>
          <p:cNvPr id="4" name="Slide Number Placeholder 3">
            <a:extLst>
              <a:ext uri="{FF2B5EF4-FFF2-40B4-BE49-F238E27FC236}">
                <a16:creationId xmlns:a16="http://schemas.microsoft.com/office/drawing/2014/main" id="{B1942DCA-067A-478B-A4CA-3DC81890CB32}"/>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3610625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FC28DD-7F4F-4B56-890D-0392108263F2}"/>
              </a:ext>
            </a:extLst>
          </p:cNvPr>
          <p:cNvSpPr>
            <a:spLocks noGrp="1"/>
          </p:cNvSpPr>
          <p:nvPr>
            <p:ph type="title"/>
          </p:nvPr>
        </p:nvSpPr>
        <p:spPr/>
        <p:txBody>
          <a:bodyPr/>
          <a:lstStyle/>
          <a:p>
            <a:r>
              <a:rPr lang="en-AU" dirty="0"/>
              <a:t>Risk Review</a:t>
            </a:r>
          </a:p>
        </p:txBody>
      </p:sp>
      <p:sp>
        <p:nvSpPr>
          <p:cNvPr id="6" name="Text Placeholder 5">
            <a:extLst>
              <a:ext uri="{FF2B5EF4-FFF2-40B4-BE49-F238E27FC236}">
                <a16:creationId xmlns:a16="http://schemas.microsoft.com/office/drawing/2014/main" id="{3322F4D2-56EE-496F-BC4A-633795ECDF15}"/>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0FA2C575-7E4C-43A6-AA7E-B20463C95568}"/>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359288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fontScale="90000"/>
          </a:bodyPr>
          <a:lstStyle/>
          <a:p>
            <a:r>
              <a:rPr lang="en-AU" dirty="0"/>
              <a:t>MTP related risks that are impacted by change to Retail Go-Live</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9/02/2021</a:t>
            </a:fld>
            <a:endParaRPr lang="en-AU"/>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17</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nvGraphicFramePr>
        <p:xfrm>
          <a:off x="0" y="1804139"/>
          <a:ext cx="10691813" cy="2396152"/>
        </p:xfrm>
        <a:graphic>
          <a:graphicData uri="http://schemas.openxmlformats.org/drawingml/2006/table">
            <a:tbl>
              <a:tblPr firstRow="1" bandRow="1">
                <a:tableStyleId>{21E4AEA4-8DFA-4A89-87EB-49C32662AFE0}</a:tableStyleId>
              </a:tblPr>
              <a:tblGrid>
                <a:gridCol w="584849">
                  <a:extLst>
                    <a:ext uri="{9D8B030D-6E8A-4147-A177-3AD203B41FA5}">
                      <a16:colId xmlns:a16="http://schemas.microsoft.com/office/drawing/2014/main" val="1172097240"/>
                    </a:ext>
                  </a:extLst>
                </a:gridCol>
                <a:gridCol w="4004059">
                  <a:extLst>
                    <a:ext uri="{9D8B030D-6E8A-4147-A177-3AD203B41FA5}">
                      <a16:colId xmlns:a16="http://schemas.microsoft.com/office/drawing/2014/main" val="3319107231"/>
                    </a:ext>
                  </a:extLst>
                </a:gridCol>
                <a:gridCol w="993841">
                  <a:extLst>
                    <a:ext uri="{9D8B030D-6E8A-4147-A177-3AD203B41FA5}">
                      <a16:colId xmlns:a16="http://schemas.microsoft.com/office/drawing/2014/main" val="2832367002"/>
                    </a:ext>
                  </a:extLst>
                </a:gridCol>
                <a:gridCol w="5109064">
                  <a:extLst>
                    <a:ext uri="{9D8B030D-6E8A-4147-A177-3AD203B41FA5}">
                      <a16:colId xmlns:a16="http://schemas.microsoft.com/office/drawing/2014/main" val="902862149"/>
                    </a:ext>
                  </a:extLst>
                </a:gridCol>
              </a:tblGrid>
              <a:tr h="617436">
                <a:tc>
                  <a:txBody>
                    <a:bodyPr/>
                    <a:lstStyle/>
                    <a:p>
                      <a:r>
                        <a:rPr lang="en-US" sz="1200"/>
                        <a:t>Risk ID</a:t>
                      </a:r>
                    </a:p>
                  </a:txBody>
                  <a:tcPr marL="100796" marR="100796" marT="50398" marB="50398"/>
                </a:tc>
                <a:tc>
                  <a:txBody>
                    <a:bodyPr/>
                    <a:lstStyle/>
                    <a:p>
                      <a:r>
                        <a:rPr lang="en-US" sz="1200"/>
                        <a:t>Description</a:t>
                      </a:r>
                    </a:p>
                  </a:txBody>
                  <a:tcPr marL="100796" marR="100796" marT="50398" marB="50398"/>
                </a:tc>
                <a:tc>
                  <a:txBody>
                    <a:bodyPr/>
                    <a:lstStyle/>
                    <a:p>
                      <a:r>
                        <a:rPr lang="en-US" sz="1200"/>
                        <a:t>Residual Rating (Current)</a:t>
                      </a:r>
                    </a:p>
                  </a:txBody>
                  <a:tcPr marL="100796" marR="100796" marT="50398" marB="50398"/>
                </a:tc>
                <a:tc>
                  <a:txBody>
                    <a:bodyPr/>
                    <a:lstStyle/>
                    <a:p>
                      <a:r>
                        <a:rPr lang="en-US" sz="1200" dirty="0"/>
                        <a:t>Comments </a:t>
                      </a:r>
                    </a:p>
                  </a:txBody>
                  <a:tcPr marL="100796" marR="100796" marT="50398" marB="50398"/>
                </a:tc>
                <a:extLst>
                  <a:ext uri="{0D108BD9-81ED-4DB2-BD59-A6C34878D82A}">
                    <a16:rowId xmlns:a16="http://schemas.microsoft.com/office/drawing/2014/main" val="383693094"/>
                  </a:ext>
                </a:extLst>
              </a:tr>
              <a:tr h="1129070">
                <a:tc>
                  <a:txBody>
                    <a:bodyPr/>
                    <a:lstStyle/>
                    <a:p>
                      <a:r>
                        <a:rPr lang="en-US" sz="1200"/>
                        <a:t>R14</a:t>
                      </a:r>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a:t>Metering implementation activities affecting participant business functions during transitional period</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a:t>Potential for disconnect between Procedure effective dates and required transitional activities. Need to consider interdependencies between Participants (e.g. MDPs and Retailers)</a:t>
                      </a:r>
                    </a:p>
                  </a:txBody>
                  <a:tcPr marL="100796" marR="100796" marT="50398" marB="50398"/>
                </a:tc>
                <a:tc>
                  <a:txBody>
                    <a:bodyPr/>
                    <a:lstStyle/>
                    <a:p>
                      <a:r>
                        <a:rPr lang="en-US" sz="1200" dirty="0"/>
                        <a:t>Medium</a:t>
                      </a:r>
                    </a:p>
                  </a:txBody>
                  <a:tcPr marL="100796" marR="100796" marT="50398" marB="50398">
                    <a:solidFill>
                      <a:schemeClr val="accent4">
                        <a:lumMod val="40000"/>
                        <a:lumOff val="60000"/>
                      </a:schemeClr>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This risk was flagged for review by the RWG</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AEMO does not consider that the changes to the Retail go-live dates impact this risk</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200" dirty="0"/>
                        <a:t>Therefore, AEMO proposes that the trend should return to stable.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AU" sz="1200" dirty="0"/>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Controls: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 Metering Transition Plan</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dirty="0"/>
                        <a:t>- Industry Readiness Reporting</a:t>
                      </a:r>
                    </a:p>
                    <a:p>
                      <a:pPr marL="0" marR="0" lvl="0" indent="0" algn="l" defTabSz="685800" rtl="0" eaLnBrk="1" latinLnBrk="0" hangingPunct="1">
                        <a:lnSpc>
                          <a:spcPct val="100000"/>
                        </a:lnSpc>
                        <a:spcBef>
                          <a:spcPts val="0"/>
                        </a:spcBef>
                        <a:spcAft>
                          <a:spcPts val="0"/>
                        </a:spcAft>
                        <a:buFontTx/>
                        <a:buNone/>
                      </a:pPr>
                      <a:r>
                        <a:rPr lang="en-AU" sz="1200" dirty="0"/>
                        <a:t>- Industry engagement/visibility of requirements – RWG and TFG</a:t>
                      </a:r>
                    </a:p>
                  </a:txBody>
                  <a:tcPr marL="100796" marR="100796" marT="50398" marB="50398"/>
                </a:tc>
                <a:extLst>
                  <a:ext uri="{0D108BD9-81ED-4DB2-BD59-A6C34878D82A}">
                    <a16:rowId xmlns:a16="http://schemas.microsoft.com/office/drawing/2014/main" val="3718332069"/>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7852434" y="150492"/>
          <a:ext cx="2372898" cy="1448938"/>
        </p:xfrm>
        <a:graphic>
          <a:graphicData uri="http://schemas.openxmlformats.org/drawingml/2006/table">
            <a:tbl>
              <a:tblPr/>
              <a:tblGrid>
                <a:gridCol w="1186449">
                  <a:extLst>
                    <a:ext uri="{9D8B030D-6E8A-4147-A177-3AD203B41FA5}">
                      <a16:colId xmlns:a16="http://schemas.microsoft.com/office/drawing/2014/main" val="1671886493"/>
                    </a:ext>
                  </a:extLst>
                </a:gridCol>
                <a:gridCol w="1186449">
                  <a:extLst>
                    <a:ext uri="{9D8B030D-6E8A-4147-A177-3AD203B41FA5}">
                      <a16:colId xmlns:a16="http://schemas.microsoft.com/office/drawing/2014/main" val="612221339"/>
                    </a:ext>
                  </a:extLst>
                </a:gridCol>
              </a:tblGrid>
              <a:tr h="1448938">
                <a:tc>
                  <a:txBody>
                    <a:bodyPr/>
                    <a:lstStyle/>
                    <a:p>
                      <a:pPr algn="l" fontAlgn="base"/>
                      <a:r>
                        <a:rPr lang="en-AU" sz="1100" b="0" i="0" u="none" strike="noStrike">
                          <a:solidFill>
                            <a:srgbClr val="222324"/>
                          </a:solidFill>
                          <a:effectLst/>
                          <a:latin typeface="Segoe UI Semilight" panose="020B0402040204020203" pitchFamily="34" charset="0"/>
                        </a:rPr>
                        <a:t> </a:t>
                      </a:r>
                      <a:r>
                        <a:rPr lang="en-AU" sz="1100" b="0" i="0">
                          <a:solidFill>
                            <a:srgbClr val="222324"/>
                          </a:solidFill>
                          <a:effectLst/>
                          <a:latin typeface="Segoe UI Semilight" panose="020B0402040204020203" pitchFamily="34" charset="0"/>
                        </a:rPr>
                        <a:t>​</a:t>
                      </a:r>
                      <a:r>
                        <a:rPr lang="en-AU" sz="1500" b="0" i="0" kern="1200">
                          <a:solidFill>
                            <a:schemeClr val="tx1"/>
                          </a:solidFill>
                          <a:effectLst/>
                          <a:latin typeface="+mn-lt"/>
                          <a:ea typeface="+mn-ea"/>
                          <a:cs typeface="+mn-cs"/>
                        </a:rPr>
                        <a:t> </a:t>
                      </a:r>
                      <a:endParaRPr lang="en-AU" sz="1700" b="0" i="0">
                        <a:solidFill>
                          <a:srgbClr val="222324"/>
                        </a:solidFill>
                        <a:effectLst/>
                      </a:endParaRPr>
                    </a:p>
                  </a:txBody>
                  <a:tcPr marL="100796" marR="100796" marT="50398" marB="50398">
                    <a:lnL>
                      <a:noFill/>
                    </a:lnL>
                    <a:lnR>
                      <a:noFill/>
                    </a:lnR>
                    <a:lnT>
                      <a:noFill/>
                    </a:lnT>
                    <a:lnB>
                      <a:noFill/>
                    </a:lnB>
                  </a:tcPr>
                </a:tc>
                <a:tc>
                  <a:txBody>
                    <a:bodyPr/>
                    <a:lstStyle/>
                    <a:p>
                      <a:pPr algn="l" fontAlgn="base"/>
                      <a:r>
                        <a:rPr lang="en-AU" sz="1200" b="1" i="0" u="none" strike="noStrike">
                          <a:solidFill>
                            <a:srgbClr val="FFFFFF"/>
                          </a:solidFill>
                          <a:effectLst/>
                          <a:latin typeface="Segoe UI Semilight" panose="020B0402040204020203" pitchFamily="34" charset="0"/>
                        </a:rPr>
                        <a:t>Improving</a:t>
                      </a: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1" i="0" u="none" strike="noStrike">
                          <a:solidFill>
                            <a:srgbClr val="FFFFFF"/>
                          </a:solidFill>
                          <a:effectLst/>
                          <a:latin typeface="Segoe UI Semilight" panose="020B0402040204020203" pitchFamily="34" charset="0"/>
                        </a:rPr>
                        <a:t>No Change /Stable</a:t>
                      </a: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1" i="0" u="none" strike="noStrike">
                          <a:solidFill>
                            <a:srgbClr val="FFFFFF"/>
                          </a:solidFill>
                          <a:effectLst/>
                          <a:latin typeface="Segoe UI Semilight" panose="020B0402040204020203" pitchFamily="34" charset="0"/>
                        </a:rPr>
                        <a:t>Worsened </a:t>
                      </a:r>
                      <a:r>
                        <a:rPr lang="en-AU" sz="1200" b="0" i="0">
                          <a:solidFill>
                            <a:srgbClr val="222324"/>
                          </a:solidFill>
                          <a:effectLst/>
                          <a:latin typeface="Segoe UI Semilight" panose="020B0402040204020203" pitchFamily="34" charset="0"/>
                        </a:rPr>
                        <a:t>​</a:t>
                      </a:r>
                      <a:endParaRPr lang="en-AU" sz="1700" b="0" i="0">
                        <a:solidFill>
                          <a:srgbClr val="222324"/>
                        </a:solidFill>
                        <a:effectLst/>
                      </a:endParaRPr>
                    </a:p>
                  </a:txBody>
                  <a:tcPr marL="100796" marR="100796" marT="50398" marB="50398">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7851560" y="-204862"/>
            <a:ext cx="10079567" cy="712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6" tIns="50398" rIns="100796" bIns="503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007943"/>
            <a:r>
              <a:rPr lang="en-US" altLang="en-US" sz="1984">
                <a:solidFill>
                  <a:srgbClr val="000000"/>
                </a:solidFill>
                <a:latin typeface="Times New Roman" panose="02020603050405020304" pitchFamily="18" charset="0"/>
                <a:cs typeface="Times New Roman" panose="02020603050405020304" pitchFamily="18" charset="0"/>
              </a:rPr>
              <a:t> </a:t>
            </a:r>
            <a:endParaRPr lang="en-US" altLang="en-US" sz="1984"/>
          </a:p>
          <a:p>
            <a:pPr defTabSz="1007943"/>
            <a:endParaRPr lang="en-US" altLang="en-US" sz="1984"/>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373459" y="150492"/>
            <a:ext cx="436135" cy="1165018"/>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9" name="Straight Arrow Connector 18">
            <a:extLst>
              <a:ext uri="{FF2B5EF4-FFF2-40B4-BE49-F238E27FC236}">
                <a16:creationId xmlns:a16="http://schemas.microsoft.com/office/drawing/2014/main" id="{0740566B-DDBF-4777-89A1-BA2B749C709C}"/>
              </a:ext>
            </a:extLst>
          </p:cNvPr>
          <p:cNvCxnSpPr>
            <a:cxnSpLocks/>
          </p:cNvCxnSpPr>
          <p:nvPr/>
        </p:nvCxnSpPr>
        <p:spPr>
          <a:xfrm>
            <a:off x="5058335" y="2962686"/>
            <a:ext cx="1034" cy="380677"/>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5579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a:bodyPr>
          <a:lstStyle/>
          <a:p>
            <a:r>
              <a:rPr lang="en-AU" sz="3527" dirty="0"/>
              <a:t>New Risks Raised at PCF Relating to MTP</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9/02/2021</a:t>
            </a:fld>
            <a:endParaRPr lang="en-AU"/>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18</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nvGraphicFramePr>
        <p:xfrm>
          <a:off x="424325" y="1520219"/>
          <a:ext cx="9801008" cy="5829350"/>
        </p:xfrm>
        <a:graphic>
          <a:graphicData uri="http://schemas.openxmlformats.org/drawingml/2006/table">
            <a:tbl>
              <a:tblPr firstRow="1" bandRow="1">
                <a:tableStyleId>{21E4AEA4-8DFA-4A89-87EB-49C32662AFE0}</a:tableStyleId>
              </a:tblPr>
              <a:tblGrid>
                <a:gridCol w="657150">
                  <a:extLst>
                    <a:ext uri="{9D8B030D-6E8A-4147-A177-3AD203B41FA5}">
                      <a16:colId xmlns:a16="http://schemas.microsoft.com/office/drawing/2014/main" val="1172097240"/>
                    </a:ext>
                  </a:extLst>
                </a:gridCol>
                <a:gridCol w="3191665">
                  <a:extLst>
                    <a:ext uri="{9D8B030D-6E8A-4147-A177-3AD203B41FA5}">
                      <a16:colId xmlns:a16="http://schemas.microsoft.com/office/drawing/2014/main" val="3319107231"/>
                    </a:ext>
                  </a:extLst>
                </a:gridCol>
                <a:gridCol w="946772">
                  <a:extLst>
                    <a:ext uri="{9D8B030D-6E8A-4147-A177-3AD203B41FA5}">
                      <a16:colId xmlns:a16="http://schemas.microsoft.com/office/drawing/2014/main" val="2832367002"/>
                    </a:ext>
                  </a:extLst>
                </a:gridCol>
                <a:gridCol w="833502">
                  <a:extLst>
                    <a:ext uri="{9D8B030D-6E8A-4147-A177-3AD203B41FA5}">
                      <a16:colId xmlns:a16="http://schemas.microsoft.com/office/drawing/2014/main" val="1887811758"/>
                    </a:ext>
                  </a:extLst>
                </a:gridCol>
                <a:gridCol w="4171919">
                  <a:extLst>
                    <a:ext uri="{9D8B030D-6E8A-4147-A177-3AD203B41FA5}">
                      <a16:colId xmlns:a16="http://schemas.microsoft.com/office/drawing/2014/main" val="902862149"/>
                    </a:ext>
                  </a:extLst>
                </a:gridCol>
              </a:tblGrid>
              <a:tr h="470380">
                <a:tc>
                  <a:txBody>
                    <a:bodyPr/>
                    <a:lstStyle/>
                    <a:p>
                      <a:r>
                        <a:rPr lang="en-US" sz="1200"/>
                        <a:t>Risk ID</a:t>
                      </a:r>
                    </a:p>
                  </a:txBody>
                  <a:tcPr marL="100796" marR="100796" marT="50398" marB="50398"/>
                </a:tc>
                <a:tc>
                  <a:txBody>
                    <a:bodyPr/>
                    <a:lstStyle/>
                    <a:p>
                      <a:r>
                        <a:rPr lang="en-US" sz="1200"/>
                        <a:t>Description</a:t>
                      </a:r>
                    </a:p>
                  </a:txBody>
                  <a:tcPr marL="100796" marR="100796" marT="50398" marB="50398"/>
                </a:tc>
                <a:tc>
                  <a:txBody>
                    <a:bodyPr/>
                    <a:lstStyle/>
                    <a:p>
                      <a:r>
                        <a:rPr lang="en-US" sz="1200"/>
                        <a:t>Inherent Rating</a:t>
                      </a:r>
                    </a:p>
                  </a:txBody>
                  <a:tcPr marL="100796" marR="100796" marT="50398" marB="50398"/>
                </a:tc>
                <a:tc>
                  <a:txBody>
                    <a:bodyPr/>
                    <a:lstStyle/>
                    <a:p>
                      <a:r>
                        <a:rPr lang="en-US" sz="1200"/>
                        <a:t>Residual Rating</a:t>
                      </a:r>
                    </a:p>
                  </a:txBody>
                  <a:tcPr marL="100796" marR="100796" marT="50398" marB="50398"/>
                </a:tc>
                <a:tc>
                  <a:txBody>
                    <a:bodyPr/>
                    <a:lstStyle/>
                    <a:p>
                      <a:r>
                        <a:rPr lang="en-US" sz="1200" dirty="0"/>
                        <a:t>Comments </a:t>
                      </a:r>
                    </a:p>
                  </a:txBody>
                  <a:tcPr marL="100796" marR="100796" marT="50398" marB="50398"/>
                </a:tc>
                <a:extLst>
                  <a:ext uri="{0D108BD9-81ED-4DB2-BD59-A6C34878D82A}">
                    <a16:rowId xmlns:a16="http://schemas.microsoft.com/office/drawing/2014/main" val="383693094"/>
                  </a:ext>
                </a:extLst>
              </a:tr>
              <a:tr h="3326257">
                <a:tc>
                  <a:txBody>
                    <a:bodyPr/>
                    <a:lstStyle/>
                    <a:p>
                      <a:r>
                        <a:rPr lang="en-US" sz="1200" strike="noStrike"/>
                        <a:t>R35</a:t>
                      </a:r>
                    </a:p>
                    <a:p>
                      <a:r>
                        <a:rPr lang="en-US" sz="1200" strike="noStrike"/>
                        <a:t>(NEW)</a:t>
                      </a:r>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a:t>Compression of window for transition 5-min metering data delivery</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a:t>There is a risk that the compression of the Metering Transition Plan results in the transition of NMIs to 5-min granularity at an unsustainable rate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AU" sz="1200" b="0" u="none" strike="noStrike" noProof="0"/>
                    </a:p>
                    <a:p>
                      <a:pPr marL="0" marR="0" lvl="0" indent="0" algn="l" defTabSz="685800" rtl="0" eaLnBrk="1" fontAlgn="auto" latinLnBrk="0" hangingPunct="1">
                        <a:lnSpc>
                          <a:spcPct val="100000"/>
                        </a:lnSpc>
                        <a:spcBef>
                          <a:spcPts val="0"/>
                        </a:spcBef>
                        <a:spcAft>
                          <a:spcPts val="0"/>
                        </a:spcAft>
                        <a:buClrTx/>
                        <a:buSzTx/>
                        <a:buFontTx/>
                        <a:buNone/>
                        <a:tabLst/>
                        <a:defRPr/>
                      </a:pPr>
                      <a:endParaRPr lang="en-AU" sz="1200" b="0" u="none" strike="noStrike" noProof="0"/>
                    </a:p>
                  </a:txBody>
                  <a:tcPr marL="100796" marR="100796" marT="50398" marB="50398">
                    <a:solidFill>
                      <a:srgbClr val="EDEDEF"/>
                    </a:solidFill>
                  </a:tcPr>
                </a:tc>
                <a:tc>
                  <a:txBody>
                    <a:bodyPr/>
                    <a:lstStyle/>
                    <a:p>
                      <a:r>
                        <a:rPr lang="en-US" sz="1200" strike="noStrike"/>
                        <a:t>Significant</a:t>
                      </a:r>
                    </a:p>
                  </a:txBody>
                  <a:tcPr marL="100796" marR="100796" marT="50398" marB="50398">
                    <a:solidFill>
                      <a:schemeClr val="accent4"/>
                    </a:solidFill>
                  </a:tcPr>
                </a:tc>
                <a:tc>
                  <a:txBody>
                    <a:bodyPr/>
                    <a:lstStyle/>
                    <a:p>
                      <a:r>
                        <a:rPr lang="en-US" sz="1200" strike="noStrike"/>
                        <a:t>Medium</a:t>
                      </a:r>
                    </a:p>
                  </a:txBody>
                  <a:tcPr marL="100796" marR="100796" marT="50398" marB="50398">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Inherent Likelihood: Possible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Inherent Consequence: Major</a:t>
                      </a:r>
                    </a:p>
                    <a:p>
                      <a:pPr marL="0" marR="0" lvl="0" indent="0" algn="l" defTabSz="685800" rtl="0" eaLnBrk="1" latinLnBrk="0" hangingPunct="1">
                        <a:lnSpc>
                          <a:spcPct val="100000"/>
                        </a:lnSpc>
                        <a:spcBef>
                          <a:spcPts val="600"/>
                        </a:spcBef>
                        <a:spcAft>
                          <a:spcPts val="0"/>
                        </a:spcAft>
                        <a:buFont typeface="Arial" panose="020B0604020202020204" pitchFamily="34" charset="0"/>
                        <a:buNone/>
                      </a:pPr>
                      <a:r>
                        <a:rPr lang="en-US" sz="1200" b="1"/>
                        <a:t>Actions</a:t>
                      </a:r>
                      <a:r>
                        <a:rPr lang="en-US" sz="1200"/>
                        <a: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a:t>Update Metering Transition Plan to reflect capability availability dates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a:t>Support delivery of 5-minute metering data from Retail platform deployment maximise transition window – under consideration</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a:t>Align Participant readiness reporting to updated MTP dates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a:t>Industry to prioritise activation of 5MS essential meters when planning rollouts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200"/>
                        <a:t>Monitor participant impacts and programs via readiness reporting and RWG interaction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endParaRPr lang="en-US" sz="120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Residual Likelihood: Unlikely</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Residual Consequence: Major</a:t>
                      </a:r>
                    </a:p>
                  </a:txBody>
                  <a:tcPr marL="100796" marR="100796" marT="50398" marB="50398">
                    <a:solidFill>
                      <a:srgbClr val="EDEDEF"/>
                    </a:solidFill>
                  </a:tcPr>
                </a:tc>
                <a:extLst>
                  <a:ext uri="{0D108BD9-81ED-4DB2-BD59-A6C34878D82A}">
                    <a16:rowId xmlns:a16="http://schemas.microsoft.com/office/drawing/2014/main" val="3718332069"/>
                  </a:ext>
                </a:extLst>
              </a:tr>
              <a:tr h="2032713">
                <a:tc>
                  <a:txBody>
                    <a:bodyPr/>
                    <a:lstStyle/>
                    <a:p>
                      <a:r>
                        <a:rPr lang="en-US" sz="1200"/>
                        <a:t>R36</a:t>
                      </a:r>
                    </a:p>
                    <a:p>
                      <a:r>
                        <a:rPr lang="en-US" sz="1200" strike="noStrike"/>
                        <a:t>(NEW)</a:t>
                      </a:r>
                      <a:endParaRPr lang="en-US" sz="1200"/>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u="sng" strike="noStrike" noProof="0"/>
                        <a:t>Compressed MTP transition windows for the population of NCONUML NMIs impacts the accuracy of UFE Reporting</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200" b="0" u="none" strike="noStrike" noProof="0"/>
                        <a:t>Risk that a subset of the MTP standing data and NCONUML  population activities are dependent on capability made available by the deployment of the Retail Platform, will not be completed prior to the UFE soft start  on 1/10/21 resulting in less available data to calculate UFE accurately</a:t>
                      </a:r>
                    </a:p>
                  </a:txBody>
                  <a:tcPr marL="100796" marR="100796" marT="50398" marB="50398"/>
                </a:tc>
                <a:tc>
                  <a:txBody>
                    <a:bodyPr/>
                    <a:lstStyle/>
                    <a:p>
                      <a:r>
                        <a:rPr lang="en-US" sz="1200"/>
                        <a:t>Medium</a:t>
                      </a:r>
                    </a:p>
                  </a:txBody>
                  <a:tcPr marL="100796" marR="100796" marT="50398" marB="50398">
                    <a:solidFill>
                      <a:srgbClr val="FFFF99"/>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a:t>Medium</a:t>
                      </a:r>
                    </a:p>
                    <a:p>
                      <a:endParaRPr lang="en-US" sz="1200"/>
                    </a:p>
                  </a:txBody>
                  <a:tcPr marL="100796" marR="100796" marT="50398" marB="50398">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Likelihood: Possible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Inherent Consequence: Moderate</a:t>
                      </a:r>
                    </a:p>
                    <a:p>
                      <a:pPr marL="0" marR="0" lvl="0" indent="0" algn="l" defTabSz="685800" rtl="0" eaLnBrk="1" latinLnBrk="0" hangingPunct="1">
                        <a:lnSpc>
                          <a:spcPct val="100000"/>
                        </a:lnSpc>
                        <a:spcBef>
                          <a:spcPts val="600"/>
                        </a:spcBef>
                        <a:spcAft>
                          <a:spcPts val="0"/>
                        </a:spcAft>
                        <a:buFont typeface="Arial" panose="020B0604020202020204" pitchFamily="34" charset="0"/>
                        <a:buNone/>
                      </a:pPr>
                      <a:r>
                        <a:rPr lang="en-US" sz="1200" b="1" dirty="0"/>
                        <a:t>Actions</a:t>
                      </a:r>
                      <a:r>
                        <a:rPr lang="en-US" sz="1200" dirty="0"/>
                        <a:t>:</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Update Metering Transition Plan to reflect impacted activity transition windows for participants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Assessment of accuracy impacts for UFE based on participant readiness reporting against revised timeframes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200" dirty="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Likelihood: Unlikely</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dirty="0"/>
                        <a:t>Residual Consequence: Moderate</a:t>
                      </a:r>
                    </a:p>
                  </a:txBody>
                  <a:tcPr marL="100796" marR="100796" marT="50398" marB="50398"/>
                </a:tc>
                <a:extLst>
                  <a:ext uri="{0D108BD9-81ED-4DB2-BD59-A6C34878D82A}">
                    <a16:rowId xmlns:a16="http://schemas.microsoft.com/office/drawing/2014/main" val="2180317373"/>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7852434" y="150492"/>
          <a:ext cx="2372898" cy="1448938"/>
        </p:xfrm>
        <a:graphic>
          <a:graphicData uri="http://schemas.openxmlformats.org/drawingml/2006/table">
            <a:tbl>
              <a:tblPr/>
              <a:tblGrid>
                <a:gridCol w="1186449">
                  <a:extLst>
                    <a:ext uri="{9D8B030D-6E8A-4147-A177-3AD203B41FA5}">
                      <a16:colId xmlns:a16="http://schemas.microsoft.com/office/drawing/2014/main" val="1671886493"/>
                    </a:ext>
                  </a:extLst>
                </a:gridCol>
                <a:gridCol w="1186449">
                  <a:extLst>
                    <a:ext uri="{9D8B030D-6E8A-4147-A177-3AD203B41FA5}">
                      <a16:colId xmlns:a16="http://schemas.microsoft.com/office/drawing/2014/main" val="612221339"/>
                    </a:ext>
                  </a:extLst>
                </a:gridCol>
              </a:tblGrid>
              <a:tr h="1448938">
                <a:tc>
                  <a:txBody>
                    <a:bodyPr/>
                    <a:lstStyle/>
                    <a:p>
                      <a:pPr algn="l" fontAlgn="base"/>
                      <a:r>
                        <a:rPr lang="en-AU" sz="1100" b="0" i="0" u="none" strike="noStrike">
                          <a:solidFill>
                            <a:srgbClr val="222324"/>
                          </a:solidFill>
                          <a:effectLst/>
                          <a:latin typeface="Segoe UI Semilight" panose="020B0402040204020203" pitchFamily="34" charset="0"/>
                        </a:rPr>
                        <a:t> </a:t>
                      </a:r>
                      <a:r>
                        <a:rPr lang="en-AU" sz="1100" b="0" i="0">
                          <a:solidFill>
                            <a:srgbClr val="222324"/>
                          </a:solidFill>
                          <a:effectLst/>
                          <a:latin typeface="Segoe UI Semilight" panose="020B0402040204020203" pitchFamily="34" charset="0"/>
                        </a:rPr>
                        <a:t>​</a:t>
                      </a:r>
                      <a:r>
                        <a:rPr lang="en-AU" sz="1500" b="0" i="0" kern="1200">
                          <a:solidFill>
                            <a:schemeClr val="tx1"/>
                          </a:solidFill>
                          <a:effectLst/>
                          <a:latin typeface="+mn-lt"/>
                          <a:ea typeface="+mn-ea"/>
                          <a:cs typeface="+mn-cs"/>
                        </a:rPr>
                        <a:t> </a:t>
                      </a:r>
                      <a:endParaRPr lang="en-AU" sz="1700" b="0" i="0">
                        <a:solidFill>
                          <a:srgbClr val="222324"/>
                        </a:solidFill>
                        <a:effectLst/>
                      </a:endParaRPr>
                    </a:p>
                  </a:txBody>
                  <a:tcPr marL="100796" marR="100796" marT="50398" marB="50398">
                    <a:lnL>
                      <a:noFill/>
                    </a:lnL>
                    <a:lnR>
                      <a:noFill/>
                    </a:lnR>
                    <a:lnT>
                      <a:noFill/>
                    </a:lnT>
                    <a:lnB>
                      <a:noFill/>
                    </a:lnB>
                  </a:tcPr>
                </a:tc>
                <a:tc>
                  <a:txBody>
                    <a:bodyPr/>
                    <a:lstStyle/>
                    <a:p>
                      <a:pPr algn="l" fontAlgn="base"/>
                      <a:r>
                        <a:rPr lang="en-AU" sz="1200" b="1" i="0" u="none" strike="noStrike">
                          <a:solidFill>
                            <a:srgbClr val="FFFFFF"/>
                          </a:solidFill>
                          <a:effectLst/>
                          <a:latin typeface="Segoe UI Semilight" panose="020B0402040204020203" pitchFamily="34" charset="0"/>
                        </a:rPr>
                        <a:t>Improving</a:t>
                      </a: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1" i="0" u="none" strike="noStrike">
                          <a:solidFill>
                            <a:srgbClr val="FFFFFF"/>
                          </a:solidFill>
                          <a:effectLst/>
                          <a:latin typeface="Segoe UI Semilight" panose="020B0402040204020203" pitchFamily="34" charset="0"/>
                        </a:rPr>
                        <a:t>No Change /Stable</a:t>
                      </a: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0" i="0">
                          <a:solidFill>
                            <a:srgbClr val="222324"/>
                          </a:solidFill>
                          <a:effectLst/>
                          <a:latin typeface="Segoe UI Semilight" panose="020B0402040204020203" pitchFamily="34" charset="0"/>
                        </a:rPr>
                        <a:t>​</a:t>
                      </a:r>
                      <a:br>
                        <a:rPr lang="en-AU" sz="1200" b="0" i="0">
                          <a:solidFill>
                            <a:srgbClr val="222324"/>
                          </a:solidFill>
                          <a:effectLst/>
                          <a:latin typeface="Segoe UI Semilight" panose="020B0402040204020203" pitchFamily="34" charset="0"/>
                        </a:rPr>
                      </a:br>
                      <a:r>
                        <a:rPr lang="en-AU" sz="1200" b="1" i="0" u="none" strike="noStrike">
                          <a:solidFill>
                            <a:srgbClr val="FFFFFF"/>
                          </a:solidFill>
                          <a:effectLst/>
                          <a:latin typeface="Segoe UI Semilight" panose="020B0402040204020203" pitchFamily="34" charset="0"/>
                        </a:rPr>
                        <a:t>Worsened </a:t>
                      </a:r>
                      <a:r>
                        <a:rPr lang="en-AU" sz="1200" b="0" i="0">
                          <a:solidFill>
                            <a:srgbClr val="222324"/>
                          </a:solidFill>
                          <a:effectLst/>
                          <a:latin typeface="Segoe UI Semilight" panose="020B0402040204020203" pitchFamily="34" charset="0"/>
                        </a:rPr>
                        <a:t>​</a:t>
                      </a:r>
                      <a:endParaRPr lang="en-AU" sz="1700" b="0" i="0">
                        <a:solidFill>
                          <a:srgbClr val="222324"/>
                        </a:solidFill>
                        <a:effectLst/>
                      </a:endParaRPr>
                    </a:p>
                  </a:txBody>
                  <a:tcPr marL="100796" marR="100796" marT="50398" marB="50398">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7851560" y="-204862"/>
            <a:ext cx="10079567" cy="712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6" tIns="50398" rIns="100796" bIns="503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007943"/>
            <a:r>
              <a:rPr lang="en-US" altLang="en-US" sz="1984">
                <a:solidFill>
                  <a:srgbClr val="000000"/>
                </a:solidFill>
                <a:latin typeface="Times New Roman" panose="02020603050405020304" pitchFamily="18" charset="0"/>
                <a:cs typeface="Times New Roman" panose="02020603050405020304" pitchFamily="18" charset="0"/>
              </a:rPr>
              <a:t> </a:t>
            </a:r>
            <a:endParaRPr lang="en-US" altLang="en-US" sz="1984"/>
          </a:p>
          <a:p>
            <a:pPr defTabSz="1007943"/>
            <a:endParaRPr lang="en-US" altLang="en-US" sz="1984"/>
          </a:p>
        </p:txBody>
      </p:sp>
      <p:sp>
        <p:nvSpPr>
          <p:cNvPr id="9" name="Rectangle 8">
            <a:extLst>
              <a:ext uri="{FF2B5EF4-FFF2-40B4-BE49-F238E27FC236}">
                <a16:creationId xmlns:a16="http://schemas.microsoft.com/office/drawing/2014/main" id="{A6D3BF1D-EA69-4EB0-81C5-0F65BEC26B9C}"/>
              </a:ext>
            </a:extLst>
          </p:cNvPr>
          <p:cNvSpPr/>
          <p:nvPr/>
        </p:nvSpPr>
        <p:spPr>
          <a:xfrm>
            <a:off x="5212320" y="3576277"/>
            <a:ext cx="248786" cy="397673"/>
          </a:xfrm>
          <a:prstGeom prst="rect">
            <a:avLst/>
          </a:prstGeom>
        </p:spPr>
        <p:txBody>
          <a:bodyPr wrap="none">
            <a:spAutoFit/>
          </a:bodyPr>
          <a:lstStyle/>
          <a:p>
            <a:r>
              <a:rPr lang="en-AU" sz="1984">
                <a:solidFill>
                  <a:srgbClr val="000000"/>
                </a:solidFill>
                <a:latin typeface="Times New Roman" panose="02020603050405020304" pitchFamily="18" charset="0"/>
              </a:rPr>
              <a:t> </a:t>
            </a:r>
            <a:endParaRPr lang="en-AU" sz="1984"/>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373459" y="150492"/>
            <a:ext cx="436135" cy="1165018"/>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sp>
        <p:nvSpPr>
          <p:cNvPr id="8" name="Rectangle: Rounded Corners 7">
            <a:extLst>
              <a:ext uri="{FF2B5EF4-FFF2-40B4-BE49-F238E27FC236}">
                <a16:creationId xmlns:a16="http://schemas.microsoft.com/office/drawing/2014/main" id="{1728F071-28C0-4A08-A8B5-CF8FFA7515D0}"/>
              </a:ext>
            </a:extLst>
          </p:cNvPr>
          <p:cNvSpPr/>
          <p:nvPr/>
        </p:nvSpPr>
        <p:spPr>
          <a:xfrm>
            <a:off x="5371292" y="964857"/>
            <a:ext cx="2865780" cy="5258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Subject to review by PCF on 28/02</a:t>
            </a:r>
          </a:p>
        </p:txBody>
      </p:sp>
    </p:spTree>
    <p:extLst>
      <p:ext uri="{BB962C8B-B14F-4D97-AF65-F5344CB8AC3E}">
        <p14:creationId xmlns:p14="http://schemas.microsoft.com/office/powerpoint/2010/main" val="2701791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Rollout Plan Summary</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Austin Tan</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19</a:t>
            </a:fld>
            <a:endParaRPr lang="en-AU" dirty="0"/>
          </a:p>
        </p:txBody>
      </p:sp>
    </p:spTree>
    <p:extLst>
      <p:ext uri="{BB962C8B-B14F-4D97-AF65-F5344CB8AC3E}">
        <p14:creationId xmlns:p14="http://schemas.microsoft.com/office/powerpoint/2010/main" val="879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plans – Industry response rate (Tranche 1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graphicFrame>
        <p:nvGraphicFramePr>
          <p:cNvPr id="8" name="Table 8">
            <a:extLst>
              <a:ext uri="{FF2B5EF4-FFF2-40B4-BE49-F238E27FC236}">
                <a16:creationId xmlns:a16="http://schemas.microsoft.com/office/drawing/2014/main" id="{D51EDE63-F050-452B-849E-1F25A442A621}"/>
              </a:ext>
            </a:extLst>
          </p:cNvPr>
          <p:cNvGraphicFramePr>
            <a:graphicFrameLocks noGrp="1"/>
          </p:cNvGraphicFramePr>
          <p:nvPr>
            <p:extLst>
              <p:ext uri="{D42A27DB-BD31-4B8C-83A1-F6EECF244321}">
                <p14:modId xmlns:p14="http://schemas.microsoft.com/office/powerpoint/2010/main" val="3783101834"/>
              </p:ext>
            </p:extLst>
          </p:nvPr>
        </p:nvGraphicFramePr>
        <p:xfrm>
          <a:off x="572482" y="2444992"/>
          <a:ext cx="9546847" cy="4005870"/>
        </p:xfrm>
        <a:graphic>
          <a:graphicData uri="http://schemas.openxmlformats.org/drawingml/2006/table">
            <a:tbl>
              <a:tblPr firstRow="1" bandRow="1">
                <a:tableStyleId>{5C22544A-7EE6-4342-B048-85BDC9FD1C3A}</a:tableStyleId>
              </a:tblPr>
              <a:tblGrid>
                <a:gridCol w="3479413">
                  <a:extLst>
                    <a:ext uri="{9D8B030D-6E8A-4147-A177-3AD203B41FA5}">
                      <a16:colId xmlns:a16="http://schemas.microsoft.com/office/drawing/2014/main" val="1218900251"/>
                    </a:ext>
                  </a:extLst>
                </a:gridCol>
                <a:gridCol w="2926414">
                  <a:extLst>
                    <a:ext uri="{9D8B030D-6E8A-4147-A177-3AD203B41FA5}">
                      <a16:colId xmlns:a16="http://schemas.microsoft.com/office/drawing/2014/main" val="858865562"/>
                    </a:ext>
                  </a:extLst>
                </a:gridCol>
                <a:gridCol w="3141020">
                  <a:extLst>
                    <a:ext uri="{9D8B030D-6E8A-4147-A177-3AD203B41FA5}">
                      <a16:colId xmlns:a16="http://schemas.microsoft.com/office/drawing/2014/main" val="3228268990"/>
                    </a:ext>
                  </a:extLst>
                </a:gridCol>
              </a:tblGrid>
              <a:tr h="259842">
                <a:tc>
                  <a:txBody>
                    <a:bodyPr/>
                    <a:lstStyle/>
                    <a:p>
                      <a:pPr algn="ctr" fontAlgn="t"/>
                      <a:r>
                        <a:rPr lang="en-AU" sz="1200" u="none" strike="noStrike" dirty="0">
                          <a:solidFill>
                            <a:schemeClr val="lt1"/>
                          </a:solidFill>
                          <a:effectLst/>
                        </a:rPr>
                        <a:t>Organisation</a:t>
                      </a:r>
                      <a:endParaRPr lang="en-AU" sz="12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t"/>
                      <a:r>
                        <a:rPr lang="en-AU" sz="1200" u="none" strike="noStrike" dirty="0">
                          <a:solidFill>
                            <a:schemeClr val="lt1"/>
                          </a:solidFill>
                          <a:effectLst/>
                        </a:rPr>
                        <a:t>Rollout plan provided at some stage?</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t"/>
                      <a:r>
                        <a:rPr lang="en-AU" sz="1200" u="none" strike="noStrike" dirty="0">
                          <a:solidFill>
                            <a:schemeClr val="lt1"/>
                          </a:solidFill>
                          <a:effectLst/>
                        </a:rPr>
                        <a:t>Rollout plan update provided in latest round?</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842337890"/>
                  </a:ext>
                </a:extLst>
              </a:tr>
              <a:tr h="288156">
                <a:tc>
                  <a:txBody>
                    <a:bodyPr/>
                    <a:lstStyle/>
                    <a:p>
                      <a:pPr algn="l" fontAlgn="ctr"/>
                      <a:r>
                        <a:rPr lang="en-AU" sz="1100" u="none" strike="noStrike" dirty="0">
                          <a:effectLst/>
                        </a:rPr>
                        <a:t>Mondo</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2127813115"/>
                  </a:ext>
                </a:extLst>
              </a:tr>
              <a:tr h="288156">
                <a:tc>
                  <a:txBody>
                    <a:bodyPr/>
                    <a:lstStyle/>
                    <a:p>
                      <a:pPr algn="l" fontAlgn="ctr"/>
                      <a:r>
                        <a:rPr lang="en-AU" sz="1100" u="none" strike="noStrike" dirty="0">
                          <a:effectLst/>
                        </a:rPr>
                        <a:t>Origin</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extLst>
                  <a:ext uri="{0D108BD9-81ED-4DB2-BD59-A6C34878D82A}">
                    <a16:rowId xmlns:a16="http://schemas.microsoft.com/office/drawing/2014/main" val="4181694110"/>
                  </a:ext>
                </a:extLst>
              </a:tr>
              <a:tr h="288156">
                <a:tc>
                  <a:txBody>
                    <a:bodyPr/>
                    <a:lstStyle/>
                    <a:p>
                      <a:pPr algn="l" fontAlgn="ctr"/>
                      <a:r>
                        <a:rPr lang="en-AU" sz="1100" u="none" strike="noStrike" dirty="0">
                          <a:effectLst/>
                        </a:rPr>
                        <a:t>PLUS ES</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extLst>
                  <a:ext uri="{0D108BD9-81ED-4DB2-BD59-A6C34878D82A}">
                    <a16:rowId xmlns:a16="http://schemas.microsoft.com/office/drawing/2014/main" val="2376602957"/>
                  </a:ext>
                </a:extLst>
              </a:tr>
              <a:tr h="288156">
                <a:tc>
                  <a:txBody>
                    <a:bodyPr/>
                    <a:lstStyle/>
                    <a:p>
                      <a:pPr algn="l" fontAlgn="ctr"/>
                      <a:r>
                        <a:rPr lang="en-AU" sz="1100" u="none" strike="noStrike" dirty="0">
                          <a:effectLst/>
                        </a:rPr>
                        <a:t>TransGrid</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1444090719"/>
                  </a:ext>
                </a:extLst>
              </a:tr>
              <a:tr h="288156">
                <a:tc>
                  <a:txBody>
                    <a:bodyPr/>
                    <a:lstStyle/>
                    <a:p>
                      <a:pPr algn="l" fontAlgn="ctr"/>
                      <a:r>
                        <a:rPr lang="en-AU" sz="1100" u="none" strike="noStrike" dirty="0">
                          <a:effectLst/>
                        </a:rPr>
                        <a:t>Yurika</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92D05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4169449935"/>
                  </a:ext>
                </a:extLst>
              </a:tr>
              <a:tr h="288156">
                <a:tc>
                  <a:txBody>
                    <a:bodyPr/>
                    <a:lstStyle/>
                    <a:p>
                      <a:pPr algn="l" fontAlgn="ctr"/>
                      <a:r>
                        <a:rPr lang="en-AU" sz="1100" u="none" strike="noStrike" dirty="0">
                          <a:effectLst/>
                        </a:rPr>
                        <a:t>Ausgrid</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862723754"/>
                  </a:ext>
                </a:extLst>
              </a:tr>
              <a:tr h="288156">
                <a:tc>
                  <a:txBody>
                    <a:bodyPr/>
                    <a:lstStyle/>
                    <a:p>
                      <a:pPr algn="l" fontAlgn="ctr"/>
                      <a:r>
                        <a:rPr lang="en-AU" sz="1100" u="none" strike="noStrike" dirty="0">
                          <a:effectLst/>
                        </a:rPr>
                        <a:t>AusNet Services</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4455299"/>
                  </a:ext>
                </a:extLst>
              </a:tr>
              <a:tr h="288156">
                <a:tc>
                  <a:txBody>
                    <a:bodyPr/>
                    <a:lstStyle/>
                    <a:p>
                      <a:pPr algn="l" fontAlgn="ctr"/>
                      <a:r>
                        <a:rPr lang="en-AU" sz="1100" u="none" strike="noStrike" dirty="0">
                          <a:effectLst/>
                        </a:rPr>
                        <a:t>ElectraNet</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539999927"/>
                  </a:ext>
                </a:extLst>
              </a:tr>
              <a:tr h="288156">
                <a:tc>
                  <a:txBody>
                    <a:bodyPr/>
                    <a:lstStyle/>
                    <a:p>
                      <a:pPr algn="l" fontAlgn="ctr"/>
                      <a:r>
                        <a:rPr lang="en-AU" sz="1100" u="none" strike="noStrike" dirty="0">
                          <a:effectLst/>
                        </a:rPr>
                        <a:t>Intellihub</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691778887"/>
                  </a:ext>
                </a:extLst>
              </a:tr>
              <a:tr h="288156">
                <a:tc>
                  <a:txBody>
                    <a:bodyPr/>
                    <a:lstStyle/>
                    <a:p>
                      <a:pPr algn="l" fontAlgn="ctr"/>
                      <a:r>
                        <a:rPr lang="en-AU" sz="1100" u="none" strike="noStrike" dirty="0">
                          <a:effectLst/>
                        </a:rPr>
                        <a:t>Powerlink</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effectLst/>
                        </a:rPr>
                        <a:t>Y*</a:t>
                      </a:r>
                      <a:endParaRPr lang="en-AU" sz="1100" b="0" i="0" u="none" strike="noStrike" dirty="0">
                        <a:solidFill>
                          <a:srgbClr val="000000"/>
                        </a:solidFill>
                        <a:effectLst/>
                        <a:latin typeface="Calibri" panose="020F0502020204030204" pitchFamily="34" charset="0"/>
                      </a:endParaRPr>
                    </a:p>
                  </a:txBody>
                  <a:tcPr marL="45720" marR="45720" anchor="ctr">
                    <a:solidFill>
                      <a:srgbClr val="FFFF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465860663"/>
                  </a:ext>
                </a:extLst>
              </a:tr>
              <a:tr h="288156">
                <a:tc>
                  <a:txBody>
                    <a:bodyPr/>
                    <a:lstStyle/>
                    <a:p>
                      <a:pPr algn="l" fontAlgn="ctr"/>
                      <a:r>
                        <a:rPr lang="en-AU" sz="1100" u="none" strike="noStrike" dirty="0">
                          <a:solidFill>
                            <a:schemeClr val="bg1"/>
                          </a:solidFill>
                          <a:effectLst/>
                        </a:rPr>
                        <a:t>Metropolis</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2926244602"/>
                  </a:ext>
                </a:extLst>
              </a:tr>
              <a:tr h="288156">
                <a:tc>
                  <a:txBody>
                    <a:bodyPr/>
                    <a:lstStyle/>
                    <a:p>
                      <a:pPr algn="l" fontAlgn="ctr"/>
                      <a:r>
                        <a:rPr lang="en-AU" sz="1100" u="none" strike="noStrike" dirty="0">
                          <a:solidFill>
                            <a:schemeClr val="bg1"/>
                          </a:solidFill>
                          <a:effectLst/>
                        </a:rPr>
                        <a:t>Powermetric</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090706939"/>
                  </a:ext>
                </a:extLst>
              </a:tr>
              <a:tr h="288156">
                <a:tc>
                  <a:txBody>
                    <a:bodyPr/>
                    <a:lstStyle/>
                    <a:p>
                      <a:pPr algn="l" fontAlgn="ctr"/>
                      <a:r>
                        <a:rPr lang="en-AU" sz="1100" u="none" strike="noStrike" dirty="0">
                          <a:solidFill>
                            <a:schemeClr val="bg1"/>
                          </a:solidFill>
                          <a:effectLst/>
                        </a:rPr>
                        <a:t>TasNetworks</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tc>
                  <a:txBody>
                    <a:bodyPr/>
                    <a:lstStyle/>
                    <a:p>
                      <a:pPr algn="ctr" fontAlgn="ctr"/>
                      <a:r>
                        <a:rPr lang="en-AU" sz="1100" u="none" strike="noStrike" dirty="0">
                          <a:solidFill>
                            <a:schemeClr val="bg1"/>
                          </a:solidFill>
                          <a:effectLst/>
                        </a:rPr>
                        <a:t>N</a:t>
                      </a:r>
                      <a:endParaRPr lang="en-AU" sz="1100" b="0" i="0" u="none" strike="noStrike" dirty="0">
                        <a:solidFill>
                          <a:schemeClr val="bg1"/>
                        </a:solidFill>
                        <a:effectLst/>
                        <a:latin typeface="Calibri" panose="020F0502020204030204" pitchFamily="34" charset="0"/>
                      </a:endParaRPr>
                    </a:p>
                  </a:txBody>
                  <a:tcPr marL="45720" marR="45720" anchor="ctr">
                    <a:solidFill>
                      <a:srgbClr val="FF0000"/>
                    </a:solidFill>
                  </a:tcPr>
                </a:tc>
                <a:extLst>
                  <a:ext uri="{0D108BD9-81ED-4DB2-BD59-A6C34878D82A}">
                    <a16:rowId xmlns:a16="http://schemas.microsoft.com/office/drawing/2014/main" val="3917864"/>
                  </a:ext>
                </a:extLst>
              </a:tr>
            </a:tbl>
          </a:graphicData>
        </a:graphic>
      </p:graphicFrame>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229842" y="1746504"/>
            <a:ext cx="10255425" cy="5358384"/>
          </a:xfrm>
        </p:spPr>
        <p:txBody>
          <a:bodyPr vert="horz" lIns="91440" tIns="45720" rIns="91440" bIns="45720" rtlCol="0" anchor="t">
            <a:normAutofit/>
          </a:bodyPr>
          <a:lstStyle/>
          <a:p>
            <a:pPr marL="200025" indent="-200025"/>
            <a:r>
              <a:rPr lang="en-AU" sz="1300" dirty="0">
                <a:cs typeface="Segoe UI Semilight"/>
              </a:rPr>
              <a:t>Out of the 13 top MCs with Tranche 1 meters, 10 MCs representing approximately 90% of Tranche 1 meters have provided their metering rollout plans, five of which are in the template format. Only three MCs have provided updates on their rollout plan in the latest update.</a:t>
            </a:r>
          </a:p>
        </p:txBody>
      </p:sp>
    </p:spTree>
    <p:extLst>
      <p:ext uri="{BB962C8B-B14F-4D97-AF65-F5344CB8AC3E}">
        <p14:creationId xmlns:p14="http://schemas.microsoft.com/office/powerpoint/2010/main" val="318391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229842" y="1800143"/>
            <a:ext cx="10255425" cy="5358384"/>
          </a:xfrm>
        </p:spPr>
        <p:txBody>
          <a:bodyPr vert="horz" lIns="91440" tIns="45720" rIns="91440" bIns="45720" rtlCol="0" anchor="t">
            <a:normAutofit/>
          </a:bodyPr>
          <a:lstStyle/>
          <a:p>
            <a:pPr marL="200025" indent="-200025"/>
            <a:r>
              <a:rPr lang="en-AU" sz="1300" dirty="0">
                <a:cs typeface="Segoe UI Semilight"/>
              </a:rPr>
              <a:t>Out of the 14 MDPs with Tranche 2 meters, 10 have provided their Tranche 2 metering rollout plan, nine of which are in the template format. Only seven MDPs have provided updates on their rollout plan in the latest update.</a:t>
            </a:r>
          </a:p>
        </p:txBody>
      </p:sp>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plans – Industry response rate (Tranche 2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graphicFrame>
        <p:nvGraphicFramePr>
          <p:cNvPr id="8" name="Table 8">
            <a:extLst>
              <a:ext uri="{FF2B5EF4-FFF2-40B4-BE49-F238E27FC236}">
                <a16:creationId xmlns:a16="http://schemas.microsoft.com/office/drawing/2014/main" id="{D51EDE63-F050-452B-849E-1F25A442A621}"/>
              </a:ext>
            </a:extLst>
          </p:cNvPr>
          <p:cNvGraphicFramePr>
            <a:graphicFrameLocks noGrp="1"/>
          </p:cNvGraphicFramePr>
          <p:nvPr>
            <p:extLst>
              <p:ext uri="{D42A27DB-BD31-4B8C-83A1-F6EECF244321}">
                <p14:modId xmlns:p14="http://schemas.microsoft.com/office/powerpoint/2010/main" val="3865745097"/>
              </p:ext>
            </p:extLst>
          </p:nvPr>
        </p:nvGraphicFramePr>
        <p:xfrm>
          <a:off x="733366" y="2499961"/>
          <a:ext cx="9225077" cy="3958748"/>
        </p:xfrm>
        <a:graphic>
          <a:graphicData uri="http://schemas.openxmlformats.org/drawingml/2006/table">
            <a:tbl>
              <a:tblPr firstRow="1" bandRow="1">
                <a:tableStyleId>{5C22544A-7EE6-4342-B048-85BDC9FD1C3A}</a:tableStyleId>
              </a:tblPr>
              <a:tblGrid>
                <a:gridCol w="2476291">
                  <a:extLst>
                    <a:ext uri="{9D8B030D-6E8A-4147-A177-3AD203B41FA5}">
                      <a16:colId xmlns:a16="http://schemas.microsoft.com/office/drawing/2014/main" val="1218900251"/>
                    </a:ext>
                  </a:extLst>
                </a:gridCol>
                <a:gridCol w="3286820">
                  <a:extLst>
                    <a:ext uri="{9D8B030D-6E8A-4147-A177-3AD203B41FA5}">
                      <a16:colId xmlns:a16="http://schemas.microsoft.com/office/drawing/2014/main" val="858865562"/>
                    </a:ext>
                  </a:extLst>
                </a:gridCol>
                <a:gridCol w="3461966">
                  <a:extLst>
                    <a:ext uri="{9D8B030D-6E8A-4147-A177-3AD203B41FA5}">
                      <a16:colId xmlns:a16="http://schemas.microsoft.com/office/drawing/2014/main" val="3228268990"/>
                    </a:ext>
                  </a:extLst>
                </a:gridCol>
              </a:tblGrid>
              <a:tr h="331628">
                <a:tc>
                  <a:txBody>
                    <a:bodyPr/>
                    <a:lstStyle/>
                    <a:p>
                      <a:pPr marL="0" algn="ctr" defTabSz="801929" rtl="0" eaLnBrk="1" fontAlgn="t" latinLnBrk="0" hangingPunct="1"/>
                      <a:r>
                        <a:rPr lang="en-AU" sz="1200" b="1" u="none" strike="noStrike" kern="1200" dirty="0">
                          <a:solidFill>
                            <a:schemeClr val="lt1"/>
                          </a:solidFill>
                          <a:effectLst/>
                          <a:latin typeface="+mn-lt"/>
                          <a:ea typeface="+mn-ea"/>
                          <a:cs typeface="+mn-cs"/>
                        </a:rPr>
                        <a:t>Organisation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t"/>
                      <a:r>
                        <a:rPr lang="en-AU" sz="1200" u="none" strike="noStrike" dirty="0">
                          <a:solidFill>
                            <a:schemeClr val="lt1"/>
                          </a:solidFill>
                          <a:effectLst/>
                        </a:rPr>
                        <a:t>Rollout plan provided at some stage?</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t"/>
                      <a:r>
                        <a:rPr lang="en-AU" sz="1200" u="none" strike="noStrike" dirty="0">
                          <a:solidFill>
                            <a:schemeClr val="lt1"/>
                          </a:solidFill>
                          <a:effectLst/>
                        </a:rPr>
                        <a:t>Rollout plan update provided in latest round?</a:t>
                      </a:r>
                      <a:endParaRPr lang="en-AU"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842337890"/>
                  </a:ext>
                </a:extLst>
              </a:tr>
              <a:tr h="246531">
                <a:tc>
                  <a:txBody>
                    <a:bodyPr/>
                    <a:lstStyle/>
                    <a:p>
                      <a:pPr marL="0" algn="l" defTabSz="801929" rtl="0" eaLnBrk="1" fontAlgn="ctr" latinLnBrk="0" hangingPunct="1"/>
                      <a:r>
                        <a:rPr lang="en-AU" sz="1100" u="none" strike="noStrike" kern="1200" dirty="0">
                          <a:solidFill>
                            <a:schemeClr val="tx1"/>
                          </a:solidFill>
                          <a:effectLst/>
                          <a:latin typeface="+mn-lt"/>
                          <a:ea typeface="+mn-ea"/>
                          <a:cs typeface="+mn-cs"/>
                        </a:rPr>
                        <a:t>CitiPower Powercor</a:t>
                      </a:r>
                    </a:p>
                  </a:txBody>
                  <a:tcPr marL="45720" marR="45720" anchor="b">
                    <a:lnT w="12700" cap="flat" cmpd="sng" algn="ctr">
                      <a:solidFill>
                        <a:schemeClr val="tx1"/>
                      </a:solidFill>
                      <a:prstDash val="solid"/>
                      <a:round/>
                      <a:headEnd type="none" w="med" len="med"/>
                      <a:tailEnd type="none" w="med" len="med"/>
                    </a:lnT>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lnT w="12700" cap="flat" cmpd="sng" algn="ctr">
                      <a:solidFill>
                        <a:schemeClr val="tx1"/>
                      </a:solidFill>
                      <a:prstDash val="solid"/>
                      <a:round/>
                      <a:headEnd type="none" w="med" len="med"/>
                      <a:tailEnd type="none" w="med" len="med"/>
                    </a:lnT>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2376602957"/>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Jemena</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742475623"/>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Mondo</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870912961"/>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PLUS ES</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126364373"/>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Secure Meters</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2557415034"/>
                  </a:ext>
                </a:extLst>
              </a:tr>
              <a:tr h="246531">
                <a:tc>
                  <a:txBody>
                    <a:bodyPr/>
                    <a:lstStyle/>
                    <a:p>
                      <a:pPr marL="0" algn="l" defTabSz="801929" rtl="0" eaLnBrk="1" fontAlgn="ctr" latinLnBrk="0" hangingPunct="1"/>
                      <a:r>
                        <a:rPr lang="en-AU" sz="1100" u="none" strike="noStrike" kern="1200" dirty="0">
                          <a:solidFill>
                            <a:schemeClr val="tx1"/>
                          </a:solidFill>
                          <a:effectLst/>
                          <a:latin typeface="+mn-lt"/>
                          <a:ea typeface="+mn-ea"/>
                          <a:cs typeface="+mn-cs"/>
                        </a:rPr>
                        <a:t>United Energy</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tx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2691778887"/>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Vector</a:t>
                      </a:r>
                    </a:p>
                  </a:txBody>
                  <a:tcPr marL="45720" marR="45720" anchor="b">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extLst>
                  <a:ext uri="{0D108BD9-81ED-4DB2-BD59-A6C34878D82A}">
                    <a16:rowId xmlns:a16="http://schemas.microsoft.com/office/drawing/2014/main" val="3111595340"/>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Intellihub</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2893521022"/>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Yurika</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463165089"/>
                  </a:ext>
                </a:extLst>
              </a:tr>
              <a:tr h="246531">
                <a:tc>
                  <a:txBody>
                    <a:bodyPr/>
                    <a:lstStyle/>
                    <a:p>
                      <a:pPr marL="0" algn="l" defTabSz="801929" rtl="0" eaLnBrk="1" fontAlgn="ctr" latinLnBrk="0" hangingPunct="1"/>
                      <a:r>
                        <a:rPr lang="en-AU" sz="1100" u="none" strike="noStrike" kern="1200" dirty="0">
                          <a:solidFill>
                            <a:schemeClr val="dk1"/>
                          </a:solidFill>
                          <a:effectLst/>
                          <a:latin typeface="+mn-lt"/>
                          <a:ea typeface="+mn-ea"/>
                          <a:cs typeface="+mn-cs"/>
                        </a:rPr>
                        <a:t>Ausnet Services</a:t>
                      </a:r>
                    </a:p>
                  </a:txBody>
                  <a:tcPr marL="45720" marR="45720" anchor="b">
                    <a:solidFill>
                      <a:srgbClr val="FFFF00"/>
                    </a:solidFill>
                  </a:tcP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Y*</a:t>
                      </a:r>
                    </a:p>
                  </a:txBody>
                  <a:tcPr marL="45720" marR="45720" anchor="ctr">
                    <a:solidFill>
                      <a:srgbClr val="92D05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1127496922"/>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ActewAGL Distribution</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3205367742"/>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Essential Energy</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456732012"/>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Metropolis Metering Services</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2264398008"/>
                  </a:ext>
                </a:extLst>
              </a:tr>
              <a:tr h="246531">
                <a:tc>
                  <a:txBody>
                    <a:bodyPr/>
                    <a:lstStyle/>
                    <a:p>
                      <a:pPr marL="0" algn="l" defTabSz="801929" rtl="0" eaLnBrk="1" fontAlgn="ctr" latinLnBrk="0" hangingPunct="1"/>
                      <a:r>
                        <a:rPr lang="en-AU" sz="1100" u="none" strike="noStrike" kern="1200" dirty="0">
                          <a:solidFill>
                            <a:schemeClr val="bg1"/>
                          </a:solidFill>
                          <a:effectLst/>
                          <a:latin typeface="+mn-lt"/>
                          <a:ea typeface="+mn-ea"/>
                          <a:cs typeface="+mn-cs"/>
                        </a:rPr>
                        <a:t>Powermetric</a:t>
                      </a:r>
                    </a:p>
                  </a:txBody>
                  <a:tcPr marL="45720" marR="45720" anchor="b">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tc>
                  <a:txBody>
                    <a:bodyPr/>
                    <a:lstStyle/>
                    <a:p>
                      <a:pPr marL="0" algn="ctr" defTabSz="801929" rtl="0" eaLnBrk="1" fontAlgn="ctr" latinLnBrk="0" hangingPunct="1"/>
                      <a:r>
                        <a:rPr lang="en-AU" sz="1100" u="none" strike="noStrike" kern="1200" dirty="0">
                          <a:solidFill>
                            <a:schemeClr val="bg1"/>
                          </a:solidFill>
                          <a:effectLst/>
                          <a:latin typeface="+mn-lt"/>
                          <a:ea typeface="+mn-ea"/>
                          <a:cs typeface="+mn-cs"/>
                        </a:rPr>
                        <a:t>N</a:t>
                      </a:r>
                    </a:p>
                  </a:txBody>
                  <a:tcPr marL="45720" marR="45720" anchor="ctr">
                    <a:solidFill>
                      <a:srgbClr val="FF0000"/>
                    </a:solidFill>
                  </a:tcPr>
                </a:tc>
                <a:extLst>
                  <a:ext uri="{0D108BD9-81ED-4DB2-BD59-A6C34878D82A}">
                    <a16:rowId xmlns:a16="http://schemas.microsoft.com/office/drawing/2014/main" val="313863280"/>
                  </a:ext>
                </a:extLst>
              </a:tr>
            </a:tbl>
          </a:graphicData>
        </a:graphic>
      </p:graphicFrame>
    </p:spTree>
    <p:extLst>
      <p:ext uri="{BB962C8B-B14F-4D97-AF65-F5344CB8AC3E}">
        <p14:creationId xmlns:p14="http://schemas.microsoft.com/office/powerpoint/2010/main" val="2671038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Metering rollout plan provision schedule</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22</a:t>
            </a:fld>
            <a:endParaRPr lang="en-AU" dirty="0"/>
          </a:p>
        </p:txBody>
      </p:sp>
      <p:graphicFrame>
        <p:nvGraphicFramePr>
          <p:cNvPr id="12" name="Table 8">
            <a:extLst>
              <a:ext uri="{FF2B5EF4-FFF2-40B4-BE49-F238E27FC236}">
                <a16:creationId xmlns:a16="http://schemas.microsoft.com/office/drawing/2014/main" id="{076795B9-BDDE-45E8-BF06-A1B66C4F1B76}"/>
              </a:ext>
            </a:extLst>
          </p:cNvPr>
          <p:cNvGraphicFramePr>
            <a:graphicFrameLocks noGrp="1"/>
          </p:cNvGraphicFramePr>
          <p:nvPr>
            <p:extLst>
              <p:ext uri="{D42A27DB-BD31-4B8C-83A1-F6EECF244321}">
                <p14:modId xmlns:p14="http://schemas.microsoft.com/office/powerpoint/2010/main" val="1227815106"/>
              </p:ext>
            </p:extLst>
          </p:nvPr>
        </p:nvGraphicFramePr>
        <p:xfrm>
          <a:off x="477884" y="3626540"/>
          <a:ext cx="9478867" cy="3657600"/>
        </p:xfrm>
        <a:graphic>
          <a:graphicData uri="http://schemas.openxmlformats.org/drawingml/2006/table">
            <a:tbl>
              <a:tblPr firstRow="1" bandRow="1">
                <a:tableStyleId>{5C22544A-7EE6-4342-B048-85BDC9FD1C3A}</a:tableStyleId>
              </a:tblPr>
              <a:tblGrid>
                <a:gridCol w="3554495">
                  <a:extLst>
                    <a:ext uri="{9D8B030D-6E8A-4147-A177-3AD203B41FA5}">
                      <a16:colId xmlns:a16="http://schemas.microsoft.com/office/drawing/2014/main" val="2412554766"/>
                    </a:ext>
                  </a:extLst>
                </a:gridCol>
                <a:gridCol w="5924372">
                  <a:extLst>
                    <a:ext uri="{9D8B030D-6E8A-4147-A177-3AD203B41FA5}">
                      <a16:colId xmlns:a16="http://schemas.microsoft.com/office/drawing/2014/main" val="858865562"/>
                    </a:ext>
                  </a:extLst>
                </a:gridCol>
              </a:tblGrid>
              <a:tr h="254587">
                <a:tc>
                  <a:txBody>
                    <a:bodyPr/>
                    <a:lstStyle/>
                    <a:p>
                      <a:pPr marL="0" marR="0" lvl="0" indent="0" algn="ctr" defTabSz="801929" rtl="0" eaLnBrk="1" fontAlgn="t" latinLnBrk="0" hangingPunct="1">
                        <a:lnSpc>
                          <a:spcPct val="100000"/>
                        </a:lnSpc>
                        <a:spcBef>
                          <a:spcPts val="0"/>
                        </a:spcBef>
                        <a:spcAft>
                          <a:spcPts val="0"/>
                        </a:spcAft>
                        <a:buClrTx/>
                        <a:buSzTx/>
                        <a:buFontTx/>
                        <a:buNone/>
                        <a:tabLst/>
                        <a:defRPr/>
                      </a:pPr>
                      <a:r>
                        <a:rPr lang="en-AU" sz="1400" b="1" i="0" u="none" strike="noStrike" dirty="0">
                          <a:solidFill>
                            <a:schemeClr val="bg1"/>
                          </a:solidFill>
                          <a:effectLst/>
                          <a:latin typeface="+mn-lt"/>
                        </a:rPr>
                        <a:t>Update #</a:t>
                      </a:r>
                    </a:p>
                  </a:txBody>
                  <a:tcPr marL="45720" marR="45720" anchor="ctr"/>
                </a:tc>
                <a:tc>
                  <a:txBody>
                    <a:bodyPr/>
                    <a:lstStyle/>
                    <a:p>
                      <a:pPr marL="0" marR="0" lvl="0" indent="0" algn="ctr" defTabSz="801929" rtl="0" eaLnBrk="1" fontAlgn="t" latinLnBrk="0" hangingPunct="1">
                        <a:lnSpc>
                          <a:spcPct val="100000"/>
                        </a:lnSpc>
                        <a:spcBef>
                          <a:spcPts val="0"/>
                        </a:spcBef>
                        <a:spcAft>
                          <a:spcPts val="0"/>
                        </a:spcAft>
                        <a:buClrTx/>
                        <a:buSzTx/>
                        <a:buFontTx/>
                        <a:buNone/>
                        <a:tabLst/>
                        <a:defRPr/>
                      </a:pPr>
                      <a:r>
                        <a:rPr lang="en-AU" sz="1400" b="1" i="0" u="none" strike="noStrike" dirty="0">
                          <a:solidFill>
                            <a:schemeClr val="bg1"/>
                          </a:solidFill>
                          <a:effectLst/>
                          <a:latin typeface="+mn-lt"/>
                        </a:rPr>
                        <a:t>Provide rollout plans by</a:t>
                      </a:r>
                    </a:p>
                  </a:txBody>
                  <a:tcPr marL="45720" marR="45720" anchor="ctr"/>
                </a:tc>
                <a:extLst>
                  <a:ext uri="{0D108BD9-81ED-4DB2-BD59-A6C34878D82A}">
                    <a16:rowId xmlns:a16="http://schemas.microsoft.com/office/drawing/2014/main" val="1842337890"/>
                  </a:ext>
                </a:extLst>
              </a:tr>
              <a:tr h="254587">
                <a:tc>
                  <a:txBody>
                    <a:bodyPr/>
                    <a:lstStyle/>
                    <a:p>
                      <a:pPr algn="ctr" fontAlgn="t"/>
                      <a:r>
                        <a:rPr lang="en-AU" sz="1400" b="0" i="0" u="none" strike="noStrike" dirty="0">
                          <a:solidFill>
                            <a:srgbClr val="000000"/>
                          </a:solidFill>
                          <a:effectLst/>
                          <a:latin typeface="+mn-lt"/>
                        </a:rPr>
                        <a:t>3</a:t>
                      </a:r>
                    </a:p>
                  </a:txBody>
                  <a:tcPr marL="45720" marR="45720" anchor="ctr"/>
                </a:tc>
                <a:tc>
                  <a:txBody>
                    <a:bodyPr/>
                    <a:lstStyle/>
                    <a:p>
                      <a:pPr algn="ctr" fontAlgn="t"/>
                      <a:r>
                        <a:rPr lang="en-AU" sz="1400" b="0" i="0" u="none" strike="noStrike" dirty="0">
                          <a:solidFill>
                            <a:srgbClr val="000000"/>
                          </a:solidFill>
                          <a:effectLst/>
                          <a:latin typeface="+mn-lt"/>
                        </a:rPr>
                        <a:t>01-Mar-21</a:t>
                      </a:r>
                    </a:p>
                  </a:txBody>
                  <a:tcPr marL="45720" marR="45720" anchor="ctr"/>
                </a:tc>
                <a:extLst>
                  <a:ext uri="{0D108BD9-81ED-4DB2-BD59-A6C34878D82A}">
                    <a16:rowId xmlns:a16="http://schemas.microsoft.com/office/drawing/2014/main" val="4211073073"/>
                  </a:ext>
                </a:extLst>
              </a:tr>
              <a:tr h="254587">
                <a:tc>
                  <a:txBody>
                    <a:bodyPr/>
                    <a:lstStyle/>
                    <a:p>
                      <a:pPr algn="ctr" fontAlgn="b"/>
                      <a:r>
                        <a:rPr lang="en-AU" sz="1400" b="0" i="0" u="none" strike="noStrike" dirty="0">
                          <a:solidFill>
                            <a:srgbClr val="000000"/>
                          </a:solidFill>
                          <a:effectLst/>
                          <a:latin typeface="+mn-lt"/>
                        </a:rPr>
                        <a:t>4</a:t>
                      </a:r>
                    </a:p>
                  </a:txBody>
                  <a:tcPr marL="45720" marR="45720" anchor="ctr"/>
                </a:tc>
                <a:tc>
                  <a:txBody>
                    <a:bodyPr/>
                    <a:lstStyle/>
                    <a:p>
                      <a:pPr algn="ctr" fontAlgn="b"/>
                      <a:r>
                        <a:rPr lang="en-AU" sz="1400" b="0" i="0" u="none" strike="noStrike" dirty="0">
                          <a:solidFill>
                            <a:srgbClr val="000000"/>
                          </a:solidFill>
                          <a:effectLst/>
                          <a:latin typeface="+mn-lt"/>
                        </a:rPr>
                        <a:t>01-May-21</a:t>
                      </a:r>
                    </a:p>
                  </a:txBody>
                  <a:tcPr marL="45720" marR="45720" anchor="ctr"/>
                </a:tc>
                <a:extLst>
                  <a:ext uri="{0D108BD9-81ED-4DB2-BD59-A6C34878D82A}">
                    <a16:rowId xmlns:a16="http://schemas.microsoft.com/office/drawing/2014/main" val="2127813115"/>
                  </a:ext>
                </a:extLst>
              </a:tr>
              <a:tr h="254587">
                <a:tc>
                  <a:txBody>
                    <a:bodyPr/>
                    <a:lstStyle/>
                    <a:p>
                      <a:pPr algn="ctr" fontAlgn="b"/>
                      <a:r>
                        <a:rPr lang="en-AU" sz="1400" b="0" i="0" u="none" strike="noStrike" dirty="0">
                          <a:solidFill>
                            <a:srgbClr val="000000"/>
                          </a:solidFill>
                          <a:effectLst/>
                          <a:latin typeface="+mn-lt"/>
                        </a:rPr>
                        <a:t>5</a:t>
                      </a:r>
                    </a:p>
                  </a:txBody>
                  <a:tcPr marL="45720" marR="45720" anchor="ctr"/>
                </a:tc>
                <a:tc>
                  <a:txBody>
                    <a:bodyPr/>
                    <a:lstStyle/>
                    <a:p>
                      <a:pPr algn="ctr" fontAlgn="b"/>
                      <a:r>
                        <a:rPr lang="en-AU" sz="1400" b="0" i="0" u="none" strike="noStrike" dirty="0">
                          <a:solidFill>
                            <a:srgbClr val="000000"/>
                          </a:solidFill>
                          <a:effectLst/>
                          <a:latin typeface="+mn-lt"/>
                        </a:rPr>
                        <a:t>01-Jul-21</a:t>
                      </a:r>
                    </a:p>
                  </a:txBody>
                  <a:tcPr marL="45720" marR="45720" anchor="ctr"/>
                </a:tc>
                <a:extLst>
                  <a:ext uri="{0D108BD9-81ED-4DB2-BD59-A6C34878D82A}">
                    <a16:rowId xmlns:a16="http://schemas.microsoft.com/office/drawing/2014/main" val="2376602957"/>
                  </a:ext>
                </a:extLst>
              </a:tr>
              <a:tr h="254587">
                <a:tc>
                  <a:txBody>
                    <a:bodyPr/>
                    <a:lstStyle/>
                    <a:p>
                      <a:pPr algn="ctr" fontAlgn="b"/>
                      <a:r>
                        <a:rPr lang="en-AU" sz="1400" b="0" i="0" u="none" strike="noStrike" dirty="0">
                          <a:solidFill>
                            <a:srgbClr val="000000"/>
                          </a:solidFill>
                          <a:effectLst/>
                          <a:latin typeface="+mn-lt"/>
                        </a:rPr>
                        <a:t>6</a:t>
                      </a:r>
                    </a:p>
                  </a:txBody>
                  <a:tcPr marL="45720" marR="45720" anchor="ctr"/>
                </a:tc>
                <a:tc>
                  <a:txBody>
                    <a:bodyPr/>
                    <a:lstStyle/>
                    <a:p>
                      <a:pPr algn="ctr" fontAlgn="b"/>
                      <a:r>
                        <a:rPr lang="en-AU" sz="1400" b="0" i="0" u="none" strike="noStrike" dirty="0">
                          <a:solidFill>
                            <a:srgbClr val="000000"/>
                          </a:solidFill>
                          <a:effectLst/>
                          <a:latin typeface="+mn-lt"/>
                        </a:rPr>
                        <a:t>01-Sep-21</a:t>
                      </a:r>
                    </a:p>
                  </a:txBody>
                  <a:tcPr marL="45720" marR="45720" anchor="ctr"/>
                </a:tc>
                <a:extLst>
                  <a:ext uri="{0D108BD9-81ED-4DB2-BD59-A6C34878D82A}">
                    <a16:rowId xmlns:a16="http://schemas.microsoft.com/office/drawing/2014/main" val="2691778887"/>
                  </a:ext>
                </a:extLst>
              </a:tr>
              <a:tr h="254587">
                <a:tc>
                  <a:txBody>
                    <a:bodyPr/>
                    <a:lstStyle/>
                    <a:p>
                      <a:pPr algn="ctr" fontAlgn="b"/>
                      <a:r>
                        <a:rPr lang="en-AU" sz="1400" b="0" i="0" u="none" strike="noStrike" dirty="0">
                          <a:solidFill>
                            <a:srgbClr val="000000"/>
                          </a:solidFill>
                          <a:effectLst/>
                          <a:latin typeface="+mn-lt"/>
                        </a:rPr>
                        <a:t>7</a:t>
                      </a:r>
                    </a:p>
                  </a:txBody>
                  <a:tcPr marL="45720" marR="45720" anchor="ctr"/>
                </a:tc>
                <a:tc>
                  <a:txBody>
                    <a:bodyPr/>
                    <a:lstStyle/>
                    <a:p>
                      <a:pPr algn="ctr" fontAlgn="b"/>
                      <a:r>
                        <a:rPr lang="en-AU" sz="1400" b="0" i="0" u="none" strike="noStrike" dirty="0">
                          <a:solidFill>
                            <a:srgbClr val="000000"/>
                          </a:solidFill>
                          <a:effectLst/>
                          <a:latin typeface="+mn-lt"/>
                        </a:rPr>
                        <a:t>01-Nov-21</a:t>
                      </a:r>
                    </a:p>
                  </a:txBody>
                  <a:tcPr marL="45720" marR="45720" anchor="ctr"/>
                </a:tc>
                <a:extLst>
                  <a:ext uri="{0D108BD9-81ED-4DB2-BD59-A6C34878D82A}">
                    <a16:rowId xmlns:a16="http://schemas.microsoft.com/office/drawing/2014/main" val="1487739687"/>
                  </a:ext>
                </a:extLst>
              </a:tr>
              <a:tr h="254587">
                <a:tc>
                  <a:txBody>
                    <a:bodyPr/>
                    <a:lstStyle/>
                    <a:p>
                      <a:pPr algn="ctr" fontAlgn="b"/>
                      <a:r>
                        <a:rPr lang="en-AU" sz="1400" b="0" i="0" u="none" strike="noStrike" dirty="0">
                          <a:solidFill>
                            <a:srgbClr val="000000"/>
                          </a:solidFill>
                          <a:effectLst/>
                          <a:latin typeface="+mn-lt"/>
                        </a:rPr>
                        <a:t>8</a:t>
                      </a:r>
                    </a:p>
                  </a:txBody>
                  <a:tcPr marL="45720" marR="45720" anchor="ctr"/>
                </a:tc>
                <a:tc>
                  <a:txBody>
                    <a:bodyPr/>
                    <a:lstStyle/>
                    <a:p>
                      <a:pPr algn="ctr" fontAlgn="b"/>
                      <a:r>
                        <a:rPr lang="en-AU" sz="1400" b="0" i="0" u="none" strike="noStrike" dirty="0">
                          <a:solidFill>
                            <a:srgbClr val="000000"/>
                          </a:solidFill>
                          <a:effectLst/>
                          <a:latin typeface="+mn-lt"/>
                        </a:rPr>
                        <a:t>01-Jan-22</a:t>
                      </a:r>
                    </a:p>
                  </a:txBody>
                  <a:tcPr marL="45720" marR="45720" anchor="ctr"/>
                </a:tc>
                <a:extLst>
                  <a:ext uri="{0D108BD9-81ED-4DB2-BD59-A6C34878D82A}">
                    <a16:rowId xmlns:a16="http://schemas.microsoft.com/office/drawing/2014/main" val="3465860663"/>
                  </a:ext>
                </a:extLst>
              </a:tr>
              <a:tr h="254587">
                <a:tc>
                  <a:txBody>
                    <a:bodyPr/>
                    <a:lstStyle/>
                    <a:p>
                      <a:pPr algn="ctr" fontAlgn="b"/>
                      <a:r>
                        <a:rPr lang="en-AU" sz="1400" b="0" i="0" u="none" strike="noStrike" dirty="0">
                          <a:solidFill>
                            <a:srgbClr val="000000"/>
                          </a:solidFill>
                          <a:effectLst/>
                          <a:latin typeface="+mn-lt"/>
                        </a:rPr>
                        <a:t>9</a:t>
                      </a:r>
                    </a:p>
                  </a:txBody>
                  <a:tcPr marL="45720" marR="45720" anchor="ctr"/>
                </a:tc>
                <a:tc>
                  <a:txBody>
                    <a:bodyPr/>
                    <a:lstStyle/>
                    <a:p>
                      <a:pPr algn="ctr" fontAlgn="b"/>
                      <a:r>
                        <a:rPr lang="en-AU" sz="1400" b="0" i="0" u="none" strike="noStrike" dirty="0">
                          <a:solidFill>
                            <a:srgbClr val="000000"/>
                          </a:solidFill>
                          <a:effectLst/>
                          <a:latin typeface="+mn-lt"/>
                        </a:rPr>
                        <a:t>01-Mar-22</a:t>
                      </a:r>
                    </a:p>
                  </a:txBody>
                  <a:tcPr marL="45720" marR="45720" anchor="ctr"/>
                </a:tc>
                <a:extLst>
                  <a:ext uri="{0D108BD9-81ED-4DB2-BD59-A6C34878D82A}">
                    <a16:rowId xmlns:a16="http://schemas.microsoft.com/office/drawing/2014/main" val="1444090719"/>
                  </a:ext>
                </a:extLst>
              </a:tr>
              <a:tr h="254587">
                <a:tc>
                  <a:txBody>
                    <a:bodyPr/>
                    <a:lstStyle/>
                    <a:p>
                      <a:pPr algn="ctr" fontAlgn="b"/>
                      <a:r>
                        <a:rPr lang="en-AU" sz="1400" b="0" i="0" u="none" strike="noStrike" dirty="0">
                          <a:solidFill>
                            <a:srgbClr val="000000"/>
                          </a:solidFill>
                          <a:effectLst/>
                          <a:latin typeface="+mn-lt"/>
                        </a:rPr>
                        <a:t>10</a:t>
                      </a:r>
                    </a:p>
                  </a:txBody>
                  <a:tcPr marL="45720" marR="45720" anchor="ctr"/>
                </a:tc>
                <a:tc>
                  <a:txBody>
                    <a:bodyPr/>
                    <a:lstStyle/>
                    <a:p>
                      <a:pPr algn="ctr" fontAlgn="b"/>
                      <a:r>
                        <a:rPr lang="en-AU" sz="1400" b="0" i="0" u="none" strike="noStrike" dirty="0">
                          <a:solidFill>
                            <a:srgbClr val="000000"/>
                          </a:solidFill>
                          <a:effectLst/>
                          <a:latin typeface="+mn-lt"/>
                        </a:rPr>
                        <a:t>01-May-22</a:t>
                      </a:r>
                    </a:p>
                  </a:txBody>
                  <a:tcPr marL="45720" marR="45720" anchor="ctr"/>
                </a:tc>
                <a:extLst>
                  <a:ext uri="{0D108BD9-81ED-4DB2-BD59-A6C34878D82A}">
                    <a16:rowId xmlns:a16="http://schemas.microsoft.com/office/drawing/2014/main" val="456732012"/>
                  </a:ext>
                </a:extLst>
              </a:tr>
              <a:tr h="254587">
                <a:tc>
                  <a:txBody>
                    <a:bodyPr/>
                    <a:lstStyle/>
                    <a:p>
                      <a:pPr algn="ctr" fontAlgn="b"/>
                      <a:r>
                        <a:rPr lang="en-AU" sz="1400" b="0" i="0" u="none" strike="noStrike" dirty="0">
                          <a:solidFill>
                            <a:srgbClr val="000000"/>
                          </a:solidFill>
                          <a:effectLst/>
                          <a:latin typeface="+mn-lt"/>
                        </a:rPr>
                        <a:t>11</a:t>
                      </a:r>
                    </a:p>
                  </a:txBody>
                  <a:tcPr marL="45720" marR="45720" anchor="ctr"/>
                </a:tc>
                <a:tc>
                  <a:txBody>
                    <a:bodyPr/>
                    <a:lstStyle/>
                    <a:p>
                      <a:pPr algn="ctr" fontAlgn="b"/>
                      <a:r>
                        <a:rPr lang="en-AU" sz="1400" b="0" i="0" u="none" strike="noStrike" dirty="0">
                          <a:solidFill>
                            <a:srgbClr val="000000"/>
                          </a:solidFill>
                          <a:effectLst/>
                          <a:latin typeface="+mn-lt"/>
                        </a:rPr>
                        <a:t>01-Jul-22</a:t>
                      </a:r>
                    </a:p>
                  </a:txBody>
                  <a:tcPr marL="45720" marR="45720" anchor="ctr"/>
                </a:tc>
                <a:extLst>
                  <a:ext uri="{0D108BD9-81ED-4DB2-BD59-A6C34878D82A}">
                    <a16:rowId xmlns:a16="http://schemas.microsoft.com/office/drawing/2014/main" val="259747966"/>
                  </a:ext>
                </a:extLst>
              </a:tr>
              <a:tr h="254587">
                <a:tc>
                  <a:txBody>
                    <a:bodyPr/>
                    <a:lstStyle/>
                    <a:p>
                      <a:pPr algn="ctr" fontAlgn="b"/>
                      <a:r>
                        <a:rPr lang="en-AU" sz="1400" b="0" i="0" u="none" strike="noStrike" dirty="0">
                          <a:solidFill>
                            <a:srgbClr val="000000"/>
                          </a:solidFill>
                          <a:effectLst/>
                          <a:latin typeface="+mn-lt"/>
                        </a:rPr>
                        <a:t>12</a:t>
                      </a:r>
                    </a:p>
                  </a:txBody>
                  <a:tcPr marL="45720" marR="45720" anchor="ctr"/>
                </a:tc>
                <a:tc>
                  <a:txBody>
                    <a:bodyPr/>
                    <a:lstStyle/>
                    <a:p>
                      <a:pPr algn="ctr" fontAlgn="b"/>
                      <a:r>
                        <a:rPr lang="en-AU" sz="1400" b="0" i="0" u="none" strike="noStrike" dirty="0">
                          <a:solidFill>
                            <a:srgbClr val="000000"/>
                          </a:solidFill>
                          <a:effectLst/>
                          <a:latin typeface="+mn-lt"/>
                        </a:rPr>
                        <a:t>01-Sep-22</a:t>
                      </a:r>
                    </a:p>
                  </a:txBody>
                  <a:tcPr marL="45720" marR="45720" anchor="ctr"/>
                </a:tc>
                <a:extLst>
                  <a:ext uri="{0D108BD9-81ED-4DB2-BD59-A6C34878D82A}">
                    <a16:rowId xmlns:a16="http://schemas.microsoft.com/office/drawing/2014/main" val="862723754"/>
                  </a:ext>
                </a:extLst>
              </a:tr>
              <a:tr h="254587">
                <a:tc>
                  <a:txBody>
                    <a:bodyPr/>
                    <a:lstStyle/>
                    <a:p>
                      <a:pPr algn="ctr" fontAlgn="b"/>
                      <a:r>
                        <a:rPr lang="en-AU" sz="1400" b="0" i="0" u="none" strike="noStrike" dirty="0">
                          <a:solidFill>
                            <a:srgbClr val="000000"/>
                          </a:solidFill>
                          <a:effectLst/>
                          <a:latin typeface="+mn-lt"/>
                        </a:rPr>
                        <a:t>13</a:t>
                      </a:r>
                    </a:p>
                  </a:txBody>
                  <a:tcPr marL="45720" marR="45720" anchor="ctr"/>
                </a:tc>
                <a:tc>
                  <a:txBody>
                    <a:bodyPr/>
                    <a:lstStyle/>
                    <a:p>
                      <a:pPr algn="ctr" fontAlgn="b"/>
                      <a:r>
                        <a:rPr lang="en-AU" sz="1400" b="0" i="0" u="none" strike="noStrike" dirty="0">
                          <a:solidFill>
                            <a:srgbClr val="000000"/>
                          </a:solidFill>
                          <a:effectLst/>
                          <a:latin typeface="+mn-lt"/>
                        </a:rPr>
                        <a:t>01-Nov-22</a:t>
                      </a:r>
                    </a:p>
                  </a:txBody>
                  <a:tcPr marL="45720" marR="45720" anchor="ctr"/>
                </a:tc>
                <a:extLst>
                  <a:ext uri="{0D108BD9-81ED-4DB2-BD59-A6C34878D82A}">
                    <a16:rowId xmlns:a16="http://schemas.microsoft.com/office/drawing/2014/main" val="1924783617"/>
                  </a:ext>
                </a:extLst>
              </a:tr>
            </a:tbl>
          </a:graphicData>
        </a:graphic>
      </p:graphicFrame>
      <p:sp>
        <p:nvSpPr>
          <p:cNvPr id="13" name="Content Placeholder 2">
            <a:extLst>
              <a:ext uri="{FF2B5EF4-FFF2-40B4-BE49-F238E27FC236}">
                <a16:creationId xmlns:a16="http://schemas.microsoft.com/office/drawing/2014/main" id="{607F9368-2C5D-4866-92C9-09CE38C51FCF}"/>
              </a:ext>
            </a:extLst>
          </p:cNvPr>
          <p:cNvSpPr>
            <a:spLocks noGrp="1"/>
          </p:cNvSpPr>
          <p:nvPr>
            <p:ph idx="1"/>
          </p:nvPr>
        </p:nvSpPr>
        <p:spPr>
          <a:xfrm>
            <a:off x="206546" y="1622678"/>
            <a:ext cx="10255425" cy="1565022"/>
          </a:xfrm>
        </p:spPr>
        <p:txBody>
          <a:bodyPr vert="horz" lIns="91440" tIns="45720" rIns="91440" bIns="45720" rtlCol="0" anchor="t">
            <a:noAutofit/>
          </a:bodyPr>
          <a:lstStyle/>
          <a:p>
            <a:pPr marL="200025" indent="-200025"/>
            <a:r>
              <a:rPr lang="en-AU" sz="1300" dirty="0">
                <a:cs typeface="Segoe UI Semilight"/>
              </a:rPr>
              <a:t>Please provide metering rollout plan updates according to the below schedule. </a:t>
            </a:r>
            <a:r>
              <a:rPr lang="en-AU" sz="1300" u="sng" dirty="0">
                <a:cs typeface="Segoe UI Semilight"/>
              </a:rPr>
              <a:t>Please include relevant participant IDs when submitting rollout plans. </a:t>
            </a:r>
          </a:p>
          <a:p>
            <a:pPr marL="200025" indent="-200025"/>
            <a:r>
              <a:rPr lang="en-AU" sz="1300" dirty="0">
                <a:cs typeface="Segoe UI Semilight"/>
              </a:rPr>
              <a:t> This schedule applies for all metering rollout plans:</a:t>
            </a:r>
          </a:p>
          <a:p>
            <a:pPr lvl="1" fontAlgn="t"/>
            <a:r>
              <a:rPr lang="en-AU" sz="1300" dirty="0"/>
              <a:t>MCs to provide MP installation and reconfiguration plans for Type 1-3, subset of type 4 meters, type 7 and known cross boundary</a:t>
            </a:r>
          </a:p>
          <a:p>
            <a:pPr lvl="1" fontAlgn="t"/>
            <a:r>
              <a:rPr lang="en-AU" sz="1300" dirty="0"/>
              <a:t>MDP 5-min data delivery for new and repl. 4/4A, VIC AMI, SAMPLE meters</a:t>
            </a:r>
          </a:p>
          <a:p>
            <a:pPr lvl="1" fontAlgn="t"/>
            <a:r>
              <a:rPr lang="en-AU" sz="1300" dirty="0"/>
              <a:t>MDP conversion plans for Type 1-3, subset type 4, type 7 and existing cross boundary datastreams to register level</a:t>
            </a:r>
          </a:p>
          <a:p>
            <a:pPr lvl="1" fontAlgn="t"/>
            <a:r>
              <a:rPr lang="en-AU" sz="1300" dirty="0"/>
              <a:t>LNSP NCONUML and cross boundary NMI creation plans</a:t>
            </a:r>
          </a:p>
          <a:p>
            <a:pPr marL="400965" lvl="1" indent="0" fontAlgn="t">
              <a:buNone/>
            </a:pPr>
            <a:endParaRPr lang="en-AU" sz="1300" dirty="0"/>
          </a:p>
          <a:p>
            <a:pPr marL="600990" lvl="1" indent="-200025"/>
            <a:endParaRPr lang="en-AU" sz="1300" dirty="0">
              <a:cs typeface="Segoe UI Semilight"/>
            </a:endParaRPr>
          </a:p>
          <a:p>
            <a:pPr marL="600990" lvl="1" indent="-200025"/>
            <a:endParaRPr lang="en-AU" sz="1300" b="1" dirty="0">
              <a:cs typeface="Segoe UI Semilight"/>
            </a:endParaRPr>
          </a:p>
          <a:p>
            <a:pPr marL="600990" lvl="1" indent="-200025"/>
            <a:endParaRPr lang="en-AU" sz="1300" dirty="0">
              <a:cs typeface="Segoe UI Semilight"/>
            </a:endParaRPr>
          </a:p>
          <a:p>
            <a:pPr marL="200025" indent="-200025"/>
            <a:endParaRPr lang="en-AU" sz="1300" dirty="0">
              <a:cs typeface="Segoe UI Semilight"/>
            </a:endParaRPr>
          </a:p>
        </p:txBody>
      </p:sp>
    </p:spTree>
    <p:extLst>
      <p:ext uri="{BB962C8B-B14F-4D97-AF65-F5344CB8AC3E}">
        <p14:creationId xmlns:p14="http://schemas.microsoft.com/office/powerpoint/2010/main" val="2277369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23</a:t>
            </a:fld>
            <a:endParaRPr lang="en-AU" dirty="0"/>
          </a:p>
        </p:txBody>
      </p:sp>
    </p:spTree>
    <p:extLst>
      <p:ext uri="{BB962C8B-B14F-4D97-AF65-F5344CB8AC3E}">
        <p14:creationId xmlns:p14="http://schemas.microsoft.com/office/powerpoint/2010/main" val="91711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3939790324"/>
              </p:ext>
            </p:extLst>
          </p:nvPr>
        </p:nvGraphicFramePr>
        <p:xfrm>
          <a:off x="45459" y="1502524"/>
          <a:ext cx="10601226" cy="5410200"/>
        </p:xfrm>
        <a:graphic>
          <a:graphicData uri="http://schemas.openxmlformats.org/drawingml/2006/table">
            <a:tbl>
              <a:tblPr firstRow="1" bandRow="1">
                <a:tableStyleId>{5C22544A-7EE6-4342-B048-85BDC9FD1C3A}</a:tableStyleId>
              </a:tblPr>
              <a:tblGrid>
                <a:gridCol w="6229532">
                  <a:extLst>
                    <a:ext uri="{9D8B030D-6E8A-4147-A177-3AD203B41FA5}">
                      <a16:colId xmlns:a16="http://schemas.microsoft.com/office/drawing/2014/main" val="116888471"/>
                    </a:ext>
                  </a:extLst>
                </a:gridCol>
                <a:gridCol w="1455142">
                  <a:extLst>
                    <a:ext uri="{9D8B030D-6E8A-4147-A177-3AD203B41FA5}">
                      <a16:colId xmlns:a16="http://schemas.microsoft.com/office/drawing/2014/main" val="4048816944"/>
                    </a:ext>
                  </a:extLst>
                </a:gridCol>
                <a:gridCol w="2916552">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tc>
                <a:tc>
                  <a:txBody>
                    <a:bodyPr/>
                    <a:lstStyle/>
                    <a:p>
                      <a:pPr algn="ctr"/>
                      <a:r>
                        <a:rPr lang="en-AU" sz="1200" dirty="0"/>
                        <a:t>Date</a:t>
                      </a:r>
                    </a:p>
                  </a:txBody>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tc>
                <a:extLst>
                  <a:ext uri="{0D108BD9-81ED-4DB2-BD59-A6C34878D82A}">
                    <a16:rowId xmlns:a16="http://schemas.microsoft.com/office/drawing/2014/main" val="2493088496"/>
                  </a:ext>
                </a:extLst>
              </a:tr>
              <a:tr h="370840">
                <a:tc>
                  <a:txBody>
                    <a:bodyPr/>
                    <a:lstStyle/>
                    <a:p>
                      <a:r>
                        <a:rPr lang="en-AU" sz="1200" dirty="0">
                          <a:solidFill>
                            <a:srgbClr val="FF0000"/>
                          </a:solidFill>
                        </a:rPr>
                        <a:t>MPs</a:t>
                      </a:r>
                      <a:r>
                        <a:rPr lang="en-AU" sz="1200" dirty="0">
                          <a:solidFill>
                            <a:schemeClr val="tx1"/>
                          </a:solidFill>
                        </a:rPr>
                        <a:t> to provide progress and amendments to forward plans for Type 1-3, subset of 4 and ‘known’ cross boundary meters to AEMO</a:t>
                      </a:r>
                    </a:p>
                  </a:txBody>
                  <a:tcPr/>
                </a:tc>
                <a:tc>
                  <a:txBody>
                    <a:bodyPr/>
                    <a:lstStyle/>
                    <a:p>
                      <a:pPr algn="ctr"/>
                      <a:r>
                        <a:rPr lang="en-AU" sz="1200" dirty="0">
                          <a:solidFill>
                            <a:srgbClr val="FF0000"/>
                          </a:solidFill>
                        </a:rPr>
                        <a:t>Due by 1 Mar 2021</a:t>
                      </a:r>
                    </a:p>
                  </a:txBody>
                  <a:tcPr/>
                </a:tc>
                <a:tc>
                  <a:txBody>
                    <a:bodyPr/>
                    <a:lstStyle/>
                    <a:p>
                      <a:pPr lvl="0">
                        <a:buNone/>
                      </a:pPr>
                      <a:r>
                        <a:rPr lang="en-AU" sz="1200" dirty="0">
                          <a:solidFill>
                            <a:schemeClr val="tx1"/>
                          </a:solidFill>
                        </a:rPr>
                        <a:t>A3a, A8a, A13a, </a:t>
                      </a:r>
                      <a:r>
                        <a:rPr lang="en-AU" sz="1200" dirty="0">
                          <a:solidFill>
                            <a:srgbClr val="FF0000"/>
                          </a:solidFill>
                        </a:rPr>
                        <a:t>A19a</a:t>
                      </a:r>
                      <a:endParaRPr lang="en-US" sz="1200" dirty="0">
                        <a:solidFill>
                          <a:srgbClr val="FF0000"/>
                        </a:solidFill>
                      </a:endParaRPr>
                    </a:p>
                  </a:txBody>
                  <a:tcPr/>
                </a:tc>
                <a:extLst>
                  <a:ext uri="{0D108BD9-81ED-4DB2-BD59-A6C34878D82A}">
                    <a16:rowId xmlns:a16="http://schemas.microsoft.com/office/drawing/2014/main" val="1157584682"/>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4, 4A, VICAMI and Sample meters to AEMO</a:t>
                      </a:r>
                    </a:p>
                  </a:txBody>
                  <a:tcPr/>
                </a:tc>
                <a:tc>
                  <a:txBody>
                    <a:bodyPr/>
                    <a:lstStyle/>
                    <a:p>
                      <a:pPr algn="ctr"/>
                      <a:r>
                        <a:rPr lang="en-AU" sz="1200" dirty="0">
                          <a:solidFill>
                            <a:srgbClr val="FF0000"/>
                          </a:solidFill>
                        </a:rPr>
                        <a:t>Due by 1 Mar 2021</a:t>
                      </a:r>
                    </a:p>
                  </a:txBody>
                  <a:tcPr/>
                </a:tc>
                <a:tc>
                  <a:txBody>
                    <a:bodyPr/>
                    <a:lstStyle/>
                    <a:p>
                      <a:pPr lvl="0">
                        <a:buNone/>
                      </a:pPr>
                      <a:r>
                        <a:rPr lang="en-AU" sz="1200" dirty="0">
                          <a:solidFill>
                            <a:schemeClr val="tx1"/>
                          </a:solidFill>
                        </a:rPr>
                        <a:t>A52a, A58a, A64a, A70a</a:t>
                      </a:r>
                      <a:endParaRPr lang="en-US" sz="1200" dirty="0"/>
                    </a:p>
                  </a:txBody>
                  <a:tcPr/>
                </a:tc>
                <a:extLst>
                  <a:ext uri="{0D108BD9-81ED-4DB2-BD59-A6C34878D82A}">
                    <a16:rowId xmlns:a16="http://schemas.microsoft.com/office/drawing/2014/main" val="215753199"/>
                  </a:ext>
                </a:extLst>
              </a:tr>
              <a:tr h="370840">
                <a:tc>
                  <a:txBody>
                    <a:bodyPr/>
                    <a:lstStyle/>
                    <a:p>
                      <a:r>
                        <a:rPr lang="en-AU" sz="1200" dirty="0">
                          <a:solidFill>
                            <a:srgbClr val="FF0000"/>
                          </a:solidFill>
                        </a:rPr>
                        <a:t>MDPs</a:t>
                      </a:r>
                      <a:r>
                        <a:rPr lang="en-AU" sz="1200" dirty="0">
                          <a:solidFill>
                            <a:schemeClr val="tx1"/>
                          </a:solidFill>
                        </a:rPr>
                        <a:t> to provide datastream conversion plans to convert Net datastreams to register level</a:t>
                      </a:r>
                    </a:p>
                  </a:txBody>
                  <a:tcPr/>
                </a:tc>
                <a:tc>
                  <a:txBody>
                    <a:bodyPr/>
                    <a:lstStyle/>
                    <a:p>
                      <a:pPr algn="ctr"/>
                      <a:r>
                        <a:rPr lang="en-AU" sz="1200" dirty="0">
                          <a:solidFill>
                            <a:schemeClr val="bg1"/>
                          </a:solidFill>
                        </a:rPr>
                        <a:t>Due by 1 Mar 2021</a:t>
                      </a:r>
                    </a:p>
                  </a:txBody>
                  <a:tcPr>
                    <a:solidFill>
                      <a:srgbClr val="FF0000"/>
                    </a:solidFill>
                  </a:tcPr>
                </a:tc>
                <a:tc>
                  <a:txBody>
                    <a:bodyPr/>
                    <a:lstStyle/>
                    <a:p>
                      <a:pPr lvl="0">
                        <a:buNone/>
                      </a:pPr>
                      <a:r>
                        <a:rPr lang="en-AU" sz="1200" dirty="0">
                          <a:solidFill>
                            <a:schemeClr val="bg1"/>
                          </a:solidFill>
                        </a:rPr>
                        <a:t>A32a, A37a, A42a</a:t>
                      </a:r>
                      <a:endParaRPr lang="en-US" sz="1200" dirty="0">
                        <a:solidFill>
                          <a:schemeClr val="bg1"/>
                        </a:solidFill>
                      </a:endParaRPr>
                    </a:p>
                  </a:txBody>
                  <a:tcPr>
                    <a:solidFill>
                      <a:srgbClr val="FF0000"/>
                    </a:solidFill>
                  </a:tcPr>
                </a:tc>
                <a:extLst>
                  <a:ext uri="{0D108BD9-81ED-4DB2-BD59-A6C34878D82A}">
                    <a16:rowId xmlns:a16="http://schemas.microsoft.com/office/drawing/2014/main" val="1131617472"/>
                  </a:ext>
                </a:extLst>
              </a:tr>
              <a:tr h="370840">
                <a:tc>
                  <a:txBody>
                    <a:bodyPr/>
                    <a:lstStyle/>
                    <a:p>
                      <a:r>
                        <a:rPr lang="en-AU" sz="1200" dirty="0">
                          <a:solidFill>
                            <a:schemeClr val="tx1"/>
                          </a:solidFill>
                        </a:rPr>
                        <a:t>LNSPs to provide NMI Create plans for Cross Boundary and NCONUMLs to AEMO</a:t>
                      </a:r>
                    </a:p>
                  </a:txBody>
                  <a:tcPr/>
                </a:tc>
                <a:tc>
                  <a:txBody>
                    <a:bodyPr/>
                    <a:lstStyle/>
                    <a:p>
                      <a:pPr algn="ctr"/>
                      <a:r>
                        <a:rPr lang="en-AU" sz="1200" dirty="0">
                          <a:solidFill>
                            <a:schemeClr val="bg1"/>
                          </a:solidFill>
                        </a:rPr>
                        <a:t>Due by 1 Mar 2021</a:t>
                      </a:r>
                    </a:p>
                  </a:txBody>
                  <a:tcPr>
                    <a:solidFill>
                      <a:srgbClr val="FF0000"/>
                    </a:solidFill>
                  </a:tcPr>
                </a:tc>
                <a:tc>
                  <a:txBody>
                    <a:bodyPr/>
                    <a:lstStyle/>
                    <a:p>
                      <a:pPr lvl="0">
                        <a:buNone/>
                      </a:pPr>
                      <a:r>
                        <a:rPr lang="en-US" sz="1200" dirty="0">
                          <a:solidFill>
                            <a:schemeClr val="bg1"/>
                          </a:solidFill>
                        </a:rPr>
                        <a:t>A95a, A99a</a:t>
                      </a:r>
                    </a:p>
                  </a:txBody>
                  <a:tcPr>
                    <a:solidFill>
                      <a:srgbClr val="FF0000"/>
                    </a:solidFill>
                  </a:tcPr>
                </a:tc>
                <a:extLst>
                  <a:ext uri="{0D108BD9-81ED-4DB2-BD59-A6C34878D82A}">
                    <a16:rowId xmlns:a16="http://schemas.microsoft.com/office/drawing/2014/main" val="1551372971"/>
                  </a:ext>
                </a:extLst>
              </a:tr>
              <a:tr h="370840">
                <a:tc>
                  <a:txBody>
                    <a:bodyPr/>
                    <a:lstStyle/>
                    <a:p>
                      <a:pPr lvl="0">
                        <a:buNone/>
                      </a:pPr>
                      <a:r>
                        <a:rPr lang="en-AU" sz="1200" dirty="0">
                          <a:solidFill>
                            <a:srgbClr val="FF0000"/>
                          </a:solidFill>
                        </a:rPr>
                        <a:t>MCs</a:t>
                      </a:r>
                      <a:r>
                        <a:rPr lang="en-AU" sz="1200" dirty="0"/>
                        <a:t> to provide visibility of approach &amp; timeframe for required new cross boundary metering installation</a:t>
                      </a:r>
                      <a:endParaRPr lang="en-US" sz="1200" dirty="0"/>
                    </a:p>
                  </a:txBody>
                  <a:tcPr/>
                </a:tc>
                <a:tc>
                  <a:txBody>
                    <a:bodyPr/>
                    <a:lstStyle/>
                    <a:p>
                      <a:pPr lvl="0" algn="ctr">
                        <a:buNone/>
                      </a:pPr>
                      <a:r>
                        <a:rPr lang="en-AU" sz="1200" dirty="0">
                          <a:solidFill>
                            <a:schemeClr val="tx1"/>
                          </a:solidFill>
                        </a:rPr>
                        <a:t>Due by 31 Mar 2021</a:t>
                      </a:r>
                    </a:p>
                  </a:txBody>
                  <a:tcPr/>
                </a:tc>
                <a:tc>
                  <a:txBody>
                    <a:bodyPr/>
                    <a:lstStyle/>
                    <a:p>
                      <a:pPr lvl="0">
                        <a:buNone/>
                      </a:pPr>
                      <a:r>
                        <a:rPr lang="en-AU" sz="1200" dirty="0"/>
                        <a:t>A23</a:t>
                      </a:r>
                      <a:endParaRPr lang="en-US" sz="1200" dirty="0"/>
                    </a:p>
                  </a:txBody>
                  <a:tcPr/>
                </a:tc>
                <a:extLst>
                  <a:ext uri="{0D108BD9-81ED-4DB2-BD59-A6C34878D82A}">
                    <a16:rowId xmlns:a16="http://schemas.microsoft.com/office/drawing/2014/main" val="1431103092"/>
                  </a:ext>
                </a:extLst>
              </a:tr>
              <a:tr h="370840">
                <a:tc>
                  <a:txBody>
                    <a:bodyPr/>
                    <a:lstStyle/>
                    <a:p>
                      <a:r>
                        <a:rPr lang="en-AU" sz="1200" dirty="0">
                          <a:solidFill>
                            <a:srgbClr val="FF0000"/>
                          </a:solidFill>
                        </a:rPr>
                        <a:t>MCs</a:t>
                      </a:r>
                      <a:r>
                        <a:rPr lang="en-AU" sz="1200" dirty="0">
                          <a:solidFill>
                            <a:schemeClr val="tx1"/>
                          </a:solidFill>
                        </a:rPr>
                        <a:t> to</a:t>
                      </a:r>
                      <a:r>
                        <a:rPr lang="en-AU" sz="1200" dirty="0"/>
                        <a:t> ensure that details of the Inventory Table, calculation methodologies and Agreed Loads are agreed prior to implementation by relevant Registered Participants </a:t>
                      </a:r>
                    </a:p>
                  </a:txBody>
                  <a:tcPr/>
                </a:tc>
                <a:tc>
                  <a:txBody>
                    <a:bodyPr/>
                    <a:lstStyle/>
                    <a:p>
                      <a:pPr algn="ctr"/>
                      <a:r>
                        <a:rPr lang="en-AU" sz="1200" dirty="0">
                          <a:solidFill>
                            <a:schemeClr val="tx1"/>
                          </a:solidFill>
                        </a:rPr>
                        <a:t>Due by 31 Mar 2021</a:t>
                      </a:r>
                    </a:p>
                  </a:txBody>
                  <a:tcPr/>
                </a:tc>
                <a:tc>
                  <a:txBody>
                    <a:bodyPr/>
                    <a:lstStyle/>
                    <a:p>
                      <a:pPr lvl="0">
                        <a:buNone/>
                      </a:pPr>
                      <a:r>
                        <a:rPr lang="en-AU" sz="1200" dirty="0"/>
                        <a:t>A87</a:t>
                      </a:r>
                      <a:endParaRPr lang="en-US" sz="1200" dirty="0"/>
                    </a:p>
                  </a:txBody>
                  <a:tcPr/>
                </a:tc>
                <a:extLst>
                  <a:ext uri="{0D108BD9-81ED-4DB2-BD59-A6C34878D82A}">
                    <a16:rowId xmlns:a16="http://schemas.microsoft.com/office/drawing/2014/main" val="723622651"/>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tc>
                <a:tc>
                  <a:txBody>
                    <a:bodyPr/>
                    <a:lstStyle/>
                    <a:p>
                      <a:pPr algn="ctr"/>
                      <a:r>
                        <a:rPr lang="en-AU" sz="1200" dirty="0">
                          <a:solidFill>
                            <a:schemeClr val="tx1"/>
                          </a:solidFill>
                        </a:rPr>
                        <a:t>Due by 31 May 2021</a:t>
                      </a:r>
                    </a:p>
                  </a:txBody>
                  <a:tcPr/>
                </a:tc>
                <a:tc>
                  <a:txBody>
                    <a:bodyPr/>
                    <a:lstStyle/>
                    <a:p>
                      <a:pPr lvl="0">
                        <a:buNone/>
                      </a:pPr>
                      <a:r>
                        <a:rPr lang="en-AU" sz="1200" dirty="0"/>
                        <a:t>A32, A37, A42, A47, A53, A59, A65, A71, A84, A88</a:t>
                      </a:r>
                      <a:endParaRPr lang="en-US" sz="1200" dirty="0"/>
                    </a:p>
                  </a:txBody>
                  <a:tcPr/>
                </a:tc>
                <a:extLst>
                  <a:ext uri="{0D108BD9-81ED-4DB2-BD59-A6C34878D82A}">
                    <a16:rowId xmlns:a16="http://schemas.microsoft.com/office/drawing/2014/main" val="3319209400"/>
                  </a:ext>
                </a:extLst>
              </a:tr>
              <a:tr h="370840">
                <a:tc>
                  <a:txBody>
                    <a:bodyPr/>
                    <a:lstStyle/>
                    <a:p>
                      <a:r>
                        <a:rPr lang="en-AU" sz="1200" dirty="0">
                          <a:solidFill>
                            <a:schemeClr val="tx1"/>
                          </a:solidFill>
                        </a:rPr>
                        <a:t>AEMO to establish agreements with MDPs to allow the delivery of 5min metering data pre 1 Oct 2021 for B2M purposes</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Due by 31 May 2021</a:t>
                      </a:r>
                    </a:p>
                  </a:txBody>
                  <a:tcPr>
                    <a:solidFill>
                      <a:srgbClr val="FFFF00"/>
                    </a:solidFill>
                  </a:tcPr>
                </a:tc>
                <a:tc>
                  <a:txBody>
                    <a:bodyPr/>
                    <a:lstStyle/>
                    <a:p>
                      <a:pPr marL="0" marR="0" lvl="0" indent="0" algn="l" rtl="0">
                        <a:lnSpc>
                          <a:spcPct val="100000"/>
                        </a:lnSpc>
                        <a:spcBef>
                          <a:spcPts val="0"/>
                        </a:spcBef>
                        <a:spcAft>
                          <a:spcPts val="0"/>
                        </a:spcAft>
                        <a:buClrTx/>
                        <a:buSzTx/>
                        <a:buFontTx/>
                        <a:buNone/>
                      </a:pPr>
                      <a:r>
                        <a:rPr lang="en-AU" sz="1200" dirty="0">
                          <a:solidFill>
                            <a:schemeClr val="tx1"/>
                          </a:solidFill>
                        </a:rPr>
                        <a:t>A34, A39, A44, A49, A55, A61, A67, A73, A85, A91</a:t>
                      </a:r>
                      <a:endParaRPr lang="en-US" sz="1200" dirty="0">
                        <a:solidFill>
                          <a:schemeClr val="tx1"/>
                        </a:solidFill>
                      </a:endParaRPr>
                    </a:p>
                    <a:p>
                      <a:pPr lvl="0" defTabSz="801929">
                        <a:buNone/>
                        <a:tabLst/>
                        <a:defRPr/>
                      </a:pPr>
                      <a:endParaRPr lang="en-AU" sz="1200" dirty="0">
                        <a:solidFill>
                          <a:schemeClr val="tx1"/>
                        </a:solidFill>
                      </a:endParaRPr>
                    </a:p>
                  </a:txBody>
                  <a:tcPr>
                    <a:solidFill>
                      <a:srgbClr val="FFFF00"/>
                    </a:solidFill>
                  </a:tcPr>
                </a:tc>
                <a:extLst>
                  <a:ext uri="{0D108BD9-81ED-4DB2-BD59-A6C34878D82A}">
                    <a16:rowId xmlns:a16="http://schemas.microsoft.com/office/drawing/2014/main" val="4235162714"/>
                  </a:ext>
                </a:extLst>
              </a:tr>
              <a:tr h="370840">
                <a:tc>
                  <a:txBody>
                    <a:bodyPr/>
                    <a:lstStyle/>
                    <a:p>
                      <a:pPr lvl="0">
                        <a:buNone/>
                      </a:pPr>
                      <a:r>
                        <a:rPr lang="en-AU" sz="1200" dirty="0">
                          <a:solidFill>
                            <a:srgbClr val="FF0000"/>
                          </a:solidFill>
                        </a:rPr>
                        <a:t>MDPs</a:t>
                      </a:r>
                      <a:r>
                        <a:rPr lang="en-AU" sz="1200" dirty="0">
                          <a:solidFill>
                            <a:schemeClr val="tx1"/>
                          </a:solidFill>
                        </a:rPr>
                        <a:t> to create/convert export and import Active (kWh) and Reactive (kVarh) energy datastreams, where applicable, in the CNDS table</a:t>
                      </a:r>
                      <a:endParaRPr lang="en-US" sz="1200" dirty="0"/>
                    </a:p>
                  </a:txBody>
                  <a:tcPr/>
                </a:tc>
                <a:tc>
                  <a:txBody>
                    <a:bodyPr/>
                    <a:lstStyle/>
                    <a:p>
                      <a:pPr marL="0" marR="0" lvl="0" indent="0" algn="ctr" rtl="0">
                        <a:lnSpc>
                          <a:spcPct val="100000"/>
                        </a:lnSpc>
                        <a:spcBef>
                          <a:spcPts val="0"/>
                        </a:spcBef>
                        <a:spcAft>
                          <a:spcPts val="0"/>
                        </a:spcAft>
                        <a:buClrTx/>
                        <a:buSzTx/>
                        <a:buFontTx/>
                        <a:buNone/>
                      </a:pPr>
                      <a:r>
                        <a:rPr lang="en-AU" sz="1200" dirty="0">
                          <a:solidFill>
                            <a:schemeClr val="bg1"/>
                          </a:solidFill>
                        </a:rPr>
                        <a:t>Start from </a:t>
                      </a:r>
                      <a:endParaRPr lang="en-US" sz="1200" dirty="0">
                        <a:solidFill>
                          <a:schemeClr val="bg1"/>
                        </a:solidFill>
                      </a:endParaRPr>
                    </a:p>
                    <a:p>
                      <a:pPr marL="0" marR="0" lvl="0" indent="0" algn="ctr" rtl="0">
                        <a:lnSpc>
                          <a:spcPct val="100000"/>
                        </a:lnSpc>
                        <a:spcBef>
                          <a:spcPts val="0"/>
                        </a:spcBef>
                        <a:spcAft>
                          <a:spcPts val="0"/>
                        </a:spcAft>
                        <a:buClrTx/>
                        <a:buSzTx/>
                        <a:buFontTx/>
                        <a:buNone/>
                      </a:pPr>
                      <a:r>
                        <a:rPr lang="en-AU" sz="1200" dirty="0">
                          <a:solidFill>
                            <a:schemeClr val="bg1"/>
                          </a:solidFill>
                        </a:rPr>
                        <a:t>1 June 2021</a:t>
                      </a:r>
                    </a:p>
                  </a:txBody>
                  <a:tcPr>
                    <a:solidFill>
                      <a:srgbClr val="FF0000"/>
                    </a:solidFill>
                  </a:tcPr>
                </a:tc>
                <a:tc>
                  <a:txBody>
                    <a:bodyPr/>
                    <a:lstStyle/>
                    <a:p>
                      <a:pPr lvl="0">
                        <a:buNone/>
                      </a:pPr>
                      <a:r>
                        <a:rPr lang="en-AU" sz="1200" dirty="0"/>
                        <a:t>A36, A40, AA45, A51, A57, AA63, A69, A75</a:t>
                      </a:r>
                      <a:endParaRPr lang="en-US" sz="1200" dirty="0"/>
                    </a:p>
                  </a:txBody>
                  <a:tcPr/>
                </a:tc>
                <a:extLst>
                  <a:ext uri="{0D108BD9-81ED-4DB2-BD59-A6C34878D82A}">
                    <a16:rowId xmlns:a16="http://schemas.microsoft.com/office/drawing/2014/main" val="3441185319"/>
                  </a:ext>
                </a:extLst>
              </a:tr>
              <a:tr h="370840">
                <a:tc>
                  <a:txBody>
                    <a:bodyPr/>
                    <a:lstStyle/>
                    <a:p>
                      <a:pPr lvl="0">
                        <a:buNone/>
                      </a:pPr>
                      <a:r>
                        <a:rPr lang="en-AU" sz="1200" dirty="0">
                          <a:solidFill>
                            <a:srgbClr val="FF0000"/>
                          </a:solidFill>
                        </a:rPr>
                        <a:t>MPs</a:t>
                      </a:r>
                      <a:r>
                        <a:rPr lang="en-AU" sz="1200" dirty="0">
                          <a:solidFill>
                            <a:schemeClr val="tx1"/>
                          </a:solidFill>
                        </a:rPr>
                        <a:t> to update the Meter Read Type code with RWDA, where applicable</a:t>
                      </a:r>
                      <a:endParaRPr lang="en-US" sz="1200" dirty="0"/>
                    </a:p>
                  </a:txBody>
                  <a:tcPr/>
                </a:tc>
                <a:tc>
                  <a:txBody>
                    <a:bodyPr/>
                    <a:lstStyle/>
                    <a:p>
                      <a:pPr marL="0" marR="0" lvl="0" indent="0" algn="ctr" rtl="0">
                        <a:lnSpc>
                          <a:spcPct val="100000"/>
                        </a:lnSpc>
                        <a:spcBef>
                          <a:spcPts val="0"/>
                        </a:spcBef>
                        <a:spcAft>
                          <a:spcPts val="0"/>
                        </a:spcAft>
                        <a:buClrTx/>
                        <a:buSzTx/>
                        <a:buFontTx/>
                        <a:buNone/>
                      </a:pPr>
                      <a:r>
                        <a:rPr lang="en-AU" sz="1200" dirty="0">
                          <a:solidFill>
                            <a:schemeClr val="bg1"/>
                          </a:solidFill>
                        </a:rPr>
                        <a:t>Start from </a:t>
                      </a:r>
                      <a:endParaRPr lang="en-US" sz="1200" dirty="0">
                        <a:solidFill>
                          <a:schemeClr val="bg1"/>
                        </a:solidFill>
                      </a:endParaRP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1 June 2021</a:t>
                      </a:r>
                    </a:p>
                  </a:txBody>
                  <a:tcPr>
                    <a:solidFill>
                      <a:srgbClr val="FF0000"/>
                    </a:solidFill>
                  </a:tcPr>
                </a:tc>
                <a:tc>
                  <a:txBody>
                    <a:bodyPr/>
                    <a:lstStyle/>
                    <a:p>
                      <a:pPr lvl="0">
                        <a:buNone/>
                      </a:pPr>
                      <a:r>
                        <a:rPr lang="en-AU" sz="1200" dirty="0"/>
                        <a:t>A36b, A40b, A45b, A51a, A57b, A63b, A69b, A75b</a:t>
                      </a:r>
                      <a:endParaRPr lang="en-US" sz="1200" dirty="0"/>
                    </a:p>
                  </a:txBody>
                  <a:tcPr/>
                </a:tc>
                <a:extLst>
                  <a:ext uri="{0D108BD9-81ED-4DB2-BD59-A6C34878D82A}">
                    <a16:rowId xmlns:a16="http://schemas.microsoft.com/office/drawing/2014/main" val="2222459952"/>
                  </a:ext>
                </a:extLst>
              </a:tr>
              <a:tr h="370840">
                <a:tc>
                  <a:txBody>
                    <a:bodyPr/>
                    <a:lstStyle/>
                    <a:p>
                      <a:pPr lvl="0">
                        <a:buNone/>
                      </a:pPr>
                      <a:r>
                        <a:rPr lang="en-AU" sz="1200" dirty="0">
                          <a:solidFill>
                            <a:srgbClr val="FF0000"/>
                          </a:solidFill>
                        </a:rPr>
                        <a:t>MDPs</a:t>
                      </a:r>
                      <a:r>
                        <a:rPr lang="en-AU" sz="1200" dirty="0"/>
                        <a:t> to deliver tier 1 basic meter metering data (Actuals, Subs and Forward Estimates) to AEMO</a:t>
                      </a:r>
                      <a:endParaRPr lang="en-US" sz="1200" dirty="0"/>
                    </a:p>
                  </a:txBody>
                  <a:tcPr/>
                </a:tc>
                <a:tc>
                  <a:txBody>
                    <a:bodyPr/>
                    <a:lstStyle/>
                    <a:p>
                      <a:pPr algn="ctr"/>
                      <a:r>
                        <a:rPr lang="en-AU" sz="1200" dirty="0">
                          <a:solidFill>
                            <a:schemeClr val="tx1"/>
                          </a:solidFill>
                        </a:rPr>
                        <a:t>Due by </a:t>
                      </a:r>
                    </a:p>
                    <a:p>
                      <a:pPr algn="ctr"/>
                      <a:r>
                        <a:rPr lang="en-AU" sz="1200" dirty="0">
                          <a:solidFill>
                            <a:schemeClr val="tx1"/>
                          </a:solidFill>
                        </a:rPr>
                        <a:t>30 June 2021</a:t>
                      </a:r>
                    </a:p>
                  </a:txBody>
                  <a:tcPr>
                    <a:solidFill>
                      <a:srgbClr val="FFCCCC"/>
                    </a:solidFill>
                  </a:tcPr>
                </a:tc>
                <a:tc>
                  <a:txBody>
                    <a:bodyPr/>
                    <a:lstStyle/>
                    <a:p>
                      <a:pPr lvl="0">
                        <a:buNone/>
                      </a:pPr>
                      <a:r>
                        <a:rPr lang="en-US" sz="1200" dirty="0"/>
                        <a:t>A93</a:t>
                      </a:r>
                    </a:p>
                  </a:txBody>
                  <a:tcPr/>
                </a:tc>
                <a:extLst>
                  <a:ext uri="{0D108BD9-81ED-4DB2-BD59-A6C34878D82A}">
                    <a16:rowId xmlns:a16="http://schemas.microsoft.com/office/drawing/2014/main" val="4241217548"/>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24</a:t>
            </a:fld>
            <a:endParaRPr lang="en-AU" dirty="0"/>
          </a:p>
        </p:txBody>
      </p:sp>
    </p:spTree>
    <p:extLst>
      <p:ext uri="{BB962C8B-B14F-4D97-AF65-F5344CB8AC3E}">
        <p14:creationId xmlns:p14="http://schemas.microsoft.com/office/powerpoint/2010/main" val="2767191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sz="5400" dirty="0"/>
              <a:t>Cross boundary metering arrangements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David Ripper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25</a:t>
            </a:fld>
            <a:endParaRPr lang="en-AU" dirty="0"/>
          </a:p>
        </p:txBody>
      </p:sp>
    </p:spTree>
    <p:extLst>
      <p:ext uri="{BB962C8B-B14F-4D97-AF65-F5344CB8AC3E}">
        <p14:creationId xmlns:p14="http://schemas.microsoft.com/office/powerpoint/2010/main" val="2438281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Categories</a:t>
            </a:r>
            <a:r>
              <a:rPr lang="fr-FR" dirty="0">
                <a:solidFill>
                  <a:srgbClr val="FF0000"/>
                </a:solidFill>
              </a:rPr>
              <a:t> </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Supply Categories</a:t>
            </a:r>
          </a:p>
          <a:p>
            <a:endParaRPr lang="en-AU" sz="2800" dirty="0"/>
          </a:p>
          <a:p>
            <a:pPr lvl="0"/>
            <a:r>
              <a:rPr lang="en-AU" sz="2800" dirty="0"/>
              <a:t>Cross Boundary connection points in regular use</a:t>
            </a:r>
          </a:p>
          <a:p>
            <a:pPr lvl="1"/>
            <a:r>
              <a:rPr lang="en-AU" sz="2449" dirty="0"/>
              <a:t>Circuit connecting supply DB’s distribution network to receiving DB’s distribution network (Guideline 3.3.1, 3.3.2 and 3.3.3)</a:t>
            </a:r>
          </a:p>
          <a:p>
            <a:pPr lvl="1"/>
            <a:r>
              <a:rPr lang="en-AU" sz="2449" dirty="0"/>
              <a:t>Service connecting end user connection point in receiving DB’s Local Area to supply DB’s distribution network (Guideline 3.3.4)</a:t>
            </a:r>
          </a:p>
          <a:p>
            <a:endParaRPr lang="en-AU" sz="2800" dirty="0"/>
          </a:p>
          <a:p>
            <a:r>
              <a:rPr lang="en-AU" sz="2751" dirty="0"/>
              <a:t>Cross Boundary circuit connecting supply and receiving distribution networks, used infrequently under emergency conditions (Guideline 3.4)</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26</a:t>
            </a:fld>
            <a:endParaRPr lang="en-AU" dirty="0"/>
          </a:p>
        </p:txBody>
      </p:sp>
    </p:spTree>
    <p:extLst>
      <p:ext uri="{BB962C8B-B14F-4D97-AF65-F5344CB8AC3E}">
        <p14:creationId xmlns:p14="http://schemas.microsoft.com/office/powerpoint/2010/main" val="2200517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lnSpcReduction="10000"/>
          </a:bodyPr>
          <a:lstStyle/>
          <a:p>
            <a:pPr marL="0" indent="0">
              <a:buNone/>
            </a:pPr>
            <a:r>
              <a:rPr lang="en-AU" sz="2400" b="1" dirty="0"/>
              <a:t>Cross Boundary circuit connecting supply and receiving distribution networks</a:t>
            </a:r>
          </a:p>
          <a:p>
            <a:pPr marL="0" indent="0">
              <a:buNone/>
            </a:pPr>
            <a:r>
              <a:rPr lang="en-AU" dirty="0"/>
              <a:t> </a:t>
            </a:r>
            <a:r>
              <a:rPr lang="en-AU" sz="2000" dirty="0"/>
              <a:t>Cross Boundary connection point NMI</a:t>
            </a:r>
          </a:p>
          <a:p>
            <a:pPr lvl="0"/>
            <a:r>
              <a:rPr lang="en-AU" sz="2000" dirty="0"/>
              <a:t>DNSPs, in consultation with AEMO, will create Cross Boundary NMI</a:t>
            </a:r>
          </a:p>
          <a:p>
            <a:pPr lvl="0"/>
            <a:r>
              <a:rPr lang="en-AU" sz="2000" dirty="0"/>
              <a:t>LNSP = Supply DB Participant ID</a:t>
            </a:r>
          </a:p>
          <a:p>
            <a:pPr lvl="0"/>
            <a:r>
              <a:rPr lang="en-AU" sz="2000" dirty="0"/>
              <a:t>TNI = Supply DB TNI</a:t>
            </a:r>
          </a:p>
          <a:p>
            <a:r>
              <a:rPr lang="en-AU" sz="2000" dirty="0"/>
              <a:t>NMI Classification = XBOUNDRY</a:t>
            </a:r>
          </a:p>
          <a:p>
            <a:pPr lvl="0"/>
            <a:r>
              <a:rPr lang="en-AU" sz="2000" dirty="0"/>
              <a:t>NSP2 = Receiving DB Participant ID – populated by AEMO</a:t>
            </a:r>
          </a:p>
          <a:p>
            <a:pPr lvl="0"/>
            <a:r>
              <a:rPr lang="en-AU" sz="2000" dirty="0"/>
              <a:t>TNI2 populated by AEMO</a:t>
            </a:r>
          </a:p>
          <a:p>
            <a:endParaRPr lang="en-AU" sz="2000" dirty="0"/>
          </a:p>
          <a:p>
            <a:pPr marL="0" indent="0">
              <a:buNone/>
            </a:pPr>
            <a:r>
              <a:rPr lang="en-AU" sz="2000" dirty="0"/>
              <a:t> NMIs connected downstream od Cross Boundary connection point</a:t>
            </a:r>
          </a:p>
          <a:p>
            <a:r>
              <a:rPr lang="en-AU" sz="2000" dirty="0"/>
              <a:t>LNSP = receiving DB Participant ID</a:t>
            </a:r>
          </a:p>
          <a:p>
            <a:r>
              <a:rPr lang="en-AU" sz="2000" dirty="0"/>
              <a:t>TNI = TNI2 code value from Cross Boundary NMI</a:t>
            </a:r>
          </a:p>
          <a:p>
            <a:r>
              <a:rPr lang="en-AU" sz="2000" dirty="0"/>
              <a:t>No NSP2</a:t>
            </a:r>
          </a:p>
          <a:p>
            <a:r>
              <a:rPr lang="en-AU" sz="2000" dirty="0"/>
              <a:t>Normal NMI Classification codes – SMALL, LARGE, etc.</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4134720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service connecting end user connection point in receiving DB’s Local Area to supply DB’s distribution network</a:t>
            </a:r>
          </a:p>
          <a:p>
            <a:pPr marL="0" indent="0">
              <a:buNone/>
            </a:pPr>
            <a:endParaRPr lang="en-AU" b="1" dirty="0"/>
          </a:p>
          <a:p>
            <a:pPr lvl="0"/>
            <a:r>
              <a:rPr lang="en-AU" sz="2400" dirty="0"/>
              <a:t>DNSPs must provide AEMO with End User NMIs identifying LNSP and NSP2</a:t>
            </a:r>
          </a:p>
          <a:p>
            <a:pPr lvl="0"/>
            <a:r>
              <a:rPr lang="en-AU" sz="2400" dirty="0"/>
              <a:t>LNSP = Receiving DB Participant ID</a:t>
            </a:r>
          </a:p>
          <a:p>
            <a:pPr lvl="0"/>
            <a:r>
              <a:rPr lang="en-AU" sz="2400" dirty="0"/>
              <a:t>TNI = Supply DB TNI</a:t>
            </a:r>
          </a:p>
          <a:p>
            <a:pPr lvl="0"/>
            <a:r>
              <a:rPr lang="en-AU" sz="2400" dirty="0"/>
              <a:t>NSP2 = Supply DB Participant ID – populated by AEMO</a:t>
            </a:r>
          </a:p>
          <a:p>
            <a:pPr lvl="0"/>
            <a:r>
              <a:rPr lang="en-AU" sz="2400" dirty="0"/>
              <a:t>No TNI2</a:t>
            </a:r>
          </a:p>
          <a:p>
            <a:r>
              <a:rPr lang="en-AU" sz="2400" dirty="0"/>
              <a:t>Normal NMI Classification codes – SMALL, LARGE, etc.</a:t>
            </a:r>
          </a:p>
          <a:p>
            <a:r>
              <a:rPr lang="en-AU" sz="2400" dirty="0"/>
              <a:t>Receiving DB must notify AEMO when the service is no longer connected to supply DB’s distribution network – AEMO to re-assign NSP2 value</a:t>
            </a:r>
          </a:p>
          <a:p>
            <a:pPr lvl="0"/>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28</a:t>
            </a:fld>
            <a:endParaRPr lang="en-AU" dirty="0"/>
          </a:p>
        </p:txBody>
      </p:sp>
    </p:spTree>
    <p:extLst>
      <p:ext uri="{BB962C8B-B14F-4D97-AF65-F5344CB8AC3E}">
        <p14:creationId xmlns:p14="http://schemas.microsoft.com/office/powerpoint/2010/main" val="400868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lnSpcReduction="10000"/>
          </a:bodyPr>
          <a:lstStyle/>
          <a:p>
            <a:pPr marL="0" indent="0">
              <a:buNone/>
            </a:pPr>
            <a:r>
              <a:rPr lang="en-AU" sz="3000" b="1" dirty="0"/>
              <a:t>Cross Boundary – emergency conditions </a:t>
            </a:r>
          </a:p>
          <a:p>
            <a:pPr marL="0" indent="0">
              <a:buNone/>
            </a:pPr>
            <a:endParaRPr lang="en-AU" sz="2400" b="1" dirty="0"/>
          </a:p>
          <a:p>
            <a:pPr marL="0" indent="0">
              <a:buNone/>
            </a:pPr>
            <a:r>
              <a:rPr lang="en-AU" sz="2400" dirty="0"/>
              <a:t>Further analysis to develop appropriate methods of measuring these energy flows.  Information required includes:</a:t>
            </a:r>
            <a:endParaRPr lang="en-AU" dirty="0"/>
          </a:p>
          <a:p>
            <a:r>
              <a:rPr lang="en-AU" sz="2000" dirty="0"/>
              <a:t>Identification of each emergency connection</a:t>
            </a:r>
          </a:p>
          <a:p>
            <a:r>
              <a:rPr lang="en-AU" sz="2000" dirty="0"/>
              <a:t>Frequency of operation</a:t>
            </a:r>
          </a:p>
          <a:p>
            <a:r>
              <a:rPr lang="en-AU" sz="2000" dirty="0"/>
              <a:t>Description and start and end dates of each energy transfer incident</a:t>
            </a:r>
          </a:p>
          <a:p>
            <a:r>
              <a:rPr lang="en-AU" sz="2000" dirty="0"/>
              <a:t>Energy transfer direction (LNSP A to LNSP B and TNI XXXX to TNI YYYY)</a:t>
            </a:r>
          </a:p>
          <a:p>
            <a:r>
              <a:rPr lang="en-AU" sz="2000" dirty="0"/>
              <a:t>Identification of metering installation requirements</a:t>
            </a:r>
          </a:p>
          <a:p>
            <a:r>
              <a:rPr lang="en-AU" sz="2000" dirty="0"/>
              <a:t>Available forms of energy measurement</a:t>
            </a:r>
          </a:p>
          <a:p>
            <a:r>
              <a:rPr lang="en-AU" sz="2000" dirty="0"/>
              <a:t>Measured or estimated energy volume transferred and assessment methodology</a:t>
            </a:r>
          </a:p>
          <a:p>
            <a:r>
              <a:rPr lang="en-AU" sz="2000" dirty="0"/>
              <a:t>NMIs impacted by energy transfer</a:t>
            </a:r>
          </a:p>
          <a:p>
            <a:r>
              <a:rPr lang="en-AU" sz="2000" dirty="0"/>
              <a:t>Identify MDPs with capability to collate energy transfer volumes into 5-minute trading intervals</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29</a:t>
            </a:fld>
            <a:endParaRPr lang="en-AU" dirty="0"/>
          </a:p>
        </p:txBody>
      </p:sp>
    </p:spTree>
    <p:extLst>
      <p:ext uri="{BB962C8B-B14F-4D97-AF65-F5344CB8AC3E}">
        <p14:creationId xmlns:p14="http://schemas.microsoft.com/office/powerpoint/2010/main" val="189991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115471268"/>
              </p:ext>
            </p:extLst>
          </p:nvPr>
        </p:nvGraphicFramePr>
        <p:xfrm>
          <a:off x="92180" y="1537919"/>
          <a:ext cx="10514666" cy="4335928"/>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10:40 - 10:50</a:t>
                      </a:r>
                    </a:p>
                  </a:txBody>
                  <a:tcPr marL="68580" marR="68580" marT="0" marB="0" anchor="ctr"/>
                </a:tc>
                <a:tc>
                  <a:txBody>
                    <a:bodyPr/>
                    <a:lstStyle/>
                    <a:p>
                      <a:pPr lvl="0">
                        <a:buNone/>
                      </a:pPr>
                      <a:r>
                        <a:rPr lang="en-US" sz="1200" dirty="0"/>
                        <a:t>Previous Actions</a:t>
                      </a:r>
                    </a:p>
                  </a:txBody>
                  <a:tcPr marL="68580" marR="68580" marT="0" marB="0" anchor="ctr"/>
                </a:tc>
                <a:tc>
                  <a:txBody>
                    <a:bodyPr/>
                    <a:lstStyle/>
                    <a:p>
                      <a:pPr marL="0" lvl="0" algn="l" defTabSz="801929">
                        <a:spcBef>
                          <a:spcPts val="100"/>
                        </a:spcBef>
                        <a:spcAft>
                          <a:spcPts val="100"/>
                        </a:spcAft>
                        <a:buNone/>
                        <a:tabLst>
                          <a:tab pos="504190" algn="l"/>
                          <a:tab pos="756285" algn="l"/>
                        </a:tabLst>
                      </a:pPr>
                      <a:r>
                        <a:rPr lang="en-AU" sz="1200" b="0" kern="1200" dirty="0">
                          <a:solidFill>
                            <a:schemeClr val="tx1"/>
                          </a:solidFill>
                          <a:effectLst/>
                          <a:latin typeface="+mn-lt"/>
                          <a:ea typeface="+mn-ea"/>
                          <a:cs typeface="Arial"/>
                        </a:rPr>
                        <a:t>Blaine Miner</a:t>
                      </a:r>
                    </a:p>
                  </a:txBody>
                  <a:tcPr marL="68580" marR="68580" marT="0" marB="0" anchor="ctr"/>
                </a:tc>
                <a:extLst>
                  <a:ext uri="{0D108BD9-81ED-4DB2-BD59-A6C34878D82A}">
                    <a16:rowId xmlns:a16="http://schemas.microsoft.com/office/drawing/2014/main" val="3458630156"/>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10:50 - 11:05</a:t>
                      </a:r>
                    </a:p>
                  </a:txBody>
                  <a:tcPr marL="68580" marR="68580" marT="0" marB="0" anchor="ctr"/>
                </a:tc>
                <a:tc>
                  <a:txBody>
                    <a:bodyPr/>
                    <a:lstStyle/>
                    <a:p>
                      <a:pPr lvl="0">
                        <a:buNone/>
                      </a:pPr>
                      <a:r>
                        <a:rPr lang="en-AU" sz="1200" dirty="0"/>
                        <a:t>Delay to AEMO’s MDM &amp; Settlement Solutions</a:t>
                      </a:r>
                      <a:endParaRPr lang="en-US" sz="1200" dirty="0"/>
                    </a:p>
                  </a:txBody>
                  <a:tcPr marL="68580" marR="68580" marT="0" marB="0" anchor="ctr"/>
                </a:tc>
                <a:tc>
                  <a:txBody>
                    <a:bodyPr/>
                    <a:lstStyle/>
                    <a:p>
                      <a:pPr marL="0" lvl="0" algn="l" defTabSz="801929">
                        <a:spcBef>
                          <a:spcPts val="100"/>
                        </a:spcBef>
                        <a:spcAft>
                          <a:spcPts val="100"/>
                        </a:spcAft>
                        <a:buNone/>
                        <a:tabLst>
                          <a:tab pos="504190" algn="l"/>
                          <a:tab pos="756285" algn="l"/>
                        </a:tabLst>
                      </a:pPr>
                      <a:r>
                        <a:rPr lang="en-AU" sz="1200" b="0" kern="1200" dirty="0">
                          <a:solidFill>
                            <a:schemeClr val="tx1"/>
                          </a:solidFill>
                          <a:effectLst/>
                          <a:latin typeface="+mn-lt"/>
                          <a:ea typeface="+mn-ea"/>
                          <a:cs typeface="Arial"/>
                        </a:rPr>
                        <a:t>Greg Minney</a:t>
                      </a:r>
                    </a:p>
                  </a:txBody>
                  <a:tcPr marL="68580" marR="68580" marT="0" marB="0" anchor="ctr"/>
                </a:tc>
                <a:extLst>
                  <a:ext uri="{0D108BD9-81ED-4DB2-BD59-A6C34878D82A}">
                    <a16:rowId xmlns:a16="http://schemas.microsoft.com/office/drawing/2014/main" val="236946260"/>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11:05 - 11:30</a:t>
                      </a:r>
                    </a:p>
                  </a:txBody>
                  <a:tcPr marL="68580" marR="68580" marT="0" marB="0" anchor="ctr"/>
                </a:tc>
                <a:tc>
                  <a:txBody>
                    <a:bodyPr/>
                    <a:lstStyle/>
                    <a:p>
                      <a:pPr lvl="0">
                        <a:buNone/>
                      </a:pPr>
                      <a:r>
                        <a:rPr lang="fr-FR" sz="1200" b="0" i="0" u="none" strike="noStrike" noProof="0" dirty="0">
                          <a:latin typeface="Segoe UI Semilight"/>
                        </a:rPr>
                        <a:t>Proposed changes to the MTP</a:t>
                      </a:r>
                    </a:p>
                  </a:txBody>
                  <a:tcPr marL="68580" marR="68580" marT="0" marB="0" anchor="ctr"/>
                </a:tc>
                <a:tc>
                  <a:txBody>
                    <a:bodyPr/>
                    <a:lstStyle/>
                    <a:p>
                      <a:pPr marL="0" lvl="0" algn="l">
                        <a:spcBef>
                          <a:spcPts val="100"/>
                        </a:spcBef>
                        <a:spcAft>
                          <a:spcPts val="100"/>
                        </a:spcAft>
                        <a:buNone/>
                      </a:pPr>
                      <a:r>
                        <a:rPr lang="en-AU" sz="1200" b="0" i="0" u="none" strike="noStrike" kern="1200" noProof="0" dirty="0">
                          <a:solidFill>
                            <a:schemeClr val="tx1"/>
                          </a:solidFill>
                          <a:effectLst/>
                        </a:rPr>
                        <a:t>Blaine Miner</a:t>
                      </a:r>
                      <a:endParaRPr lang="en-AU" sz="1200" dirty="0"/>
                    </a:p>
                  </a:txBody>
                  <a:tcPr marL="68580" marR="68580" marT="0" marB="0" anchor="ctr"/>
                </a:tc>
                <a:extLst>
                  <a:ext uri="{0D108BD9-81ED-4DB2-BD59-A6C34878D82A}">
                    <a16:rowId xmlns:a16="http://schemas.microsoft.com/office/drawing/2014/main" val="2072548309"/>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11:30 – 11:40</a:t>
                      </a:r>
                    </a:p>
                  </a:txBody>
                  <a:tcPr marL="68580" marR="68580" marT="0" marB="0" anchor="ctr"/>
                </a:tc>
                <a:tc>
                  <a:txBody>
                    <a:bodyPr/>
                    <a:lstStyle/>
                    <a:p>
                      <a:pPr lvl="0">
                        <a:buNone/>
                      </a:pPr>
                      <a:r>
                        <a:rPr lang="fr-FR" sz="1200" b="0" i="0" u="none" strike="noStrike" noProof="0" dirty="0">
                          <a:latin typeface="Segoe UI Semilight"/>
                        </a:rPr>
                        <a:t>Risk </a:t>
                      </a:r>
                      <a:r>
                        <a:rPr lang="fr-FR" sz="1200" b="0" i="0" u="none" strike="noStrike" noProof="0" dirty="0" err="1">
                          <a:latin typeface="Segoe UI Semilight"/>
                        </a:rPr>
                        <a:t>Review</a:t>
                      </a:r>
                      <a:endParaRPr lang="fr-FR" sz="1200" b="0" i="0" u="none" strike="noStrike" noProof="0" dirty="0">
                        <a:latin typeface="Segoe UI Semilight"/>
                      </a:endParaRPr>
                    </a:p>
                  </a:txBody>
                  <a:tcPr marL="68580" marR="68580" marT="0" marB="0" anchor="ctr"/>
                </a:tc>
                <a:tc>
                  <a:txBody>
                    <a:bodyPr/>
                    <a:lstStyle/>
                    <a:p>
                      <a:pPr marL="0" lvl="0" algn="l">
                        <a:spcBef>
                          <a:spcPts val="100"/>
                        </a:spcBef>
                        <a:spcAft>
                          <a:spcPts val="100"/>
                        </a:spcAft>
                        <a:buNone/>
                      </a:pPr>
                      <a:r>
                        <a:rPr lang="en-AU" sz="1200" dirty="0"/>
                        <a:t>Greg Minney</a:t>
                      </a:r>
                    </a:p>
                  </a:txBody>
                  <a:tcPr marL="68580" marR="68580" marT="0" marB="0" anchor="ctr"/>
                </a:tc>
                <a:extLst>
                  <a:ext uri="{0D108BD9-81ED-4DB2-BD59-A6C34878D82A}">
                    <a16:rowId xmlns:a16="http://schemas.microsoft.com/office/drawing/2014/main" val="97758731"/>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11:40 - 11:50</a:t>
                      </a:r>
                    </a:p>
                  </a:txBody>
                  <a:tcPr marL="68580" marR="68580" marT="0" marB="0" anchor="ctr"/>
                </a:tc>
                <a:tc>
                  <a:txBody>
                    <a:bodyPr/>
                    <a:lstStyle/>
                    <a:p>
                      <a:r>
                        <a:rPr lang="en-AU" sz="1200" dirty="0"/>
                        <a:t>Rollout Plan Summary</a:t>
                      </a:r>
                    </a:p>
                  </a:txBody>
                  <a:tcPr marL="68580" marR="68580" marT="0" marB="0" anchor="ctr"/>
                </a:tc>
                <a:tc>
                  <a:txBody>
                    <a:bodyPr/>
                    <a:lstStyle/>
                    <a:p>
                      <a:r>
                        <a:rPr lang="en-AU" sz="1200" dirty="0"/>
                        <a:t>Austin Tan</a:t>
                      </a:r>
                    </a:p>
                  </a:txBody>
                  <a:tcPr marL="68580" marR="68580" marT="0" marB="0" anchor="ctr"/>
                </a:tc>
                <a:extLst>
                  <a:ext uri="{0D108BD9-81ED-4DB2-BD59-A6C34878D82A}">
                    <a16:rowId xmlns:a16="http://schemas.microsoft.com/office/drawing/2014/main" val="337791732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11:50 - 12:00</a:t>
                      </a:r>
                    </a:p>
                  </a:txBody>
                  <a:tcPr marL="68580" marR="68580" marT="0" marB="0" anchor="ctr"/>
                </a:tc>
                <a:tc>
                  <a:txBody>
                    <a:bodyPr/>
                    <a:lstStyle/>
                    <a:p>
                      <a:r>
                        <a:rPr lang="fr-FR" sz="1200" dirty="0"/>
                        <a:t>Upcoming MTP Activities</a:t>
                      </a:r>
                      <a:endParaRPr lang="en-AU" sz="1200" dirty="0"/>
                    </a:p>
                  </a:txBody>
                  <a:tcPr marL="68580" marR="68580" marT="0" marB="0" anchor="ctr"/>
                </a:tc>
                <a:tc>
                  <a:txBody>
                    <a:bodyPr/>
                    <a:lstStyle/>
                    <a:p>
                      <a:r>
                        <a:rPr lang="en-AU" sz="1200" dirty="0"/>
                        <a:t>Blaine Miner</a:t>
                      </a:r>
                    </a:p>
                  </a:txBody>
                  <a:tcPr marL="68580" marR="68580" marT="0" marB="0" anchor="ctr"/>
                </a:tc>
                <a:extLst>
                  <a:ext uri="{0D108BD9-81ED-4DB2-BD59-A6C34878D82A}">
                    <a16:rowId xmlns:a16="http://schemas.microsoft.com/office/drawing/2014/main" val="81568283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12:00 - 12:10</a:t>
                      </a:r>
                    </a:p>
                  </a:txBody>
                  <a:tcPr marL="68580" marR="68580" marT="0" marB="0" anchor="ctr"/>
                </a:tc>
                <a:tc>
                  <a:txBody>
                    <a:bodyPr/>
                    <a:lstStyle/>
                    <a:p>
                      <a:r>
                        <a:rPr lang="en-AU" sz="1200" dirty="0"/>
                        <a:t>Cross boundary metering arrangements </a:t>
                      </a:r>
                    </a:p>
                  </a:txBody>
                  <a:tcPr marL="68580" marR="68580" marT="0" marB="0" anchor="ctr"/>
                </a:tc>
                <a:tc>
                  <a:txBody>
                    <a:bodyPr/>
                    <a:lstStyle/>
                    <a:p>
                      <a:r>
                        <a:rPr lang="en-AU" sz="1200" dirty="0"/>
                        <a:t>David Ripper</a:t>
                      </a:r>
                    </a:p>
                  </a:txBody>
                  <a:tcPr marL="68580" marR="68580" marT="0" marB="0" anchor="ctr"/>
                </a:tc>
                <a:extLst>
                  <a:ext uri="{0D108BD9-81ED-4DB2-BD59-A6C34878D82A}">
                    <a16:rowId xmlns:a16="http://schemas.microsoft.com/office/drawing/2014/main" val="315046744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9</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12:10 - 12:15</a:t>
                      </a:r>
                    </a:p>
                  </a:txBody>
                  <a:tcPr marL="68580" marR="68580" marT="0" marB="0" anchor="ctr"/>
                </a:tc>
                <a:tc>
                  <a:txBody>
                    <a:bodyPr/>
                    <a:lstStyle/>
                    <a:p>
                      <a:pPr marL="0" lvl="0" indent="0" algn="l">
                        <a:lnSpc>
                          <a:spcPct val="100000"/>
                        </a:lnSpc>
                        <a:spcBef>
                          <a:spcPts val="0"/>
                        </a:spcBef>
                        <a:spcAft>
                          <a:spcPts val="0"/>
                        </a:spcAft>
                        <a:buNone/>
                      </a:pPr>
                      <a:r>
                        <a:rPr lang="en-AU" sz="1200" b="0" i="0" u="none" strike="noStrike" noProof="0" dirty="0">
                          <a:latin typeface="Segoe UI Semilight"/>
                        </a:rPr>
                        <a:t>GLOPOOL TFG requirements</a:t>
                      </a:r>
                      <a:endParaRPr lang="en-AU" sz="14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Paul Lyttle</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07552195"/>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10</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12:15 - 12:25</a:t>
                      </a:r>
                    </a:p>
                  </a:txBody>
                  <a:tcPr marL="68580" marR="68580" marT="0" marB="0" anchor="ctr"/>
                </a:tc>
                <a:tc>
                  <a:txBody>
                    <a:bodyPr/>
                    <a:lstStyle/>
                    <a:p>
                      <a:r>
                        <a:rPr lang="fr-FR" sz="1200" dirty="0"/>
                        <a:t>MTP CATS transaction volume management update</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Blaine Miner/Paul Lyttle</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79191662"/>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12:25 - 12:30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normAutofit/>
          </a:bodyPr>
          <a:lstStyle/>
          <a:p>
            <a:r>
              <a:rPr lang="fr-FR" dirty="0"/>
              <a:t>Cross </a:t>
            </a:r>
            <a:r>
              <a:rPr lang="en-AU" dirty="0"/>
              <a:t>Boundary</a:t>
            </a:r>
            <a:r>
              <a:rPr lang="fr-FR" dirty="0"/>
              <a:t> Supply Cost Recovery and Ring-</a:t>
            </a:r>
            <a:r>
              <a:rPr lang="fr-FR" dirty="0" err="1"/>
              <a:t>Fencing</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AEMC (GS Rule Final Determination) expects cost incurred by DNSPs performing Cross Boundary MC role or engaging MC recovered as standard control service.</a:t>
            </a:r>
          </a:p>
          <a:p>
            <a:pPr marL="0" indent="0">
              <a:buNone/>
            </a:pPr>
            <a:endParaRPr lang="en-AU" sz="2800" b="1" dirty="0"/>
          </a:p>
          <a:p>
            <a:r>
              <a:rPr lang="en-AU" sz="2400" dirty="0"/>
              <a:t>AER confirmed this to be a standard control service.</a:t>
            </a:r>
          </a:p>
          <a:p>
            <a:r>
              <a:rPr lang="en-AU" sz="2400" dirty="0"/>
              <a:t>AER also noted that the role of Metering Coordinator (MC) for the Cross Boundary service is different to the distributor’s role as MC for types 5&amp;6 meters which is classified as an alternative control service.</a:t>
            </a:r>
          </a:p>
          <a:p>
            <a:r>
              <a:rPr lang="en-AU" dirty="0"/>
              <a:t>The AER considers there are no ring-fencing issues because there are no substitutes and no prospect for the development of competition.</a:t>
            </a:r>
            <a:endParaRPr lang="en-AU" b="1" dirty="0"/>
          </a:p>
          <a:p>
            <a:pPr marL="0" indent="0">
              <a:buNone/>
            </a:pPr>
            <a:endParaRPr lang="en-AU" b="1"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30</a:t>
            </a:fld>
            <a:endParaRPr lang="en-AU" dirty="0"/>
          </a:p>
        </p:txBody>
      </p:sp>
    </p:spTree>
    <p:extLst>
      <p:ext uri="{BB962C8B-B14F-4D97-AF65-F5344CB8AC3E}">
        <p14:creationId xmlns:p14="http://schemas.microsoft.com/office/powerpoint/2010/main" val="3500048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normAutofit/>
          </a:bodyPr>
          <a:lstStyle/>
          <a:p>
            <a:r>
              <a:rPr lang="fr-FR" dirty="0"/>
              <a:t>Cross </a:t>
            </a:r>
            <a:r>
              <a:rPr lang="en-AU" dirty="0"/>
              <a:t>Boundary</a:t>
            </a:r>
            <a:r>
              <a:rPr lang="fr-FR" dirty="0"/>
              <a:t> Supply MC Registration</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As the DNSP’s role as MC for cross boundary connections differs from their role as MC type 5 and 6 metering installations, a new form of MC Registration will be needed.</a:t>
            </a:r>
          </a:p>
          <a:p>
            <a:pPr marL="0" indent="0">
              <a:buNone/>
            </a:pPr>
            <a:endParaRPr lang="en-AU" sz="2000" b="1" dirty="0"/>
          </a:p>
          <a:p>
            <a:pPr marL="0" indent="0">
              <a:buNone/>
            </a:pPr>
            <a:r>
              <a:rPr lang="en-AU" sz="2000" b="1" dirty="0"/>
              <a:t>AEMO is reviewing the following documents to identify changes to be made for DNSP Cross Boundary MC Registration.  Considering requirement to identify all Cross Boundary NMIs for which the DNSP MC would be responsible (similar to TNSP MC Registration requirement).</a:t>
            </a:r>
          </a:p>
          <a:p>
            <a:pPr lvl="0"/>
            <a:r>
              <a:rPr lang="en-AU" sz="2000" dirty="0"/>
              <a:t>Guide to the Role of the Metering Coordinator</a:t>
            </a:r>
          </a:p>
          <a:p>
            <a:pPr lvl="0"/>
            <a:r>
              <a:rPr lang="en-AU" sz="2000" dirty="0"/>
              <a:t>Application for Registration as a Metering Coordinator in the NEM</a:t>
            </a:r>
          </a:p>
          <a:p>
            <a:pPr lvl="0"/>
            <a:r>
              <a:rPr lang="en-AU" sz="2000" dirty="0"/>
              <a:t>General Application Guide – Guide to Application Registration Forms in the NEM</a:t>
            </a:r>
          </a:p>
          <a:p>
            <a:pPr marL="0" indent="0">
              <a:buNone/>
            </a:pPr>
            <a:endParaRPr lang="en-AU" sz="2000" b="1" dirty="0"/>
          </a:p>
          <a:p>
            <a:pPr marL="0" indent="0">
              <a:buNone/>
            </a:pPr>
            <a:r>
              <a:rPr lang="en-AU" sz="2000" b="1" dirty="0"/>
              <a:t>AEMO also reviewing whether TNSP MC Registration can be used for Cross Boundary NMIs.</a:t>
            </a:r>
          </a:p>
          <a:p>
            <a:pPr marL="0" indent="0">
              <a:buNone/>
            </a:pPr>
            <a:endParaRPr lang="en-AU" sz="2000" b="1" dirty="0"/>
          </a:p>
          <a:p>
            <a:pPr marL="0" indent="0">
              <a:buNone/>
            </a:pPr>
            <a:r>
              <a:rPr lang="en-AU" sz="2000" b="1" dirty="0"/>
              <a:t>Aiming for review completion by end Feb 2021.</a:t>
            </a:r>
          </a:p>
          <a:p>
            <a:pPr marL="0" indent="0">
              <a:buNone/>
            </a:pPr>
            <a:endParaRPr lang="en-AU" sz="2800" b="1" dirty="0"/>
          </a:p>
          <a:p>
            <a:pPr marL="0" indent="0">
              <a:buNone/>
            </a:pPr>
            <a:endParaRPr lang="en-AU" b="1"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2746227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GLOPOOL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3012120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a:bodyPr>
          <a:lstStyle/>
          <a:p>
            <a:pPr marL="200025" indent="-200025"/>
            <a:r>
              <a:rPr lang="en-AU" sz="2751" dirty="0"/>
              <a:t>AEMO’s suggested time frames</a:t>
            </a:r>
          </a:p>
          <a:p>
            <a:pPr marL="200025" indent="-200025"/>
            <a:endParaRPr lang="en-US" dirty="0"/>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r>
              <a:rPr lang="en-AU" sz="2225" dirty="0">
                <a:cs typeface="Segoe UI Semilight"/>
              </a:rPr>
              <a:t>What additional information are participants looking to be included in plan?</a:t>
            </a:r>
          </a:p>
          <a:p>
            <a:pPr marL="601345" lvl="1" indent="-200025"/>
            <a:r>
              <a:rPr lang="en-AU" sz="2225" dirty="0">
                <a:cs typeface="Segoe UI Semilight"/>
              </a:rPr>
              <a:t>Timeframes are for discussion. </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33</a:t>
            </a:fld>
            <a:endParaRPr lang="en-AU" dirty="0"/>
          </a:p>
        </p:txBody>
      </p:sp>
      <p:pic>
        <p:nvPicPr>
          <p:cNvPr id="6" name="Picture 6" descr="Table&#10;&#10;Description automatically generated">
            <a:extLst>
              <a:ext uri="{FF2B5EF4-FFF2-40B4-BE49-F238E27FC236}">
                <a16:creationId xmlns:a16="http://schemas.microsoft.com/office/drawing/2014/main" id="{C00A3440-18BE-4988-AE70-D1BCF04F413D}"/>
              </a:ext>
            </a:extLst>
          </p:cNvPr>
          <p:cNvPicPr>
            <a:picLocks noChangeAspect="1"/>
          </p:cNvPicPr>
          <p:nvPr/>
        </p:nvPicPr>
        <p:blipFill>
          <a:blip r:embed="rId2"/>
          <a:stretch>
            <a:fillRect/>
          </a:stretch>
        </p:blipFill>
        <p:spPr>
          <a:xfrm>
            <a:off x="1212723" y="2341792"/>
            <a:ext cx="7033539" cy="3614597"/>
          </a:xfrm>
          <a:prstGeom prst="rect">
            <a:avLst/>
          </a:prstGeom>
        </p:spPr>
      </p:pic>
    </p:spTree>
    <p:extLst>
      <p:ext uri="{BB962C8B-B14F-4D97-AF65-F5344CB8AC3E}">
        <p14:creationId xmlns:p14="http://schemas.microsoft.com/office/powerpoint/2010/main" val="2961821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MTP CATS Transaction Volume Management Update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34</a:t>
            </a:fld>
            <a:endParaRPr lang="en-AU" dirty="0"/>
          </a:p>
        </p:txBody>
      </p:sp>
    </p:spTree>
    <p:extLst>
      <p:ext uri="{BB962C8B-B14F-4D97-AF65-F5344CB8AC3E}">
        <p14:creationId xmlns:p14="http://schemas.microsoft.com/office/powerpoint/2010/main" val="3955917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Objective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pPr marL="200025" indent="-200025"/>
            <a:r>
              <a:rPr lang="en-AU" sz="2400" dirty="0"/>
              <a:t>The objective of the analysis is to create a consolidated Industry view of indicative transaction volumes relating to the MTP activities</a:t>
            </a:r>
          </a:p>
          <a:p>
            <a:pPr marL="601345" lvl="1" indent="-200025">
              <a:spcBef>
                <a:spcPts val="438"/>
              </a:spcBef>
              <a:buFont typeface="Arial"/>
              <a:buChar char="•"/>
            </a:pPr>
            <a:r>
              <a:rPr lang="en-AU" sz="2000" dirty="0">
                <a:ea typeface="+mn-lt"/>
                <a:cs typeface="+mn-lt"/>
              </a:rPr>
              <a:t>Detailed at</a:t>
            </a:r>
            <a:r>
              <a:rPr lang="en-AU" sz="2000" dirty="0"/>
              <a:t> a monthly level </a:t>
            </a:r>
            <a:endParaRPr lang="en-AU" sz="2000" dirty="0">
              <a:cs typeface="Segoe UI Semilight"/>
            </a:endParaRPr>
          </a:p>
          <a:p>
            <a:pPr marL="601345" lvl="1" indent="-200025">
              <a:spcBef>
                <a:spcPts val="438"/>
              </a:spcBef>
            </a:pPr>
            <a:r>
              <a:rPr lang="en-AU" sz="2000" dirty="0">
                <a:cs typeface="Segoe UI Semilight"/>
              </a:rPr>
              <a:t>Spanning from today to Dec 2022</a:t>
            </a:r>
          </a:p>
          <a:p>
            <a:pPr marL="200025" indent="-200025"/>
            <a:endParaRPr lang="en-AU" sz="2400" dirty="0"/>
          </a:p>
          <a:p>
            <a:pPr marL="200025" indent="-200025"/>
            <a:r>
              <a:rPr lang="en-AU" sz="2400" dirty="0"/>
              <a:t>The analysis is being performed to:</a:t>
            </a:r>
          </a:p>
          <a:p>
            <a:pPr marL="600710" lvl="1" indent="-200025"/>
            <a:r>
              <a:rPr lang="en-AU" sz="2049" dirty="0"/>
              <a:t>Support Participant and AEMO system and general business impact assessments</a:t>
            </a:r>
            <a:endParaRPr lang="en-AU" sz="2049" dirty="0">
              <a:cs typeface="Segoe UI Semilight"/>
            </a:endParaRPr>
          </a:p>
          <a:p>
            <a:pPr marL="600710" lvl="1" indent="-200025"/>
            <a:r>
              <a:rPr lang="en-AU" sz="2049" dirty="0"/>
              <a:t>Facilitate Participant to Participant engagements</a:t>
            </a:r>
            <a:endParaRPr lang="en-AU" sz="2049" dirty="0">
              <a:cs typeface="Segoe UI Semilight"/>
            </a:endParaRPr>
          </a:p>
          <a:p>
            <a:pPr marL="600710" lvl="1" indent="-200025"/>
            <a:r>
              <a:rPr lang="en-AU" sz="2049" dirty="0"/>
              <a:t>Create appropriate inputs into the MSDR Data Transition working group</a:t>
            </a:r>
          </a:p>
          <a:p>
            <a:pPr marL="600710" lvl="1" indent="-200025">
              <a:spcBef>
                <a:spcPts val="438"/>
              </a:spcBef>
            </a:pPr>
            <a:endParaRPr lang="en-AU" sz="2000" dirty="0">
              <a:cs typeface="Segoe UI Semilight"/>
            </a:endParaRPr>
          </a:p>
          <a:p>
            <a:pPr marL="199390" indent="-200025"/>
            <a:r>
              <a:rPr lang="en-AU" sz="2350" dirty="0">
                <a:cs typeface="Segoe UI Semilight"/>
              </a:rPr>
              <a:t>Questions:</a:t>
            </a:r>
          </a:p>
          <a:p>
            <a:pPr marL="600710" lvl="1" indent="-200025">
              <a:spcBef>
                <a:spcPts val="438"/>
              </a:spcBef>
            </a:pPr>
            <a:r>
              <a:rPr lang="en-AU" sz="2000" dirty="0">
                <a:cs typeface="Segoe UI Semilight"/>
              </a:rPr>
              <a:t>What level should this analysis be performed at for industry overview: CR transaction, notification, acknowledgement?</a:t>
            </a:r>
          </a:p>
          <a:p>
            <a:pPr marL="600710" lvl="1" indent="-200025">
              <a:spcBef>
                <a:spcPts val="438"/>
              </a:spcBef>
            </a:pPr>
            <a:r>
              <a:rPr lang="en-AU" sz="2000" dirty="0">
                <a:cs typeface="Segoe UI Semilight"/>
              </a:rPr>
              <a:t>Do MDPs intend to convert datastreams to register level as they convert metering data delivery to 5min for type 4, 4A and VicAMI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35</a:t>
            </a:fld>
            <a:endParaRPr lang="en-AU" dirty="0"/>
          </a:p>
        </p:txBody>
      </p:sp>
    </p:spTree>
    <p:extLst>
      <p:ext uri="{BB962C8B-B14F-4D97-AF65-F5344CB8AC3E}">
        <p14:creationId xmlns:p14="http://schemas.microsoft.com/office/powerpoint/2010/main" val="2488765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r>
              <a:rPr lang="en-AU" sz="2049" dirty="0"/>
              <a:t>In-scope considerations:</a:t>
            </a:r>
          </a:p>
          <a:p>
            <a:pPr lvl="1"/>
            <a:r>
              <a:rPr lang="en-AU" sz="1698" dirty="0"/>
              <a:t>By 31 Aug 2021</a:t>
            </a:r>
          </a:p>
          <a:p>
            <a:pPr lvl="2"/>
            <a:r>
              <a:rPr lang="en-AU" sz="1400" dirty="0"/>
              <a:t>Convert type 1-3, subset type 4, type 7 and existing cross boundary datastreams to register level</a:t>
            </a:r>
          </a:p>
          <a:p>
            <a:pPr lvl="2"/>
            <a:r>
              <a:rPr lang="en-AU" sz="1400" dirty="0"/>
              <a:t>Update type 1-3, subset type 4, type 7 and existing cross boundary ReadTypeCodes to ‘A’, where required</a:t>
            </a:r>
          </a:p>
          <a:p>
            <a:pPr lvl="2"/>
            <a:r>
              <a:rPr lang="en-AU" sz="1400" dirty="0"/>
              <a:t>Create NCONUML and ‘new’ Cross boundary NMIs, Registers and Datastreams</a:t>
            </a:r>
          </a:p>
          <a:p>
            <a:pPr lvl="2"/>
            <a:r>
              <a:rPr lang="en-AU" sz="1400" dirty="0"/>
              <a:t>Update NMI Classification codes, where required</a:t>
            </a:r>
          </a:p>
          <a:p>
            <a:pPr lvl="2"/>
            <a:r>
              <a:rPr lang="en-AU" sz="1400" dirty="0"/>
              <a:t>Create/activate Basic meter 1st tier datastreams</a:t>
            </a:r>
          </a:p>
          <a:p>
            <a:pPr lvl="2"/>
            <a:r>
              <a:rPr lang="en-AU" sz="1400" dirty="0"/>
              <a:t>Update VIC TUoS datastreams from 1-4 to ‘N’</a:t>
            </a:r>
          </a:p>
          <a:p>
            <a:pPr lvl="1"/>
            <a:r>
              <a:rPr lang="en-AU" sz="1698" dirty="0"/>
              <a:t>By 30 Nov 2022</a:t>
            </a:r>
          </a:p>
          <a:p>
            <a:pPr lvl="2"/>
            <a:r>
              <a:rPr lang="en-AU" sz="1400" dirty="0"/>
              <a:t>Update new and replacement type 4, 4A and VIC AMI meter ReadTypeCodes to ‘A’, where applicable</a:t>
            </a:r>
          </a:p>
          <a:p>
            <a:endParaRPr lang="en-AU" sz="2102" dirty="0"/>
          </a:p>
          <a:p>
            <a:r>
              <a:rPr lang="en-AU" sz="2102" dirty="0"/>
              <a:t>Out-of-scope items:</a:t>
            </a:r>
          </a:p>
          <a:p>
            <a:pPr lvl="1"/>
            <a:r>
              <a:rPr lang="en-AU" sz="1700" dirty="0"/>
              <a:t>MSDR standing data updates</a:t>
            </a:r>
          </a:p>
          <a:p>
            <a:pPr lvl="1"/>
            <a:r>
              <a:rPr lang="en-AU" sz="1700" dirty="0"/>
              <a:t>Other standing data updates associated to:</a:t>
            </a:r>
          </a:p>
          <a:p>
            <a:pPr lvl="2"/>
            <a:r>
              <a:rPr lang="en-AU" sz="1349" dirty="0"/>
              <a:t>Market reform initiatives</a:t>
            </a:r>
          </a:p>
          <a:p>
            <a:pPr lvl="2"/>
            <a:r>
              <a:rPr lang="en-AU" sz="1349" dirty="0"/>
              <a:t>Non-market based initiatives</a:t>
            </a:r>
          </a:p>
          <a:p>
            <a:pPr lvl="3"/>
            <a:r>
              <a:rPr lang="en-AU" sz="1225"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36</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Required Participant Inputs</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endParaRPr lang="en-AU" sz="2102" dirty="0"/>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37</a:t>
            </a:fld>
            <a:endParaRPr lang="en-AU" dirty="0"/>
          </a:p>
        </p:txBody>
      </p:sp>
      <p:graphicFrame>
        <p:nvGraphicFramePr>
          <p:cNvPr id="5" name="Table 5">
            <a:extLst>
              <a:ext uri="{FF2B5EF4-FFF2-40B4-BE49-F238E27FC236}">
                <a16:creationId xmlns:a16="http://schemas.microsoft.com/office/drawing/2014/main" id="{188BC983-7A70-437D-9AC6-F04A8E747950}"/>
              </a:ext>
            </a:extLst>
          </p:cNvPr>
          <p:cNvGraphicFramePr>
            <a:graphicFrameLocks noGrp="1"/>
          </p:cNvGraphicFramePr>
          <p:nvPr>
            <p:extLst>
              <p:ext uri="{D42A27DB-BD31-4B8C-83A1-F6EECF244321}">
                <p14:modId xmlns:p14="http://schemas.microsoft.com/office/powerpoint/2010/main" val="2761596142"/>
              </p:ext>
            </p:extLst>
          </p:nvPr>
        </p:nvGraphicFramePr>
        <p:xfrm>
          <a:off x="229842" y="1640472"/>
          <a:ext cx="10186645" cy="4692650"/>
        </p:xfrm>
        <a:graphic>
          <a:graphicData uri="http://schemas.openxmlformats.org/drawingml/2006/table">
            <a:tbl>
              <a:tblPr firstRow="1" bandRow="1">
                <a:tableStyleId>{5C22544A-7EE6-4342-B048-85BDC9FD1C3A}</a:tableStyleId>
              </a:tblPr>
              <a:tblGrid>
                <a:gridCol w="4473697">
                  <a:extLst>
                    <a:ext uri="{9D8B030D-6E8A-4147-A177-3AD203B41FA5}">
                      <a16:colId xmlns:a16="http://schemas.microsoft.com/office/drawing/2014/main" val="1895177369"/>
                    </a:ext>
                  </a:extLst>
                </a:gridCol>
                <a:gridCol w="2205868">
                  <a:extLst>
                    <a:ext uri="{9D8B030D-6E8A-4147-A177-3AD203B41FA5}">
                      <a16:colId xmlns:a16="http://schemas.microsoft.com/office/drawing/2014/main" val="3700460494"/>
                    </a:ext>
                  </a:extLst>
                </a:gridCol>
                <a:gridCol w="3507080">
                  <a:extLst>
                    <a:ext uri="{9D8B030D-6E8A-4147-A177-3AD203B41FA5}">
                      <a16:colId xmlns:a16="http://schemas.microsoft.com/office/drawing/2014/main" val="2237998605"/>
                    </a:ext>
                  </a:extLst>
                </a:gridCol>
              </a:tblGrid>
              <a:tr h="370840">
                <a:tc>
                  <a:txBody>
                    <a:bodyPr/>
                    <a:lstStyle/>
                    <a:p>
                      <a:r>
                        <a:rPr lang="en-AU" dirty="0"/>
                        <a:t>In-scope Item</a:t>
                      </a:r>
                    </a:p>
                  </a:txBody>
                  <a:tcPr/>
                </a:tc>
                <a:tc>
                  <a:txBody>
                    <a:bodyPr/>
                    <a:lstStyle/>
                    <a:p>
                      <a:r>
                        <a:rPr lang="en-AU" dirty="0"/>
                        <a:t>Inputs Currently Being Received</a:t>
                      </a:r>
                    </a:p>
                  </a:txBody>
                  <a:tcPr/>
                </a:tc>
                <a:tc>
                  <a:txBody>
                    <a:bodyPr/>
                    <a:lstStyle/>
                    <a:p>
                      <a:r>
                        <a:rPr lang="en-AU" dirty="0"/>
                        <a:t>Additional Inputs Required</a:t>
                      </a:r>
                    </a:p>
                  </a:txBody>
                  <a:tcPr/>
                </a:tc>
                <a:extLst>
                  <a:ext uri="{0D108BD9-81ED-4DB2-BD59-A6C34878D82A}">
                    <a16:rowId xmlns:a16="http://schemas.microsoft.com/office/drawing/2014/main" val="2028360171"/>
                  </a:ext>
                </a:extLst>
              </a:tr>
              <a:tr h="370840">
                <a:tc>
                  <a:txBody>
                    <a:bodyPr/>
                    <a:lstStyle/>
                    <a:p>
                      <a:r>
                        <a:rPr lang="en-AU" sz="1400" dirty="0"/>
                        <a:t>Convert type 1-3, subset type 4, type 7 and existing cross boundary datastreams to register level</a:t>
                      </a:r>
                    </a:p>
                  </a:txBody>
                  <a:tcPr/>
                </a:tc>
                <a:tc>
                  <a:txBody>
                    <a:bodyPr/>
                    <a:lstStyle/>
                    <a:p>
                      <a:endParaRPr lang="en-AU" sz="1400" dirty="0"/>
                    </a:p>
                  </a:txBody>
                  <a:tcPr/>
                </a:tc>
                <a:tc>
                  <a:txBody>
                    <a:bodyPr/>
                    <a:lstStyle/>
                    <a:p>
                      <a:r>
                        <a:rPr lang="en-AU" sz="1400" dirty="0"/>
                        <a:t>MDP conversion plans for Type 1-3, subset type 4, type 7 and existing cross boundary datastreams to register level</a:t>
                      </a:r>
                    </a:p>
                    <a:p>
                      <a:endParaRPr lang="en-AU" sz="1400" dirty="0"/>
                    </a:p>
                  </a:txBody>
                  <a:tcPr/>
                </a:tc>
                <a:extLst>
                  <a:ext uri="{0D108BD9-81ED-4DB2-BD59-A6C34878D82A}">
                    <a16:rowId xmlns:a16="http://schemas.microsoft.com/office/drawing/2014/main" val="2366308665"/>
                  </a:ext>
                </a:extLst>
              </a:tr>
              <a:tr h="370840">
                <a:tc>
                  <a:txBody>
                    <a:bodyPr/>
                    <a:lstStyle/>
                    <a:p>
                      <a:r>
                        <a:rPr lang="en-AU" sz="1400" dirty="0"/>
                        <a:t>Update type 1-3, subset type 4, type 7 and existing cross boundary ReadTypeCodes to ‘A’, where required</a:t>
                      </a:r>
                    </a:p>
                  </a:txBody>
                  <a:tcPr/>
                </a:tc>
                <a:tc>
                  <a:txBody>
                    <a:bodyPr/>
                    <a:lstStyle/>
                    <a:p>
                      <a:r>
                        <a:rPr lang="en-AU" sz="1400" dirty="0"/>
                        <a:t>MP Type 1-3 reconfiguration plans</a:t>
                      </a:r>
                    </a:p>
                  </a:txBody>
                  <a:tcPr/>
                </a:tc>
                <a:tc>
                  <a:txBody>
                    <a:bodyPr/>
                    <a:lstStyle/>
                    <a:p>
                      <a:r>
                        <a:rPr lang="en-AU" sz="1400" dirty="0"/>
                        <a:t>MP Reconfiguration plans to also include subset type 4, type 7 and existing cross boundary</a:t>
                      </a:r>
                    </a:p>
                  </a:txBody>
                  <a:tcPr/>
                </a:tc>
                <a:extLst>
                  <a:ext uri="{0D108BD9-81ED-4DB2-BD59-A6C34878D82A}">
                    <a16:rowId xmlns:a16="http://schemas.microsoft.com/office/drawing/2014/main" val="236711640"/>
                  </a:ext>
                </a:extLst>
              </a:tr>
              <a:tr h="370840">
                <a:tc>
                  <a:txBody>
                    <a:bodyPr/>
                    <a:lstStyle/>
                    <a:p>
                      <a:r>
                        <a:rPr lang="en-AU" sz="1400" dirty="0"/>
                        <a:t>Create NCONUML and ‘new’ Cross boundary NMIs, Registers and Datastreams</a:t>
                      </a:r>
                    </a:p>
                  </a:txBody>
                  <a:tcPr/>
                </a:tc>
                <a:tc>
                  <a:txBody>
                    <a:bodyPr/>
                    <a:lstStyle/>
                    <a:p>
                      <a:endParaRPr lang="en-AU" sz="1400" dirty="0"/>
                    </a:p>
                  </a:txBody>
                  <a:tcPr/>
                </a:tc>
                <a:tc>
                  <a:txBody>
                    <a:bodyPr/>
                    <a:lstStyle/>
                    <a:p>
                      <a:r>
                        <a:rPr lang="en-AU" sz="1400" dirty="0"/>
                        <a:t>LNSP NCONUML and cross boundary NMI creation plans</a:t>
                      </a:r>
                    </a:p>
                  </a:txBody>
                  <a:tcPr/>
                </a:tc>
                <a:extLst>
                  <a:ext uri="{0D108BD9-81ED-4DB2-BD59-A6C34878D82A}">
                    <a16:rowId xmlns:a16="http://schemas.microsoft.com/office/drawing/2014/main" val="3448069930"/>
                  </a:ext>
                </a:extLst>
              </a:tr>
              <a:tr h="370840">
                <a:tc>
                  <a:txBody>
                    <a:bodyPr/>
                    <a:lstStyle/>
                    <a:p>
                      <a:r>
                        <a:rPr lang="en-AU" sz="1400" dirty="0"/>
                        <a:t>Update NMI Classification codes, where required</a:t>
                      </a:r>
                    </a:p>
                  </a:txBody>
                  <a:tcPr/>
                </a:tc>
                <a:tc>
                  <a:txBody>
                    <a:bodyPr/>
                    <a:lstStyle/>
                    <a:p>
                      <a:endParaRPr lang="en-AU" sz="1400" dirty="0"/>
                    </a:p>
                  </a:txBody>
                  <a:tcPr/>
                </a:tc>
                <a:tc>
                  <a:txBody>
                    <a:bodyPr/>
                    <a:lstStyle/>
                    <a:p>
                      <a:r>
                        <a:rPr lang="en-AU" sz="1400" dirty="0"/>
                        <a:t>TBD</a:t>
                      </a:r>
                    </a:p>
                  </a:txBody>
                  <a:tcPr/>
                </a:tc>
                <a:extLst>
                  <a:ext uri="{0D108BD9-81ED-4DB2-BD59-A6C34878D82A}">
                    <a16:rowId xmlns:a16="http://schemas.microsoft.com/office/drawing/2014/main" val="1476073003"/>
                  </a:ext>
                </a:extLst>
              </a:tr>
              <a:tr h="370840">
                <a:tc>
                  <a:txBody>
                    <a:bodyPr/>
                    <a:lstStyle/>
                    <a:p>
                      <a:r>
                        <a:rPr lang="en-AU" sz="1400" dirty="0"/>
                        <a:t>Create/activate basic meter 1st tier datastreams</a:t>
                      </a:r>
                    </a:p>
                  </a:txBody>
                  <a:tcPr/>
                </a:tc>
                <a:tc>
                  <a:txBody>
                    <a:bodyPr/>
                    <a:lstStyle/>
                    <a:p>
                      <a:r>
                        <a:rPr lang="en-AU" sz="1400" dirty="0"/>
                        <a:t>Participant information as requested</a:t>
                      </a:r>
                    </a:p>
                  </a:txBody>
                  <a:tcPr/>
                </a:tc>
                <a:tc>
                  <a:txBody>
                    <a:bodyPr/>
                    <a:lstStyle/>
                    <a:p>
                      <a:endParaRPr lang="en-AU" sz="1400" dirty="0"/>
                    </a:p>
                  </a:txBody>
                  <a:tcPr/>
                </a:tc>
                <a:extLst>
                  <a:ext uri="{0D108BD9-81ED-4DB2-BD59-A6C34878D82A}">
                    <a16:rowId xmlns:a16="http://schemas.microsoft.com/office/drawing/2014/main" val="76118663"/>
                  </a:ext>
                </a:extLst>
              </a:tr>
              <a:tr h="370840">
                <a:tc>
                  <a:txBody>
                    <a:bodyPr/>
                    <a:lstStyle/>
                    <a:p>
                      <a:r>
                        <a:rPr lang="en-AU" sz="1400" dirty="0"/>
                        <a:t>Update VIC TUoS datastreams from 1-4 to ‘N’</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2562164451"/>
                  </a:ext>
                </a:extLst>
              </a:tr>
              <a:tr h="370840">
                <a:tc>
                  <a:txBody>
                    <a:bodyPr/>
                    <a:lstStyle/>
                    <a:p>
                      <a:r>
                        <a:rPr lang="en-AU" sz="1400" dirty="0"/>
                        <a:t>Update new and replacement type 4, 4A and VIC AMI meter ReadTypeCodes to ‘A’, where applicable</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3183090876"/>
                  </a:ext>
                </a:extLst>
              </a:tr>
            </a:tbl>
          </a:graphicData>
        </a:graphic>
      </p:graphicFrame>
    </p:spTree>
    <p:extLst>
      <p:ext uri="{BB962C8B-B14F-4D97-AF65-F5344CB8AC3E}">
        <p14:creationId xmlns:p14="http://schemas.microsoft.com/office/powerpoint/2010/main" val="3910548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t>Next TFG </a:t>
            </a:r>
            <a:r>
              <a:rPr lang="en-AU" sz="2450" dirty="0">
                <a:ea typeface="+mn-lt"/>
                <a:cs typeface="+mn-lt"/>
              </a:rPr>
              <a:t>11</a:t>
            </a:r>
            <a:r>
              <a:rPr lang="en-AU" sz="2450" baseline="30000" dirty="0">
                <a:ea typeface="+mn-lt"/>
                <a:cs typeface="+mn-lt"/>
              </a:rPr>
              <a:t>th</a:t>
            </a:r>
            <a:r>
              <a:rPr lang="en-AU" sz="2450" dirty="0">
                <a:ea typeface="+mn-lt"/>
                <a:cs typeface="+mn-lt"/>
              </a:rPr>
              <a:t> of Feb</a:t>
            </a:r>
          </a:p>
          <a:p>
            <a:pPr marL="600990" lvl="1" indent="-200025"/>
            <a:r>
              <a:rPr lang="en-AU" sz="2099" dirty="0">
                <a:ea typeface="+mn-lt"/>
                <a:cs typeface="+mn-lt"/>
              </a:rPr>
              <a:t>Agenda items</a:t>
            </a:r>
          </a:p>
          <a:p>
            <a:pPr marL="1001954" lvl="2" indent="-200025"/>
            <a:r>
              <a:rPr lang="en-AU" sz="1748" dirty="0">
                <a:ea typeface="+mn-lt"/>
                <a:cs typeface="+mn-lt"/>
              </a:rPr>
              <a:t>CATS transaction volume assumption validation</a:t>
            </a:r>
          </a:p>
          <a:p>
            <a:pPr marL="1001954" lvl="2" indent="-200025"/>
            <a:r>
              <a:rPr lang="en-AU" sz="1748" dirty="0">
                <a:ea typeface="+mn-lt"/>
                <a:cs typeface="+mn-lt"/>
              </a:rPr>
              <a:t>MSDR Data Transition WG engagement</a:t>
            </a:r>
            <a:endParaRPr lang="en-AU" sz="1748" dirty="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39</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Previous Actions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2165022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Previous Actions</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5</a:t>
            </a:fld>
            <a:endParaRPr lang="en-AU" dirty="0"/>
          </a:p>
        </p:txBody>
      </p:sp>
      <p:graphicFrame>
        <p:nvGraphicFramePr>
          <p:cNvPr id="7" name="Content Placeholder 6">
            <a:extLst>
              <a:ext uri="{FF2B5EF4-FFF2-40B4-BE49-F238E27FC236}">
                <a16:creationId xmlns:a16="http://schemas.microsoft.com/office/drawing/2014/main" id="{F49AC0DD-75BF-46A9-8942-D8D4E1B82E74}"/>
              </a:ext>
            </a:extLst>
          </p:cNvPr>
          <p:cNvGraphicFramePr>
            <a:graphicFrameLocks noGrp="1"/>
          </p:cNvGraphicFramePr>
          <p:nvPr>
            <p:ph idx="1"/>
            <p:extLst>
              <p:ext uri="{D42A27DB-BD31-4B8C-83A1-F6EECF244321}">
                <p14:modId xmlns:p14="http://schemas.microsoft.com/office/powerpoint/2010/main" val="3254162692"/>
              </p:ext>
            </p:extLst>
          </p:nvPr>
        </p:nvGraphicFramePr>
        <p:xfrm>
          <a:off x="53569" y="1533552"/>
          <a:ext cx="10584673" cy="5929663"/>
        </p:xfrm>
        <a:graphic>
          <a:graphicData uri="http://schemas.openxmlformats.org/drawingml/2006/table">
            <a:tbl>
              <a:tblPr firstRow="1" firstCol="1" bandRow="1">
                <a:tableStyleId>{5C22544A-7EE6-4342-B048-85BDC9FD1C3A}</a:tableStyleId>
              </a:tblPr>
              <a:tblGrid>
                <a:gridCol w="332093">
                  <a:extLst>
                    <a:ext uri="{9D8B030D-6E8A-4147-A177-3AD203B41FA5}">
                      <a16:colId xmlns:a16="http://schemas.microsoft.com/office/drawing/2014/main" val="3951680619"/>
                    </a:ext>
                  </a:extLst>
                </a:gridCol>
                <a:gridCol w="867514">
                  <a:extLst>
                    <a:ext uri="{9D8B030D-6E8A-4147-A177-3AD203B41FA5}">
                      <a16:colId xmlns:a16="http://schemas.microsoft.com/office/drawing/2014/main" val="2648548014"/>
                    </a:ext>
                  </a:extLst>
                </a:gridCol>
                <a:gridCol w="4772802">
                  <a:extLst>
                    <a:ext uri="{9D8B030D-6E8A-4147-A177-3AD203B41FA5}">
                      <a16:colId xmlns:a16="http://schemas.microsoft.com/office/drawing/2014/main" val="2003050716"/>
                    </a:ext>
                  </a:extLst>
                </a:gridCol>
                <a:gridCol w="4612264">
                  <a:extLst>
                    <a:ext uri="{9D8B030D-6E8A-4147-A177-3AD203B41FA5}">
                      <a16:colId xmlns:a16="http://schemas.microsoft.com/office/drawing/2014/main" val="114907231"/>
                    </a:ext>
                  </a:extLst>
                </a:gridCol>
              </a:tblGrid>
              <a:tr h="153282">
                <a:tc>
                  <a:txBody>
                    <a:bodyPr/>
                    <a:lstStyle/>
                    <a:p>
                      <a:pPr>
                        <a:spcAft>
                          <a:spcPts val="0"/>
                        </a:spcAft>
                      </a:pPr>
                      <a:r>
                        <a:rPr lang="en-AU" sz="900" dirty="0">
                          <a:effectLst/>
                        </a:rPr>
                        <a:t>#</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Topic</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Action</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Comments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153842158"/>
                  </a:ext>
                </a:extLst>
              </a:tr>
              <a:tr h="277168">
                <a:tc>
                  <a:txBody>
                    <a:bodyPr/>
                    <a:lstStyle/>
                    <a:p>
                      <a:pPr>
                        <a:spcAft>
                          <a:spcPts val="0"/>
                        </a:spcAft>
                      </a:pPr>
                      <a:r>
                        <a:rPr lang="en-AU" sz="900" dirty="0">
                          <a:effectLst/>
                        </a:rPr>
                        <a:t>10.1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confirm the requirements re ReadTypeCodes for Type 7 and Non-contestable Unmetered Loads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 is not applicable to calculated meter types as evidenced by the first character representing either R (remote) or M (manual), hence, Type 7 and non-contestable unmetered loads are not included in this field.  Refer to MSATS Standing Data Review Draft Determination and Report page 44.</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7499325"/>
                  </a:ext>
                </a:extLst>
              </a:tr>
              <a:tr h="415751">
                <a:tc>
                  <a:txBody>
                    <a:bodyPr/>
                    <a:lstStyle/>
                    <a:p>
                      <a:pPr>
                        <a:spcAft>
                          <a:spcPts val="0"/>
                        </a:spcAft>
                      </a:pPr>
                      <a:r>
                        <a:rPr lang="en-AU" sz="900" dirty="0">
                          <a:effectLst/>
                        </a:rPr>
                        <a:t>10.2</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confirm the requirements re the updating of ReadTypeCodes to ‘A’ as the fourth character e.g. the successful reconfiguration of a meter to be able to support the measurement of 5min metering data or something else</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4th character identifies what interval length the meter is capable of reading. </a:t>
                      </a:r>
                    </a:p>
                    <a:p>
                      <a:pPr>
                        <a:spcAft>
                          <a:spcPts val="0"/>
                        </a:spcAft>
                      </a:pPr>
                      <a:r>
                        <a:rPr lang="en-AU" sz="900" dirty="0">
                          <a:effectLst/>
                        </a:rPr>
                        <a:t> </a:t>
                      </a:r>
                    </a:p>
                    <a:p>
                      <a:pPr>
                        <a:spcAft>
                          <a:spcPts val="0"/>
                        </a:spcAft>
                      </a:pPr>
                      <a:r>
                        <a:rPr lang="en-AU" sz="900" dirty="0">
                          <a:effectLst/>
                        </a:rPr>
                        <a:t>To illustrate this definition, the Metering RTC should be set to ‘RWDA’ once the metering installation has been configured to measure and store 5-minute energy data.</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36621817"/>
                  </a:ext>
                </a:extLst>
              </a:tr>
              <a:tr h="207876">
                <a:tc>
                  <a:txBody>
                    <a:bodyPr/>
                    <a:lstStyle/>
                    <a:p>
                      <a:pPr>
                        <a:spcAft>
                          <a:spcPts val="0"/>
                        </a:spcAft>
                      </a:pPr>
                      <a:r>
                        <a:rPr lang="en-AU" sz="900" dirty="0">
                          <a:effectLst/>
                        </a:rPr>
                        <a:t>10.3</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to confirm if they plan on updating the fourth character of the meter read type code pre-9 March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Based on the responses received, none of the MPs now plan on updating the RTC to 4 characters prior to the 9</a:t>
                      </a:r>
                      <a:r>
                        <a:rPr lang="en-AU" sz="900" baseline="30000" dirty="0">
                          <a:effectLst/>
                        </a:rPr>
                        <a:t>th</a:t>
                      </a:r>
                      <a:r>
                        <a:rPr lang="en-AU" sz="900" dirty="0">
                          <a:effectLst/>
                        </a:rPr>
                        <a:t> March 2021.</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141264391"/>
                  </a:ext>
                </a:extLst>
              </a:tr>
              <a:tr h="277168">
                <a:tc>
                  <a:txBody>
                    <a:bodyPr/>
                    <a:lstStyle/>
                    <a:p>
                      <a:pPr>
                        <a:spcAft>
                          <a:spcPts val="0"/>
                        </a:spcAft>
                      </a:pPr>
                      <a:r>
                        <a:rPr lang="en-AU" sz="900" dirty="0">
                          <a:effectLst/>
                        </a:rPr>
                        <a:t>10.4</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to engage with effected Participants prior to commencing the process of updating the fourth character of the ReadTypeCode</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While some MPs have initiated Participant engagement, other MPs have placed the onus on Participants to engage with them should they not be ready to receive 4 character RTCs from 9</a:t>
                      </a:r>
                      <a:r>
                        <a:rPr lang="en-AU" sz="900" baseline="30000" dirty="0">
                          <a:effectLst/>
                        </a:rPr>
                        <a:t>th</a:t>
                      </a:r>
                      <a:r>
                        <a:rPr lang="en-AU" sz="900" dirty="0">
                          <a:effectLst/>
                        </a:rPr>
                        <a:t> March 2021.</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534139132"/>
                  </a:ext>
                </a:extLst>
              </a:tr>
              <a:tr h="277168">
                <a:tc>
                  <a:txBody>
                    <a:bodyPr/>
                    <a:lstStyle/>
                    <a:p>
                      <a:pPr>
                        <a:spcAft>
                          <a:spcPts val="0"/>
                        </a:spcAft>
                      </a:pPr>
                      <a:r>
                        <a:rPr lang="en-AU" sz="900" dirty="0">
                          <a:effectLst/>
                        </a:rPr>
                        <a:t>10.5</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 Read Type Codes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confirm the indicative scale and type of impact associated with the fourth character of the meter read type code being updated pre-9 March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Two Participant did callout that their billing systems would error these standing data updates, requiring manual handling and leading to a misalignment between the market standing data and their standing data.  One Participant also called out potential impacts to their Customer quoting systems.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23880062"/>
                  </a:ext>
                </a:extLst>
              </a:tr>
              <a:tr h="554335">
                <a:tc>
                  <a:txBody>
                    <a:bodyPr/>
                    <a:lstStyle/>
                    <a:p>
                      <a:pPr>
                        <a:spcAft>
                          <a:spcPts val="0"/>
                        </a:spcAft>
                      </a:pPr>
                      <a:r>
                        <a:rPr lang="en-AU" sz="900" dirty="0">
                          <a:effectLst/>
                        </a:rPr>
                        <a:t>10.6</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members to advise AEMO of any concerns with the provisioning of additional information, as required, to support key inputs into the industry level CATS CR volume analysis e.g. MDP type 1-3 datastream conversion to register level plans and NCONUML and cross boundary NMI creation plans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No concerns raised by responding Participants.</a:t>
                      </a:r>
                    </a:p>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776756342"/>
                  </a:ext>
                </a:extLst>
              </a:tr>
              <a:tr h="485043">
                <a:tc>
                  <a:txBody>
                    <a:bodyPr/>
                    <a:lstStyle/>
                    <a:p>
                      <a:pPr>
                        <a:spcAft>
                          <a:spcPts val="0"/>
                        </a:spcAft>
                      </a:pPr>
                      <a:r>
                        <a:rPr lang="en-AU" sz="900" dirty="0">
                          <a:effectLst/>
                        </a:rPr>
                        <a:t>10.7</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provide their views around the inclusion or exclusion of NCONUML CRs in the AEMO CATS CR volume analysis, noting that if these CRs are excluded then Participants would need to compile their own aggregated view of potential 5MS/GS volumes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Multiple respondents preferred the inclusion of NCONUML transaction volumes into AEMO’s analysis. Two Participants did however suggest that NCONUML volumes should be shown as separate types on the volumes graphs, to differentiate for Participants who are not impacted.</a:t>
                      </a:r>
                    </a:p>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472463093"/>
                  </a:ext>
                </a:extLst>
              </a:tr>
              <a:tr h="346459">
                <a:tc>
                  <a:txBody>
                    <a:bodyPr/>
                    <a:lstStyle/>
                    <a:p>
                      <a:pPr>
                        <a:spcAft>
                          <a:spcPts val="0"/>
                        </a:spcAft>
                      </a:pPr>
                      <a:r>
                        <a:rPr lang="en-AU" sz="900" dirty="0">
                          <a:effectLst/>
                        </a:rPr>
                        <a:t>10.8</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CATS CR volume analysis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communicate how Participant requests for increases in MSATS daily transaction limits may be best managed and shared with other Industry Participants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 </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767843697"/>
                  </a:ext>
                </a:extLst>
              </a:tr>
              <a:tr h="346459">
                <a:tc>
                  <a:txBody>
                    <a:bodyPr/>
                    <a:lstStyle/>
                    <a:p>
                      <a:pPr>
                        <a:spcAft>
                          <a:spcPts val="0"/>
                        </a:spcAft>
                      </a:pPr>
                      <a:r>
                        <a:rPr lang="en-AU" sz="900" dirty="0">
                          <a:effectLst/>
                        </a:rPr>
                        <a:t>10.9</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 and MDP Participant rollout plans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MPs and MDPs to confirm if rollout plans provided to AEMO can be shared with the TFG going forward, noting that some Participants have previously labelled as confidential</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Two respondents did not wish for their rollout plans to be shared with the TFG, either presently or going forward, citing that this data is confidential and may expose commercially sensitive data to its competitors.</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15227584"/>
                  </a:ext>
                </a:extLst>
              </a:tr>
              <a:tr h="207876">
                <a:tc>
                  <a:txBody>
                    <a:bodyPr/>
                    <a:lstStyle/>
                    <a:p>
                      <a:pPr>
                        <a:spcAft>
                          <a:spcPts val="0"/>
                        </a:spcAft>
                      </a:pPr>
                      <a:r>
                        <a:rPr lang="en-AU" sz="900" dirty="0">
                          <a:effectLst/>
                        </a:rPr>
                        <a:t>10.10</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Metering transition plan</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publish a new version of the MTP to communicate any recent changes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Version 1.6 attached.</a:t>
                      </a:r>
                      <a:endParaRPr lang="en-AU" sz="9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124608542"/>
                  </a:ext>
                </a:extLst>
              </a:tr>
              <a:tr h="623627">
                <a:tc>
                  <a:txBody>
                    <a:bodyPr/>
                    <a:lstStyle/>
                    <a:p>
                      <a:pPr>
                        <a:spcAft>
                          <a:spcPts val="0"/>
                        </a:spcAft>
                      </a:pPr>
                      <a:r>
                        <a:rPr lang="en-AU" sz="900" dirty="0">
                          <a:effectLst/>
                        </a:rPr>
                        <a:t>10.11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Standing Data bulk updates</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TFG to advise if any assistance from AEMO is required to support bulk standing data updates re the completion of MTP activities, noting that any requests would need to go through applicable AEMO approval processes and, if approved, subsequent development activities (likely lead-time required - 6mths+) </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All respondents stated that no support was required at this stage to complete 5MS/GS activities.  </a:t>
                      </a:r>
                    </a:p>
                    <a:p>
                      <a:pPr>
                        <a:spcAft>
                          <a:spcPts val="0"/>
                        </a:spcAft>
                      </a:pPr>
                      <a:r>
                        <a:rPr lang="en-AU" sz="900" dirty="0">
                          <a:effectLst/>
                        </a:rPr>
                        <a:t>Two respondents did however mention that support may be required to complete MSDR activities e.g. updating of the read type code for all BASIC meters and VICAMI 30min meters before October 2021.  They intend on requesting this support from AEMO via the ERCF.</a:t>
                      </a:r>
                    </a:p>
                  </a:txBody>
                  <a:tcPr marL="0" marR="0" marT="0" marB="0"/>
                </a:tc>
                <a:extLst>
                  <a:ext uri="{0D108BD9-81ED-4DB2-BD59-A6C34878D82A}">
                    <a16:rowId xmlns:a16="http://schemas.microsoft.com/office/drawing/2014/main" val="2556582138"/>
                  </a:ext>
                </a:extLst>
              </a:tr>
              <a:tr h="623627">
                <a:tc>
                  <a:txBody>
                    <a:bodyPr/>
                    <a:lstStyle/>
                    <a:p>
                      <a:pPr>
                        <a:spcAft>
                          <a:spcPts val="0"/>
                        </a:spcAft>
                      </a:pPr>
                      <a:r>
                        <a:rPr lang="en-AU" sz="900" dirty="0">
                          <a:effectLst/>
                        </a:rPr>
                        <a:t>10.12</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GLOPOOL cutover</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rPr>
                        <a:t>AEMO to include various NMI create/LR update scenarios e.g. to specify how retrospective NMI create transactions should be populated post 1 May 2022 with an effective date pre-1 May 2022, as well as any pre and post cutover activities, in its more detailed GLOPOOL ‘cutover plan’.  This plan is anticipated to be developed late next year (2021).</a:t>
                      </a:r>
                      <a:endParaRPr lang="en-AU" sz="900" dirty="0">
                        <a:effectLst/>
                        <a:latin typeface="Calibri" panose="020F0502020204030204" pitchFamily="34" charset="0"/>
                        <a:ea typeface="Calibri" panose="020F0502020204030204" pitchFamily="34" charset="0"/>
                      </a:endParaRPr>
                    </a:p>
                  </a:txBody>
                  <a:tcPr marL="28347" marR="28347" marT="0" marB="0"/>
                </a:tc>
                <a:tc>
                  <a:txBody>
                    <a:bodyPr/>
                    <a:lstStyle/>
                    <a:p>
                      <a:pPr>
                        <a:spcAft>
                          <a:spcPts val="0"/>
                        </a:spcAft>
                      </a:pPr>
                      <a:r>
                        <a:rPr lang="en-AU" sz="900" dirty="0">
                          <a:effectLst/>
                          <a:latin typeface="Calibri" panose="020F0502020204030204" pitchFamily="34" charset="0"/>
                          <a:ea typeface="Calibri" panose="020F0502020204030204" pitchFamily="34" charset="0"/>
                        </a:rPr>
                        <a:t>One respondent requested for the cutover plan to be completed by April 2021</a:t>
                      </a:r>
                    </a:p>
                  </a:txBody>
                  <a:tcPr marL="0" marR="0" marT="0" marB="0"/>
                </a:tc>
                <a:extLst>
                  <a:ext uri="{0D108BD9-81ED-4DB2-BD59-A6C34878D82A}">
                    <a16:rowId xmlns:a16="http://schemas.microsoft.com/office/drawing/2014/main" val="2667147276"/>
                  </a:ext>
                </a:extLst>
              </a:tr>
            </a:tbl>
          </a:graphicData>
        </a:graphic>
      </p:graphicFrame>
    </p:spTree>
    <p:extLst>
      <p:ext uri="{BB962C8B-B14F-4D97-AF65-F5344CB8AC3E}">
        <p14:creationId xmlns:p14="http://schemas.microsoft.com/office/powerpoint/2010/main" val="249587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Delay to AEMO’s MDM &amp; Settlement Solutions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CF81-E9BA-4E61-9208-C42DA4AD2205}"/>
              </a:ext>
            </a:extLst>
          </p:cNvPr>
          <p:cNvSpPr>
            <a:spLocks noGrp="1"/>
          </p:cNvSpPr>
          <p:nvPr>
            <p:ph type="title"/>
          </p:nvPr>
        </p:nvSpPr>
        <p:spPr/>
        <p:txBody>
          <a:bodyPr>
            <a:normAutofit/>
          </a:bodyPr>
          <a:lstStyle/>
          <a:p>
            <a:r>
              <a:rPr lang="en-AU" sz="3527" dirty="0"/>
              <a:t>Retail Go-Live Delay - Introduction</a:t>
            </a:r>
          </a:p>
        </p:txBody>
      </p:sp>
      <p:sp>
        <p:nvSpPr>
          <p:cNvPr id="3" name="Content Placeholder 2">
            <a:extLst>
              <a:ext uri="{FF2B5EF4-FFF2-40B4-BE49-F238E27FC236}">
                <a16:creationId xmlns:a16="http://schemas.microsoft.com/office/drawing/2014/main" id="{F5EFB0B2-1118-4CDB-80C4-543F8B77B7F3}"/>
              </a:ext>
            </a:extLst>
          </p:cNvPr>
          <p:cNvSpPr>
            <a:spLocks noGrp="1"/>
          </p:cNvSpPr>
          <p:nvPr>
            <p:ph idx="1"/>
          </p:nvPr>
        </p:nvSpPr>
        <p:spPr>
          <a:xfrm>
            <a:off x="500843" y="1577880"/>
            <a:ext cx="9668168" cy="5790635"/>
          </a:xfrm>
        </p:spPr>
        <p:txBody>
          <a:bodyPr vert="horz" lIns="79367" tIns="50398" rIns="79367" bIns="50398" rtlCol="0" anchor="t">
            <a:normAutofit/>
          </a:bodyPr>
          <a:lstStyle/>
          <a:p>
            <a:pPr>
              <a:lnSpc>
                <a:spcPct val="100000"/>
              </a:lnSpc>
              <a:spcBef>
                <a:spcPts val="661"/>
              </a:spcBef>
              <a:spcAft>
                <a:spcPts val="220"/>
              </a:spcAft>
            </a:pPr>
            <a:r>
              <a:rPr lang="en-AU" sz="1653" dirty="0"/>
              <a:t>On 05-Jan-21, AEMO’s 5MS Program notified participants of a delay to the Retail deployment into both pre-Prod (01-Feb) and Prod (09-Mar)</a:t>
            </a:r>
          </a:p>
          <a:p>
            <a:pPr>
              <a:lnSpc>
                <a:spcPct val="100000"/>
              </a:lnSpc>
              <a:spcBef>
                <a:spcPts val="661"/>
              </a:spcBef>
              <a:spcAft>
                <a:spcPts val="220"/>
              </a:spcAft>
            </a:pPr>
            <a:r>
              <a:rPr lang="en-AU" sz="1653" dirty="0"/>
              <a:t>This delay was driven by 2 new issues, coupled with existing Retail timeline pressures and lack of schedule contingency</a:t>
            </a:r>
          </a:p>
          <a:p>
            <a:pPr>
              <a:lnSpc>
                <a:spcPct val="100000"/>
              </a:lnSpc>
              <a:spcBef>
                <a:spcPts val="661"/>
              </a:spcBef>
              <a:spcAft>
                <a:spcPts val="220"/>
              </a:spcAft>
            </a:pPr>
            <a:r>
              <a:rPr lang="en-AU" sz="1653" dirty="0"/>
              <a:t>2 options for a new Retail go-live date are identified – late May and late June. Participant views are sought.</a:t>
            </a:r>
          </a:p>
          <a:p>
            <a:pPr>
              <a:lnSpc>
                <a:spcPct val="100000"/>
              </a:lnSpc>
              <a:spcBef>
                <a:spcPts val="661"/>
              </a:spcBef>
              <a:spcAft>
                <a:spcPts val="220"/>
              </a:spcAft>
            </a:pPr>
            <a:r>
              <a:rPr lang="en-AU" sz="1653" dirty="0"/>
              <a:t>5MS commencement on 01-Oct-21 is unchanged</a:t>
            </a:r>
          </a:p>
          <a:p>
            <a:pPr>
              <a:lnSpc>
                <a:spcPct val="100000"/>
              </a:lnSpc>
              <a:spcBef>
                <a:spcPts val="661"/>
              </a:spcBef>
              <a:spcAft>
                <a:spcPts val="220"/>
              </a:spcAft>
            </a:pPr>
            <a:r>
              <a:rPr lang="en-AU" sz="1653" dirty="0"/>
              <a:t>The AEMO 5MS team acknowledges there are implications for industry participants and the 5MS Program</a:t>
            </a:r>
          </a:p>
          <a:p>
            <a:pPr>
              <a:lnSpc>
                <a:spcPct val="100000"/>
              </a:lnSpc>
              <a:spcBef>
                <a:spcPts val="661"/>
              </a:spcBef>
              <a:spcAft>
                <a:spcPts val="220"/>
              </a:spcAft>
            </a:pPr>
            <a:r>
              <a:rPr lang="en-AU" sz="1653" i="1" dirty="0"/>
              <a:t>PCF Discussion</a:t>
            </a:r>
            <a:r>
              <a:rPr lang="en-AU" sz="1653" dirty="0"/>
              <a:t>:</a:t>
            </a:r>
          </a:p>
          <a:p>
            <a:pPr lvl="1"/>
            <a:endParaRPr lang="en-AU" sz="1764" dirty="0"/>
          </a:p>
          <a:p>
            <a:pPr lvl="1"/>
            <a:endParaRPr lang="en-AU" sz="1764" dirty="0"/>
          </a:p>
        </p:txBody>
      </p:sp>
      <p:sp>
        <p:nvSpPr>
          <p:cNvPr id="4" name="Date Placeholder 3">
            <a:extLst>
              <a:ext uri="{FF2B5EF4-FFF2-40B4-BE49-F238E27FC236}">
                <a16:creationId xmlns:a16="http://schemas.microsoft.com/office/drawing/2014/main" id="{89107488-851A-49B3-9426-682725A1EB4F}"/>
              </a:ext>
            </a:extLst>
          </p:cNvPr>
          <p:cNvSpPr>
            <a:spLocks noGrp="1"/>
          </p:cNvSpPr>
          <p:nvPr>
            <p:ph type="dt" sz="half" idx="10"/>
          </p:nvPr>
        </p:nvSpPr>
        <p:spPr>
          <a:xfrm>
            <a:off x="9124799" y="7157192"/>
            <a:ext cx="1435269" cy="402483"/>
          </a:xfrm>
        </p:spPr>
        <p:txBody>
          <a:bodyPr/>
          <a:lstStyle/>
          <a:p>
            <a:fld id="{FDEF3A66-B67E-4569-919D-CB6E78FCED42}" type="datetime1">
              <a:rPr lang="en-AU" smtClean="0"/>
              <a:t>9/02/2021</a:t>
            </a:fld>
            <a:endParaRPr lang="en-AU" dirty="0"/>
          </a:p>
        </p:txBody>
      </p:sp>
      <p:sp>
        <p:nvSpPr>
          <p:cNvPr id="6" name="Slide Number Placeholder 5">
            <a:extLst>
              <a:ext uri="{FF2B5EF4-FFF2-40B4-BE49-F238E27FC236}">
                <a16:creationId xmlns:a16="http://schemas.microsoft.com/office/drawing/2014/main" id="{4B09E286-5DCB-474A-93E5-F411F5F3BECC}"/>
              </a:ext>
            </a:extLst>
          </p:cNvPr>
          <p:cNvSpPr>
            <a:spLocks noGrp="1"/>
          </p:cNvSpPr>
          <p:nvPr>
            <p:ph type="sldNum" sz="quarter" idx="12"/>
          </p:nvPr>
        </p:nvSpPr>
        <p:spPr>
          <a:xfrm>
            <a:off x="9767854" y="7167273"/>
            <a:ext cx="476289" cy="402483"/>
          </a:xfrm>
        </p:spPr>
        <p:txBody>
          <a:bodyPr/>
          <a:lstStyle/>
          <a:p>
            <a:fld id="{4EC81F68-4976-451A-B2E9-79BCBD2F70CC}" type="slidenum">
              <a:rPr lang="en-AU" smtClean="0"/>
              <a:t>7</a:t>
            </a:fld>
            <a:endParaRPr lang="en-AU" dirty="0"/>
          </a:p>
        </p:txBody>
      </p:sp>
      <p:sp>
        <p:nvSpPr>
          <p:cNvPr id="5" name="Rectangle 4">
            <a:extLst>
              <a:ext uri="{FF2B5EF4-FFF2-40B4-BE49-F238E27FC236}">
                <a16:creationId xmlns:a16="http://schemas.microsoft.com/office/drawing/2014/main" id="{3FE507F0-E96D-4F94-A1CB-638C1D32030B}"/>
              </a:ext>
            </a:extLst>
          </p:cNvPr>
          <p:cNvSpPr/>
          <p:nvPr/>
        </p:nvSpPr>
        <p:spPr>
          <a:xfrm>
            <a:off x="742064" y="4837298"/>
            <a:ext cx="8950655" cy="1922617"/>
          </a:xfrm>
          <a:prstGeom prst="rect">
            <a:avLst/>
          </a:prstGeom>
          <a:solidFill>
            <a:srgbClr val="CFEBF5"/>
          </a:solidFill>
          <a:ln w="15875">
            <a:solidFill>
              <a:schemeClr val="bg1"/>
            </a:solidFill>
          </a:ln>
          <a:effectLst>
            <a:outerShdw blurRad="50800" dist="38100" dir="5400000" algn="t" rotWithShape="0">
              <a:prstClr val="black">
                <a:alpha val="40000"/>
              </a:prstClr>
            </a:outerShdw>
          </a:effectLst>
        </p:spPr>
        <p:txBody>
          <a:bodyPr wrap="square" tIns="119050" bIns="119050">
            <a:spAutoFit/>
          </a:bodyPr>
          <a:lstStyle/>
          <a:p>
            <a:pPr marL="393728" lvl="1" indent="-393728">
              <a:spcBef>
                <a:spcPts val="441"/>
              </a:spcBef>
              <a:spcAft>
                <a:spcPts val="441"/>
              </a:spcAft>
              <a:buClr>
                <a:schemeClr val="accent2"/>
              </a:buClr>
              <a:buFont typeface="Wingdings" panose="05000000000000000000" pitchFamily="2" charset="2"/>
              <a:buChar char="q"/>
            </a:pPr>
            <a:r>
              <a:rPr lang="en-AU" sz="1653" dirty="0"/>
              <a:t>Explain the nature of the issues encountered in the Retail stream</a:t>
            </a:r>
          </a:p>
          <a:p>
            <a:pPr marL="393728" lvl="1" indent="-393728">
              <a:spcBef>
                <a:spcPts val="441"/>
              </a:spcBef>
              <a:spcAft>
                <a:spcPts val="441"/>
              </a:spcAft>
              <a:buClr>
                <a:schemeClr val="accent2"/>
              </a:buClr>
              <a:buFont typeface="Wingdings" panose="05000000000000000000" pitchFamily="2" charset="2"/>
              <a:buChar char="q"/>
            </a:pPr>
            <a:r>
              <a:rPr lang="en-AU" sz="1653" dirty="0"/>
              <a:t>Identify two Retail go-live date options and discuss pros and cons</a:t>
            </a:r>
          </a:p>
          <a:p>
            <a:pPr marL="393728" lvl="1" indent="-393728">
              <a:spcBef>
                <a:spcPts val="441"/>
              </a:spcBef>
              <a:spcAft>
                <a:spcPts val="441"/>
              </a:spcAft>
              <a:buClr>
                <a:schemeClr val="accent2"/>
              </a:buClr>
              <a:buFont typeface="Wingdings" panose="05000000000000000000" pitchFamily="2" charset="2"/>
              <a:buChar char="q"/>
            </a:pPr>
            <a:r>
              <a:rPr lang="en-AU" sz="1653" dirty="0"/>
              <a:t>Review implications of delay</a:t>
            </a:r>
          </a:p>
          <a:p>
            <a:pPr marL="393728" lvl="1" indent="-393728">
              <a:spcBef>
                <a:spcPts val="441"/>
              </a:spcBef>
              <a:spcAft>
                <a:spcPts val="441"/>
              </a:spcAft>
              <a:buClr>
                <a:schemeClr val="accent2"/>
              </a:buClr>
              <a:buFont typeface="Wingdings" panose="05000000000000000000" pitchFamily="2" charset="2"/>
              <a:buChar char="q"/>
            </a:pPr>
            <a:r>
              <a:rPr lang="en-AU" sz="1653" dirty="0"/>
              <a:t>Open discussion with PCF</a:t>
            </a:r>
          </a:p>
          <a:p>
            <a:pPr marL="393728" lvl="1" indent="-393728">
              <a:spcBef>
                <a:spcPts val="441"/>
              </a:spcBef>
              <a:spcAft>
                <a:spcPts val="441"/>
              </a:spcAft>
              <a:buClr>
                <a:schemeClr val="accent2"/>
              </a:buClr>
              <a:buFont typeface="Wingdings" panose="05000000000000000000" pitchFamily="2" charset="2"/>
              <a:buChar char="q"/>
            </a:pPr>
            <a:r>
              <a:rPr lang="en-AU" sz="1653" dirty="0"/>
              <a:t>Review next steps</a:t>
            </a:r>
          </a:p>
        </p:txBody>
      </p:sp>
    </p:spTree>
    <p:extLst>
      <p:ext uri="{BB962C8B-B14F-4D97-AF65-F5344CB8AC3E}">
        <p14:creationId xmlns:p14="http://schemas.microsoft.com/office/powerpoint/2010/main" val="279419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2820E55-6B46-4041-AA0A-A1C773FEC13C}"/>
              </a:ext>
            </a:extLst>
          </p:cNvPr>
          <p:cNvSpPr>
            <a:spLocks noGrp="1"/>
          </p:cNvSpPr>
          <p:nvPr>
            <p:ph type="sldNum" sz="quarter" idx="12"/>
          </p:nvPr>
        </p:nvSpPr>
        <p:spPr/>
        <p:txBody>
          <a:bodyPr/>
          <a:lstStyle/>
          <a:p>
            <a:fld id="{4EC81F68-4976-451A-B2E9-79BCBD2F70CC}" type="slidenum">
              <a:rPr lang="en-AU" smtClean="0"/>
              <a:t>8</a:t>
            </a:fld>
            <a:endParaRPr lang="en-AU" dirty="0"/>
          </a:p>
        </p:txBody>
      </p:sp>
      <p:sp>
        <p:nvSpPr>
          <p:cNvPr id="4" name="Title 1">
            <a:extLst>
              <a:ext uri="{FF2B5EF4-FFF2-40B4-BE49-F238E27FC236}">
                <a16:creationId xmlns:a16="http://schemas.microsoft.com/office/drawing/2014/main" id="{7880C03E-48D7-452B-AE47-5333F0DB6F6B}"/>
              </a:ext>
            </a:extLst>
          </p:cNvPr>
          <p:cNvSpPr txBox="1">
            <a:spLocks/>
          </p:cNvSpPr>
          <p:nvPr/>
        </p:nvSpPr>
        <p:spPr>
          <a:xfrm>
            <a:off x="522805" y="799218"/>
            <a:ext cx="7442095" cy="610590"/>
          </a:xfrm>
          <a:prstGeom prst="rect">
            <a:avLst/>
          </a:prstGeom>
        </p:spPr>
        <p:txBody>
          <a:bodyPr vert="horz" lIns="75597" tIns="37798" rIns="75597" bIns="37798" rtlCol="0" anchor="b" anchorCtr="0">
            <a:normAutofit/>
          </a:bodyPr>
          <a:lst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a:lstStyle>
          <a:p>
            <a:r>
              <a:rPr lang="en-AU" sz="3527" dirty="0"/>
              <a:t>Revised Retail Go-Live Timeline</a:t>
            </a:r>
            <a:endParaRPr lang="en-AU" sz="3527" dirty="0">
              <a:highlight>
                <a:srgbClr val="FFFF00"/>
              </a:highlight>
            </a:endParaRPr>
          </a:p>
        </p:txBody>
      </p:sp>
      <p:sp>
        <p:nvSpPr>
          <p:cNvPr id="5" name="Content Placeholder 1">
            <a:extLst>
              <a:ext uri="{FF2B5EF4-FFF2-40B4-BE49-F238E27FC236}">
                <a16:creationId xmlns:a16="http://schemas.microsoft.com/office/drawing/2014/main" id="{ED8A7645-6B64-4395-A15A-B0F1C462B555}"/>
              </a:ext>
            </a:extLst>
          </p:cNvPr>
          <p:cNvSpPr txBox="1">
            <a:spLocks/>
          </p:cNvSpPr>
          <p:nvPr/>
        </p:nvSpPr>
        <p:spPr>
          <a:xfrm>
            <a:off x="522805" y="1560394"/>
            <a:ext cx="9467262" cy="5848788"/>
          </a:xfrm>
          <a:prstGeom prst="rect">
            <a:avLst/>
          </a:prstGeom>
          <a:ln>
            <a:noFill/>
          </a:ln>
        </p:spPr>
        <p:txBody>
          <a:bodyPr vert="horz" lIns="75597" tIns="37798" rIns="75597" bIns="377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543" b="1" dirty="0">
                <a:latin typeface="Segoe UI Semilight" panose="020B0402040204020203" pitchFamily="34" charset="0"/>
                <a:cs typeface="Segoe UI Semilight" panose="020B0402040204020203" pitchFamily="34" charset="0"/>
              </a:rPr>
              <a:t>Critical path timeline indicates completion of Retail stream activities for a 31-May-21 go-live</a:t>
            </a:r>
          </a:p>
          <a:p>
            <a:pPr lvl="1"/>
            <a:r>
              <a:rPr lang="en-AU" sz="1543" dirty="0">
                <a:latin typeface="Segoe UI Semilight" panose="020B0402040204020203" pitchFamily="34" charset="0"/>
                <a:cs typeface="Segoe UI Semilight" panose="020B0402040204020203" pitchFamily="34" charset="0"/>
              </a:rPr>
              <a:t>Based on detailed planning and reasonable estimates, predicated on timely resolution of issues</a:t>
            </a:r>
          </a:p>
          <a:p>
            <a:r>
              <a:rPr lang="en-AU" sz="1543" b="1" dirty="0">
                <a:latin typeface="Segoe UI Semilight" panose="020B0402040204020203" pitchFamily="34" charset="0"/>
                <a:cs typeface="Segoe UI Semilight" panose="020B0402040204020203" pitchFamily="34" charset="0"/>
              </a:rPr>
              <a:t>Additional contingency could be added to improve certainty</a:t>
            </a:r>
          </a:p>
          <a:p>
            <a:pPr lvl="1"/>
            <a:r>
              <a:rPr lang="en-AU" sz="1543" dirty="0">
                <a:latin typeface="Segoe UI Semilight" panose="020B0402040204020203" pitchFamily="34" charset="0"/>
                <a:cs typeface="Segoe UI Semilight" panose="020B0402040204020203" pitchFamily="34" charset="0"/>
              </a:rPr>
              <a:t>Would result in a 21-Jun-21 go-live</a:t>
            </a:r>
          </a:p>
          <a:p>
            <a:pPr lvl="1"/>
            <a:r>
              <a:rPr lang="en-AU" sz="1543" dirty="0">
                <a:latin typeface="Segoe UI Semilight" panose="020B0402040204020203" pitchFamily="34" charset="0"/>
                <a:cs typeface="Segoe UI Semilight" panose="020B0402040204020203" pitchFamily="34" charset="0"/>
              </a:rPr>
              <a:t>Offers greater certainty in achieving Retail Go-Live date</a:t>
            </a:r>
          </a:p>
          <a:p>
            <a:pPr lvl="1"/>
            <a:r>
              <a:rPr lang="en-AU" sz="1543" dirty="0">
                <a:latin typeface="Segoe UI Semilight" panose="020B0402040204020203" pitchFamily="34" charset="0"/>
                <a:cs typeface="Segoe UI Semilight" panose="020B0402040204020203" pitchFamily="34" charset="0"/>
              </a:rPr>
              <a:t>Better meets participant objectives of date certainty</a:t>
            </a:r>
          </a:p>
          <a:p>
            <a:r>
              <a:rPr lang="en-AU" sz="1543" b="1" dirty="0">
                <a:latin typeface="Segoe UI Semilight" panose="020B0402040204020203" pitchFamily="34" charset="0"/>
                <a:cs typeface="Segoe UI Semilight" panose="020B0402040204020203" pitchFamily="34" charset="0"/>
              </a:rPr>
              <a:t>Consequences of late June go-live</a:t>
            </a:r>
          </a:p>
          <a:p>
            <a:pPr lvl="1"/>
            <a:r>
              <a:rPr lang="en-AU" sz="1543" dirty="0">
                <a:latin typeface="Segoe UI Semilight" panose="020B0402040204020203" pitchFamily="34" charset="0"/>
                <a:cs typeface="Segoe UI Semilight" panose="020B0402040204020203" pitchFamily="34" charset="0"/>
              </a:rPr>
              <a:t>Compresses the schedule through the remainder of the program to 5MS market go-live</a:t>
            </a:r>
          </a:p>
          <a:p>
            <a:pPr lvl="1"/>
            <a:r>
              <a:rPr lang="en-AU" sz="1543" dirty="0">
                <a:latin typeface="Segoe UI Semilight" panose="020B0402040204020203" pitchFamily="34" charset="0"/>
                <a:cs typeface="Segoe UI Semilight" panose="020B0402040204020203" pitchFamily="34" charset="0"/>
              </a:rPr>
              <a:t>Close to Market Trial start (05-Jul-21), creates resourcing conflict if stabilisation issues occur</a:t>
            </a:r>
          </a:p>
          <a:p>
            <a:pPr lvl="1"/>
            <a:r>
              <a:rPr lang="en-AU" sz="1543" dirty="0">
                <a:latin typeface="Segoe UI Semilight" panose="020B0402040204020203" pitchFamily="34" charset="0"/>
                <a:cs typeface="Segoe UI Semilight" panose="020B0402040204020203" pitchFamily="34" charset="0"/>
              </a:rPr>
              <a:t>Later to switch-on 5-min meter data collection capability – for AEMO, MDPs and Participants alike</a:t>
            </a:r>
          </a:p>
          <a:p>
            <a:pPr lvl="1"/>
            <a:r>
              <a:rPr lang="en-AU" sz="1543" dirty="0">
                <a:latin typeface="Segoe UI Semilight" panose="020B0402040204020203" pitchFamily="34" charset="0"/>
                <a:cs typeface="Segoe UI Semilight" panose="020B0402040204020203" pitchFamily="34" charset="0"/>
              </a:rPr>
              <a:t>Compresses participant time for UFE soft start transition activities</a:t>
            </a:r>
          </a:p>
          <a:p>
            <a:r>
              <a:rPr lang="en-AU" sz="1543" b="1" dirty="0">
                <a:latin typeface="Segoe UI Semilight" panose="020B0402040204020203" pitchFamily="34" charset="0"/>
                <a:cs typeface="Segoe UI Semilight" panose="020B0402040204020203" pitchFamily="34" charset="0"/>
              </a:rPr>
              <a:t>Options for Consideration</a:t>
            </a:r>
          </a:p>
          <a:p>
            <a:pPr lvl="1">
              <a:buFont typeface="+mj-lt"/>
              <a:buAutoNum type="arabicPeriod"/>
            </a:pPr>
            <a:r>
              <a:rPr lang="en-AU" sz="1543" dirty="0">
                <a:latin typeface="Segoe UI Semilight" panose="020B0402040204020203" pitchFamily="34" charset="0"/>
                <a:cs typeface="Segoe UI Semilight" panose="020B0402040204020203" pitchFamily="34" charset="0"/>
              </a:rPr>
              <a:t>29-May-21 go-live date with 21-Jun-21 as a fallback.  To be determined by a checkpoint in early March.</a:t>
            </a:r>
          </a:p>
          <a:p>
            <a:pPr lvl="1">
              <a:buAutoNum type="arabicPeriod"/>
            </a:pPr>
            <a:r>
              <a:rPr lang="en-AU" sz="1543" dirty="0">
                <a:latin typeface="Segoe UI Semilight" panose="020B0402040204020203" pitchFamily="34" charset="0"/>
                <a:cs typeface="Segoe UI Semilight" panose="020B0402040204020203" pitchFamily="34" charset="0"/>
              </a:rPr>
              <a:t>21-Jun-21</a:t>
            </a:r>
          </a:p>
          <a:p>
            <a:r>
              <a:rPr lang="en-AU" sz="1543" b="1" dirty="0">
                <a:latin typeface="Segoe UI Semilight" panose="020B0402040204020203" pitchFamily="34" charset="0"/>
                <a:cs typeface="Segoe UI Semilight" panose="020B0402040204020203" pitchFamily="34" charset="0"/>
              </a:rPr>
              <a:t>AEMO preference is for Option 1</a:t>
            </a:r>
          </a:p>
          <a:p>
            <a:pPr lvl="1"/>
            <a:r>
              <a:rPr lang="en-AU" sz="1543" dirty="0">
                <a:latin typeface="Segoe UI Semilight" panose="020B0402040204020203" pitchFamily="34" charset="0"/>
                <a:cs typeface="Segoe UI Semilight" panose="020B0402040204020203" pitchFamily="34" charset="0"/>
              </a:rPr>
              <a:t>Allows maximum time for transition activities after Retail Go-Live through to market go-live</a:t>
            </a:r>
          </a:p>
          <a:p>
            <a:r>
              <a:rPr lang="en-AU" sz="1543" b="1" dirty="0">
                <a:latin typeface="Segoe UI Semilight" panose="020B0402040204020203" pitchFamily="34" charset="0"/>
                <a:cs typeface="Segoe UI Semilight" panose="020B0402040204020203" pitchFamily="34" charset="0"/>
              </a:rPr>
              <a:t>Seeking participant views</a:t>
            </a:r>
          </a:p>
          <a:p>
            <a:pPr lvl="1"/>
            <a:r>
              <a:rPr lang="en-AU" sz="1543" dirty="0">
                <a:latin typeface="Segoe UI Semilight" panose="020B0402040204020203" pitchFamily="34" charset="0"/>
                <a:cs typeface="Segoe UI Semilight" panose="020B0402040204020203" pitchFamily="34" charset="0"/>
              </a:rPr>
              <a:t>Input is requested by Friday 05-Feb-21</a:t>
            </a:r>
          </a:p>
          <a:p>
            <a:pPr lvl="1"/>
            <a:r>
              <a:rPr lang="en-AU" sz="1543" dirty="0">
                <a:latin typeface="Segoe UI Semilight" panose="020B0402040204020203" pitchFamily="34" charset="0"/>
                <a:cs typeface="Segoe UI Semilight" panose="020B0402040204020203" pitchFamily="34" charset="0"/>
              </a:rPr>
              <a:t>Exec forum to be scheduled for 11-Feb-21 at 13:00</a:t>
            </a:r>
          </a:p>
          <a:p>
            <a:pPr lvl="1"/>
            <a:endParaRPr lang="en-AU" sz="1102" dirty="0">
              <a:highlight>
                <a:srgbClr val="FFFF00"/>
              </a:highlight>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181630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E633EC-CCCF-4B16-988D-2BFBECAAEC52}"/>
              </a:ext>
            </a:extLst>
          </p:cNvPr>
          <p:cNvSpPr txBox="1"/>
          <p:nvPr/>
        </p:nvSpPr>
        <p:spPr>
          <a:xfrm>
            <a:off x="306122" y="6783548"/>
            <a:ext cx="2056232" cy="397673"/>
          </a:xfrm>
          <a:prstGeom prst="rect">
            <a:avLst/>
          </a:prstGeom>
          <a:solidFill>
            <a:schemeClr val="bg2"/>
          </a:solidFill>
        </p:spPr>
        <p:txBody>
          <a:bodyPr wrap="square" rtlCol="0">
            <a:spAutoFit/>
          </a:bodyPr>
          <a:lstStyle/>
          <a:p>
            <a:endParaRPr lang="en-AU" sz="1984" dirty="0"/>
          </a:p>
        </p:txBody>
      </p:sp>
      <p:sp>
        <p:nvSpPr>
          <p:cNvPr id="2" name="Title 1">
            <a:extLst>
              <a:ext uri="{FF2B5EF4-FFF2-40B4-BE49-F238E27FC236}">
                <a16:creationId xmlns:a16="http://schemas.microsoft.com/office/drawing/2014/main" id="{91041E8C-71A7-4957-85A0-CD1C0FDDADF2}"/>
              </a:ext>
            </a:extLst>
          </p:cNvPr>
          <p:cNvSpPr>
            <a:spLocks noGrp="1"/>
          </p:cNvSpPr>
          <p:nvPr>
            <p:ph type="title"/>
          </p:nvPr>
        </p:nvSpPr>
        <p:spPr>
          <a:xfrm>
            <a:off x="306123" y="137448"/>
            <a:ext cx="10079567" cy="1323741"/>
          </a:xfrm>
        </p:spPr>
        <p:txBody>
          <a:bodyPr>
            <a:normAutofit/>
          </a:bodyPr>
          <a:lstStyle/>
          <a:p>
            <a:r>
              <a:rPr lang="en-US" sz="3527" dirty="0">
                <a:latin typeface="Tw Cen MT"/>
              </a:rPr>
              <a:t>5MS Program Timeline – Option 1</a:t>
            </a:r>
            <a:br>
              <a:rPr lang="en-US" dirty="0">
                <a:latin typeface="Tw Cen MT"/>
              </a:rPr>
            </a:br>
            <a:r>
              <a:rPr lang="en-US" sz="3527" dirty="0">
                <a:latin typeface="Tw Cen MT"/>
              </a:rPr>
              <a:t>Level 1 and External Level 2 Milestones 1/2</a:t>
            </a:r>
            <a:endParaRPr lang="en-AU" dirty="0"/>
          </a:p>
        </p:txBody>
      </p:sp>
      <p:sp>
        <p:nvSpPr>
          <p:cNvPr id="4" name="Slide Number Placeholder 3">
            <a:extLst>
              <a:ext uri="{FF2B5EF4-FFF2-40B4-BE49-F238E27FC236}">
                <a16:creationId xmlns:a16="http://schemas.microsoft.com/office/drawing/2014/main" id="{BC599DA0-D255-40FF-8DA5-9F27185379DF}"/>
              </a:ext>
            </a:extLst>
          </p:cNvPr>
          <p:cNvSpPr>
            <a:spLocks noGrp="1"/>
          </p:cNvSpPr>
          <p:nvPr>
            <p:ph type="sldNum" sz="quarter" idx="12"/>
          </p:nvPr>
        </p:nvSpPr>
        <p:spPr/>
        <p:txBody>
          <a:bodyPr/>
          <a:lstStyle/>
          <a:p>
            <a:fld id="{4EC81F68-4976-451A-B2E9-79BCBD2F70CC}" type="slidenum">
              <a:rPr lang="en-AU" smtClean="0"/>
              <a:t>9</a:t>
            </a:fld>
            <a:endParaRPr lang="en-AU" dirty="0"/>
          </a:p>
        </p:txBody>
      </p:sp>
      <p:sp>
        <p:nvSpPr>
          <p:cNvPr id="6" name="Title 1">
            <a:extLst>
              <a:ext uri="{FF2B5EF4-FFF2-40B4-BE49-F238E27FC236}">
                <a16:creationId xmlns:a16="http://schemas.microsoft.com/office/drawing/2014/main" id="{4624C42B-1ECB-4E48-B078-FF3E239278A6}"/>
              </a:ext>
            </a:extLst>
          </p:cNvPr>
          <p:cNvSpPr txBox="1">
            <a:spLocks/>
          </p:cNvSpPr>
          <p:nvPr/>
        </p:nvSpPr>
        <p:spPr>
          <a:xfrm>
            <a:off x="8517788" y="6497"/>
            <a:ext cx="1867876" cy="314119"/>
          </a:xfrm>
          <a:prstGeom prst="rect">
            <a:avLst/>
          </a:prstGeom>
        </p:spPr>
        <p:txBody>
          <a:bodyPr vert="horz" lIns="100796" tIns="50398" rIns="100796" bIns="50398"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102" dirty="0"/>
              <a:t>Current as at 15-01-2021</a:t>
            </a:r>
          </a:p>
        </p:txBody>
      </p:sp>
      <p:sp>
        <p:nvSpPr>
          <p:cNvPr id="9" name="Title 1">
            <a:extLst>
              <a:ext uri="{FF2B5EF4-FFF2-40B4-BE49-F238E27FC236}">
                <a16:creationId xmlns:a16="http://schemas.microsoft.com/office/drawing/2014/main" id="{4D3F3912-05D7-45EF-A63D-364286B3967F}"/>
              </a:ext>
            </a:extLst>
          </p:cNvPr>
          <p:cNvSpPr txBox="1">
            <a:spLocks/>
          </p:cNvSpPr>
          <p:nvPr/>
        </p:nvSpPr>
        <p:spPr>
          <a:xfrm>
            <a:off x="8833367" y="1018828"/>
            <a:ext cx="1646524" cy="314119"/>
          </a:xfrm>
          <a:prstGeom prst="rect">
            <a:avLst/>
          </a:prstGeom>
        </p:spPr>
        <p:txBody>
          <a:bodyPr vert="horz" lIns="100796" tIns="50398" rIns="100796" bIns="50398"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102" dirty="0"/>
              <a:t>R3 Go-live : 31/05/21</a:t>
            </a:r>
          </a:p>
        </p:txBody>
      </p:sp>
      <p:pic>
        <p:nvPicPr>
          <p:cNvPr id="10" name="Picture 9">
            <a:extLst>
              <a:ext uri="{FF2B5EF4-FFF2-40B4-BE49-F238E27FC236}">
                <a16:creationId xmlns:a16="http://schemas.microsoft.com/office/drawing/2014/main" id="{F493549B-B2F5-466B-AA3C-5958116503D0}"/>
              </a:ext>
            </a:extLst>
          </p:cNvPr>
          <p:cNvPicPr>
            <a:picLocks noChangeAspect="1"/>
          </p:cNvPicPr>
          <p:nvPr/>
        </p:nvPicPr>
        <p:blipFill>
          <a:blip r:embed="rId2"/>
          <a:stretch>
            <a:fillRect/>
          </a:stretch>
        </p:blipFill>
        <p:spPr>
          <a:xfrm>
            <a:off x="1171826" y="1432929"/>
            <a:ext cx="8404683" cy="6086457"/>
          </a:xfrm>
          <a:prstGeom prst="rect">
            <a:avLst/>
          </a:prstGeom>
        </p:spPr>
      </p:pic>
      <p:sp>
        <p:nvSpPr>
          <p:cNvPr id="3" name="TextBox 2">
            <a:extLst>
              <a:ext uri="{FF2B5EF4-FFF2-40B4-BE49-F238E27FC236}">
                <a16:creationId xmlns:a16="http://schemas.microsoft.com/office/drawing/2014/main" id="{88529991-3DEE-4215-B5DE-BC93E8BEB7E5}"/>
              </a:ext>
            </a:extLst>
          </p:cNvPr>
          <p:cNvSpPr txBox="1"/>
          <p:nvPr/>
        </p:nvSpPr>
        <p:spPr>
          <a:xfrm>
            <a:off x="7977022" y="3545900"/>
            <a:ext cx="2191987" cy="363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AU" sz="882" dirty="0"/>
              <a:t>Note:  Pre-prod and Settlement dates under review</a:t>
            </a:r>
          </a:p>
        </p:txBody>
      </p:sp>
    </p:spTree>
    <p:extLst>
      <p:ext uri="{BB962C8B-B14F-4D97-AF65-F5344CB8AC3E}">
        <p14:creationId xmlns:p14="http://schemas.microsoft.com/office/powerpoint/2010/main" val="3433566874"/>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8FDC2A-7B43-4B2F-889D-ACA4642F1F92}">
  <ds:schemaRef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99eba8f5-7fec-4c00-afe1-f2f2944c28a7"/>
    <ds:schemaRef ds:uri="http://purl.org/dc/dcmitype/"/>
    <ds:schemaRef ds:uri="ff08f022-2cdc-49e5-914c-f7e666dadb4c"/>
    <ds:schemaRef ds:uri="http://www.w3.org/XML/1998/namespace"/>
  </ds:schemaRefs>
</ds:datastoreItem>
</file>

<file path=customXml/itemProps2.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3.xml><?xml version="1.0" encoding="utf-8"?>
<ds:datastoreItem xmlns:ds="http://schemas.openxmlformats.org/officeDocument/2006/customXml" ds:itemID="{2DC9CFB4-326B-4456-8819-8C43F9CE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5129</Words>
  <Application>Microsoft Office PowerPoint</Application>
  <PresentationFormat>Custom</PresentationFormat>
  <Paragraphs>748</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AEMO 2018 A4 landscape</vt:lpstr>
      <vt:lpstr>5MS/GS Transition Focus Group #11: </vt:lpstr>
      <vt:lpstr>AEMO Competition Law  Meeting Protocol</vt:lpstr>
      <vt:lpstr>Agenda **Please disconnect from your workplace VPN for the WebEx call**</vt:lpstr>
      <vt:lpstr>Previous Actions</vt:lpstr>
      <vt:lpstr>Previous Actions</vt:lpstr>
      <vt:lpstr>Delay to AEMO’s MDM &amp; Settlement Solutions</vt:lpstr>
      <vt:lpstr>Retail Go-Live Delay - Introduction</vt:lpstr>
      <vt:lpstr>PowerPoint Presentation</vt:lpstr>
      <vt:lpstr>5MS Program Timeline – Option 1 Level 1 and External Level 2 Milestones 1/2</vt:lpstr>
      <vt:lpstr>Initial Impact Assessment   Key dates</vt:lpstr>
      <vt:lpstr>Impacts to Participants</vt:lpstr>
      <vt:lpstr>Industry Next Steps</vt:lpstr>
      <vt:lpstr>Proposed Changes to the MTP</vt:lpstr>
      <vt:lpstr>Proposed Changes to the MTP</vt:lpstr>
      <vt:lpstr>Proposed Changes to the MTP</vt:lpstr>
      <vt:lpstr>Risk Review</vt:lpstr>
      <vt:lpstr>MTP related risks that are impacted by change to Retail Go-Live</vt:lpstr>
      <vt:lpstr>New Risks Raised at PCF Relating to MTP</vt:lpstr>
      <vt:lpstr>Rollout Plan Summary</vt:lpstr>
      <vt:lpstr>Metering rollout plans – Industry response rate (Tranche 1 meters)</vt:lpstr>
      <vt:lpstr>Metering rollout plans – Industry response rate (Tranche 2 meters)</vt:lpstr>
      <vt:lpstr>Metering rollout plan provision schedule</vt:lpstr>
      <vt:lpstr>Upcoming MTP Activities</vt:lpstr>
      <vt:lpstr>Upcoming MTP Activities</vt:lpstr>
      <vt:lpstr>Cross boundary metering arrangements </vt:lpstr>
      <vt:lpstr>Cross Boundary Categories </vt:lpstr>
      <vt:lpstr>Cross Boundary Conditions and Requirements</vt:lpstr>
      <vt:lpstr>Cross Boundary Conditions and Requirements</vt:lpstr>
      <vt:lpstr>Cross Boundary Conditions and Requirements</vt:lpstr>
      <vt:lpstr>Cross Boundary Supply Cost Recovery and Ring-Fencing</vt:lpstr>
      <vt:lpstr>Cross Boundary Supply MC Registration</vt:lpstr>
      <vt:lpstr>GLOPOOL Update</vt:lpstr>
      <vt:lpstr>GLOPOOL Update</vt:lpstr>
      <vt:lpstr>MTP CATS Transaction Volume Management Update </vt:lpstr>
      <vt:lpstr>Objective</vt:lpstr>
      <vt:lpstr>Scope</vt:lpstr>
      <vt:lpstr>Required Participant Inputs</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227</cp:revision>
  <dcterms:created xsi:type="dcterms:W3CDTF">2020-07-22T00:49:48Z</dcterms:created>
  <dcterms:modified xsi:type="dcterms:W3CDTF">2021-02-10T00:21:38Z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