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29"/>
  </p:notesMasterIdLst>
  <p:sldIdLst>
    <p:sldId id="256" r:id="rId5"/>
    <p:sldId id="258" r:id="rId6"/>
    <p:sldId id="257" r:id="rId7"/>
    <p:sldId id="1538" r:id="rId8"/>
    <p:sldId id="1539" r:id="rId9"/>
    <p:sldId id="1477" r:id="rId10"/>
    <p:sldId id="3780" r:id="rId11"/>
    <p:sldId id="3782" r:id="rId12"/>
    <p:sldId id="1497" r:id="rId13"/>
    <p:sldId id="1502" r:id="rId14"/>
    <p:sldId id="3779" r:id="rId15"/>
    <p:sldId id="1544" r:id="rId16"/>
    <p:sldId id="1513" r:id="rId17"/>
    <p:sldId id="1514" r:id="rId18"/>
    <p:sldId id="1516" r:id="rId19"/>
    <p:sldId id="3773" r:id="rId20"/>
    <p:sldId id="3775" r:id="rId21"/>
    <p:sldId id="3776" r:id="rId22"/>
    <p:sldId id="3777" r:id="rId23"/>
    <p:sldId id="3778" r:id="rId24"/>
    <p:sldId id="604" r:id="rId25"/>
    <p:sldId id="516" r:id="rId26"/>
    <p:sldId id="435" r:id="rId27"/>
    <p:sldId id="846" r:id="rId28"/>
  </p:sldIdLst>
  <p:sldSz cx="10691813" cy="7559675"/>
  <p:notesSz cx="6797675"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9F5DDD7-5513-433F-AADE-5BF4E067BEDE}">
          <p14:sldIdLst>
            <p14:sldId id="256"/>
            <p14:sldId id="258"/>
            <p14:sldId id="257"/>
            <p14:sldId id="1538"/>
            <p14:sldId id="1539"/>
            <p14:sldId id="1477"/>
            <p14:sldId id="3780"/>
            <p14:sldId id="3782"/>
            <p14:sldId id="1497"/>
            <p14:sldId id="1502"/>
            <p14:sldId id="3779"/>
            <p14:sldId id="1544"/>
            <p14:sldId id="1513"/>
            <p14:sldId id="1514"/>
            <p14:sldId id="1516"/>
            <p14:sldId id="3773"/>
            <p14:sldId id="3775"/>
            <p14:sldId id="3776"/>
            <p14:sldId id="3777"/>
            <p14:sldId id="3778"/>
            <p14:sldId id="604"/>
            <p14:sldId id="516"/>
            <p14:sldId id="435"/>
            <p14:sldId id="846"/>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26"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C7202F4-3751-49F2-A82A-FF54936A7BFA}" v="156" dt="2021-02-10T05:31:57.715"/>
    <p1510:client id="{751D48F4-F73F-424E-BE3F-D57855E48195}" v="4" dt="2021-02-10T05:13:54.659"/>
    <p1510:client id="{952ECB33-D96D-4526-AA8D-458BF913D946}" v="53" dt="2021-02-10T23:27:50.404"/>
    <p1510:client id="{EFFBB4F2-F439-404C-85CA-5C237B87A1D7}" v="12" dt="2021-02-10T05:27:12.94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86" autoAdjust="0"/>
    <p:restoredTop sz="93931" autoAdjust="0"/>
  </p:normalViewPr>
  <p:slideViewPr>
    <p:cSldViewPr snapToGrid="0">
      <p:cViewPr varScale="1">
        <p:scale>
          <a:sx n="145" d="100"/>
          <a:sy n="145" d="100"/>
        </p:scale>
        <p:origin x="240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commentAuthors" Target="commentAuthors.xml"/><Relationship Id="rId35" Type="http://schemas.microsoft.com/office/2015/10/relationships/revisionInfo" Target="revisionInfo.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5347"/>
          </a:xfrm>
          <a:prstGeom prst="rect">
            <a:avLst/>
          </a:prstGeom>
        </p:spPr>
        <p:txBody>
          <a:bodyPr vert="horz" lIns="96661" tIns="48331" rIns="96661" bIns="48331" rtlCol="0"/>
          <a:lstStyle>
            <a:lvl1pPr algn="l">
              <a:defRPr sz="1300"/>
            </a:lvl1pPr>
          </a:lstStyle>
          <a:p>
            <a:endParaRPr lang="en-AU" dirty="0"/>
          </a:p>
        </p:txBody>
      </p:sp>
      <p:sp>
        <p:nvSpPr>
          <p:cNvPr id="3" name="Date Placeholder 2"/>
          <p:cNvSpPr>
            <a:spLocks noGrp="1"/>
          </p:cNvSpPr>
          <p:nvPr>
            <p:ph type="dt" idx="1"/>
          </p:nvPr>
        </p:nvSpPr>
        <p:spPr>
          <a:xfrm>
            <a:off x="3850443" y="1"/>
            <a:ext cx="2945659" cy="495347"/>
          </a:xfrm>
          <a:prstGeom prst="rect">
            <a:avLst/>
          </a:prstGeom>
        </p:spPr>
        <p:txBody>
          <a:bodyPr vert="horz" lIns="96661" tIns="48331" rIns="96661" bIns="48331" rtlCol="0"/>
          <a:lstStyle>
            <a:lvl1pPr algn="r">
              <a:defRPr sz="1300"/>
            </a:lvl1pPr>
          </a:lstStyle>
          <a:p>
            <a:fld id="{48202303-8887-4A82-9A12-4B8F161D12B2}" type="datetimeFigureOut">
              <a:rPr lang="en-AU" smtClean="0"/>
              <a:t>10/02/2021</a:t>
            </a:fld>
            <a:endParaRPr lang="en-AU" dirty="0"/>
          </a:p>
        </p:txBody>
      </p:sp>
      <p:sp>
        <p:nvSpPr>
          <p:cNvPr id="4" name="Slide Image Placeholder 3"/>
          <p:cNvSpPr>
            <a:spLocks noGrp="1" noRot="1" noChangeAspect="1"/>
          </p:cNvSpPr>
          <p:nvPr>
            <p:ph type="sldImg" idx="2"/>
          </p:nvPr>
        </p:nvSpPr>
        <p:spPr>
          <a:xfrm>
            <a:off x="1042988" y="1233488"/>
            <a:ext cx="4711700" cy="3332162"/>
          </a:xfrm>
          <a:prstGeom prst="rect">
            <a:avLst/>
          </a:prstGeom>
          <a:noFill/>
          <a:ln w="12700">
            <a:solidFill>
              <a:prstClr val="black"/>
            </a:solidFill>
          </a:ln>
        </p:spPr>
        <p:txBody>
          <a:bodyPr vert="horz" lIns="96661" tIns="48331" rIns="96661" bIns="48331" rtlCol="0" anchor="ctr"/>
          <a:lstStyle/>
          <a:p>
            <a:endParaRPr lang="en-AU" dirty="0"/>
          </a:p>
        </p:txBody>
      </p:sp>
      <p:sp>
        <p:nvSpPr>
          <p:cNvPr id="5" name="Notes Placeholder 4"/>
          <p:cNvSpPr>
            <a:spLocks noGrp="1"/>
          </p:cNvSpPr>
          <p:nvPr>
            <p:ph type="body" sz="quarter" idx="3"/>
          </p:nvPr>
        </p:nvSpPr>
        <p:spPr>
          <a:xfrm>
            <a:off x="679768" y="4751219"/>
            <a:ext cx="5438140" cy="3887362"/>
          </a:xfrm>
          <a:prstGeom prst="rect">
            <a:avLst/>
          </a:prstGeom>
        </p:spPr>
        <p:txBody>
          <a:bodyPr vert="horz" lIns="96661" tIns="48331" rIns="96661" bIns="4833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377317"/>
            <a:ext cx="2945659" cy="495346"/>
          </a:xfrm>
          <a:prstGeom prst="rect">
            <a:avLst/>
          </a:prstGeom>
        </p:spPr>
        <p:txBody>
          <a:bodyPr vert="horz" lIns="96661" tIns="48331" rIns="96661" bIns="48331" rtlCol="0" anchor="b"/>
          <a:lstStyle>
            <a:lvl1pPr algn="l">
              <a:defRPr sz="1300"/>
            </a:lvl1pPr>
          </a:lstStyle>
          <a:p>
            <a:endParaRPr lang="en-AU" dirty="0"/>
          </a:p>
        </p:txBody>
      </p:sp>
      <p:sp>
        <p:nvSpPr>
          <p:cNvPr id="7" name="Slide Number Placeholder 6"/>
          <p:cNvSpPr>
            <a:spLocks noGrp="1"/>
          </p:cNvSpPr>
          <p:nvPr>
            <p:ph type="sldNum" sz="quarter" idx="5"/>
          </p:nvPr>
        </p:nvSpPr>
        <p:spPr>
          <a:xfrm>
            <a:off x="3850443" y="9377317"/>
            <a:ext cx="2945659" cy="495346"/>
          </a:xfrm>
          <a:prstGeom prst="rect">
            <a:avLst/>
          </a:prstGeom>
        </p:spPr>
        <p:txBody>
          <a:bodyPr vert="horz" lIns="96661" tIns="48331" rIns="96661" bIns="48331" rtlCol="0" anchor="b"/>
          <a:lstStyle>
            <a:lvl1pPr algn="r">
              <a:defRPr sz="1300"/>
            </a:lvl1pPr>
          </a:lstStyle>
          <a:p>
            <a:fld id="{67F2BA09-8997-4F23-9B61-68CA9F8F31EE}" type="slidenum">
              <a:rPr lang="en-AU" smtClean="0"/>
              <a:t>‹#›</a:t>
            </a:fld>
            <a:endParaRPr lang="en-AU" dirty="0"/>
          </a:p>
        </p:txBody>
      </p:sp>
    </p:spTree>
    <p:extLst>
      <p:ext uri="{BB962C8B-B14F-4D97-AF65-F5344CB8AC3E}">
        <p14:creationId xmlns:p14="http://schemas.microsoft.com/office/powerpoint/2010/main" val="695816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7F2BA09-8997-4F23-9B61-68CA9F8F31EE}" type="slidenum">
              <a:rPr lang="en-AU" smtClean="0"/>
              <a:t>1</a:t>
            </a:fld>
            <a:endParaRPr lang="en-AU" dirty="0"/>
          </a:p>
        </p:txBody>
      </p:sp>
    </p:spTree>
    <p:extLst>
      <p:ext uri="{BB962C8B-B14F-4D97-AF65-F5344CB8AC3E}">
        <p14:creationId xmlns:p14="http://schemas.microsoft.com/office/powerpoint/2010/main" val="38854799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7F2BA09-8997-4F23-9B61-68CA9F8F31EE}" type="slidenum">
              <a:rPr lang="en-AU" smtClean="0"/>
              <a:t>22</a:t>
            </a:fld>
            <a:endParaRPr lang="en-AU" dirty="0"/>
          </a:p>
        </p:txBody>
      </p:sp>
    </p:spTree>
    <p:extLst>
      <p:ext uri="{BB962C8B-B14F-4D97-AF65-F5344CB8AC3E}">
        <p14:creationId xmlns:p14="http://schemas.microsoft.com/office/powerpoint/2010/main" val="9450678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2"/>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05A90067-2361-4840-83F8-CBD421F060F8}"/>
              </a:ext>
            </a:extLst>
          </p:cNvPr>
          <p:cNvGrpSpPr/>
          <p:nvPr/>
        </p:nvGrpSpPr>
        <p:grpSpPr>
          <a:xfrm>
            <a:off x="-2522553" y="5191458"/>
            <a:ext cx="13381761" cy="3156233"/>
            <a:chOff x="-2935513" y="4064389"/>
            <a:chExt cx="15659100" cy="3693368"/>
          </a:xfrm>
        </p:grpSpPr>
        <p:sp>
          <p:nvSpPr>
            <p:cNvPr id="14" name="Freeform 15">
              <a:extLst>
                <a:ext uri="{FF2B5EF4-FFF2-40B4-BE49-F238E27FC236}">
                  <a16:creationId xmlns:a16="http://schemas.microsoft.com/office/drawing/2014/main" id="{DEBCA1C5-5795-4F26-B880-05CD7CA9A5B0}"/>
                </a:ext>
              </a:extLst>
            </p:cNvPr>
            <p:cNvSpPr>
              <a:spLocks/>
            </p:cNvSpPr>
            <p:nvPr/>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sp>
          <p:nvSpPr>
            <p:cNvPr id="15" name="Freeform 16">
              <a:extLst>
                <a:ext uri="{FF2B5EF4-FFF2-40B4-BE49-F238E27FC236}">
                  <a16:creationId xmlns:a16="http://schemas.microsoft.com/office/drawing/2014/main" id="{F253B752-9D1D-46A8-B0EA-628BFC103A70}"/>
                </a:ext>
              </a:extLst>
            </p:cNvPr>
            <p:cNvSpPr>
              <a:spLocks/>
            </p:cNvSpPr>
            <p:nvPr/>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grpSp>
      <p:sp>
        <p:nvSpPr>
          <p:cNvPr id="10" name="Freeform: Shape 9">
            <a:extLst>
              <a:ext uri="{FF2B5EF4-FFF2-40B4-BE49-F238E27FC236}">
                <a16:creationId xmlns:a16="http://schemas.microsoft.com/office/drawing/2014/main" id="{7B9E9ED6-D0E9-4818-A55E-FEFC2F0CD672}"/>
              </a:ext>
            </a:extLst>
          </p:cNvPr>
          <p:cNvSpPr/>
          <p:nvPr/>
        </p:nvSpPr>
        <p:spPr>
          <a:xfrm>
            <a:off x="0" y="0"/>
            <a:ext cx="10691813" cy="7559675"/>
          </a:xfrm>
          <a:custGeom>
            <a:avLst/>
            <a:gdLst>
              <a:gd name="connsiteX0" fmla="*/ 263525 w 12192000"/>
              <a:gd name="connsiteY0" fmla="*/ 260350 h 6858000"/>
              <a:gd name="connsiteX1" fmla="*/ 263525 w 12192000"/>
              <a:gd name="connsiteY1" fmla="*/ 6597650 h 6858000"/>
              <a:gd name="connsiteX2" fmla="*/ 11928475 w 12192000"/>
              <a:gd name="connsiteY2" fmla="*/ 6597650 h 6858000"/>
              <a:gd name="connsiteX3" fmla="*/ 11928475 w 12192000"/>
              <a:gd name="connsiteY3" fmla="*/ 260350 h 6858000"/>
              <a:gd name="connsiteX4" fmla="*/ 0 w 12192000"/>
              <a:gd name="connsiteY4" fmla="*/ 0 h 6858000"/>
              <a:gd name="connsiteX5" fmla="*/ 12192000 w 12192000"/>
              <a:gd name="connsiteY5" fmla="*/ 0 h 6858000"/>
              <a:gd name="connsiteX6" fmla="*/ 12192000 w 12192000"/>
              <a:gd name="connsiteY6" fmla="*/ 6858000 h 6858000"/>
              <a:gd name="connsiteX7" fmla="*/ 0 w 121920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6858000">
                <a:moveTo>
                  <a:pt x="263525" y="260350"/>
                </a:moveTo>
                <a:lnTo>
                  <a:pt x="263525" y="6597650"/>
                </a:lnTo>
                <a:lnTo>
                  <a:pt x="11928475" y="6597650"/>
                </a:lnTo>
                <a:lnTo>
                  <a:pt x="11928475" y="260350"/>
                </a:lnTo>
                <a:close/>
                <a:moveTo>
                  <a:pt x="0" y="0"/>
                </a:moveTo>
                <a:lnTo>
                  <a:pt x="12192000" y="0"/>
                </a:lnTo>
                <a:lnTo>
                  <a:pt x="12192000"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801929" rtl="0" eaLnBrk="1" fontAlgn="auto" latinLnBrk="0" hangingPunct="1">
              <a:lnSpc>
                <a:spcPct val="100000"/>
              </a:lnSpc>
              <a:spcBef>
                <a:spcPts val="0"/>
              </a:spcBef>
              <a:spcAft>
                <a:spcPts val="0"/>
              </a:spcAft>
              <a:buClrTx/>
              <a:buSzTx/>
              <a:buFontTx/>
              <a:buNone/>
              <a:tabLst/>
              <a:defRPr/>
            </a:pPr>
            <a:endParaRPr kumimoji="0" lang="en-US" sz="1579" b="0" i="0" u="none" strike="noStrike" kern="1200" cap="none" spc="0" normalizeH="0" baseline="0" noProof="0" dirty="0">
              <a:ln>
                <a:noFill/>
              </a:ln>
              <a:solidFill>
                <a:prstClr val="white"/>
              </a:solidFill>
              <a:effectLst/>
              <a:uLnTx/>
              <a:uFillTx/>
              <a:latin typeface="Futura Std Light"/>
              <a:ea typeface="+mn-ea"/>
              <a:cs typeface="+mn-cs"/>
              <a:sym typeface="Futura Std Light"/>
            </a:endParaRPr>
          </a:p>
        </p:txBody>
      </p:sp>
      <p:sp>
        <p:nvSpPr>
          <p:cNvPr id="2" name="Title 1">
            <a:extLst>
              <a:ext uri="{FF2B5EF4-FFF2-40B4-BE49-F238E27FC236}">
                <a16:creationId xmlns:a16="http://schemas.microsoft.com/office/drawing/2014/main" id="{AD559B4D-39E2-4A2E-8A5C-95726E785FF9}"/>
              </a:ext>
            </a:extLst>
          </p:cNvPr>
          <p:cNvSpPr>
            <a:spLocks noGrp="1"/>
          </p:cNvSpPr>
          <p:nvPr>
            <p:ph type="ctrTitle"/>
          </p:nvPr>
        </p:nvSpPr>
        <p:spPr>
          <a:xfrm>
            <a:off x="735588" y="2591322"/>
            <a:ext cx="8018860" cy="2631887"/>
          </a:xfrm>
        </p:spPr>
        <p:txBody>
          <a:bodyPr anchor="b"/>
          <a:lstStyle>
            <a:lvl1pPr algn="l">
              <a:defRPr sz="5262"/>
            </a:lvl1pPr>
          </a:lstStyle>
          <a:p>
            <a:r>
              <a:rPr lang="en-US"/>
              <a:t>Click to edit Master title style</a:t>
            </a:r>
            <a:endParaRPr lang="en-AU" dirty="0"/>
          </a:p>
        </p:txBody>
      </p:sp>
      <p:sp>
        <p:nvSpPr>
          <p:cNvPr id="3" name="Subtitle 2">
            <a:extLst>
              <a:ext uri="{FF2B5EF4-FFF2-40B4-BE49-F238E27FC236}">
                <a16:creationId xmlns:a16="http://schemas.microsoft.com/office/drawing/2014/main" id="{4F9AB51E-A732-4105-AAF9-C4C491281C8E}"/>
              </a:ext>
            </a:extLst>
          </p:cNvPr>
          <p:cNvSpPr>
            <a:spLocks noGrp="1"/>
          </p:cNvSpPr>
          <p:nvPr>
            <p:ph type="subTitle" idx="1"/>
          </p:nvPr>
        </p:nvSpPr>
        <p:spPr>
          <a:xfrm>
            <a:off x="735588" y="5400902"/>
            <a:ext cx="8018860" cy="690490"/>
          </a:xfrm>
        </p:spPr>
        <p:txBody>
          <a:bodyPr>
            <a:normAutofit/>
          </a:bodyPr>
          <a:lstStyle>
            <a:lvl1pPr marL="0" indent="0" algn="l">
              <a:buNone/>
              <a:defRPr sz="2456">
                <a:solidFill>
                  <a:schemeClr val="bg1"/>
                </a:solidFill>
              </a:defRPr>
            </a:lvl1pPr>
            <a:lvl2pPr marL="400964" indent="0" algn="ctr">
              <a:buNone/>
              <a:defRPr sz="1754"/>
            </a:lvl2pPr>
            <a:lvl3pPr marL="801929" indent="0" algn="ctr">
              <a:buNone/>
              <a:defRPr sz="1579"/>
            </a:lvl3pPr>
            <a:lvl4pPr marL="1202893" indent="0" algn="ctr">
              <a:buNone/>
              <a:defRPr sz="1403"/>
            </a:lvl4pPr>
            <a:lvl5pPr marL="1603858" indent="0" algn="ctr">
              <a:buNone/>
              <a:defRPr sz="1403"/>
            </a:lvl5pPr>
            <a:lvl6pPr marL="2004822" indent="0" algn="ctr">
              <a:buNone/>
              <a:defRPr sz="1403"/>
            </a:lvl6pPr>
            <a:lvl7pPr marL="2405786" indent="0" algn="ctr">
              <a:buNone/>
              <a:defRPr sz="1403"/>
            </a:lvl7pPr>
            <a:lvl8pPr marL="2806751" indent="0" algn="ctr">
              <a:buNone/>
              <a:defRPr sz="1403"/>
            </a:lvl8pPr>
            <a:lvl9pPr marL="3207715" indent="0" algn="ctr">
              <a:buNone/>
              <a:defRPr sz="1403"/>
            </a:lvl9pPr>
          </a:lstStyle>
          <a:p>
            <a:r>
              <a:rPr lang="en-US"/>
              <a:t>Click to edit Master subtitle style</a:t>
            </a:r>
            <a:endParaRPr lang="en-AU" dirty="0"/>
          </a:p>
        </p:txBody>
      </p:sp>
      <p:sp>
        <p:nvSpPr>
          <p:cNvPr id="6" name="Slide Number Placeholder 5">
            <a:extLst>
              <a:ext uri="{FF2B5EF4-FFF2-40B4-BE49-F238E27FC236}">
                <a16:creationId xmlns:a16="http://schemas.microsoft.com/office/drawing/2014/main" id="{5B9216FF-48D2-43CC-A7A2-6B66955AF4F4}"/>
              </a:ext>
            </a:extLst>
          </p:cNvPr>
          <p:cNvSpPr>
            <a:spLocks noGrp="1"/>
          </p:cNvSpPr>
          <p:nvPr>
            <p:ph type="sldNum" sz="quarter" idx="12"/>
          </p:nvPr>
        </p:nvSpPr>
        <p:spPr>
          <a:xfrm>
            <a:off x="9941028" y="6868355"/>
            <a:ext cx="505220" cy="402483"/>
          </a:xfrm>
        </p:spPr>
        <p:txBody>
          <a:bodyPr/>
          <a:lstStyle>
            <a:lvl1pPr>
              <a:defRPr>
                <a:solidFill>
                  <a:schemeClr val="bg1"/>
                </a:solidFill>
              </a:defRPr>
            </a:lvl1pPr>
          </a:lstStyle>
          <a:p>
            <a:fld id="{4EC81F68-4976-451A-B2E9-79BCBD2F70CC}" type="slidenum">
              <a:rPr lang="en-AU" smtClean="0"/>
              <a:pPr/>
              <a:t>‹#›</a:t>
            </a:fld>
            <a:endParaRPr lang="en-AU" dirty="0"/>
          </a:p>
        </p:txBody>
      </p:sp>
      <p:sp>
        <p:nvSpPr>
          <p:cNvPr id="4" name="Date Placeholder 3">
            <a:extLst>
              <a:ext uri="{FF2B5EF4-FFF2-40B4-BE49-F238E27FC236}">
                <a16:creationId xmlns:a16="http://schemas.microsoft.com/office/drawing/2014/main" id="{FCDF4901-5DA8-4CDF-9DD6-0DFA0044C2F9}"/>
              </a:ext>
            </a:extLst>
          </p:cNvPr>
          <p:cNvSpPr>
            <a:spLocks noGrp="1"/>
          </p:cNvSpPr>
          <p:nvPr>
            <p:ph type="dt" sz="half" idx="10"/>
          </p:nvPr>
        </p:nvSpPr>
        <p:spPr>
          <a:xfrm>
            <a:off x="8312197" y="6868355"/>
            <a:ext cx="1522449" cy="402483"/>
          </a:xfrm>
        </p:spPr>
        <p:txBody>
          <a:bodyPr/>
          <a:lstStyle>
            <a:lvl1pPr>
              <a:defRPr>
                <a:solidFill>
                  <a:schemeClr val="bg1"/>
                </a:solidFill>
              </a:defRPr>
            </a:lvl1pPr>
          </a:lstStyle>
          <a:p>
            <a:fld id="{13236F94-E2BE-4E01-9B99-A9873DC8B1AA}" type="datetime1">
              <a:rPr lang="en-AU" smtClean="0"/>
              <a:t>10/02/2021</a:t>
            </a:fld>
            <a:endParaRPr lang="en-AU" dirty="0"/>
          </a:p>
        </p:txBody>
      </p:sp>
      <p:sp>
        <p:nvSpPr>
          <p:cNvPr id="5" name="Footer Placeholder 4">
            <a:extLst>
              <a:ext uri="{FF2B5EF4-FFF2-40B4-BE49-F238E27FC236}">
                <a16:creationId xmlns:a16="http://schemas.microsoft.com/office/drawing/2014/main" id="{4A27B57D-1C5A-4936-973A-C09D58DAEA00}"/>
              </a:ext>
            </a:extLst>
          </p:cNvPr>
          <p:cNvSpPr>
            <a:spLocks noGrp="1"/>
          </p:cNvSpPr>
          <p:nvPr>
            <p:ph type="ftr" sz="quarter" idx="11"/>
          </p:nvPr>
        </p:nvSpPr>
        <p:spPr>
          <a:xfrm>
            <a:off x="3525940" y="6868355"/>
            <a:ext cx="4679868" cy="402483"/>
          </a:xfrm>
        </p:spPr>
        <p:txBody>
          <a:bodyPr/>
          <a:lstStyle>
            <a:lvl1pPr>
              <a:defRPr>
                <a:solidFill>
                  <a:schemeClr val="bg1"/>
                </a:solidFill>
              </a:defRPr>
            </a:lvl1pPr>
          </a:lstStyle>
          <a:p>
            <a:endParaRPr lang="en-AU" dirty="0"/>
          </a:p>
        </p:txBody>
      </p:sp>
      <p:pic>
        <p:nvPicPr>
          <p:cNvPr id="11" name="Picture 10">
            <a:extLst>
              <a:ext uri="{FF2B5EF4-FFF2-40B4-BE49-F238E27FC236}">
                <a16:creationId xmlns:a16="http://schemas.microsoft.com/office/drawing/2014/main" id="{5DF909FA-3722-4F31-ACE2-78B291F153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82657" y="834013"/>
            <a:ext cx="3024336" cy="996252"/>
          </a:xfrm>
          <a:prstGeom prst="rect">
            <a:avLst/>
          </a:prstGeom>
        </p:spPr>
      </p:pic>
    </p:spTree>
    <p:extLst>
      <p:ext uri="{BB962C8B-B14F-4D97-AF65-F5344CB8AC3E}">
        <p14:creationId xmlns:p14="http://schemas.microsoft.com/office/powerpoint/2010/main" val="3191040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A6B70B14-71BF-4D10-B3DA-12193BF02EE1}"/>
              </a:ext>
            </a:extLst>
          </p:cNvPr>
          <p:cNvSpPr/>
          <p:nvPr/>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sp>
        <p:nvSpPr>
          <p:cNvPr id="2" name="Title 1">
            <a:extLst>
              <a:ext uri="{FF2B5EF4-FFF2-40B4-BE49-F238E27FC236}">
                <a16:creationId xmlns:a16="http://schemas.microsoft.com/office/drawing/2014/main" id="{93A023EC-89BA-427F-B659-C9BA6F7C97BD}"/>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3" name="Picture Placeholder 2">
            <a:extLst>
              <a:ext uri="{FF2B5EF4-FFF2-40B4-BE49-F238E27FC236}">
                <a16:creationId xmlns:a16="http://schemas.microsoft.com/office/drawing/2014/main" id="{6E2789DB-5346-49A4-93BC-CE824ABD6F0D}"/>
              </a:ext>
            </a:extLst>
          </p:cNvPr>
          <p:cNvSpPr>
            <a:spLocks noGrp="1"/>
          </p:cNvSpPr>
          <p:nvPr>
            <p:ph type="pic" idx="1"/>
          </p:nvPr>
        </p:nvSpPr>
        <p:spPr>
          <a:xfrm>
            <a:off x="3684793" y="503978"/>
            <a:ext cx="6774452" cy="6202505"/>
          </a:xfrm>
        </p:spPr>
        <p:txBody>
          <a:bodyPr/>
          <a:lstStyle>
            <a:lvl1pPr marL="0" indent="0">
              <a:buNone/>
              <a:defRPr sz="2806"/>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r>
              <a:rPr lang="en-US" dirty="0"/>
              <a:t>Click icon to add picture</a:t>
            </a:r>
            <a:endParaRPr lang="en-AU" dirty="0"/>
          </a:p>
        </p:txBody>
      </p:sp>
      <p:sp>
        <p:nvSpPr>
          <p:cNvPr id="4" name="Text Placeholder 3">
            <a:extLst>
              <a:ext uri="{FF2B5EF4-FFF2-40B4-BE49-F238E27FC236}">
                <a16:creationId xmlns:a16="http://schemas.microsoft.com/office/drawing/2014/main" id="{227ED3C4-6241-480A-9C80-94FA28B6BFD3}"/>
              </a:ext>
            </a:extLst>
          </p:cNvPr>
          <p:cNvSpPr>
            <a:spLocks noGrp="1"/>
          </p:cNvSpPr>
          <p:nvPr>
            <p:ph type="body" sz="half" idx="2"/>
          </p:nvPr>
        </p:nvSpPr>
        <p:spPr>
          <a:xfrm>
            <a:off x="233620" y="3436577"/>
            <a:ext cx="2907626" cy="2035755"/>
          </a:xfrm>
        </p:spPr>
        <p:txBody>
          <a:bodyPr/>
          <a:lstStyle>
            <a:lvl1pPr marL="0" indent="0">
              <a:buNone/>
              <a:defRPr sz="2456">
                <a:solidFill>
                  <a:schemeClr val="bg1"/>
                </a:solidFill>
              </a:defRPr>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en-US"/>
              <a:t>Edit Master text styles</a:t>
            </a:r>
          </a:p>
        </p:txBody>
      </p:sp>
      <p:sp>
        <p:nvSpPr>
          <p:cNvPr id="5" name="Date Placeholder 4">
            <a:extLst>
              <a:ext uri="{FF2B5EF4-FFF2-40B4-BE49-F238E27FC236}">
                <a16:creationId xmlns:a16="http://schemas.microsoft.com/office/drawing/2014/main" id="{9A2BE93A-F35B-437B-B683-A13F8549B11A}"/>
              </a:ext>
            </a:extLst>
          </p:cNvPr>
          <p:cNvSpPr>
            <a:spLocks noGrp="1"/>
          </p:cNvSpPr>
          <p:nvPr>
            <p:ph type="dt" sz="half" idx="10"/>
          </p:nvPr>
        </p:nvSpPr>
        <p:spPr/>
        <p:txBody>
          <a:bodyPr/>
          <a:lstStyle/>
          <a:p>
            <a:fld id="{83CAFF69-C7CA-4127-99CE-9EFA1FF1E342}" type="datetime1">
              <a:rPr lang="en-AU" smtClean="0"/>
              <a:t>10/02/2021</a:t>
            </a:fld>
            <a:endParaRPr lang="en-AU" dirty="0"/>
          </a:p>
        </p:txBody>
      </p:sp>
      <p:sp>
        <p:nvSpPr>
          <p:cNvPr id="6" name="Footer Placeholder 5">
            <a:extLst>
              <a:ext uri="{FF2B5EF4-FFF2-40B4-BE49-F238E27FC236}">
                <a16:creationId xmlns:a16="http://schemas.microsoft.com/office/drawing/2014/main" id="{F94D30DB-3BC0-4933-B267-A5A1205AA3B8}"/>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167EDBB3-96E6-4EEA-931F-DB7B9E145130}"/>
              </a:ext>
            </a:extLst>
          </p:cNvPr>
          <p:cNvSpPr>
            <a:spLocks noGrp="1"/>
          </p:cNvSpPr>
          <p:nvPr>
            <p:ph type="sldNum" sz="quarter" idx="12"/>
          </p:nvPr>
        </p:nvSpPr>
        <p:spPr/>
        <p:txBody>
          <a:bodyPr/>
          <a:lstStyle/>
          <a:p>
            <a:fld id="{4EC81F68-4976-451A-B2E9-79BCBD2F70CC}" type="slidenum">
              <a:rPr lang="en-AU" smtClean="0"/>
              <a:t>‹#›</a:t>
            </a:fld>
            <a:endParaRPr lang="en-AU" dirty="0"/>
          </a:p>
        </p:txBody>
      </p:sp>
      <p:pic>
        <p:nvPicPr>
          <p:cNvPr id="9" name="Picture 8">
            <a:extLst>
              <a:ext uri="{FF2B5EF4-FFF2-40B4-BE49-F238E27FC236}">
                <a16:creationId xmlns:a16="http://schemas.microsoft.com/office/drawing/2014/main" id="{4BA7C90F-9669-4678-B9A5-7D2A32BE2D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438974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Final Slide">
    <p:bg>
      <p:bgPr>
        <a:solidFill>
          <a:schemeClr val="accent2"/>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CB963A3D-4158-4862-80EF-B6397DC9CE90}"/>
              </a:ext>
            </a:extLst>
          </p:cNvPr>
          <p:cNvGrpSpPr/>
          <p:nvPr/>
        </p:nvGrpSpPr>
        <p:grpSpPr>
          <a:xfrm>
            <a:off x="-2080098" y="5309446"/>
            <a:ext cx="13381761" cy="3156233"/>
            <a:chOff x="-2935513" y="4064389"/>
            <a:chExt cx="15659100" cy="3693368"/>
          </a:xfrm>
        </p:grpSpPr>
        <p:sp>
          <p:nvSpPr>
            <p:cNvPr id="6" name="Freeform 15">
              <a:extLst>
                <a:ext uri="{FF2B5EF4-FFF2-40B4-BE49-F238E27FC236}">
                  <a16:creationId xmlns:a16="http://schemas.microsoft.com/office/drawing/2014/main" id="{847E1A0B-CD25-493E-BBD2-63F153442D8D}"/>
                </a:ext>
              </a:extLst>
            </p:cNvPr>
            <p:cNvSpPr>
              <a:spLocks/>
            </p:cNvSpPr>
            <p:nvPr/>
          </p:nvSpPr>
          <p:spPr bwMode="auto">
            <a:xfrm flipH="1">
              <a:off x="-2935513" y="4166205"/>
              <a:ext cx="11139999" cy="3591552"/>
            </a:xfrm>
            <a:custGeom>
              <a:avLst/>
              <a:gdLst>
                <a:gd name="T0" fmla="*/ 6807 w 8055"/>
                <a:gd name="T1" fmla="*/ 1082 h 2594"/>
                <a:gd name="T2" fmla="*/ 3279 w 8055"/>
                <a:gd name="T3" fmla="*/ 786 h 2594"/>
                <a:gd name="T4" fmla="*/ 1046 w 8055"/>
                <a:gd name="T5" fmla="*/ 5 h 2594"/>
                <a:gd name="T6" fmla="*/ 1063 w 8055"/>
                <a:gd name="T7" fmla="*/ 6 h 2594"/>
                <a:gd name="T8" fmla="*/ 0 w 8055"/>
                <a:gd name="T9" fmla="*/ 292 h 2594"/>
                <a:gd name="T10" fmla="*/ 1311 w 8055"/>
                <a:gd name="T11" fmla="*/ 482 h 2594"/>
                <a:gd name="T12" fmla="*/ 3231 w 8055"/>
                <a:gd name="T13" fmla="*/ 1898 h 2594"/>
                <a:gd name="T14" fmla="*/ 5831 w 8055"/>
                <a:gd name="T15" fmla="*/ 1722 h 2594"/>
                <a:gd name="T16" fmla="*/ 8055 w 8055"/>
                <a:gd name="T17" fmla="*/ 1346 h 2594"/>
                <a:gd name="T18" fmla="*/ 8055 w 8055"/>
                <a:gd name="T19" fmla="*/ 1098 h 2594"/>
                <a:gd name="T20" fmla="*/ 6807 w 8055"/>
                <a:gd name="T21" fmla="*/ 1082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8055" h="2594">
                  <a:moveTo>
                    <a:pt x="6807" y="1082"/>
                  </a:moveTo>
                  <a:cubicBezTo>
                    <a:pt x="5911" y="1330"/>
                    <a:pt x="4872" y="1860"/>
                    <a:pt x="3279" y="786"/>
                  </a:cubicBezTo>
                  <a:cubicBezTo>
                    <a:pt x="2364" y="169"/>
                    <a:pt x="1673" y="0"/>
                    <a:pt x="1046" y="5"/>
                  </a:cubicBezTo>
                  <a:cubicBezTo>
                    <a:pt x="1057" y="6"/>
                    <a:pt x="1063" y="6"/>
                    <a:pt x="1063" y="6"/>
                  </a:cubicBezTo>
                  <a:cubicBezTo>
                    <a:pt x="1063" y="6"/>
                    <a:pt x="530" y="57"/>
                    <a:pt x="0" y="292"/>
                  </a:cubicBezTo>
                  <a:cubicBezTo>
                    <a:pt x="399" y="260"/>
                    <a:pt x="917" y="274"/>
                    <a:pt x="1311" y="482"/>
                  </a:cubicBezTo>
                  <a:cubicBezTo>
                    <a:pt x="2055" y="874"/>
                    <a:pt x="2783" y="1610"/>
                    <a:pt x="3231" y="1898"/>
                  </a:cubicBezTo>
                  <a:cubicBezTo>
                    <a:pt x="3598" y="2134"/>
                    <a:pt x="4463" y="2594"/>
                    <a:pt x="5831" y="1722"/>
                  </a:cubicBezTo>
                  <a:cubicBezTo>
                    <a:pt x="7199" y="850"/>
                    <a:pt x="8055" y="1346"/>
                    <a:pt x="8055" y="1346"/>
                  </a:cubicBezTo>
                  <a:cubicBezTo>
                    <a:pt x="8055" y="1098"/>
                    <a:pt x="8055" y="1098"/>
                    <a:pt x="8055" y="1098"/>
                  </a:cubicBezTo>
                  <a:cubicBezTo>
                    <a:pt x="8055" y="1098"/>
                    <a:pt x="7703" y="834"/>
                    <a:pt x="6807" y="1082"/>
                  </a:cubicBezTo>
                  <a:close/>
                </a:path>
              </a:pathLst>
            </a:custGeom>
            <a:gradFill flip="none" rotWithShape="1">
              <a:gsLst>
                <a:gs pos="17000">
                  <a:srgbClr val="360F3C">
                    <a:alpha val="70000"/>
                  </a:srgbClr>
                </a:gs>
                <a:gs pos="57000">
                  <a:srgbClr val="5C1C8C">
                    <a:alpha val="20000"/>
                  </a:srgbClr>
                </a:gs>
                <a:gs pos="94000">
                  <a:srgbClr val="C72032">
                    <a:alpha val="50000"/>
                  </a:srgbClr>
                </a:gs>
              </a:gsLst>
              <a:lin ang="10800000" scaled="1"/>
              <a:tileRect/>
            </a:gradFill>
            <a:ln>
              <a:noFill/>
            </a:ln>
            <a:effec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sp>
          <p:nvSpPr>
            <p:cNvPr id="8" name="Freeform 16">
              <a:extLst>
                <a:ext uri="{FF2B5EF4-FFF2-40B4-BE49-F238E27FC236}">
                  <a16:creationId xmlns:a16="http://schemas.microsoft.com/office/drawing/2014/main" id="{5E2C415D-48A1-4209-A679-82D52AD61504}"/>
                </a:ext>
              </a:extLst>
            </p:cNvPr>
            <p:cNvSpPr>
              <a:spLocks/>
            </p:cNvSpPr>
            <p:nvPr/>
          </p:nvSpPr>
          <p:spPr bwMode="auto">
            <a:xfrm flipH="1">
              <a:off x="6738333" y="4064389"/>
              <a:ext cx="5985254" cy="2631276"/>
            </a:xfrm>
            <a:custGeom>
              <a:avLst/>
              <a:gdLst>
                <a:gd name="T0" fmla="*/ 2196 w 4328"/>
                <a:gd name="T1" fmla="*/ 1896 h 1900"/>
                <a:gd name="T2" fmla="*/ 2448 w 4328"/>
                <a:gd name="T3" fmla="*/ 992 h 1900"/>
                <a:gd name="T4" fmla="*/ 4328 w 4328"/>
                <a:gd name="T5" fmla="*/ 80 h 1900"/>
                <a:gd name="T6" fmla="*/ 1632 w 4328"/>
                <a:gd name="T7" fmla="*/ 420 h 1900"/>
                <a:gd name="T8" fmla="*/ 248 w 4328"/>
                <a:gd name="T9" fmla="*/ 1900 h 1900"/>
                <a:gd name="T10" fmla="*/ 2196 w 4328"/>
                <a:gd name="T11" fmla="*/ 1896 h 1900"/>
              </a:gdLst>
              <a:ahLst/>
              <a:cxnLst>
                <a:cxn ang="0">
                  <a:pos x="T0" y="T1"/>
                </a:cxn>
                <a:cxn ang="0">
                  <a:pos x="T2" y="T3"/>
                </a:cxn>
                <a:cxn ang="0">
                  <a:pos x="T4" y="T5"/>
                </a:cxn>
                <a:cxn ang="0">
                  <a:pos x="T6" y="T7"/>
                </a:cxn>
                <a:cxn ang="0">
                  <a:pos x="T8" y="T9"/>
                </a:cxn>
                <a:cxn ang="0">
                  <a:pos x="T10" y="T11"/>
                </a:cxn>
              </a:cxnLst>
              <a:rect l="0" t="0" r="r" b="b"/>
              <a:pathLst>
                <a:path w="4328" h="1900">
                  <a:moveTo>
                    <a:pt x="2196" y="1896"/>
                  </a:moveTo>
                  <a:cubicBezTo>
                    <a:pt x="2196" y="1896"/>
                    <a:pt x="2113" y="1475"/>
                    <a:pt x="2448" y="992"/>
                  </a:cubicBezTo>
                  <a:cubicBezTo>
                    <a:pt x="2992" y="208"/>
                    <a:pt x="4328" y="80"/>
                    <a:pt x="4328" y="80"/>
                  </a:cubicBezTo>
                  <a:cubicBezTo>
                    <a:pt x="4328" y="80"/>
                    <a:pt x="3161" y="0"/>
                    <a:pt x="1632" y="420"/>
                  </a:cubicBezTo>
                  <a:cubicBezTo>
                    <a:pt x="0" y="868"/>
                    <a:pt x="248" y="1900"/>
                    <a:pt x="248" y="1900"/>
                  </a:cubicBezTo>
                  <a:lnTo>
                    <a:pt x="2196" y="1896"/>
                  </a:lnTo>
                  <a:close/>
                </a:path>
              </a:pathLst>
            </a:custGeom>
            <a:gradFill flip="none" rotWithShape="1">
              <a:gsLst>
                <a:gs pos="37000">
                  <a:srgbClr val="D93B50">
                    <a:alpha val="50000"/>
                  </a:srgbClr>
                </a:gs>
                <a:gs pos="0">
                  <a:srgbClr val="C72032">
                    <a:alpha val="80000"/>
                  </a:srgbClr>
                </a:gs>
                <a:gs pos="95575">
                  <a:srgbClr val="5C1C8C">
                    <a:alpha val="35000"/>
                  </a:srgbClr>
                </a:gs>
              </a:gsLst>
              <a:lin ang="18900000" scaled="1"/>
              <a:tileRect/>
            </a:gradFill>
            <a:ln>
              <a:noFill/>
            </a:ln>
            <a:extLst>
              <a:ext uri="{91240B29-F687-4f45-9708-019B960494DF}">
                <a14:hiddenLine xmlns=""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222324"/>
                </a:solidFill>
                <a:effectLst/>
                <a:uLnTx/>
                <a:uFillTx/>
                <a:latin typeface="Futura Std Light"/>
                <a:ea typeface="+mn-ea"/>
                <a:cs typeface="+mn-cs"/>
                <a:sym typeface="Futura Std Light"/>
              </a:endParaRPr>
            </a:p>
          </p:txBody>
        </p:sp>
      </p:grpSp>
      <p:pic>
        <p:nvPicPr>
          <p:cNvPr id="11" name="Picture 10">
            <a:extLst>
              <a:ext uri="{FF2B5EF4-FFF2-40B4-BE49-F238E27FC236}">
                <a16:creationId xmlns:a16="http://schemas.microsoft.com/office/drawing/2014/main" id="{D2C647D8-C790-464F-B73C-E653BB9133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3138" y="3080572"/>
            <a:ext cx="4245537" cy="1398530"/>
          </a:xfrm>
          <a:prstGeom prst="rect">
            <a:avLst/>
          </a:prstGeom>
        </p:spPr>
      </p:pic>
    </p:spTree>
    <p:extLst>
      <p:ext uri="{BB962C8B-B14F-4D97-AF65-F5344CB8AC3E}">
        <p14:creationId xmlns:p14="http://schemas.microsoft.com/office/powerpoint/2010/main" val="535503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Agenda">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AAC8BAC0-67E9-4CE6-950E-B12A29C524AE}" type="datetime1">
              <a:rPr lang="en-AU" smtClean="0"/>
              <a:t>10/02/2021</a:t>
            </a:fld>
            <a:endParaRPr lang="en-AU" dirty="0"/>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dirty="0"/>
          </a:p>
        </p:txBody>
      </p:sp>
      <p:sp>
        <p:nvSpPr>
          <p:cNvPr id="9" name="Text Placeholder 8">
            <a:extLst>
              <a:ext uri="{FF2B5EF4-FFF2-40B4-BE49-F238E27FC236}">
                <a16:creationId xmlns:a16="http://schemas.microsoft.com/office/drawing/2014/main" id="{96966F1C-22DB-47A8-8E30-240A14932D3A}"/>
              </a:ext>
            </a:extLst>
          </p:cNvPr>
          <p:cNvSpPr>
            <a:spLocks noGrp="1"/>
          </p:cNvSpPr>
          <p:nvPr>
            <p:ph type="body" sz="quarter" idx="13"/>
          </p:nvPr>
        </p:nvSpPr>
        <p:spPr>
          <a:xfrm>
            <a:off x="3686400" y="503237"/>
            <a:ext cx="6775200" cy="6202800"/>
          </a:xfrm>
        </p:spPr>
        <p:txBody>
          <a:bodyPr/>
          <a:lstStyle>
            <a:lvl1pPr marL="360363" indent="-360363">
              <a:buFont typeface="+mj-lt"/>
              <a:buAutoNum type="arabicPeriod"/>
              <a:defRPr/>
            </a:lvl1pPr>
            <a:lvl2pPr marL="858165" indent="-457200">
              <a:buFont typeface="+mj-lt"/>
              <a:buAutoNum type="arabicPeriod"/>
              <a:defRPr/>
            </a:lvl2pPr>
            <a:lvl3pPr marL="1144829" indent="-342900">
              <a:buFont typeface="+mj-lt"/>
              <a:buAutoNum type="arabicPeriod"/>
              <a:defRPr/>
            </a:lvl3pPr>
            <a:lvl4pPr marL="1545793" indent="-342900">
              <a:buFont typeface="+mj-lt"/>
              <a:buAutoNum type="arabicPeriod"/>
              <a:defRPr/>
            </a:lvl4pPr>
            <a:lvl5pPr marL="1946758" indent="-342900">
              <a:buFont typeface="+mj-lt"/>
              <a:buAutoNum type="arabicPeriod"/>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pic>
        <p:nvPicPr>
          <p:cNvPr id="10" name="Picture 9">
            <a:extLst>
              <a:ext uri="{FF2B5EF4-FFF2-40B4-BE49-F238E27FC236}">
                <a16:creationId xmlns:a16="http://schemas.microsoft.com/office/drawing/2014/main" id="{35A87A14-C640-4048-95A7-4EF6E742A0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16134550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078D73-741E-4A3A-B8C4-124CE6BAC49F}"/>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3D4DF620-32AE-46C9-9F22-DDE369B504A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9E8A0033-3118-46E0-9F01-3652AE36EBE3}"/>
              </a:ext>
            </a:extLst>
          </p:cNvPr>
          <p:cNvSpPr>
            <a:spLocks noGrp="1"/>
          </p:cNvSpPr>
          <p:nvPr>
            <p:ph type="dt" sz="half" idx="10"/>
          </p:nvPr>
        </p:nvSpPr>
        <p:spPr/>
        <p:txBody>
          <a:bodyPr/>
          <a:lstStyle/>
          <a:p>
            <a:fld id="{71C5D626-DFB5-42E8-9D55-E343FDD8FA48}" type="datetime1">
              <a:rPr lang="en-AU" smtClean="0"/>
              <a:t>10/02/2021</a:t>
            </a:fld>
            <a:endParaRPr lang="en-AU" dirty="0"/>
          </a:p>
        </p:txBody>
      </p:sp>
      <p:sp>
        <p:nvSpPr>
          <p:cNvPr id="5" name="Footer Placeholder 4">
            <a:extLst>
              <a:ext uri="{FF2B5EF4-FFF2-40B4-BE49-F238E27FC236}">
                <a16:creationId xmlns:a16="http://schemas.microsoft.com/office/drawing/2014/main" id="{947995D5-0AEB-4D1D-8A60-9100F1F04538}"/>
              </a:ext>
            </a:extLst>
          </p:cNvPr>
          <p:cNvSpPr>
            <a:spLocks noGrp="1"/>
          </p:cNvSpPr>
          <p:nvPr>
            <p:ph type="ftr" sz="quarter" idx="11"/>
          </p:nvPr>
        </p:nvSpPr>
        <p:spPr/>
        <p:txBody>
          <a:bodyPr/>
          <a:lstStyle/>
          <a:p>
            <a:endParaRPr lang="en-AU" dirty="0"/>
          </a:p>
        </p:txBody>
      </p:sp>
      <p:sp>
        <p:nvSpPr>
          <p:cNvPr id="6" name="Slide Number Placeholder 5">
            <a:extLst>
              <a:ext uri="{FF2B5EF4-FFF2-40B4-BE49-F238E27FC236}">
                <a16:creationId xmlns:a16="http://schemas.microsoft.com/office/drawing/2014/main" id="{1B05ED6E-F140-4083-9570-EFDF8AAE9C49}"/>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1046279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107475-FEE0-40F3-B487-DB82C280664C}"/>
              </a:ext>
            </a:extLst>
          </p:cNvPr>
          <p:cNvSpPr>
            <a:spLocks noGrp="1"/>
          </p:cNvSpPr>
          <p:nvPr>
            <p:ph type="title"/>
          </p:nvPr>
        </p:nvSpPr>
        <p:spPr>
          <a:xfrm>
            <a:off x="729493" y="1884670"/>
            <a:ext cx="9221689" cy="3144614"/>
          </a:xfrm>
        </p:spPr>
        <p:txBody>
          <a:bodyPr anchor="b"/>
          <a:lstStyle>
            <a:lvl1pPr>
              <a:defRPr sz="5262"/>
            </a:lvl1p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2A56FD0D-B4CE-41F4-9879-E575CB28F436}"/>
              </a:ext>
            </a:extLst>
          </p:cNvPr>
          <p:cNvSpPr>
            <a:spLocks noGrp="1"/>
          </p:cNvSpPr>
          <p:nvPr>
            <p:ph type="body" idx="1"/>
          </p:nvPr>
        </p:nvSpPr>
        <p:spPr>
          <a:xfrm>
            <a:off x="729493" y="5059034"/>
            <a:ext cx="9221689" cy="1653678"/>
          </a:xfrm>
        </p:spPr>
        <p:txBody>
          <a:bodyPr/>
          <a:lstStyle>
            <a:lvl1pPr marL="0" indent="0">
              <a:buNone/>
              <a:defRPr sz="2105">
                <a:solidFill>
                  <a:schemeClr val="bg1"/>
                </a:solidFill>
              </a:defRPr>
            </a:lvl1pPr>
            <a:lvl2pPr marL="400964" indent="0">
              <a:buNone/>
              <a:defRPr sz="1754">
                <a:solidFill>
                  <a:schemeClr val="tx1">
                    <a:tint val="75000"/>
                  </a:schemeClr>
                </a:solidFill>
              </a:defRPr>
            </a:lvl2pPr>
            <a:lvl3pPr marL="801929" indent="0">
              <a:buNone/>
              <a:defRPr sz="1579">
                <a:solidFill>
                  <a:schemeClr val="tx1">
                    <a:tint val="75000"/>
                  </a:schemeClr>
                </a:solidFill>
              </a:defRPr>
            </a:lvl3pPr>
            <a:lvl4pPr marL="1202893" indent="0">
              <a:buNone/>
              <a:defRPr sz="1403">
                <a:solidFill>
                  <a:schemeClr val="tx1">
                    <a:tint val="75000"/>
                  </a:schemeClr>
                </a:solidFill>
              </a:defRPr>
            </a:lvl4pPr>
            <a:lvl5pPr marL="1603858" indent="0">
              <a:buNone/>
              <a:defRPr sz="1403">
                <a:solidFill>
                  <a:schemeClr val="tx1">
                    <a:tint val="75000"/>
                  </a:schemeClr>
                </a:solidFill>
              </a:defRPr>
            </a:lvl5pPr>
            <a:lvl6pPr marL="2004822" indent="0">
              <a:buNone/>
              <a:defRPr sz="1403">
                <a:solidFill>
                  <a:schemeClr val="tx1">
                    <a:tint val="75000"/>
                  </a:schemeClr>
                </a:solidFill>
              </a:defRPr>
            </a:lvl6pPr>
            <a:lvl7pPr marL="2405786" indent="0">
              <a:buNone/>
              <a:defRPr sz="1403">
                <a:solidFill>
                  <a:schemeClr val="tx1">
                    <a:tint val="75000"/>
                  </a:schemeClr>
                </a:solidFill>
              </a:defRPr>
            </a:lvl7pPr>
            <a:lvl8pPr marL="2806751" indent="0">
              <a:buNone/>
              <a:defRPr sz="1403">
                <a:solidFill>
                  <a:schemeClr val="tx1">
                    <a:tint val="75000"/>
                  </a:schemeClr>
                </a:solidFill>
              </a:defRPr>
            </a:lvl8pPr>
            <a:lvl9pPr marL="3207715" indent="0">
              <a:buNone/>
              <a:defRPr sz="1403">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3BDB86D-BED8-4F4E-A228-4A9502398278}"/>
              </a:ext>
            </a:extLst>
          </p:cNvPr>
          <p:cNvSpPr>
            <a:spLocks noGrp="1"/>
          </p:cNvSpPr>
          <p:nvPr>
            <p:ph type="dt" sz="half" idx="10"/>
          </p:nvPr>
        </p:nvSpPr>
        <p:spPr/>
        <p:txBody>
          <a:bodyPr/>
          <a:lstStyle>
            <a:lvl1pPr>
              <a:defRPr>
                <a:solidFill>
                  <a:schemeClr val="bg1"/>
                </a:solidFill>
              </a:defRPr>
            </a:lvl1pPr>
          </a:lstStyle>
          <a:p>
            <a:fld id="{DC115826-18F4-4360-B9AB-412FAC432DCD}" type="datetime1">
              <a:rPr lang="en-AU" smtClean="0"/>
              <a:t>10/02/2021</a:t>
            </a:fld>
            <a:endParaRPr lang="en-AU" dirty="0"/>
          </a:p>
        </p:txBody>
      </p:sp>
      <p:sp>
        <p:nvSpPr>
          <p:cNvPr id="5" name="Footer Placeholder 4">
            <a:extLst>
              <a:ext uri="{FF2B5EF4-FFF2-40B4-BE49-F238E27FC236}">
                <a16:creationId xmlns:a16="http://schemas.microsoft.com/office/drawing/2014/main" id="{8C4C2DBD-604C-465E-B9D8-B4B22647CF29}"/>
              </a:ext>
            </a:extLst>
          </p:cNvPr>
          <p:cNvSpPr>
            <a:spLocks noGrp="1"/>
          </p:cNvSpPr>
          <p:nvPr>
            <p:ph type="ftr" sz="quarter" idx="11"/>
          </p:nvPr>
        </p:nvSpPr>
        <p:spPr/>
        <p:txBody>
          <a:bodyPr/>
          <a:lstStyle>
            <a:lvl1pPr>
              <a:defRPr>
                <a:solidFill>
                  <a:schemeClr val="bg1"/>
                </a:solidFill>
              </a:defRPr>
            </a:lvl1pPr>
          </a:lstStyle>
          <a:p>
            <a:endParaRPr lang="en-AU" dirty="0"/>
          </a:p>
        </p:txBody>
      </p:sp>
      <p:sp>
        <p:nvSpPr>
          <p:cNvPr id="6" name="Slide Number Placeholder 5">
            <a:extLst>
              <a:ext uri="{FF2B5EF4-FFF2-40B4-BE49-F238E27FC236}">
                <a16:creationId xmlns:a16="http://schemas.microsoft.com/office/drawing/2014/main" id="{DFD5CE2D-E898-480E-8C7D-50D7E3781CA3}"/>
              </a:ext>
            </a:extLst>
          </p:cNvPr>
          <p:cNvSpPr>
            <a:spLocks noGrp="1"/>
          </p:cNvSpPr>
          <p:nvPr>
            <p:ph type="sldNum" sz="quarter" idx="12"/>
          </p:nvPr>
        </p:nvSpPr>
        <p:spPr/>
        <p:txBody>
          <a:bodyPr/>
          <a:lstStyle>
            <a:lvl1pPr>
              <a:defRPr>
                <a:solidFill>
                  <a:schemeClr val="bg1"/>
                </a:solidFill>
              </a:defRPr>
            </a:lvl1pPr>
          </a:lstStyle>
          <a:p>
            <a:fld id="{4EC81F68-4976-451A-B2E9-79BCBD2F70CC}" type="slidenum">
              <a:rPr lang="en-AU" smtClean="0"/>
              <a:pPr/>
              <a:t>‹#›</a:t>
            </a:fld>
            <a:endParaRPr lang="en-AU" dirty="0"/>
          </a:p>
        </p:txBody>
      </p:sp>
      <p:pic>
        <p:nvPicPr>
          <p:cNvPr id="7" name="Picture 6">
            <a:extLst>
              <a:ext uri="{FF2B5EF4-FFF2-40B4-BE49-F238E27FC236}">
                <a16:creationId xmlns:a16="http://schemas.microsoft.com/office/drawing/2014/main" id="{EE399150-2915-4920-A24D-8FAED5E18E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2570968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2775BD-C264-4D14-9F9C-5E355E6152C5}"/>
              </a:ext>
            </a:extLst>
          </p:cNvPr>
          <p:cNvSpPr>
            <a:spLocks noGrp="1"/>
          </p:cNvSpPr>
          <p:nvPr>
            <p:ph type="title"/>
          </p:nvPr>
        </p:nvSpPr>
        <p:spPr/>
        <p:txBody>
          <a:bodyPr/>
          <a:lstStyle/>
          <a:p>
            <a:r>
              <a:rPr lang="en-US"/>
              <a:t>Click to edit Master title style</a:t>
            </a:r>
            <a:endParaRPr lang="en-AU" dirty="0"/>
          </a:p>
        </p:txBody>
      </p:sp>
      <p:sp>
        <p:nvSpPr>
          <p:cNvPr id="3" name="Content Placeholder 2">
            <a:extLst>
              <a:ext uri="{FF2B5EF4-FFF2-40B4-BE49-F238E27FC236}">
                <a16:creationId xmlns:a16="http://schemas.microsoft.com/office/drawing/2014/main" id="{C050E30A-9FDC-436A-82DC-AF6B205EB45E}"/>
              </a:ext>
            </a:extLst>
          </p:cNvPr>
          <p:cNvSpPr>
            <a:spLocks noGrp="1"/>
          </p:cNvSpPr>
          <p:nvPr>
            <p:ph sz="half" idx="1"/>
          </p:nvPr>
        </p:nvSpPr>
        <p:spPr>
          <a:xfrm>
            <a:off x="206547" y="2012414"/>
            <a:ext cx="5048093" cy="47965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Content Placeholder 3">
            <a:extLst>
              <a:ext uri="{FF2B5EF4-FFF2-40B4-BE49-F238E27FC236}">
                <a16:creationId xmlns:a16="http://schemas.microsoft.com/office/drawing/2014/main" id="{66E30723-81C3-4A18-9021-A93A3C56F363}"/>
              </a:ext>
            </a:extLst>
          </p:cNvPr>
          <p:cNvSpPr>
            <a:spLocks noGrp="1"/>
          </p:cNvSpPr>
          <p:nvPr>
            <p:ph sz="half" idx="2"/>
          </p:nvPr>
        </p:nvSpPr>
        <p:spPr>
          <a:xfrm>
            <a:off x="5412730" y="2012414"/>
            <a:ext cx="5049240" cy="479654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5" name="Date Placeholder 4">
            <a:extLst>
              <a:ext uri="{FF2B5EF4-FFF2-40B4-BE49-F238E27FC236}">
                <a16:creationId xmlns:a16="http://schemas.microsoft.com/office/drawing/2014/main" id="{CC43672F-28FD-447E-B5A2-6040CEC9D790}"/>
              </a:ext>
            </a:extLst>
          </p:cNvPr>
          <p:cNvSpPr>
            <a:spLocks noGrp="1"/>
          </p:cNvSpPr>
          <p:nvPr>
            <p:ph type="dt" sz="half" idx="10"/>
          </p:nvPr>
        </p:nvSpPr>
        <p:spPr/>
        <p:txBody>
          <a:bodyPr/>
          <a:lstStyle/>
          <a:p>
            <a:fld id="{D8C4DB20-BA29-42F8-AB13-BA40A7EEDC1E}" type="datetime1">
              <a:rPr lang="en-AU" smtClean="0"/>
              <a:t>10/02/2021</a:t>
            </a:fld>
            <a:endParaRPr lang="en-AU" dirty="0"/>
          </a:p>
        </p:txBody>
      </p:sp>
      <p:sp>
        <p:nvSpPr>
          <p:cNvPr id="6" name="Footer Placeholder 5">
            <a:extLst>
              <a:ext uri="{FF2B5EF4-FFF2-40B4-BE49-F238E27FC236}">
                <a16:creationId xmlns:a16="http://schemas.microsoft.com/office/drawing/2014/main" id="{69EE0952-34FB-4217-8FBC-774BE000F6FC}"/>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1122B44-2702-4DE0-8F4B-297ACA78CA11}"/>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25543854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346C0-76B2-4261-BBDE-BA8E98953FAE}"/>
              </a:ext>
            </a:extLst>
          </p:cNvPr>
          <p:cNvSpPr>
            <a:spLocks noGrp="1"/>
          </p:cNvSpPr>
          <p:nvPr>
            <p:ph type="title"/>
          </p:nvPr>
        </p:nvSpPr>
        <p:spPr>
          <a:xfrm>
            <a:off x="205207" y="150797"/>
            <a:ext cx="7895736" cy="1309550"/>
          </a:xfrm>
        </p:spPr>
        <p:txBody>
          <a:body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526F9673-06A6-4883-87B9-AEFCC485B9D1}"/>
              </a:ext>
            </a:extLst>
          </p:cNvPr>
          <p:cNvSpPr>
            <a:spLocks noGrp="1"/>
          </p:cNvSpPr>
          <p:nvPr>
            <p:ph type="body" idx="1"/>
          </p:nvPr>
        </p:nvSpPr>
        <p:spPr>
          <a:xfrm>
            <a:off x="205208" y="1853171"/>
            <a:ext cx="5054385" cy="908210"/>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en-US"/>
              <a:t>Edit Master text styles</a:t>
            </a:r>
          </a:p>
        </p:txBody>
      </p:sp>
      <p:sp>
        <p:nvSpPr>
          <p:cNvPr id="4" name="Content Placeholder 3">
            <a:extLst>
              <a:ext uri="{FF2B5EF4-FFF2-40B4-BE49-F238E27FC236}">
                <a16:creationId xmlns:a16="http://schemas.microsoft.com/office/drawing/2014/main" id="{25ECD162-0697-49BE-8899-05FCFB71539C}"/>
              </a:ext>
            </a:extLst>
          </p:cNvPr>
          <p:cNvSpPr>
            <a:spLocks noGrp="1"/>
          </p:cNvSpPr>
          <p:nvPr>
            <p:ph sz="half" idx="2"/>
          </p:nvPr>
        </p:nvSpPr>
        <p:spPr>
          <a:xfrm>
            <a:off x="205208" y="2761381"/>
            <a:ext cx="5054385" cy="40615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A69E6007-785B-41D0-B932-2B4BFF073755}"/>
              </a:ext>
            </a:extLst>
          </p:cNvPr>
          <p:cNvSpPr>
            <a:spLocks noGrp="1"/>
          </p:cNvSpPr>
          <p:nvPr>
            <p:ph type="body" sz="quarter" idx="3"/>
          </p:nvPr>
        </p:nvSpPr>
        <p:spPr>
          <a:xfrm>
            <a:off x="5412730" y="1853171"/>
            <a:ext cx="5054407" cy="908210"/>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en-US"/>
              <a:t>Edit Master text styles</a:t>
            </a:r>
          </a:p>
        </p:txBody>
      </p:sp>
      <p:sp>
        <p:nvSpPr>
          <p:cNvPr id="6" name="Content Placeholder 5">
            <a:extLst>
              <a:ext uri="{FF2B5EF4-FFF2-40B4-BE49-F238E27FC236}">
                <a16:creationId xmlns:a16="http://schemas.microsoft.com/office/drawing/2014/main" id="{E35DF337-0335-4780-B1BA-0BBD0A42EA5C}"/>
              </a:ext>
            </a:extLst>
          </p:cNvPr>
          <p:cNvSpPr>
            <a:spLocks noGrp="1"/>
          </p:cNvSpPr>
          <p:nvPr>
            <p:ph sz="quarter" idx="4"/>
          </p:nvPr>
        </p:nvSpPr>
        <p:spPr>
          <a:xfrm>
            <a:off x="5412730" y="2761381"/>
            <a:ext cx="5054407" cy="40615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0D2C4F8-CFFF-463C-BEA7-03012D7F8516}"/>
              </a:ext>
            </a:extLst>
          </p:cNvPr>
          <p:cNvSpPr>
            <a:spLocks noGrp="1"/>
          </p:cNvSpPr>
          <p:nvPr>
            <p:ph type="dt" sz="half" idx="10"/>
          </p:nvPr>
        </p:nvSpPr>
        <p:spPr/>
        <p:txBody>
          <a:bodyPr/>
          <a:lstStyle/>
          <a:p>
            <a:fld id="{EAC120BA-D1F3-4D3B-8FD8-63989426A023}" type="datetime1">
              <a:rPr lang="en-AU" smtClean="0"/>
              <a:t>10/02/2021</a:t>
            </a:fld>
            <a:endParaRPr lang="en-AU" dirty="0"/>
          </a:p>
        </p:txBody>
      </p:sp>
      <p:sp>
        <p:nvSpPr>
          <p:cNvPr id="8" name="Footer Placeholder 7">
            <a:extLst>
              <a:ext uri="{FF2B5EF4-FFF2-40B4-BE49-F238E27FC236}">
                <a16:creationId xmlns:a16="http://schemas.microsoft.com/office/drawing/2014/main" id="{45F5B21B-D917-4C2D-A86B-12BB20BCDC13}"/>
              </a:ext>
            </a:extLst>
          </p:cNvPr>
          <p:cNvSpPr>
            <a:spLocks noGrp="1"/>
          </p:cNvSpPr>
          <p:nvPr>
            <p:ph type="ftr" sz="quarter" idx="11"/>
          </p:nvPr>
        </p:nvSpPr>
        <p:spPr/>
        <p:txBody>
          <a:bodyPr/>
          <a:lstStyle/>
          <a:p>
            <a:endParaRPr lang="en-AU" dirty="0"/>
          </a:p>
        </p:txBody>
      </p:sp>
      <p:sp>
        <p:nvSpPr>
          <p:cNvPr id="9" name="Slide Number Placeholder 8">
            <a:extLst>
              <a:ext uri="{FF2B5EF4-FFF2-40B4-BE49-F238E27FC236}">
                <a16:creationId xmlns:a16="http://schemas.microsoft.com/office/drawing/2014/main" id="{3ED006EB-F623-4403-A677-A9921610C0AE}"/>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3365575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57A25-6280-4D1F-8222-2DE5D168B254}"/>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AF5B11E6-D675-4EEF-978E-E387831969B1}"/>
              </a:ext>
            </a:extLst>
          </p:cNvPr>
          <p:cNvSpPr>
            <a:spLocks noGrp="1"/>
          </p:cNvSpPr>
          <p:nvPr>
            <p:ph type="dt" sz="half" idx="10"/>
          </p:nvPr>
        </p:nvSpPr>
        <p:spPr/>
        <p:txBody>
          <a:bodyPr/>
          <a:lstStyle/>
          <a:p>
            <a:fld id="{3B6224E3-F94C-4071-86A7-3D6648730F0A}" type="datetime1">
              <a:rPr lang="en-AU" smtClean="0"/>
              <a:t>10/02/2021</a:t>
            </a:fld>
            <a:endParaRPr lang="en-AU" dirty="0"/>
          </a:p>
        </p:txBody>
      </p:sp>
      <p:sp>
        <p:nvSpPr>
          <p:cNvPr id="4" name="Footer Placeholder 3">
            <a:extLst>
              <a:ext uri="{FF2B5EF4-FFF2-40B4-BE49-F238E27FC236}">
                <a16:creationId xmlns:a16="http://schemas.microsoft.com/office/drawing/2014/main" id="{495CDF87-D029-4429-9F21-882389F5C0E6}"/>
              </a:ext>
            </a:extLst>
          </p:cNvPr>
          <p:cNvSpPr>
            <a:spLocks noGrp="1"/>
          </p:cNvSpPr>
          <p:nvPr>
            <p:ph type="ftr" sz="quarter" idx="11"/>
          </p:nvPr>
        </p:nvSpPr>
        <p:spPr/>
        <p:txBody>
          <a:bodyPr/>
          <a:lstStyle/>
          <a:p>
            <a:endParaRPr lang="en-AU" dirty="0"/>
          </a:p>
        </p:txBody>
      </p:sp>
      <p:sp>
        <p:nvSpPr>
          <p:cNvPr id="5" name="Slide Number Placeholder 4">
            <a:extLst>
              <a:ext uri="{FF2B5EF4-FFF2-40B4-BE49-F238E27FC236}">
                <a16:creationId xmlns:a16="http://schemas.microsoft.com/office/drawing/2014/main" id="{170BC53C-4C4B-4FB5-B43A-F9255C94B3E5}"/>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1857413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ABD13F-814C-4D3A-8EB6-2F0288292708}"/>
              </a:ext>
            </a:extLst>
          </p:cNvPr>
          <p:cNvSpPr>
            <a:spLocks noGrp="1"/>
          </p:cNvSpPr>
          <p:nvPr>
            <p:ph type="dt" sz="half" idx="10"/>
          </p:nvPr>
        </p:nvSpPr>
        <p:spPr/>
        <p:txBody>
          <a:bodyPr/>
          <a:lstStyle/>
          <a:p>
            <a:fld id="{27ECD123-82BF-45BF-B22F-5ABB57E94D4C}" type="datetime1">
              <a:rPr lang="en-AU" smtClean="0"/>
              <a:t>10/02/2021</a:t>
            </a:fld>
            <a:endParaRPr lang="en-AU" dirty="0"/>
          </a:p>
        </p:txBody>
      </p:sp>
      <p:sp>
        <p:nvSpPr>
          <p:cNvPr id="3" name="Footer Placeholder 2">
            <a:extLst>
              <a:ext uri="{FF2B5EF4-FFF2-40B4-BE49-F238E27FC236}">
                <a16:creationId xmlns:a16="http://schemas.microsoft.com/office/drawing/2014/main" id="{A6DB036C-D370-4FDE-B942-8258769CEEC3}"/>
              </a:ext>
            </a:extLst>
          </p:cNvPr>
          <p:cNvSpPr>
            <a:spLocks noGrp="1"/>
          </p:cNvSpPr>
          <p:nvPr>
            <p:ph type="ftr" sz="quarter" idx="11"/>
          </p:nvPr>
        </p:nvSpPr>
        <p:spPr/>
        <p:txBody>
          <a:bodyPr/>
          <a:lstStyle/>
          <a:p>
            <a:endParaRPr lang="en-AU" dirty="0"/>
          </a:p>
        </p:txBody>
      </p:sp>
      <p:sp>
        <p:nvSpPr>
          <p:cNvPr id="4" name="Slide Number Placeholder 3">
            <a:extLst>
              <a:ext uri="{FF2B5EF4-FFF2-40B4-BE49-F238E27FC236}">
                <a16:creationId xmlns:a16="http://schemas.microsoft.com/office/drawing/2014/main" id="{00CCFD27-C193-40B6-BAF5-5C073FCA20A5}"/>
              </a:ext>
            </a:extLst>
          </p:cNvPr>
          <p:cNvSpPr>
            <a:spLocks noGrp="1"/>
          </p:cNvSpPr>
          <p:nvPr>
            <p:ph type="sldNum" sz="quarter" idx="12"/>
          </p:nvPr>
        </p:nvSpPr>
        <p:spPr/>
        <p:txBody>
          <a:bodyPr/>
          <a:lstStyle/>
          <a:p>
            <a:fld id="{4EC81F68-4976-451A-B2E9-79BCBD2F70CC}" type="slidenum">
              <a:rPr lang="en-AU" smtClean="0"/>
              <a:t>‹#›</a:t>
            </a:fld>
            <a:endParaRPr lang="en-AU" dirty="0"/>
          </a:p>
        </p:txBody>
      </p:sp>
    </p:spTree>
    <p:extLst>
      <p:ext uri="{BB962C8B-B14F-4D97-AF65-F5344CB8AC3E}">
        <p14:creationId xmlns:p14="http://schemas.microsoft.com/office/powerpoint/2010/main" val="278137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CABBF1-340C-406B-8C6D-79AE564C0DDF}"/>
              </a:ext>
            </a:extLst>
          </p:cNvPr>
          <p:cNvSpPr/>
          <p:nvPr/>
        </p:nvSpPr>
        <p:spPr>
          <a:xfrm>
            <a:off x="0" y="0"/>
            <a:ext cx="3451173" cy="7559675"/>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579" dirty="0"/>
          </a:p>
        </p:txBody>
      </p:sp>
      <p:sp>
        <p:nvSpPr>
          <p:cNvPr id="2" name="Title 1">
            <a:extLst>
              <a:ext uri="{FF2B5EF4-FFF2-40B4-BE49-F238E27FC236}">
                <a16:creationId xmlns:a16="http://schemas.microsoft.com/office/drawing/2014/main" id="{94B8A512-F5E2-4729-A3C7-D3CBFFA81415}"/>
              </a:ext>
            </a:extLst>
          </p:cNvPr>
          <p:cNvSpPr>
            <a:spLocks noGrp="1"/>
          </p:cNvSpPr>
          <p:nvPr>
            <p:ph type="title"/>
          </p:nvPr>
        </p:nvSpPr>
        <p:spPr>
          <a:xfrm>
            <a:off x="233620" y="503978"/>
            <a:ext cx="2907626" cy="1460347"/>
          </a:xfrm>
        </p:spPr>
        <p:txBody>
          <a:bodyPr anchor="t" anchorCtr="0">
            <a:noAutofit/>
          </a:bodyPr>
          <a:lstStyle>
            <a:lvl1pPr>
              <a:defRPr sz="3859"/>
            </a:lvl1pPr>
          </a:lstStyle>
          <a:p>
            <a:r>
              <a:rPr lang="en-US"/>
              <a:t>Click to edit Master title style</a:t>
            </a:r>
            <a:endParaRPr lang="en-AU" dirty="0"/>
          </a:p>
        </p:txBody>
      </p:sp>
      <p:sp>
        <p:nvSpPr>
          <p:cNvPr id="3" name="Content Placeholder 2">
            <a:extLst>
              <a:ext uri="{FF2B5EF4-FFF2-40B4-BE49-F238E27FC236}">
                <a16:creationId xmlns:a16="http://schemas.microsoft.com/office/drawing/2014/main" id="{5AE116F7-0AE7-40B0-9C9D-0F9CBF82DF85}"/>
              </a:ext>
            </a:extLst>
          </p:cNvPr>
          <p:cNvSpPr>
            <a:spLocks noGrp="1"/>
          </p:cNvSpPr>
          <p:nvPr>
            <p:ph idx="1"/>
          </p:nvPr>
        </p:nvSpPr>
        <p:spPr>
          <a:xfrm>
            <a:off x="3684793" y="503978"/>
            <a:ext cx="6774452" cy="6202505"/>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Text Placeholder 3">
            <a:extLst>
              <a:ext uri="{FF2B5EF4-FFF2-40B4-BE49-F238E27FC236}">
                <a16:creationId xmlns:a16="http://schemas.microsoft.com/office/drawing/2014/main" id="{4A46DFC6-B1F9-4548-AD13-D6EEFAE6DD0C}"/>
              </a:ext>
            </a:extLst>
          </p:cNvPr>
          <p:cNvSpPr>
            <a:spLocks noGrp="1"/>
          </p:cNvSpPr>
          <p:nvPr>
            <p:ph type="body" sz="half" idx="2"/>
          </p:nvPr>
        </p:nvSpPr>
        <p:spPr>
          <a:xfrm>
            <a:off x="233620" y="3436577"/>
            <a:ext cx="2907626" cy="2035755"/>
          </a:xfrm>
        </p:spPr>
        <p:txBody>
          <a:bodyPr>
            <a:normAutofit/>
          </a:bodyPr>
          <a:lstStyle>
            <a:lvl1pPr marL="0" indent="0">
              <a:buNone/>
              <a:defRPr sz="2456">
                <a:solidFill>
                  <a:schemeClr val="bg1"/>
                </a:solidFill>
              </a:defRPr>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en-US"/>
              <a:t>Edit Master text styles</a:t>
            </a:r>
          </a:p>
        </p:txBody>
      </p:sp>
      <p:sp>
        <p:nvSpPr>
          <p:cNvPr id="5" name="Date Placeholder 4">
            <a:extLst>
              <a:ext uri="{FF2B5EF4-FFF2-40B4-BE49-F238E27FC236}">
                <a16:creationId xmlns:a16="http://schemas.microsoft.com/office/drawing/2014/main" id="{AEB08899-091A-4986-B914-D309D6491E2A}"/>
              </a:ext>
            </a:extLst>
          </p:cNvPr>
          <p:cNvSpPr>
            <a:spLocks noGrp="1"/>
          </p:cNvSpPr>
          <p:nvPr>
            <p:ph type="dt" sz="half" idx="10"/>
          </p:nvPr>
        </p:nvSpPr>
        <p:spPr/>
        <p:txBody>
          <a:bodyPr/>
          <a:lstStyle/>
          <a:p>
            <a:fld id="{C6C0702F-6BD8-41C4-AC80-53F144499EC5}" type="datetime1">
              <a:rPr lang="en-AU" smtClean="0"/>
              <a:t>10/02/2021</a:t>
            </a:fld>
            <a:endParaRPr lang="en-AU" dirty="0"/>
          </a:p>
        </p:txBody>
      </p:sp>
      <p:sp>
        <p:nvSpPr>
          <p:cNvPr id="6" name="Footer Placeholder 5">
            <a:extLst>
              <a:ext uri="{FF2B5EF4-FFF2-40B4-BE49-F238E27FC236}">
                <a16:creationId xmlns:a16="http://schemas.microsoft.com/office/drawing/2014/main" id="{B935479A-D9D2-45B0-9A87-66C743FAB20E}"/>
              </a:ext>
            </a:extLst>
          </p:cNvPr>
          <p:cNvSpPr>
            <a:spLocks noGrp="1"/>
          </p:cNvSpPr>
          <p:nvPr>
            <p:ph type="ftr" sz="quarter" idx="11"/>
          </p:nvPr>
        </p:nvSpPr>
        <p:spPr/>
        <p:txBody>
          <a:bodyPr/>
          <a:lstStyle/>
          <a:p>
            <a:endParaRPr lang="en-AU" dirty="0"/>
          </a:p>
        </p:txBody>
      </p:sp>
      <p:sp>
        <p:nvSpPr>
          <p:cNvPr id="7" name="Slide Number Placeholder 6">
            <a:extLst>
              <a:ext uri="{FF2B5EF4-FFF2-40B4-BE49-F238E27FC236}">
                <a16:creationId xmlns:a16="http://schemas.microsoft.com/office/drawing/2014/main" id="{F7E2F7D9-6D72-472F-9761-0399665077CA}"/>
              </a:ext>
            </a:extLst>
          </p:cNvPr>
          <p:cNvSpPr>
            <a:spLocks noGrp="1"/>
          </p:cNvSpPr>
          <p:nvPr>
            <p:ph type="sldNum" sz="quarter" idx="12"/>
          </p:nvPr>
        </p:nvSpPr>
        <p:spPr/>
        <p:txBody>
          <a:bodyPr/>
          <a:lstStyle/>
          <a:p>
            <a:fld id="{4EC81F68-4976-451A-B2E9-79BCBD2F70CC}" type="slidenum">
              <a:rPr lang="en-AU" smtClean="0"/>
              <a:t>‹#›</a:t>
            </a:fld>
            <a:endParaRPr lang="en-AU" dirty="0"/>
          </a:p>
        </p:txBody>
      </p:sp>
      <p:pic>
        <p:nvPicPr>
          <p:cNvPr id="9" name="Picture 8">
            <a:extLst>
              <a:ext uri="{FF2B5EF4-FFF2-40B4-BE49-F238E27FC236}">
                <a16:creationId xmlns:a16="http://schemas.microsoft.com/office/drawing/2014/main" id="{CD7A8669-24E6-424D-B888-CEC73E481E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4035369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4AA570C-1BBC-4CDB-A506-E6982C6B7BDD}"/>
              </a:ext>
            </a:extLst>
          </p:cNvPr>
          <p:cNvSpPr/>
          <p:nvPr/>
        </p:nvSpPr>
        <p:spPr>
          <a:xfrm>
            <a:off x="0" y="0"/>
            <a:ext cx="10691813" cy="1461188"/>
          </a:xfrm>
          <a:prstGeom prst="rect">
            <a:avLst/>
          </a:prstGeom>
          <a:gradFill>
            <a:gsLst>
              <a:gs pos="0">
                <a:srgbClr val="360F3C"/>
              </a:gs>
              <a:gs pos="99000">
                <a:srgbClr val="771738"/>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184" dirty="0"/>
          </a:p>
        </p:txBody>
      </p:sp>
      <p:sp>
        <p:nvSpPr>
          <p:cNvPr id="2" name="Title Placeholder 1">
            <a:extLst>
              <a:ext uri="{FF2B5EF4-FFF2-40B4-BE49-F238E27FC236}">
                <a16:creationId xmlns:a16="http://schemas.microsoft.com/office/drawing/2014/main" id="{E813FF67-1633-4DD4-99C9-C98EEFE702B2}"/>
              </a:ext>
            </a:extLst>
          </p:cNvPr>
          <p:cNvSpPr>
            <a:spLocks noGrp="1"/>
          </p:cNvSpPr>
          <p:nvPr>
            <p:ph type="title"/>
          </p:nvPr>
        </p:nvSpPr>
        <p:spPr>
          <a:xfrm>
            <a:off x="206547" y="150494"/>
            <a:ext cx="7894138" cy="1310695"/>
          </a:xfrm>
          <a:prstGeom prst="rect">
            <a:avLst/>
          </a:prstGeom>
        </p:spPr>
        <p:txBody>
          <a:bodyPr vert="horz" lIns="91440" tIns="45720" rIns="91440" bIns="45720" rtlCol="0" anchor="b" anchorCtr="0">
            <a:normAutofit/>
          </a:bodyPr>
          <a:lstStyle/>
          <a:p>
            <a:r>
              <a:rPr lang="en-US"/>
              <a:t>Click to edit Master title style</a:t>
            </a:r>
            <a:endParaRPr lang="en-AU" dirty="0"/>
          </a:p>
        </p:txBody>
      </p:sp>
      <p:sp>
        <p:nvSpPr>
          <p:cNvPr id="3" name="Text Placeholder 2">
            <a:extLst>
              <a:ext uri="{FF2B5EF4-FFF2-40B4-BE49-F238E27FC236}">
                <a16:creationId xmlns:a16="http://schemas.microsoft.com/office/drawing/2014/main" id="{27D0BBB1-D145-40B9-81B9-93197AFAADDE}"/>
              </a:ext>
            </a:extLst>
          </p:cNvPr>
          <p:cNvSpPr>
            <a:spLocks noGrp="1"/>
          </p:cNvSpPr>
          <p:nvPr>
            <p:ph type="body" idx="1"/>
          </p:nvPr>
        </p:nvSpPr>
        <p:spPr>
          <a:xfrm>
            <a:off x="206546" y="2012414"/>
            <a:ext cx="10255425" cy="479654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4" name="Date Placeholder 3">
            <a:extLst>
              <a:ext uri="{FF2B5EF4-FFF2-40B4-BE49-F238E27FC236}">
                <a16:creationId xmlns:a16="http://schemas.microsoft.com/office/drawing/2014/main" id="{C4F2B31C-A208-4978-9A1D-EA4662D26BC7}"/>
              </a:ext>
            </a:extLst>
          </p:cNvPr>
          <p:cNvSpPr>
            <a:spLocks noGrp="1"/>
          </p:cNvSpPr>
          <p:nvPr>
            <p:ph type="dt" sz="half" idx="2"/>
          </p:nvPr>
        </p:nvSpPr>
        <p:spPr>
          <a:xfrm>
            <a:off x="8327920" y="7006699"/>
            <a:ext cx="1522449" cy="402483"/>
          </a:xfrm>
          <a:prstGeom prst="rect">
            <a:avLst/>
          </a:prstGeom>
        </p:spPr>
        <p:txBody>
          <a:bodyPr vert="horz" lIns="91440" tIns="45720" rIns="91440" bIns="45720" rtlCol="0" anchor="ctr"/>
          <a:lstStyle>
            <a:lvl1pPr algn="l">
              <a:defRPr sz="1052">
                <a:solidFill>
                  <a:schemeClr val="tx1">
                    <a:tint val="75000"/>
                  </a:schemeClr>
                </a:solidFill>
              </a:defRPr>
            </a:lvl1pPr>
          </a:lstStyle>
          <a:p>
            <a:fld id="{DEE3B658-50EC-4ABB-BFE5-C839528F528D}" type="datetime1">
              <a:rPr lang="en-AU" smtClean="0"/>
              <a:t>10/02/2021</a:t>
            </a:fld>
            <a:endParaRPr lang="en-AU" dirty="0"/>
          </a:p>
        </p:txBody>
      </p:sp>
      <p:sp>
        <p:nvSpPr>
          <p:cNvPr id="5" name="Footer Placeholder 4">
            <a:extLst>
              <a:ext uri="{FF2B5EF4-FFF2-40B4-BE49-F238E27FC236}">
                <a16:creationId xmlns:a16="http://schemas.microsoft.com/office/drawing/2014/main" id="{7ACC266F-310A-4449-8A29-6F1ACA0C6CA5}"/>
              </a:ext>
            </a:extLst>
          </p:cNvPr>
          <p:cNvSpPr>
            <a:spLocks noGrp="1"/>
          </p:cNvSpPr>
          <p:nvPr>
            <p:ph type="ftr" sz="quarter" idx="3"/>
          </p:nvPr>
        </p:nvSpPr>
        <p:spPr>
          <a:xfrm>
            <a:off x="3541663" y="7006699"/>
            <a:ext cx="4679868" cy="402483"/>
          </a:xfrm>
          <a:prstGeom prst="rect">
            <a:avLst/>
          </a:prstGeom>
        </p:spPr>
        <p:txBody>
          <a:bodyPr vert="horz" lIns="91440" tIns="45720" rIns="91440" bIns="45720" rtlCol="0" anchor="ctr"/>
          <a:lstStyle>
            <a:lvl1pPr algn="r">
              <a:defRPr sz="1052">
                <a:solidFill>
                  <a:schemeClr val="tx1">
                    <a:tint val="75000"/>
                  </a:schemeClr>
                </a:solidFill>
              </a:defRPr>
            </a:lvl1pPr>
          </a:lstStyle>
          <a:p>
            <a:endParaRPr lang="en-AU" dirty="0"/>
          </a:p>
        </p:txBody>
      </p:sp>
      <p:sp>
        <p:nvSpPr>
          <p:cNvPr id="6" name="Slide Number Placeholder 5">
            <a:extLst>
              <a:ext uri="{FF2B5EF4-FFF2-40B4-BE49-F238E27FC236}">
                <a16:creationId xmlns:a16="http://schemas.microsoft.com/office/drawing/2014/main" id="{F32EF9F2-B7AF-45F0-96E3-4AB78790C458}"/>
              </a:ext>
            </a:extLst>
          </p:cNvPr>
          <p:cNvSpPr>
            <a:spLocks noGrp="1"/>
          </p:cNvSpPr>
          <p:nvPr>
            <p:ph type="sldNum" sz="quarter" idx="4"/>
          </p:nvPr>
        </p:nvSpPr>
        <p:spPr>
          <a:xfrm>
            <a:off x="9956751" y="7006699"/>
            <a:ext cx="505220" cy="402483"/>
          </a:xfrm>
          <a:prstGeom prst="rect">
            <a:avLst/>
          </a:prstGeom>
        </p:spPr>
        <p:txBody>
          <a:bodyPr vert="horz" lIns="91440" tIns="45720" rIns="91440" bIns="45720" rtlCol="0" anchor="ctr"/>
          <a:lstStyle>
            <a:lvl1pPr algn="r">
              <a:defRPr sz="1052">
                <a:solidFill>
                  <a:schemeClr val="tx1">
                    <a:tint val="75000"/>
                  </a:schemeClr>
                </a:solidFill>
              </a:defRPr>
            </a:lvl1pPr>
          </a:lstStyle>
          <a:p>
            <a:fld id="{4EC81F68-4976-451A-B2E9-79BCBD2F70CC}" type="slidenum">
              <a:rPr lang="en-AU" smtClean="0"/>
              <a:t>‹#›</a:t>
            </a:fld>
            <a:endParaRPr lang="en-AU" dirty="0"/>
          </a:p>
        </p:txBody>
      </p:sp>
      <p:pic>
        <p:nvPicPr>
          <p:cNvPr id="8" name="Picture 7">
            <a:extLst>
              <a:ext uri="{FF2B5EF4-FFF2-40B4-BE49-F238E27FC236}">
                <a16:creationId xmlns:a16="http://schemas.microsoft.com/office/drawing/2014/main" id="{97C1AA2C-3FFA-48E8-B036-2C5DC3A52F92}"/>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06547" y="6854541"/>
            <a:ext cx="1522450" cy="501513"/>
          </a:xfrm>
          <a:prstGeom prst="rect">
            <a:avLst/>
          </a:prstGeom>
        </p:spPr>
      </p:pic>
    </p:spTree>
    <p:extLst>
      <p:ext uri="{BB962C8B-B14F-4D97-AF65-F5344CB8AC3E}">
        <p14:creationId xmlns:p14="http://schemas.microsoft.com/office/powerpoint/2010/main" val="34374932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9" r:id="rId11"/>
  </p:sldLayoutIdLst>
  <p:hf hdr="0" ftr="0" dt="0"/>
  <p:txStyles>
    <p:titleStyle>
      <a:lvl1pPr algn="l" defTabSz="801929" rtl="0" eaLnBrk="1" latinLnBrk="0" hangingPunct="1">
        <a:lnSpc>
          <a:spcPct val="90000"/>
        </a:lnSpc>
        <a:spcBef>
          <a:spcPct val="0"/>
        </a:spcBef>
        <a:buNone/>
        <a:defRPr sz="3859" b="0" kern="1200">
          <a:solidFill>
            <a:schemeClr val="bg1"/>
          </a:solidFill>
          <a:latin typeface="+mj-lt"/>
          <a:ea typeface="+mj-ea"/>
          <a:cs typeface="+mj-cs"/>
        </a:defRPr>
      </a:lvl1pPr>
    </p:titleStyle>
    <p:bodyStyle>
      <a:lvl1pPr marL="200482" indent="-200482" algn="l" defTabSz="801929"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p:bodyStyle>
    <p:otherStyle>
      <a:defPPr>
        <a:defRPr lang="en-US"/>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mailto:5MS@aemo.com.au"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2538F-3D75-4E6A-B0F9-138325A4EDBF}"/>
              </a:ext>
            </a:extLst>
          </p:cNvPr>
          <p:cNvSpPr>
            <a:spLocks noGrp="1"/>
          </p:cNvSpPr>
          <p:nvPr>
            <p:ph type="ctrTitle"/>
          </p:nvPr>
        </p:nvSpPr>
        <p:spPr>
          <a:xfrm>
            <a:off x="582871" y="1581150"/>
            <a:ext cx="9607541" cy="1755816"/>
          </a:xfrm>
        </p:spPr>
        <p:txBody>
          <a:bodyPr>
            <a:normAutofit/>
          </a:bodyPr>
          <a:lstStyle/>
          <a:p>
            <a:r>
              <a:rPr lang="en-AU" sz="4000" dirty="0"/>
              <a:t>5MS/GS Transition Focus Group #12: </a:t>
            </a:r>
            <a:endParaRPr lang="en-AU" sz="4000" i="1" dirty="0"/>
          </a:p>
        </p:txBody>
      </p:sp>
      <p:sp>
        <p:nvSpPr>
          <p:cNvPr id="3" name="Subtitle 2">
            <a:extLst>
              <a:ext uri="{FF2B5EF4-FFF2-40B4-BE49-F238E27FC236}">
                <a16:creationId xmlns:a16="http://schemas.microsoft.com/office/drawing/2014/main" id="{3757E418-19FE-40E5-999B-F1E2819A5EAE}"/>
              </a:ext>
            </a:extLst>
          </p:cNvPr>
          <p:cNvSpPr>
            <a:spLocks noGrp="1"/>
          </p:cNvSpPr>
          <p:nvPr>
            <p:ph type="subTitle" idx="1"/>
          </p:nvPr>
        </p:nvSpPr>
        <p:spPr>
          <a:xfrm>
            <a:off x="756165" y="3399312"/>
            <a:ext cx="9434247" cy="2375505"/>
          </a:xfrm>
        </p:spPr>
        <p:txBody>
          <a:bodyPr vert="horz" lIns="91440" tIns="45720" rIns="91440" bIns="45720" rtlCol="0" anchor="t">
            <a:noAutofit/>
          </a:bodyPr>
          <a:lstStyle/>
          <a:p>
            <a:pPr>
              <a:lnSpc>
                <a:spcPct val="200000"/>
              </a:lnSpc>
            </a:pPr>
            <a:r>
              <a:rPr lang="en-AU" sz="1800" b="1" dirty="0">
                <a:latin typeface="Arial"/>
                <a:cs typeface="Arial"/>
              </a:rPr>
              <a:t>Thursday 11</a:t>
            </a:r>
            <a:r>
              <a:rPr lang="en-AU" sz="1800" b="1" baseline="30000" dirty="0">
                <a:latin typeface="Arial"/>
                <a:cs typeface="Arial"/>
              </a:rPr>
              <a:t>th</a:t>
            </a:r>
            <a:r>
              <a:rPr lang="en-AU" sz="1800" b="1" dirty="0">
                <a:latin typeface="Arial"/>
                <a:cs typeface="Arial"/>
              </a:rPr>
              <a:t> Feb 2021</a:t>
            </a:r>
          </a:p>
          <a:p>
            <a:r>
              <a:rPr lang="en-AU" sz="1800" b="1" dirty="0">
                <a:latin typeface="Arial" panose="020B0604020202020204" pitchFamily="34" charset="0"/>
                <a:cs typeface="Arial" panose="020B0604020202020204" pitchFamily="34" charset="0"/>
              </a:rPr>
              <a:t>WebEx only </a:t>
            </a:r>
            <a:r>
              <a:rPr lang="en-AU" sz="1800" dirty="0">
                <a:latin typeface="Arial" panose="020B0604020202020204" pitchFamily="34" charset="0"/>
                <a:cs typeface="Arial" panose="020B0604020202020204" pitchFamily="34" charset="0"/>
              </a:rPr>
              <a:t>[details in calendar invitation]</a:t>
            </a:r>
          </a:p>
          <a:p>
            <a:r>
              <a:rPr lang="en-AU" sz="1800" b="1" dirty="0">
                <a:solidFill>
                  <a:srgbClr val="FFFF00"/>
                </a:solidFill>
                <a:latin typeface="Arial" panose="020B0604020202020204" pitchFamily="34" charset="0"/>
                <a:cs typeface="Arial" panose="020B0604020202020204" pitchFamily="34" charset="0"/>
              </a:rPr>
              <a:t>**Please disconnect from your workplace VPN for the WebEx call**</a:t>
            </a:r>
          </a:p>
          <a:p>
            <a:endParaRPr lang="en-AU" sz="1800" dirty="0">
              <a:latin typeface="Arial" panose="020B0604020202020204" pitchFamily="34" charset="0"/>
              <a:cs typeface="Arial" panose="020B0604020202020204" pitchFamily="34" charset="0"/>
            </a:endParaRPr>
          </a:p>
          <a:p>
            <a:pPr algn="ctr"/>
            <a:r>
              <a:rPr lang="en-AU" sz="1800" b="1" dirty="0">
                <a:solidFill>
                  <a:srgbClr val="FFFF00"/>
                </a:solidFill>
                <a:latin typeface="Arial" panose="020B0604020202020204" pitchFamily="34" charset="0"/>
                <a:cs typeface="Arial" panose="020B0604020202020204" pitchFamily="34" charset="0"/>
              </a:rPr>
              <a:t>PLEASE NOTE THIS MEETING WILL BE RECORDED FOR THE PURPOSE OF PREPARING MINUTES</a:t>
            </a:r>
          </a:p>
        </p:txBody>
      </p:sp>
      <p:sp>
        <p:nvSpPr>
          <p:cNvPr id="4" name="Slide Number Placeholder 3">
            <a:extLst>
              <a:ext uri="{FF2B5EF4-FFF2-40B4-BE49-F238E27FC236}">
                <a16:creationId xmlns:a16="http://schemas.microsoft.com/office/drawing/2014/main" id="{C9BE4E17-DE6C-46E3-8AA7-89A9CEBF535E}"/>
              </a:ext>
            </a:extLst>
          </p:cNvPr>
          <p:cNvSpPr>
            <a:spLocks noGrp="1"/>
          </p:cNvSpPr>
          <p:nvPr>
            <p:ph type="sldNum" sz="quarter" idx="12"/>
          </p:nvPr>
        </p:nvSpPr>
        <p:spPr/>
        <p:txBody>
          <a:bodyPr/>
          <a:lstStyle/>
          <a:p>
            <a:fld id="{4EC81F68-4976-451A-B2E9-79BCBD2F70CC}" type="slidenum">
              <a:rPr lang="en-AU" smtClean="0"/>
              <a:pPr/>
              <a:t>1</a:t>
            </a:fld>
            <a:endParaRPr lang="en-AU" dirty="0"/>
          </a:p>
        </p:txBody>
      </p:sp>
    </p:spTree>
    <p:extLst>
      <p:ext uri="{BB962C8B-B14F-4D97-AF65-F5344CB8AC3E}">
        <p14:creationId xmlns:p14="http://schemas.microsoft.com/office/powerpoint/2010/main" val="2631573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10485266" cy="1310695"/>
          </a:xfrm>
        </p:spPr>
        <p:txBody>
          <a:bodyPr/>
          <a:lstStyle/>
          <a:p>
            <a:r>
              <a:rPr lang="en-AU" dirty="0"/>
              <a:t>Upcoming MTP Activities</a:t>
            </a:r>
            <a:br>
              <a:rPr lang="en-AU" dirty="0"/>
            </a:br>
            <a:r>
              <a:rPr lang="en-AU" sz="1800" dirty="0"/>
              <a:t>(Assumes Option 1 MDM Go-Live Dates)</a:t>
            </a:r>
            <a:endParaRPr lang="en-AU" dirty="0"/>
          </a:p>
        </p:txBody>
      </p:sp>
      <p:graphicFrame>
        <p:nvGraphicFramePr>
          <p:cNvPr id="5" name="Table 5">
            <a:extLst>
              <a:ext uri="{FF2B5EF4-FFF2-40B4-BE49-F238E27FC236}">
                <a16:creationId xmlns:a16="http://schemas.microsoft.com/office/drawing/2014/main" id="{B4749FEA-DB41-4E08-ADEC-4FC9C98B61DE}"/>
              </a:ext>
            </a:extLst>
          </p:cNvPr>
          <p:cNvGraphicFramePr>
            <a:graphicFrameLocks noGrp="1"/>
          </p:cNvGraphicFramePr>
          <p:nvPr>
            <p:ph idx="1"/>
            <p:extLst>
              <p:ext uri="{D42A27DB-BD31-4B8C-83A1-F6EECF244321}">
                <p14:modId xmlns:p14="http://schemas.microsoft.com/office/powerpoint/2010/main" val="2416787165"/>
              </p:ext>
            </p:extLst>
          </p:nvPr>
        </p:nvGraphicFramePr>
        <p:xfrm>
          <a:off x="0" y="1625020"/>
          <a:ext cx="10601226" cy="5227320"/>
        </p:xfrm>
        <a:graphic>
          <a:graphicData uri="http://schemas.openxmlformats.org/drawingml/2006/table">
            <a:tbl>
              <a:tblPr firstRow="1" bandRow="1">
                <a:tableStyleId>{5C22544A-7EE6-4342-B048-85BDC9FD1C3A}</a:tableStyleId>
              </a:tblPr>
              <a:tblGrid>
                <a:gridCol w="6229532">
                  <a:extLst>
                    <a:ext uri="{9D8B030D-6E8A-4147-A177-3AD203B41FA5}">
                      <a16:colId xmlns:a16="http://schemas.microsoft.com/office/drawing/2014/main" val="116888471"/>
                    </a:ext>
                  </a:extLst>
                </a:gridCol>
                <a:gridCol w="1455142">
                  <a:extLst>
                    <a:ext uri="{9D8B030D-6E8A-4147-A177-3AD203B41FA5}">
                      <a16:colId xmlns:a16="http://schemas.microsoft.com/office/drawing/2014/main" val="4048816944"/>
                    </a:ext>
                  </a:extLst>
                </a:gridCol>
                <a:gridCol w="2916552">
                  <a:extLst>
                    <a:ext uri="{9D8B030D-6E8A-4147-A177-3AD203B41FA5}">
                      <a16:colId xmlns:a16="http://schemas.microsoft.com/office/drawing/2014/main" val="2964596239"/>
                    </a:ext>
                  </a:extLst>
                </a:gridCol>
              </a:tblGrid>
              <a:tr h="370840">
                <a:tc>
                  <a:txBody>
                    <a:bodyPr/>
                    <a:lstStyle/>
                    <a:p>
                      <a:pPr algn="ctr"/>
                      <a:r>
                        <a:rPr lang="en-AU" sz="1200" dirty="0"/>
                        <a:t>Description</a:t>
                      </a:r>
                    </a:p>
                  </a:txBody>
                  <a:tcPr>
                    <a:solidFill>
                      <a:srgbClr val="002060"/>
                    </a:solidFill>
                  </a:tcPr>
                </a:tc>
                <a:tc>
                  <a:txBody>
                    <a:bodyPr/>
                    <a:lstStyle/>
                    <a:p>
                      <a:pPr algn="ctr"/>
                      <a:r>
                        <a:rPr lang="en-AU" sz="1200" dirty="0"/>
                        <a:t>Date</a:t>
                      </a:r>
                    </a:p>
                  </a:txBody>
                  <a:tcPr>
                    <a:solidFill>
                      <a:srgbClr val="002060"/>
                    </a:solidFill>
                  </a:tcPr>
                </a:tc>
                <a:tc>
                  <a:txBody>
                    <a:bodyPr/>
                    <a:lstStyle/>
                    <a:p>
                      <a:pPr lvl="0" algn="ctr">
                        <a:buNone/>
                      </a:pPr>
                      <a:r>
                        <a:rPr lang="en-AU" sz="1200" b="1" i="0" u="none" strike="noStrike" noProof="0" dirty="0">
                          <a:latin typeface="Segoe UI Semilight"/>
                        </a:rPr>
                        <a:t>Activity ID</a:t>
                      </a:r>
                      <a:endParaRPr lang="en-US" sz="1200" b="1" i="0" u="none" strike="noStrike" noProof="0" dirty="0">
                        <a:latin typeface="Segoe UI Semilight"/>
                      </a:endParaRPr>
                    </a:p>
                  </a:txBody>
                  <a:tcPr>
                    <a:solidFill>
                      <a:srgbClr val="002060"/>
                    </a:solidFill>
                  </a:tcPr>
                </a:tc>
                <a:extLst>
                  <a:ext uri="{0D108BD9-81ED-4DB2-BD59-A6C34878D82A}">
                    <a16:rowId xmlns:a16="http://schemas.microsoft.com/office/drawing/2014/main" val="2493088496"/>
                  </a:ext>
                </a:extLst>
              </a:tr>
              <a:tr h="370840">
                <a:tc>
                  <a:txBody>
                    <a:bodyPr/>
                    <a:lstStyle/>
                    <a:p>
                      <a:r>
                        <a:rPr lang="en-AU" sz="1200" dirty="0">
                          <a:solidFill>
                            <a:srgbClr val="FF0000"/>
                          </a:solidFill>
                        </a:rPr>
                        <a:t>MPs</a:t>
                      </a:r>
                      <a:r>
                        <a:rPr lang="en-AU" sz="1200" dirty="0">
                          <a:solidFill>
                            <a:schemeClr val="tx1"/>
                          </a:solidFill>
                        </a:rPr>
                        <a:t> to provide progress and amendments to forward plans for Type 1-3, subset of 4 and ‘known’ cross boundary meters to AEMO</a:t>
                      </a:r>
                    </a:p>
                  </a:txBody>
                  <a:tcPr>
                    <a:solidFill>
                      <a:schemeClr val="bg1">
                        <a:lumMod val="95000"/>
                      </a:schemeClr>
                    </a:solidFill>
                  </a:tcPr>
                </a:tc>
                <a:tc>
                  <a:txBody>
                    <a:bodyPr/>
                    <a:lstStyle/>
                    <a:p>
                      <a:pPr algn="ctr"/>
                      <a:r>
                        <a:rPr lang="en-AU" sz="1200" dirty="0">
                          <a:solidFill>
                            <a:schemeClr val="bg1"/>
                          </a:solidFill>
                        </a:rPr>
                        <a:t>By 1 March 2021</a:t>
                      </a:r>
                    </a:p>
                  </a:txBody>
                  <a:tcPr>
                    <a:solidFill>
                      <a:srgbClr val="FF0000"/>
                    </a:solidFill>
                  </a:tcPr>
                </a:tc>
                <a:tc>
                  <a:txBody>
                    <a:bodyPr/>
                    <a:lstStyle/>
                    <a:p>
                      <a:pPr lvl="0">
                        <a:buNone/>
                      </a:pPr>
                      <a:r>
                        <a:rPr lang="en-AU" sz="1200" dirty="0">
                          <a:solidFill>
                            <a:schemeClr val="tx1"/>
                          </a:solidFill>
                        </a:rPr>
                        <a:t>A3a, A8a, A13a, A19a</a:t>
                      </a:r>
                      <a:endParaRPr lang="en-US" sz="1200" dirty="0">
                        <a:solidFill>
                          <a:schemeClr val="tx1"/>
                        </a:solidFill>
                      </a:endParaRPr>
                    </a:p>
                  </a:txBody>
                  <a:tcPr>
                    <a:solidFill>
                      <a:schemeClr val="bg1">
                        <a:lumMod val="95000"/>
                      </a:schemeClr>
                    </a:solidFill>
                  </a:tcPr>
                </a:tc>
                <a:extLst>
                  <a:ext uri="{0D108BD9-81ED-4DB2-BD59-A6C34878D82A}">
                    <a16:rowId xmlns:a16="http://schemas.microsoft.com/office/drawing/2014/main" val="1157584682"/>
                  </a:ext>
                </a:extLst>
              </a:tr>
              <a:tr h="370840">
                <a:tc>
                  <a:txBody>
                    <a:bodyPr/>
                    <a:lstStyle/>
                    <a:p>
                      <a:r>
                        <a:rPr lang="en-AU" sz="1200" dirty="0">
                          <a:solidFill>
                            <a:srgbClr val="FF0000"/>
                          </a:solidFill>
                        </a:rPr>
                        <a:t>MDPs</a:t>
                      </a:r>
                      <a:r>
                        <a:rPr lang="en-AU" sz="1200" dirty="0">
                          <a:solidFill>
                            <a:schemeClr val="tx1"/>
                          </a:solidFill>
                        </a:rPr>
                        <a:t> to provide progress and amendments to forward plans for Type 4, 4A, VICAMI and Sample meters to AEMO</a:t>
                      </a:r>
                    </a:p>
                  </a:txBody>
                  <a:tcPr>
                    <a:solidFill>
                      <a:schemeClr val="bg1">
                        <a:lumMod val="85000"/>
                      </a:schemeClr>
                    </a:solidFill>
                  </a:tcPr>
                </a:tc>
                <a:tc>
                  <a:txBody>
                    <a:bodyPr/>
                    <a:lstStyle/>
                    <a:p>
                      <a:pPr algn="ctr"/>
                      <a:r>
                        <a:rPr lang="en-AU" sz="1200" dirty="0">
                          <a:solidFill>
                            <a:schemeClr val="bg1"/>
                          </a:solidFill>
                        </a:rPr>
                        <a:t>By 1 March 2021</a:t>
                      </a:r>
                    </a:p>
                  </a:txBody>
                  <a:tcPr>
                    <a:solidFill>
                      <a:srgbClr val="FF0000"/>
                    </a:solidFill>
                  </a:tcPr>
                </a:tc>
                <a:tc>
                  <a:txBody>
                    <a:bodyPr/>
                    <a:lstStyle/>
                    <a:p>
                      <a:pPr lvl="0">
                        <a:buNone/>
                      </a:pPr>
                      <a:r>
                        <a:rPr lang="en-AU" sz="1200" dirty="0">
                          <a:solidFill>
                            <a:schemeClr val="tx1"/>
                          </a:solidFill>
                        </a:rPr>
                        <a:t>A52a, A58a, A64a, A70a</a:t>
                      </a:r>
                      <a:endParaRPr lang="en-US" sz="1200" dirty="0">
                        <a:solidFill>
                          <a:schemeClr val="tx1"/>
                        </a:solidFill>
                      </a:endParaRPr>
                    </a:p>
                  </a:txBody>
                  <a:tcPr>
                    <a:solidFill>
                      <a:schemeClr val="bg1">
                        <a:lumMod val="85000"/>
                      </a:schemeClr>
                    </a:solidFill>
                  </a:tcPr>
                </a:tc>
                <a:extLst>
                  <a:ext uri="{0D108BD9-81ED-4DB2-BD59-A6C34878D82A}">
                    <a16:rowId xmlns:a16="http://schemas.microsoft.com/office/drawing/2014/main" val="215753199"/>
                  </a:ext>
                </a:extLst>
              </a:tr>
              <a:tr h="370840">
                <a:tc>
                  <a:txBody>
                    <a:bodyPr/>
                    <a:lstStyle/>
                    <a:p>
                      <a:r>
                        <a:rPr lang="en-AU" sz="1200" dirty="0">
                          <a:solidFill>
                            <a:srgbClr val="FF0000"/>
                          </a:solidFill>
                        </a:rPr>
                        <a:t>MDPs</a:t>
                      </a:r>
                      <a:r>
                        <a:rPr lang="en-AU" sz="1200" dirty="0">
                          <a:solidFill>
                            <a:schemeClr val="tx1"/>
                          </a:solidFill>
                        </a:rPr>
                        <a:t> to provide datastream conversion plans to convert Net datastreams to register level</a:t>
                      </a:r>
                    </a:p>
                  </a:txBody>
                  <a:tcPr>
                    <a:solidFill>
                      <a:schemeClr val="bg1"/>
                    </a:solidFill>
                  </a:tcPr>
                </a:tc>
                <a:tc>
                  <a:txBody>
                    <a:bodyPr/>
                    <a:lstStyle/>
                    <a:p>
                      <a:pPr algn="ctr"/>
                      <a:r>
                        <a:rPr lang="en-AU" sz="1200" dirty="0">
                          <a:solidFill>
                            <a:schemeClr val="bg1"/>
                          </a:solidFill>
                        </a:rPr>
                        <a:t>By 1 March 2021</a:t>
                      </a:r>
                    </a:p>
                  </a:txBody>
                  <a:tcPr>
                    <a:solidFill>
                      <a:srgbClr val="FF0000"/>
                    </a:solidFill>
                  </a:tcPr>
                </a:tc>
                <a:tc>
                  <a:txBody>
                    <a:bodyPr/>
                    <a:lstStyle/>
                    <a:p>
                      <a:pPr lvl="0">
                        <a:buNone/>
                      </a:pPr>
                      <a:r>
                        <a:rPr lang="en-AU" sz="1200" kern="1200" dirty="0">
                          <a:solidFill>
                            <a:schemeClr val="dk1"/>
                          </a:solidFill>
                          <a:latin typeface="+mn-lt"/>
                          <a:ea typeface="+mn-ea"/>
                          <a:cs typeface="+mn-cs"/>
                        </a:rPr>
                        <a:t>A32a, A37a, A42a</a:t>
                      </a:r>
                      <a:endParaRPr lang="en-US" sz="1200" kern="1200" dirty="0">
                        <a:solidFill>
                          <a:schemeClr val="dk1"/>
                        </a:solidFill>
                        <a:latin typeface="+mn-lt"/>
                        <a:ea typeface="+mn-ea"/>
                        <a:cs typeface="+mn-cs"/>
                      </a:endParaRPr>
                    </a:p>
                  </a:txBody>
                  <a:tcPr>
                    <a:solidFill>
                      <a:schemeClr val="bg1">
                        <a:lumMod val="95000"/>
                      </a:schemeClr>
                    </a:solidFill>
                  </a:tcPr>
                </a:tc>
                <a:extLst>
                  <a:ext uri="{0D108BD9-81ED-4DB2-BD59-A6C34878D82A}">
                    <a16:rowId xmlns:a16="http://schemas.microsoft.com/office/drawing/2014/main" val="1131617472"/>
                  </a:ext>
                </a:extLst>
              </a:tr>
              <a:tr h="370840">
                <a:tc>
                  <a:txBody>
                    <a:bodyPr/>
                    <a:lstStyle/>
                    <a:p>
                      <a:r>
                        <a:rPr lang="en-AU" sz="1200" dirty="0">
                          <a:solidFill>
                            <a:srgbClr val="FF0000"/>
                          </a:solidFill>
                        </a:rPr>
                        <a:t>LNSPs</a:t>
                      </a:r>
                      <a:r>
                        <a:rPr lang="en-AU" sz="1200" dirty="0">
                          <a:solidFill>
                            <a:schemeClr val="tx1"/>
                          </a:solidFill>
                        </a:rPr>
                        <a:t> to provide NMI Create plans for Cross Boundary and NCONUMLs to AEMO</a:t>
                      </a:r>
                    </a:p>
                  </a:txBody>
                  <a:tcPr>
                    <a:solidFill>
                      <a:schemeClr val="bg1">
                        <a:lumMod val="85000"/>
                      </a:schemeClr>
                    </a:solidFill>
                  </a:tcPr>
                </a:tc>
                <a:tc>
                  <a:txBody>
                    <a:bodyPr/>
                    <a:lstStyle/>
                    <a:p>
                      <a:pPr algn="ctr"/>
                      <a:r>
                        <a:rPr lang="en-AU" sz="1200" dirty="0">
                          <a:solidFill>
                            <a:schemeClr val="bg1"/>
                          </a:solidFill>
                        </a:rPr>
                        <a:t>By 1 March 2021</a:t>
                      </a:r>
                    </a:p>
                  </a:txBody>
                  <a:tcPr>
                    <a:solidFill>
                      <a:srgbClr val="FF0000"/>
                    </a:solidFill>
                  </a:tcPr>
                </a:tc>
                <a:tc>
                  <a:txBody>
                    <a:bodyPr/>
                    <a:lstStyle/>
                    <a:p>
                      <a:pPr lvl="0">
                        <a:buNone/>
                      </a:pPr>
                      <a:r>
                        <a:rPr lang="en-US" sz="1200" dirty="0">
                          <a:solidFill>
                            <a:schemeClr val="tx1"/>
                          </a:solidFill>
                        </a:rPr>
                        <a:t>A95a, A99a</a:t>
                      </a:r>
                    </a:p>
                  </a:txBody>
                  <a:tcPr>
                    <a:solidFill>
                      <a:schemeClr val="bg1">
                        <a:lumMod val="85000"/>
                      </a:schemeClr>
                    </a:solidFill>
                  </a:tcPr>
                </a:tc>
                <a:extLst>
                  <a:ext uri="{0D108BD9-81ED-4DB2-BD59-A6C34878D82A}">
                    <a16:rowId xmlns:a16="http://schemas.microsoft.com/office/drawing/2014/main" val="1551372971"/>
                  </a:ext>
                </a:extLst>
              </a:tr>
              <a:tr h="370840">
                <a:tc>
                  <a:txBody>
                    <a:bodyPr/>
                    <a:lstStyle/>
                    <a:p>
                      <a:pPr lvl="0">
                        <a:buNone/>
                      </a:pPr>
                      <a:r>
                        <a:rPr lang="en-AU" sz="1200" dirty="0">
                          <a:solidFill>
                            <a:schemeClr val="bg1"/>
                          </a:solidFill>
                        </a:rPr>
                        <a:t>MPs to update the Meter Read Type code with RWDA or RWDD, as applicable</a:t>
                      </a:r>
                      <a:endParaRPr lang="en-US" sz="1600" dirty="0"/>
                    </a:p>
                  </a:txBody>
                  <a:tcPr>
                    <a:solidFill>
                      <a:srgbClr val="FF0000"/>
                    </a:solidFill>
                  </a:tcPr>
                </a:tc>
                <a:tc>
                  <a:txBody>
                    <a:bodyPr/>
                    <a:lstStyle/>
                    <a:p>
                      <a:pPr marL="0" marR="0" lvl="0" indent="0" algn="ctr" rtl="0">
                        <a:lnSpc>
                          <a:spcPct val="100000"/>
                        </a:lnSpc>
                        <a:spcBef>
                          <a:spcPts val="0"/>
                        </a:spcBef>
                        <a:spcAft>
                          <a:spcPts val="0"/>
                        </a:spcAft>
                        <a:buClrTx/>
                        <a:buSzTx/>
                        <a:buFontTx/>
                        <a:buNone/>
                      </a:pPr>
                      <a:r>
                        <a:rPr lang="en-AU" sz="1200" dirty="0">
                          <a:solidFill>
                            <a:schemeClr val="bg1"/>
                          </a:solidFill>
                        </a:rPr>
                        <a:t>From 9 March 2021</a:t>
                      </a:r>
                      <a:endParaRPr lang="en-AU" sz="1600" dirty="0"/>
                    </a:p>
                  </a:txBody>
                  <a:tcPr>
                    <a:solidFill>
                      <a:srgbClr val="FF0000"/>
                    </a:solidFill>
                  </a:tcPr>
                </a:tc>
                <a:tc>
                  <a:txBody>
                    <a:bodyPr/>
                    <a:lstStyle/>
                    <a:p>
                      <a:pPr lvl="0">
                        <a:buNone/>
                      </a:pPr>
                      <a:r>
                        <a:rPr lang="en-US" sz="1200" dirty="0">
                          <a:solidFill>
                            <a:schemeClr val="bg1"/>
                          </a:solidFill>
                        </a:rPr>
                        <a:t>A36b, A40b, A45b, A51a, A57b, A63b, A69b, A75b</a:t>
                      </a:r>
                      <a:endParaRPr lang="en-US" sz="1600" dirty="0"/>
                    </a:p>
                  </a:txBody>
                  <a:tcPr>
                    <a:solidFill>
                      <a:srgbClr val="FF0000"/>
                    </a:solidFill>
                  </a:tcPr>
                </a:tc>
                <a:extLst>
                  <a:ext uri="{0D108BD9-81ED-4DB2-BD59-A6C34878D82A}">
                    <a16:rowId xmlns:a16="http://schemas.microsoft.com/office/drawing/2014/main" val="1712342577"/>
                  </a:ext>
                </a:extLst>
              </a:tr>
              <a:tr h="370840">
                <a:tc>
                  <a:txBody>
                    <a:bodyPr/>
                    <a:lstStyle/>
                    <a:p>
                      <a:r>
                        <a:rPr lang="en-AU" sz="1200" dirty="0">
                          <a:solidFill>
                            <a:srgbClr val="FF0000"/>
                          </a:solidFill>
                        </a:rPr>
                        <a:t>MCs</a:t>
                      </a:r>
                      <a:r>
                        <a:rPr lang="en-AU" sz="1200" dirty="0">
                          <a:solidFill>
                            <a:schemeClr val="tx1"/>
                          </a:solidFill>
                        </a:rPr>
                        <a:t> to</a:t>
                      </a:r>
                      <a:r>
                        <a:rPr lang="en-AU" sz="1200" dirty="0"/>
                        <a:t> ensure that details of the Inventory Table, calculation methodologies and Agreed Loads are agreed prior to implementation by relevant Registered Participants </a:t>
                      </a:r>
                    </a:p>
                  </a:txBody>
                  <a:tcPr>
                    <a:solidFill>
                      <a:schemeClr val="bg1">
                        <a:lumMod val="85000"/>
                      </a:schemeClr>
                    </a:solidFill>
                  </a:tcPr>
                </a:tc>
                <a:tc>
                  <a:txBody>
                    <a:bodyPr/>
                    <a:lstStyle/>
                    <a:p>
                      <a:pPr algn="ctr"/>
                      <a:r>
                        <a:rPr lang="en-AU" sz="1200" dirty="0">
                          <a:solidFill>
                            <a:schemeClr val="bg1"/>
                          </a:solidFill>
                        </a:rPr>
                        <a:t>By 31 March 2021</a:t>
                      </a:r>
                    </a:p>
                  </a:txBody>
                  <a:tcPr>
                    <a:solidFill>
                      <a:srgbClr val="FF0000"/>
                    </a:solidFill>
                  </a:tcPr>
                </a:tc>
                <a:tc>
                  <a:txBody>
                    <a:bodyPr/>
                    <a:lstStyle/>
                    <a:p>
                      <a:pPr lvl="0">
                        <a:buNone/>
                      </a:pPr>
                      <a:r>
                        <a:rPr lang="en-AU" sz="1200" dirty="0"/>
                        <a:t>A87</a:t>
                      </a:r>
                      <a:endParaRPr lang="en-US" sz="1200" dirty="0"/>
                    </a:p>
                  </a:txBody>
                  <a:tcPr>
                    <a:solidFill>
                      <a:schemeClr val="bg1">
                        <a:lumMod val="85000"/>
                      </a:schemeClr>
                    </a:solidFill>
                  </a:tcPr>
                </a:tc>
                <a:extLst>
                  <a:ext uri="{0D108BD9-81ED-4DB2-BD59-A6C34878D82A}">
                    <a16:rowId xmlns:a16="http://schemas.microsoft.com/office/drawing/2014/main" val="723622651"/>
                  </a:ext>
                </a:extLst>
              </a:tr>
              <a:tr h="370840">
                <a:tc>
                  <a:txBody>
                    <a:bodyPr/>
                    <a:lstStyle/>
                    <a:p>
                      <a:r>
                        <a:rPr lang="en-AU" sz="1200" dirty="0">
                          <a:solidFill>
                            <a:srgbClr val="FF0000"/>
                          </a:solidFill>
                        </a:rPr>
                        <a:t>MCs</a:t>
                      </a:r>
                      <a:r>
                        <a:rPr lang="en-AU" sz="1200" dirty="0"/>
                        <a:t> to provide visibility of the approach / timeframe for required meter replacement or reconfiguration for ‘Unknown’ Cross Boundary meters</a:t>
                      </a:r>
                    </a:p>
                  </a:txBody>
                  <a:tcPr>
                    <a:solidFill>
                      <a:schemeClr val="bg1">
                        <a:lumMod val="95000"/>
                      </a:schemeClr>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200" dirty="0">
                          <a:solidFill>
                            <a:schemeClr val="bg1"/>
                          </a:solidFill>
                        </a:rPr>
                        <a:t>By 31 March 2021</a:t>
                      </a:r>
                    </a:p>
                  </a:txBody>
                  <a:tcPr>
                    <a:solidFill>
                      <a:srgbClr val="FF0000"/>
                    </a:solidFill>
                  </a:tcPr>
                </a:tc>
                <a:tc>
                  <a:txBody>
                    <a:bodyPr/>
                    <a:lstStyle/>
                    <a:p>
                      <a:pPr lvl="0">
                        <a:buNone/>
                      </a:pPr>
                      <a:r>
                        <a:rPr lang="en-US" sz="1200" dirty="0"/>
                        <a:t>A23</a:t>
                      </a:r>
                    </a:p>
                  </a:txBody>
                  <a:tcPr>
                    <a:solidFill>
                      <a:schemeClr val="bg1">
                        <a:lumMod val="95000"/>
                      </a:schemeClr>
                    </a:solidFill>
                  </a:tcPr>
                </a:tc>
                <a:extLst>
                  <a:ext uri="{0D108BD9-81ED-4DB2-BD59-A6C34878D82A}">
                    <a16:rowId xmlns:a16="http://schemas.microsoft.com/office/drawing/2014/main" val="2141757201"/>
                  </a:ext>
                </a:extLst>
              </a:tr>
              <a:tr h="370840">
                <a:tc>
                  <a:txBody>
                    <a:bodyPr/>
                    <a:lstStyle/>
                    <a:p>
                      <a:r>
                        <a:rPr lang="en-AU" sz="1200" dirty="0">
                          <a:solidFill>
                            <a:srgbClr val="FF0000"/>
                          </a:solidFill>
                        </a:rPr>
                        <a:t>Participants</a:t>
                      </a:r>
                      <a:r>
                        <a:rPr lang="en-AU" sz="1200" dirty="0"/>
                        <a:t> to establish agreements to allow the delivery of 5min metering data pre 1 Oct 2021 between NSP, Retailer, MDP and AEMO, as applicable</a:t>
                      </a:r>
                    </a:p>
                  </a:txBody>
                  <a:tcPr>
                    <a:solidFill>
                      <a:schemeClr val="bg1">
                        <a:lumMod val="85000"/>
                      </a:schemeClr>
                    </a:solidFill>
                  </a:tcPr>
                </a:tc>
                <a:tc>
                  <a:txBody>
                    <a:bodyPr/>
                    <a:lstStyle/>
                    <a:p>
                      <a:pPr algn="ctr"/>
                      <a:r>
                        <a:rPr lang="en-AU" sz="1200" dirty="0">
                          <a:solidFill>
                            <a:schemeClr val="tx1"/>
                          </a:solidFill>
                        </a:rPr>
                        <a:t>By 31 May 2021</a:t>
                      </a:r>
                    </a:p>
                  </a:txBody>
                  <a:tcPr>
                    <a:solidFill>
                      <a:schemeClr val="bg1">
                        <a:lumMod val="85000"/>
                      </a:schemeClr>
                    </a:solidFill>
                  </a:tcPr>
                </a:tc>
                <a:tc>
                  <a:txBody>
                    <a:bodyPr/>
                    <a:lstStyle/>
                    <a:p>
                      <a:pPr lvl="0">
                        <a:buNone/>
                      </a:pPr>
                      <a:r>
                        <a:rPr lang="en-AU" sz="1200" dirty="0"/>
                        <a:t>A32, A37, A42, A47, A53, A59, A65, A71, A84, A88</a:t>
                      </a:r>
                      <a:endParaRPr lang="en-US" sz="1200" dirty="0"/>
                    </a:p>
                  </a:txBody>
                  <a:tcPr>
                    <a:solidFill>
                      <a:schemeClr val="bg1">
                        <a:lumMod val="85000"/>
                      </a:schemeClr>
                    </a:solidFill>
                  </a:tcPr>
                </a:tc>
                <a:extLst>
                  <a:ext uri="{0D108BD9-81ED-4DB2-BD59-A6C34878D82A}">
                    <a16:rowId xmlns:a16="http://schemas.microsoft.com/office/drawing/2014/main" val="3319209400"/>
                  </a:ext>
                </a:extLst>
              </a:tr>
              <a:tr h="370840">
                <a:tc>
                  <a:txBody>
                    <a:bodyPr/>
                    <a:lstStyle/>
                    <a:p>
                      <a:r>
                        <a:rPr lang="en-AU" sz="1200" dirty="0">
                          <a:solidFill>
                            <a:srgbClr val="FF0000"/>
                          </a:solidFill>
                        </a:rPr>
                        <a:t>AEMO</a:t>
                      </a:r>
                      <a:r>
                        <a:rPr lang="en-AU" sz="1200" dirty="0">
                          <a:solidFill>
                            <a:schemeClr val="tx1"/>
                          </a:solidFill>
                        </a:rPr>
                        <a:t> to establish agreements with MDPs to allow the delivery of 5min metering data pre 1 Oct 2021 for B2M purposes</a:t>
                      </a:r>
                    </a:p>
                  </a:txBody>
                  <a:tcPr>
                    <a:solidFill>
                      <a:schemeClr val="bg1">
                        <a:lumMod val="95000"/>
                      </a:schemeClr>
                    </a:solidFill>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sz="1200" dirty="0">
                          <a:solidFill>
                            <a:schemeClr val="tx1"/>
                          </a:solidFill>
                        </a:rPr>
                        <a:t>By 31 May 2021</a:t>
                      </a:r>
                    </a:p>
                  </a:txBody>
                  <a:tcPr>
                    <a:solidFill>
                      <a:schemeClr val="bg1">
                        <a:lumMod val="95000"/>
                      </a:schemeClr>
                    </a:solidFill>
                  </a:tcPr>
                </a:tc>
                <a:tc>
                  <a:txBody>
                    <a:bodyPr/>
                    <a:lstStyle/>
                    <a:p>
                      <a:pPr marL="0" marR="0" lvl="0" indent="0" algn="l" rtl="0">
                        <a:lnSpc>
                          <a:spcPct val="100000"/>
                        </a:lnSpc>
                        <a:spcBef>
                          <a:spcPts val="0"/>
                        </a:spcBef>
                        <a:spcAft>
                          <a:spcPts val="0"/>
                        </a:spcAft>
                        <a:buClrTx/>
                        <a:buSzTx/>
                        <a:buFontTx/>
                        <a:buNone/>
                      </a:pPr>
                      <a:r>
                        <a:rPr lang="en-AU" sz="1200" dirty="0">
                          <a:solidFill>
                            <a:schemeClr val="tx1"/>
                          </a:solidFill>
                        </a:rPr>
                        <a:t>A34, A39, A44, A49, A55, A61, A67, A73, A85, A91</a:t>
                      </a:r>
                      <a:endParaRPr lang="en-US" sz="1200" dirty="0">
                        <a:solidFill>
                          <a:schemeClr val="tx1"/>
                        </a:solidFill>
                      </a:endParaRPr>
                    </a:p>
                  </a:txBody>
                  <a:tcPr>
                    <a:solidFill>
                      <a:schemeClr val="bg1">
                        <a:lumMod val="95000"/>
                      </a:schemeClr>
                    </a:solidFill>
                  </a:tcPr>
                </a:tc>
                <a:extLst>
                  <a:ext uri="{0D108BD9-81ED-4DB2-BD59-A6C34878D82A}">
                    <a16:rowId xmlns:a16="http://schemas.microsoft.com/office/drawing/2014/main" val="4235162714"/>
                  </a:ext>
                </a:extLst>
              </a:tr>
              <a:tr h="370840">
                <a:tc>
                  <a:txBody>
                    <a:bodyPr/>
                    <a:lstStyle/>
                    <a:p>
                      <a:pPr lvl="0">
                        <a:buNone/>
                      </a:pPr>
                      <a:r>
                        <a:rPr lang="en-AU" sz="1200" dirty="0">
                          <a:solidFill>
                            <a:srgbClr val="FF0000"/>
                          </a:solidFill>
                        </a:rPr>
                        <a:t>MDPs</a:t>
                      </a:r>
                      <a:r>
                        <a:rPr lang="en-AU" sz="1200" dirty="0">
                          <a:solidFill>
                            <a:schemeClr val="tx1"/>
                          </a:solidFill>
                        </a:rPr>
                        <a:t> to create/convert export and import Active (kWh) and Reactive (kVarh) energy datastreams, where applicable, in the CNDS table</a:t>
                      </a:r>
                      <a:endParaRPr lang="en-US" sz="1200" dirty="0">
                        <a:solidFill>
                          <a:schemeClr val="tx1"/>
                        </a:solidFill>
                      </a:endParaRPr>
                    </a:p>
                  </a:txBody>
                  <a:tcPr>
                    <a:solidFill>
                      <a:schemeClr val="bg1">
                        <a:lumMod val="85000"/>
                      </a:schemeClr>
                    </a:solidFill>
                  </a:tcPr>
                </a:tc>
                <a:tc>
                  <a:txBody>
                    <a:bodyPr/>
                    <a:lstStyle/>
                    <a:p>
                      <a:pPr marL="0" marR="0" lvl="0" indent="0" algn="ctr" rtl="0">
                        <a:lnSpc>
                          <a:spcPct val="100000"/>
                        </a:lnSpc>
                        <a:spcBef>
                          <a:spcPts val="0"/>
                        </a:spcBef>
                        <a:spcAft>
                          <a:spcPts val="0"/>
                        </a:spcAft>
                        <a:buClrTx/>
                        <a:buSzTx/>
                        <a:buFontTx/>
                        <a:buNone/>
                      </a:pPr>
                      <a:r>
                        <a:rPr lang="en-AU" sz="1200" dirty="0">
                          <a:solidFill>
                            <a:schemeClr val="tx1"/>
                          </a:solidFill>
                        </a:rPr>
                        <a:t>From 31 May 2021</a:t>
                      </a:r>
                    </a:p>
                  </a:txBody>
                  <a:tcPr>
                    <a:solidFill>
                      <a:schemeClr val="bg1">
                        <a:lumMod val="85000"/>
                      </a:schemeClr>
                    </a:solidFill>
                  </a:tcPr>
                </a:tc>
                <a:tc>
                  <a:txBody>
                    <a:bodyPr/>
                    <a:lstStyle/>
                    <a:p>
                      <a:pPr lvl="0">
                        <a:buNone/>
                      </a:pPr>
                      <a:r>
                        <a:rPr lang="en-AU" sz="1200" dirty="0">
                          <a:solidFill>
                            <a:schemeClr val="tx1"/>
                          </a:solidFill>
                        </a:rPr>
                        <a:t>A36, A40, AA45, A51, A57, AA63, A69, A75</a:t>
                      </a:r>
                      <a:endParaRPr lang="en-US" sz="1200" dirty="0">
                        <a:solidFill>
                          <a:schemeClr val="tx1"/>
                        </a:solidFill>
                      </a:endParaRPr>
                    </a:p>
                  </a:txBody>
                  <a:tcPr>
                    <a:solidFill>
                      <a:schemeClr val="bg1">
                        <a:lumMod val="85000"/>
                      </a:schemeClr>
                    </a:solidFill>
                  </a:tcPr>
                </a:tc>
                <a:extLst>
                  <a:ext uri="{0D108BD9-81ED-4DB2-BD59-A6C34878D82A}">
                    <a16:rowId xmlns:a16="http://schemas.microsoft.com/office/drawing/2014/main" val="3441185319"/>
                  </a:ext>
                </a:extLst>
              </a:tr>
              <a:tr h="370840">
                <a:tc>
                  <a:txBody>
                    <a:bodyPr/>
                    <a:lstStyle/>
                    <a:p>
                      <a:pPr lvl="0">
                        <a:buNone/>
                      </a:pPr>
                      <a:r>
                        <a:rPr lang="en-AU" sz="1200" dirty="0">
                          <a:solidFill>
                            <a:srgbClr val="FF0000"/>
                          </a:solidFill>
                        </a:rPr>
                        <a:t>MDPs</a:t>
                      </a:r>
                      <a:r>
                        <a:rPr lang="en-AU" sz="1200" dirty="0"/>
                        <a:t> to deliver tier 1 basic meter metering data (Actuals, Subs and Forward Estimates) to AEMO</a:t>
                      </a:r>
                      <a:endParaRPr lang="en-US" sz="1200" dirty="0"/>
                    </a:p>
                  </a:txBody>
                  <a:tcPr>
                    <a:solidFill>
                      <a:schemeClr val="bg1">
                        <a:lumMod val="95000"/>
                      </a:schemeClr>
                    </a:solidFill>
                  </a:tcPr>
                </a:tc>
                <a:tc>
                  <a:txBody>
                    <a:bodyPr/>
                    <a:lstStyle/>
                    <a:p>
                      <a:pPr algn="ctr"/>
                      <a:r>
                        <a:rPr lang="en-AU" sz="1200" dirty="0">
                          <a:solidFill>
                            <a:schemeClr val="tx1"/>
                          </a:solidFill>
                        </a:rPr>
                        <a:t>By 30 June 2021</a:t>
                      </a:r>
                    </a:p>
                  </a:txBody>
                  <a:tcPr>
                    <a:solidFill>
                      <a:schemeClr val="bg1">
                        <a:lumMod val="95000"/>
                      </a:schemeClr>
                    </a:solidFill>
                  </a:tcPr>
                </a:tc>
                <a:tc>
                  <a:txBody>
                    <a:bodyPr/>
                    <a:lstStyle/>
                    <a:p>
                      <a:pPr lvl="0">
                        <a:buNone/>
                      </a:pPr>
                      <a:r>
                        <a:rPr lang="en-US" sz="1200" dirty="0"/>
                        <a:t>A93</a:t>
                      </a:r>
                    </a:p>
                  </a:txBody>
                  <a:tcPr>
                    <a:solidFill>
                      <a:schemeClr val="bg1">
                        <a:lumMod val="95000"/>
                      </a:schemeClr>
                    </a:solidFill>
                  </a:tcPr>
                </a:tc>
                <a:extLst>
                  <a:ext uri="{0D108BD9-81ED-4DB2-BD59-A6C34878D82A}">
                    <a16:rowId xmlns:a16="http://schemas.microsoft.com/office/drawing/2014/main" val="4241217548"/>
                  </a:ext>
                </a:extLst>
              </a:tr>
            </a:tbl>
          </a:graphicData>
        </a:graphic>
      </p:graphicFrame>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10</a:t>
            </a:fld>
            <a:endParaRPr lang="en-AU" dirty="0"/>
          </a:p>
        </p:txBody>
      </p:sp>
    </p:spTree>
    <p:extLst>
      <p:ext uri="{BB962C8B-B14F-4D97-AF65-F5344CB8AC3E}">
        <p14:creationId xmlns:p14="http://schemas.microsoft.com/office/powerpoint/2010/main" val="2767191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6" y="150494"/>
            <a:ext cx="10022893" cy="1310695"/>
          </a:xfrm>
        </p:spPr>
        <p:txBody>
          <a:bodyPr>
            <a:normAutofit/>
          </a:bodyPr>
          <a:lstStyle/>
          <a:p>
            <a:r>
              <a:rPr lang="fr-FR" sz="3850" dirty="0"/>
              <a:t>Consent to Distribute Roll-out Plans</a:t>
            </a:r>
            <a:endParaRPr lang="en-AU" dirty="0">
              <a:solidFill>
                <a:srgbClr val="FF0000"/>
              </a:solidFill>
              <a:highlight>
                <a:srgbClr val="FFFF00"/>
              </a:highlight>
            </a:endParaRPr>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11</a:t>
            </a:fld>
            <a:endParaRPr lang="en-AU" dirty="0"/>
          </a:p>
        </p:txBody>
      </p:sp>
      <p:graphicFrame>
        <p:nvGraphicFramePr>
          <p:cNvPr id="6" name="Table 7">
            <a:extLst>
              <a:ext uri="{FF2B5EF4-FFF2-40B4-BE49-F238E27FC236}">
                <a16:creationId xmlns:a16="http://schemas.microsoft.com/office/drawing/2014/main" id="{0346A755-5D7A-4A81-AFB7-A5EC6D73FC1E}"/>
              </a:ext>
            </a:extLst>
          </p:cNvPr>
          <p:cNvGraphicFramePr>
            <a:graphicFrameLocks noGrp="1"/>
          </p:cNvGraphicFramePr>
          <p:nvPr>
            <p:ph idx="1"/>
            <p:extLst>
              <p:ext uri="{D42A27DB-BD31-4B8C-83A1-F6EECF244321}">
                <p14:modId xmlns:p14="http://schemas.microsoft.com/office/powerpoint/2010/main" val="2270497700"/>
              </p:ext>
            </p:extLst>
          </p:nvPr>
        </p:nvGraphicFramePr>
        <p:xfrm>
          <a:off x="286963" y="1795815"/>
          <a:ext cx="4931029" cy="3910330"/>
        </p:xfrm>
        <a:graphic>
          <a:graphicData uri="http://schemas.openxmlformats.org/drawingml/2006/table">
            <a:tbl>
              <a:tblPr firstRow="1" bandRow="1">
                <a:tableStyleId>{5C22544A-7EE6-4342-B048-85BDC9FD1C3A}</a:tableStyleId>
              </a:tblPr>
              <a:tblGrid>
                <a:gridCol w="1896999">
                  <a:extLst>
                    <a:ext uri="{9D8B030D-6E8A-4147-A177-3AD203B41FA5}">
                      <a16:colId xmlns:a16="http://schemas.microsoft.com/office/drawing/2014/main" val="1747018391"/>
                    </a:ext>
                  </a:extLst>
                </a:gridCol>
                <a:gridCol w="1659763">
                  <a:extLst>
                    <a:ext uri="{9D8B030D-6E8A-4147-A177-3AD203B41FA5}">
                      <a16:colId xmlns:a16="http://schemas.microsoft.com/office/drawing/2014/main" val="170356427"/>
                    </a:ext>
                  </a:extLst>
                </a:gridCol>
                <a:gridCol w="1374267">
                  <a:extLst>
                    <a:ext uri="{9D8B030D-6E8A-4147-A177-3AD203B41FA5}">
                      <a16:colId xmlns:a16="http://schemas.microsoft.com/office/drawing/2014/main" val="2338340107"/>
                    </a:ext>
                  </a:extLst>
                </a:gridCol>
              </a:tblGrid>
              <a:tr h="364216">
                <a:tc>
                  <a:txBody>
                    <a:bodyPr/>
                    <a:lstStyle/>
                    <a:p>
                      <a:pPr algn="ctr"/>
                      <a:r>
                        <a:rPr lang="en-AU" dirty="0"/>
                        <a:t>Participant</a:t>
                      </a:r>
                    </a:p>
                  </a:txBody>
                  <a:tcPr anchor="ctr"/>
                </a:tc>
                <a:tc>
                  <a:txBody>
                    <a:bodyPr/>
                    <a:lstStyle/>
                    <a:p>
                      <a:pPr algn="ctr"/>
                      <a:r>
                        <a:rPr lang="en-AU" dirty="0"/>
                        <a:t>Plans Previously </a:t>
                      </a:r>
                    </a:p>
                    <a:p>
                      <a:pPr algn="ctr"/>
                      <a:r>
                        <a:rPr lang="en-AU" dirty="0"/>
                        <a:t>Rec’d</a:t>
                      </a:r>
                    </a:p>
                  </a:txBody>
                  <a:tcPr anchor="ctr"/>
                </a:tc>
                <a:tc>
                  <a:txBody>
                    <a:bodyPr/>
                    <a:lstStyle/>
                    <a:p>
                      <a:pPr algn="ctr"/>
                      <a:r>
                        <a:rPr lang="en-AU" dirty="0"/>
                        <a:t>Yes/No/</a:t>
                      </a:r>
                    </a:p>
                    <a:p>
                      <a:pPr algn="ctr"/>
                      <a:r>
                        <a:rPr lang="en-AU" dirty="0"/>
                        <a:t>No Response</a:t>
                      </a:r>
                    </a:p>
                  </a:txBody>
                  <a:tcPr anchor="ctr"/>
                </a:tc>
                <a:extLst>
                  <a:ext uri="{0D108BD9-81ED-4DB2-BD59-A6C34878D82A}">
                    <a16:rowId xmlns:a16="http://schemas.microsoft.com/office/drawing/2014/main" val="3974089739"/>
                  </a:ext>
                </a:extLst>
              </a:tr>
              <a:tr h="370840">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579" b="0" i="0" kern="1200" dirty="0">
                          <a:solidFill>
                            <a:schemeClr val="dk1"/>
                          </a:solidFill>
                          <a:effectLst/>
                          <a:latin typeface="+mn-lt"/>
                          <a:ea typeface="+mn-ea"/>
                          <a:cs typeface="+mn-cs"/>
                        </a:rPr>
                        <a:t>ActewAGL Dist.</a:t>
                      </a:r>
                      <a:endParaRPr lang="en-AU" dirty="0"/>
                    </a:p>
                  </a:txBody>
                  <a:tcPr/>
                </a:tc>
                <a:tc>
                  <a:txBody>
                    <a:bodyPr/>
                    <a:lstStyle/>
                    <a:p>
                      <a:pPr algn="ctr"/>
                      <a:r>
                        <a:rPr lang="en-AU" dirty="0"/>
                        <a:t>No</a:t>
                      </a:r>
                    </a:p>
                  </a:txBody>
                  <a:tcPr/>
                </a:tc>
                <a:tc>
                  <a:txBody>
                    <a:bodyPr/>
                    <a:lstStyle/>
                    <a:p>
                      <a:pPr algn="ctr"/>
                      <a:r>
                        <a:rPr lang="en-AU" dirty="0"/>
                        <a:t>No Response</a:t>
                      </a:r>
                    </a:p>
                  </a:txBody>
                  <a:tcPr/>
                </a:tc>
                <a:extLst>
                  <a:ext uri="{0D108BD9-81ED-4DB2-BD59-A6C34878D82A}">
                    <a16:rowId xmlns:a16="http://schemas.microsoft.com/office/drawing/2014/main" val="3989361908"/>
                  </a:ext>
                </a:extLst>
              </a:tr>
              <a:tr h="370840">
                <a:tc>
                  <a:txBody>
                    <a:bodyPr/>
                    <a:lstStyle/>
                    <a:p>
                      <a:r>
                        <a:rPr lang="en-AU" dirty="0"/>
                        <a:t>Ausgrid</a:t>
                      </a:r>
                    </a:p>
                  </a:txBody>
                  <a:tcPr/>
                </a:tc>
                <a:tc>
                  <a:txBody>
                    <a:bodyPr/>
                    <a:lstStyle/>
                    <a:p>
                      <a:pPr algn="ctr"/>
                      <a:r>
                        <a:rPr lang="en-AU" dirty="0"/>
                        <a:t>Yes</a:t>
                      </a:r>
                    </a:p>
                  </a:txBody>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dirty="0"/>
                        <a:t>No Response</a:t>
                      </a:r>
                    </a:p>
                  </a:txBody>
                  <a:tcPr/>
                </a:tc>
                <a:extLst>
                  <a:ext uri="{0D108BD9-81ED-4DB2-BD59-A6C34878D82A}">
                    <a16:rowId xmlns:a16="http://schemas.microsoft.com/office/drawing/2014/main" val="2380506506"/>
                  </a:ext>
                </a:extLst>
              </a:tr>
              <a:tr h="370840">
                <a:tc>
                  <a:txBody>
                    <a:bodyPr/>
                    <a:lstStyle/>
                    <a:p>
                      <a:r>
                        <a:rPr lang="en-AU" dirty="0"/>
                        <a:t>AusNet Services</a:t>
                      </a:r>
                    </a:p>
                  </a:txBody>
                  <a:tcPr/>
                </a:tc>
                <a:tc>
                  <a:txBody>
                    <a:bodyPr/>
                    <a:lstStyle/>
                    <a:p>
                      <a:pPr algn="ctr"/>
                      <a:r>
                        <a:rPr lang="en-AU" dirty="0"/>
                        <a:t>Yes</a:t>
                      </a:r>
                    </a:p>
                  </a:txBody>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dirty="0"/>
                        <a:t>No Response</a:t>
                      </a:r>
                    </a:p>
                  </a:txBody>
                  <a:tcPr/>
                </a:tc>
                <a:extLst>
                  <a:ext uri="{0D108BD9-81ED-4DB2-BD59-A6C34878D82A}">
                    <a16:rowId xmlns:a16="http://schemas.microsoft.com/office/drawing/2014/main" val="2127615184"/>
                  </a:ext>
                </a:extLst>
              </a:tr>
              <a:tr h="370840">
                <a:tc>
                  <a:txBody>
                    <a:bodyPr/>
                    <a:lstStyle/>
                    <a:p>
                      <a:r>
                        <a:rPr lang="en-AU" sz="1579" b="0" i="0" kern="1200" dirty="0">
                          <a:solidFill>
                            <a:schemeClr val="bg1"/>
                          </a:solidFill>
                          <a:effectLst/>
                          <a:latin typeface="+mn-lt"/>
                          <a:ea typeface="+mn-ea"/>
                          <a:cs typeface="+mn-cs"/>
                        </a:rPr>
                        <a:t>CitiPower Powercor</a:t>
                      </a:r>
                      <a:endParaRPr lang="en-AU" dirty="0">
                        <a:solidFill>
                          <a:schemeClr val="bg1"/>
                        </a:solidFill>
                      </a:endParaRPr>
                    </a:p>
                  </a:txBody>
                  <a:tcPr>
                    <a:solidFill>
                      <a:srgbClr val="00B050"/>
                    </a:solidFill>
                  </a:tcPr>
                </a:tc>
                <a:tc>
                  <a:txBody>
                    <a:bodyPr/>
                    <a:lstStyle/>
                    <a:p>
                      <a:pPr algn="ctr"/>
                      <a:r>
                        <a:rPr lang="en-AU" dirty="0">
                          <a:solidFill>
                            <a:schemeClr val="bg1"/>
                          </a:solidFill>
                        </a:rPr>
                        <a:t>Yes</a:t>
                      </a:r>
                    </a:p>
                  </a:txBody>
                  <a:tcPr>
                    <a:solidFill>
                      <a:srgbClr val="00B050"/>
                    </a:solidFill>
                  </a:tcPr>
                </a:tc>
                <a:tc>
                  <a:txBody>
                    <a:bodyPr/>
                    <a:lstStyle/>
                    <a:p>
                      <a:pPr algn="ctr"/>
                      <a:r>
                        <a:rPr lang="en-AU" dirty="0">
                          <a:solidFill>
                            <a:schemeClr val="bg1"/>
                          </a:solidFill>
                        </a:rPr>
                        <a:t>Yes</a:t>
                      </a:r>
                    </a:p>
                  </a:txBody>
                  <a:tcPr>
                    <a:solidFill>
                      <a:srgbClr val="00B050"/>
                    </a:solidFill>
                  </a:tcPr>
                </a:tc>
                <a:extLst>
                  <a:ext uri="{0D108BD9-81ED-4DB2-BD59-A6C34878D82A}">
                    <a16:rowId xmlns:a16="http://schemas.microsoft.com/office/drawing/2014/main" val="3600494278"/>
                  </a:ext>
                </a:extLst>
              </a:tr>
              <a:tr h="370840">
                <a:tc>
                  <a:txBody>
                    <a:bodyPr/>
                    <a:lstStyle/>
                    <a:p>
                      <a:r>
                        <a:rPr lang="en-AU" dirty="0"/>
                        <a:t>ElectraNet</a:t>
                      </a:r>
                    </a:p>
                  </a:txBody>
                  <a:tcPr/>
                </a:tc>
                <a:tc>
                  <a:txBody>
                    <a:bodyPr/>
                    <a:lstStyle/>
                    <a:p>
                      <a:pPr algn="ctr"/>
                      <a:r>
                        <a:rPr lang="en-AU" dirty="0"/>
                        <a:t>Yes</a:t>
                      </a:r>
                    </a:p>
                  </a:txBody>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dirty="0"/>
                        <a:t>No Response</a:t>
                      </a:r>
                    </a:p>
                  </a:txBody>
                  <a:tcPr/>
                </a:tc>
                <a:extLst>
                  <a:ext uri="{0D108BD9-81ED-4DB2-BD59-A6C34878D82A}">
                    <a16:rowId xmlns:a16="http://schemas.microsoft.com/office/drawing/2014/main" val="3462478569"/>
                  </a:ext>
                </a:extLst>
              </a:tr>
              <a:tr h="370840">
                <a:tc>
                  <a:txBody>
                    <a:bodyPr/>
                    <a:lstStyle/>
                    <a:p>
                      <a:r>
                        <a:rPr lang="en-AU" dirty="0">
                          <a:solidFill>
                            <a:schemeClr val="bg1"/>
                          </a:solidFill>
                        </a:rPr>
                        <a:t>Intellihub</a:t>
                      </a:r>
                    </a:p>
                  </a:txBody>
                  <a:tcPr>
                    <a:solidFill>
                      <a:srgbClr val="FF0000"/>
                    </a:solidFill>
                  </a:tcPr>
                </a:tc>
                <a:tc>
                  <a:txBody>
                    <a:bodyPr/>
                    <a:lstStyle/>
                    <a:p>
                      <a:pPr algn="ctr"/>
                      <a:r>
                        <a:rPr lang="en-AU" dirty="0"/>
                        <a:t>Yes</a:t>
                      </a:r>
                    </a:p>
                  </a:txBody>
                  <a:tcPr/>
                </a:tc>
                <a:tc>
                  <a:txBody>
                    <a:bodyPr/>
                    <a:lstStyle/>
                    <a:p>
                      <a:pPr algn="ctr"/>
                      <a:r>
                        <a:rPr lang="en-AU" dirty="0">
                          <a:solidFill>
                            <a:schemeClr val="bg1"/>
                          </a:solidFill>
                        </a:rPr>
                        <a:t>No</a:t>
                      </a:r>
                      <a:endParaRPr lang="en-AU" dirty="0"/>
                    </a:p>
                  </a:txBody>
                  <a:tcPr>
                    <a:solidFill>
                      <a:srgbClr val="FF0000"/>
                    </a:solidFill>
                  </a:tcPr>
                </a:tc>
                <a:extLst>
                  <a:ext uri="{0D108BD9-81ED-4DB2-BD59-A6C34878D82A}">
                    <a16:rowId xmlns:a16="http://schemas.microsoft.com/office/drawing/2014/main" val="82525714"/>
                  </a:ext>
                </a:extLst>
              </a:tr>
              <a:tr h="370840">
                <a:tc>
                  <a:txBody>
                    <a:bodyPr/>
                    <a:lstStyle/>
                    <a:p>
                      <a:r>
                        <a:rPr lang="en-AU" dirty="0"/>
                        <a:t>Jemena</a:t>
                      </a:r>
                    </a:p>
                  </a:txBody>
                  <a:tcPr/>
                </a:tc>
                <a:tc>
                  <a:txBody>
                    <a:bodyPr/>
                    <a:lstStyle/>
                    <a:p>
                      <a:pPr algn="ctr"/>
                      <a:r>
                        <a:rPr lang="en-AU" dirty="0"/>
                        <a:t>Yes</a:t>
                      </a:r>
                    </a:p>
                  </a:txBody>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dirty="0"/>
                        <a:t>No Response</a:t>
                      </a:r>
                    </a:p>
                  </a:txBody>
                  <a:tcPr/>
                </a:tc>
                <a:extLst>
                  <a:ext uri="{0D108BD9-81ED-4DB2-BD59-A6C34878D82A}">
                    <a16:rowId xmlns:a16="http://schemas.microsoft.com/office/drawing/2014/main" val="448359556"/>
                  </a:ext>
                </a:extLst>
              </a:tr>
              <a:tr h="370840">
                <a:tc>
                  <a:txBody>
                    <a:bodyPr/>
                    <a:lstStyle/>
                    <a:p>
                      <a:r>
                        <a:rPr lang="en-AU" dirty="0"/>
                        <a:t>Metropolis</a:t>
                      </a:r>
                    </a:p>
                  </a:txBody>
                  <a:tcPr/>
                </a:tc>
                <a:tc>
                  <a:txBody>
                    <a:bodyPr/>
                    <a:lstStyle/>
                    <a:p>
                      <a:pPr algn="ctr"/>
                      <a:r>
                        <a:rPr lang="en-AU" dirty="0"/>
                        <a:t>No</a:t>
                      </a:r>
                    </a:p>
                  </a:txBody>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dirty="0"/>
                        <a:t>No Response</a:t>
                      </a:r>
                    </a:p>
                  </a:txBody>
                  <a:tcPr/>
                </a:tc>
                <a:extLst>
                  <a:ext uri="{0D108BD9-81ED-4DB2-BD59-A6C34878D82A}">
                    <a16:rowId xmlns:a16="http://schemas.microsoft.com/office/drawing/2014/main" val="837446384"/>
                  </a:ext>
                </a:extLst>
              </a:tr>
              <a:tr h="370840">
                <a:tc>
                  <a:txBody>
                    <a:bodyPr/>
                    <a:lstStyle/>
                    <a:p>
                      <a:r>
                        <a:rPr lang="en-AU" dirty="0">
                          <a:solidFill>
                            <a:schemeClr val="bg1"/>
                          </a:solidFill>
                        </a:rPr>
                        <a:t>Mondo</a:t>
                      </a:r>
                    </a:p>
                  </a:txBody>
                  <a:tcPr>
                    <a:solidFill>
                      <a:srgbClr val="FF0000"/>
                    </a:solidFill>
                  </a:tcPr>
                </a:tc>
                <a:tc>
                  <a:txBody>
                    <a:bodyPr/>
                    <a:lstStyle/>
                    <a:p>
                      <a:pPr algn="ctr"/>
                      <a:r>
                        <a:rPr lang="en-AU" dirty="0"/>
                        <a:t>Yes</a:t>
                      </a:r>
                    </a:p>
                  </a:txBody>
                  <a:tcPr/>
                </a:tc>
                <a:tc>
                  <a:txBody>
                    <a:bodyPr/>
                    <a:lstStyle/>
                    <a:p>
                      <a:pPr algn="ctr"/>
                      <a:r>
                        <a:rPr lang="en-AU" dirty="0">
                          <a:solidFill>
                            <a:schemeClr val="bg1"/>
                          </a:solidFill>
                        </a:rPr>
                        <a:t>No</a:t>
                      </a:r>
                      <a:endParaRPr lang="en-AU" dirty="0"/>
                    </a:p>
                  </a:txBody>
                  <a:tcPr>
                    <a:solidFill>
                      <a:srgbClr val="FF0000"/>
                    </a:solidFill>
                  </a:tcPr>
                </a:tc>
                <a:extLst>
                  <a:ext uri="{0D108BD9-81ED-4DB2-BD59-A6C34878D82A}">
                    <a16:rowId xmlns:a16="http://schemas.microsoft.com/office/drawing/2014/main" val="3897988395"/>
                  </a:ext>
                </a:extLst>
              </a:tr>
            </a:tbl>
          </a:graphicData>
        </a:graphic>
      </p:graphicFrame>
      <p:graphicFrame>
        <p:nvGraphicFramePr>
          <p:cNvPr id="8" name="Table 7">
            <a:extLst>
              <a:ext uri="{FF2B5EF4-FFF2-40B4-BE49-F238E27FC236}">
                <a16:creationId xmlns:a16="http://schemas.microsoft.com/office/drawing/2014/main" id="{0E9D7BC7-B088-4095-BB3C-3AE629FB05E1}"/>
              </a:ext>
            </a:extLst>
          </p:cNvPr>
          <p:cNvGraphicFramePr>
            <a:graphicFrameLocks/>
          </p:cNvGraphicFramePr>
          <p:nvPr>
            <p:extLst>
              <p:ext uri="{D42A27DB-BD31-4B8C-83A1-F6EECF244321}">
                <p14:modId xmlns:p14="http://schemas.microsoft.com/office/powerpoint/2010/main" val="228328465"/>
              </p:ext>
            </p:extLst>
          </p:nvPr>
        </p:nvGraphicFramePr>
        <p:xfrm>
          <a:off x="5473822" y="1795815"/>
          <a:ext cx="4830846" cy="3910330"/>
        </p:xfrm>
        <a:graphic>
          <a:graphicData uri="http://schemas.openxmlformats.org/drawingml/2006/table">
            <a:tbl>
              <a:tblPr firstRow="1" bandRow="1">
                <a:tableStyleId>{5C22544A-7EE6-4342-B048-85BDC9FD1C3A}</a:tableStyleId>
              </a:tblPr>
              <a:tblGrid>
                <a:gridCol w="1736702">
                  <a:extLst>
                    <a:ext uri="{9D8B030D-6E8A-4147-A177-3AD203B41FA5}">
                      <a16:colId xmlns:a16="http://schemas.microsoft.com/office/drawing/2014/main" val="1747018391"/>
                    </a:ext>
                  </a:extLst>
                </a:gridCol>
                <a:gridCol w="1549740">
                  <a:extLst>
                    <a:ext uri="{9D8B030D-6E8A-4147-A177-3AD203B41FA5}">
                      <a16:colId xmlns:a16="http://schemas.microsoft.com/office/drawing/2014/main" val="1157904280"/>
                    </a:ext>
                  </a:extLst>
                </a:gridCol>
                <a:gridCol w="1544404">
                  <a:extLst>
                    <a:ext uri="{9D8B030D-6E8A-4147-A177-3AD203B41FA5}">
                      <a16:colId xmlns:a16="http://schemas.microsoft.com/office/drawing/2014/main" val="2338340107"/>
                    </a:ext>
                  </a:extLst>
                </a:gridCol>
              </a:tblGrid>
              <a:tr h="370840">
                <a:tc>
                  <a:txBody>
                    <a:bodyPr/>
                    <a:lstStyle/>
                    <a:p>
                      <a:pPr algn="ctr"/>
                      <a:r>
                        <a:rPr lang="en-AU" dirty="0"/>
                        <a:t>Participant</a:t>
                      </a:r>
                    </a:p>
                  </a:txBody>
                  <a:tcPr anchor="ctr"/>
                </a:tc>
                <a:tc>
                  <a:txBody>
                    <a:bodyPr/>
                    <a:lstStyle/>
                    <a:p>
                      <a:pPr algn="ctr"/>
                      <a:r>
                        <a:rPr lang="en-AU" dirty="0"/>
                        <a:t>Plans Previously </a:t>
                      </a:r>
                    </a:p>
                    <a:p>
                      <a:pPr algn="ctr"/>
                      <a:r>
                        <a:rPr lang="en-AU" dirty="0"/>
                        <a:t>Rec’d</a:t>
                      </a:r>
                    </a:p>
                  </a:txBody>
                  <a:tcPr anchor="ctr"/>
                </a:tc>
                <a:tc>
                  <a:txBody>
                    <a:bodyPr/>
                    <a:lstStyle/>
                    <a:p>
                      <a:pPr algn="ctr"/>
                      <a:r>
                        <a:rPr lang="en-AU" dirty="0"/>
                        <a:t>Yes/No/</a:t>
                      </a:r>
                    </a:p>
                    <a:p>
                      <a:pPr algn="ctr"/>
                      <a:r>
                        <a:rPr lang="en-AU" dirty="0"/>
                        <a:t>No Response</a:t>
                      </a:r>
                    </a:p>
                  </a:txBody>
                  <a:tcPr anchor="ctr"/>
                </a:tc>
                <a:extLst>
                  <a:ext uri="{0D108BD9-81ED-4DB2-BD59-A6C34878D82A}">
                    <a16:rowId xmlns:a16="http://schemas.microsoft.com/office/drawing/2014/main" val="3974089739"/>
                  </a:ext>
                </a:extLst>
              </a:tr>
              <a:tr h="370840">
                <a:tc>
                  <a:txBody>
                    <a:bodyPr/>
                    <a:lstStyle/>
                    <a:p>
                      <a:r>
                        <a:rPr lang="en-AU" dirty="0"/>
                        <a:t>Origin</a:t>
                      </a:r>
                    </a:p>
                  </a:txBody>
                  <a:tcPr/>
                </a:tc>
                <a:tc>
                  <a:txBody>
                    <a:bodyPr/>
                    <a:lstStyle/>
                    <a:p>
                      <a:pPr algn="ctr"/>
                      <a:r>
                        <a:rPr lang="en-AU" dirty="0"/>
                        <a:t>Yes</a:t>
                      </a:r>
                    </a:p>
                  </a:txBody>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dirty="0"/>
                        <a:t>No Response</a:t>
                      </a:r>
                    </a:p>
                  </a:txBody>
                  <a:tcPr/>
                </a:tc>
                <a:extLst>
                  <a:ext uri="{0D108BD9-81ED-4DB2-BD59-A6C34878D82A}">
                    <a16:rowId xmlns:a16="http://schemas.microsoft.com/office/drawing/2014/main" val="3989361908"/>
                  </a:ext>
                </a:extLst>
              </a:tr>
              <a:tr h="370840">
                <a:tc>
                  <a:txBody>
                    <a:bodyPr/>
                    <a:lstStyle/>
                    <a:p>
                      <a:r>
                        <a:rPr lang="en-AU" sz="1579" b="0" i="0" kern="1200" dirty="0">
                          <a:solidFill>
                            <a:schemeClr val="dk1"/>
                          </a:solidFill>
                          <a:effectLst/>
                          <a:latin typeface="+mn-lt"/>
                          <a:ea typeface="+mn-ea"/>
                          <a:cs typeface="+mn-cs"/>
                        </a:rPr>
                        <a:t>Powerlink</a:t>
                      </a:r>
                      <a:endParaRPr lang="en-AU" dirty="0"/>
                    </a:p>
                  </a:txBody>
                  <a:tcPr/>
                </a:tc>
                <a:tc>
                  <a:txBody>
                    <a:bodyPr/>
                    <a:lstStyle/>
                    <a:p>
                      <a:pPr algn="ctr"/>
                      <a:r>
                        <a:rPr lang="en-AU" dirty="0"/>
                        <a:t>Yes</a:t>
                      </a:r>
                    </a:p>
                  </a:txBody>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dirty="0"/>
                        <a:t>No Response</a:t>
                      </a:r>
                    </a:p>
                  </a:txBody>
                  <a:tcPr/>
                </a:tc>
                <a:extLst>
                  <a:ext uri="{0D108BD9-81ED-4DB2-BD59-A6C34878D82A}">
                    <a16:rowId xmlns:a16="http://schemas.microsoft.com/office/drawing/2014/main" val="2380506506"/>
                  </a:ext>
                </a:extLst>
              </a:tr>
              <a:tr h="370840">
                <a:tc>
                  <a:txBody>
                    <a:bodyPr/>
                    <a:lstStyle/>
                    <a:p>
                      <a:r>
                        <a:rPr lang="en-AU" sz="1579" b="0" i="0" kern="1200" dirty="0">
                          <a:solidFill>
                            <a:schemeClr val="dk1"/>
                          </a:solidFill>
                          <a:effectLst/>
                          <a:latin typeface="+mn-lt"/>
                          <a:ea typeface="+mn-ea"/>
                          <a:cs typeface="+mn-cs"/>
                        </a:rPr>
                        <a:t>Powermetric</a:t>
                      </a:r>
                      <a:endParaRPr lang="en-AU" dirty="0"/>
                    </a:p>
                  </a:txBody>
                  <a:tcPr/>
                </a:tc>
                <a:tc>
                  <a:txBody>
                    <a:bodyPr/>
                    <a:lstStyle/>
                    <a:p>
                      <a:pPr algn="ctr"/>
                      <a:r>
                        <a:rPr lang="en-AU" dirty="0"/>
                        <a:t>No</a:t>
                      </a:r>
                    </a:p>
                  </a:txBody>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dirty="0"/>
                        <a:t>No Response</a:t>
                      </a:r>
                    </a:p>
                  </a:txBody>
                  <a:tcPr/>
                </a:tc>
                <a:extLst>
                  <a:ext uri="{0D108BD9-81ED-4DB2-BD59-A6C34878D82A}">
                    <a16:rowId xmlns:a16="http://schemas.microsoft.com/office/drawing/2014/main" val="2127615184"/>
                  </a:ext>
                </a:extLst>
              </a:tr>
              <a:tr h="370840">
                <a:tc>
                  <a:txBody>
                    <a:bodyPr/>
                    <a:lstStyle/>
                    <a:p>
                      <a:r>
                        <a:rPr lang="en-AU" sz="1579" b="0" i="0" kern="1200" dirty="0">
                          <a:solidFill>
                            <a:schemeClr val="bg1"/>
                          </a:solidFill>
                          <a:effectLst/>
                          <a:latin typeface="+mn-lt"/>
                          <a:ea typeface="+mn-ea"/>
                          <a:cs typeface="+mn-cs"/>
                        </a:rPr>
                        <a:t>PLUS ES</a:t>
                      </a:r>
                      <a:endParaRPr lang="en-AU" dirty="0">
                        <a:solidFill>
                          <a:schemeClr val="bg1"/>
                        </a:solidFill>
                      </a:endParaRPr>
                    </a:p>
                  </a:txBody>
                  <a:tcPr>
                    <a:solidFill>
                      <a:srgbClr val="00B050"/>
                    </a:solidFill>
                  </a:tcPr>
                </a:tc>
                <a:tc>
                  <a:txBody>
                    <a:bodyPr/>
                    <a:lstStyle/>
                    <a:p>
                      <a:pPr algn="ctr"/>
                      <a:r>
                        <a:rPr lang="en-AU" dirty="0">
                          <a:solidFill>
                            <a:schemeClr val="bg1"/>
                          </a:solidFill>
                        </a:rPr>
                        <a:t>Yes</a:t>
                      </a:r>
                    </a:p>
                  </a:txBody>
                  <a:tcPr>
                    <a:solidFill>
                      <a:srgbClr val="00B050"/>
                    </a:solidFill>
                  </a:tcPr>
                </a:tc>
                <a:tc>
                  <a:txBody>
                    <a:bodyPr/>
                    <a:lstStyle/>
                    <a:p>
                      <a:pPr algn="ctr"/>
                      <a:r>
                        <a:rPr lang="en-AU" dirty="0">
                          <a:solidFill>
                            <a:schemeClr val="bg1"/>
                          </a:solidFill>
                        </a:rPr>
                        <a:t>Yes</a:t>
                      </a:r>
                    </a:p>
                  </a:txBody>
                  <a:tcPr>
                    <a:solidFill>
                      <a:srgbClr val="00B050"/>
                    </a:solidFill>
                  </a:tcPr>
                </a:tc>
                <a:extLst>
                  <a:ext uri="{0D108BD9-81ED-4DB2-BD59-A6C34878D82A}">
                    <a16:rowId xmlns:a16="http://schemas.microsoft.com/office/drawing/2014/main" val="3600494278"/>
                  </a:ext>
                </a:extLst>
              </a:tr>
              <a:tr h="370840">
                <a:tc>
                  <a:txBody>
                    <a:bodyPr/>
                    <a:lstStyle/>
                    <a:p>
                      <a:r>
                        <a:rPr lang="en-AU" dirty="0"/>
                        <a:t>Secure Meters</a:t>
                      </a:r>
                    </a:p>
                  </a:txBody>
                  <a:tcPr/>
                </a:tc>
                <a:tc>
                  <a:txBody>
                    <a:bodyPr/>
                    <a:lstStyle/>
                    <a:p>
                      <a:pPr algn="ctr"/>
                      <a:r>
                        <a:rPr lang="en-AU" dirty="0"/>
                        <a:t>Yes</a:t>
                      </a:r>
                    </a:p>
                  </a:txBody>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dirty="0"/>
                        <a:t>No Response</a:t>
                      </a:r>
                    </a:p>
                  </a:txBody>
                  <a:tcPr/>
                </a:tc>
                <a:extLst>
                  <a:ext uri="{0D108BD9-81ED-4DB2-BD59-A6C34878D82A}">
                    <a16:rowId xmlns:a16="http://schemas.microsoft.com/office/drawing/2014/main" val="3462478569"/>
                  </a:ext>
                </a:extLst>
              </a:tr>
              <a:tr h="370840">
                <a:tc>
                  <a:txBody>
                    <a:bodyPr/>
                    <a:lstStyle/>
                    <a:p>
                      <a:r>
                        <a:rPr lang="en-AU" sz="1579" b="0" i="0" kern="1200" dirty="0">
                          <a:solidFill>
                            <a:schemeClr val="dk1"/>
                          </a:solidFill>
                          <a:effectLst/>
                          <a:latin typeface="+mn-lt"/>
                          <a:ea typeface="+mn-ea"/>
                          <a:cs typeface="+mn-cs"/>
                        </a:rPr>
                        <a:t>TransGrid</a:t>
                      </a:r>
                      <a:endParaRPr lang="en-AU" dirty="0"/>
                    </a:p>
                  </a:txBody>
                  <a:tcPr/>
                </a:tc>
                <a:tc>
                  <a:txBody>
                    <a:bodyPr/>
                    <a:lstStyle/>
                    <a:p>
                      <a:pPr algn="ctr"/>
                      <a:r>
                        <a:rPr lang="en-AU" dirty="0"/>
                        <a:t>Yes</a:t>
                      </a:r>
                    </a:p>
                  </a:txBody>
                  <a:tcPr/>
                </a:tc>
                <a:tc>
                  <a:txBody>
                    <a:bodyPr/>
                    <a:lstStyle/>
                    <a:p>
                      <a:pPr marL="0" marR="0" lvl="0" indent="0" algn="ctr" defTabSz="801929" rtl="0" eaLnBrk="1" fontAlgn="auto" latinLnBrk="0" hangingPunct="1">
                        <a:lnSpc>
                          <a:spcPct val="100000"/>
                        </a:lnSpc>
                        <a:spcBef>
                          <a:spcPts val="0"/>
                        </a:spcBef>
                        <a:spcAft>
                          <a:spcPts val="0"/>
                        </a:spcAft>
                        <a:buClrTx/>
                        <a:buSzTx/>
                        <a:buFontTx/>
                        <a:buNone/>
                        <a:tabLst/>
                        <a:defRPr/>
                      </a:pPr>
                      <a:r>
                        <a:rPr lang="en-AU" dirty="0"/>
                        <a:t>No Response</a:t>
                      </a:r>
                    </a:p>
                  </a:txBody>
                  <a:tcPr/>
                </a:tc>
                <a:extLst>
                  <a:ext uri="{0D108BD9-81ED-4DB2-BD59-A6C34878D82A}">
                    <a16:rowId xmlns:a16="http://schemas.microsoft.com/office/drawing/2014/main" val="82525714"/>
                  </a:ext>
                </a:extLst>
              </a:tr>
              <a:tr h="370840">
                <a:tc>
                  <a:txBody>
                    <a:bodyPr/>
                    <a:lstStyle/>
                    <a:p>
                      <a:r>
                        <a:rPr lang="en-AU" b="0" dirty="0">
                          <a:solidFill>
                            <a:schemeClr val="bg1"/>
                          </a:solidFill>
                        </a:rPr>
                        <a:t>United Energy</a:t>
                      </a:r>
                    </a:p>
                  </a:txBody>
                  <a:tcPr>
                    <a:solidFill>
                      <a:srgbClr val="00B050"/>
                    </a:solidFill>
                  </a:tcPr>
                </a:tc>
                <a:tc>
                  <a:txBody>
                    <a:bodyPr/>
                    <a:lstStyle/>
                    <a:p>
                      <a:pPr algn="ctr"/>
                      <a:r>
                        <a:rPr lang="en-AU" dirty="0">
                          <a:solidFill>
                            <a:schemeClr val="bg1"/>
                          </a:solidFill>
                        </a:rPr>
                        <a:t>Yes</a:t>
                      </a:r>
                    </a:p>
                  </a:txBody>
                  <a:tcPr>
                    <a:solidFill>
                      <a:srgbClr val="00B050"/>
                    </a:solidFill>
                  </a:tcPr>
                </a:tc>
                <a:tc>
                  <a:txBody>
                    <a:bodyPr/>
                    <a:lstStyle/>
                    <a:p>
                      <a:pPr algn="ctr"/>
                      <a:r>
                        <a:rPr lang="en-AU" dirty="0">
                          <a:solidFill>
                            <a:schemeClr val="bg1"/>
                          </a:solidFill>
                        </a:rPr>
                        <a:t>Yes</a:t>
                      </a:r>
                    </a:p>
                  </a:txBody>
                  <a:tcPr>
                    <a:solidFill>
                      <a:srgbClr val="00B050"/>
                    </a:solidFill>
                  </a:tcPr>
                </a:tc>
                <a:extLst>
                  <a:ext uri="{0D108BD9-81ED-4DB2-BD59-A6C34878D82A}">
                    <a16:rowId xmlns:a16="http://schemas.microsoft.com/office/drawing/2014/main" val="448359556"/>
                  </a:ext>
                </a:extLst>
              </a:tr>
              <a:tr h="370840">
                <a:tc>
                  <a:txBody>
                    <a:bodyPr/>
                    <a:lstStyle/>
                    <a:p>
                      <a:r>
                        <a:rPr lang="en-AU" dirty="0">
                          <a:solidFill>
                            <a:schemeClr val="bg1"/>
                          </a:solidFill>
                        </a:rPr>
                        <a:t>Vector</a:t>
                      </a:r>
                    </a:p>
                  </a:txBody>
                  <a:tcPr>
                    <a:solidFill>
                      <a:srgbClr val="FF0000"/>
                    </a:solidFill>
                  </a:tcPr>
                </a:tc>
                <a:tc>
                  <a:txBody>
                    <a:bodyPr/>
                    <a:lstStyle/>
                    <a:p>
                      <a:pPr algn="ctr"/>
                      <a:r>
                        <a:rPr lang="en-AU" dirty="0"/>
                        <a:t>Yes</a:t>
                      </a:r>
                    </a:p>
                  </a:txBody>
                  <a:tcPr/>
                </a:tc>
                <a:tc>
                  <a:txBody>
                    <a:bodyPr/>
                    <a:lstStyle/>
                    <a:p>
                      <a:pPr algn="ctr"/>
                      <a:r>
                        <a:rPr lang="en-AU" dirty="0">
                          <a:solidFill>
                            <a:schemeClr val="bg1"/>
                          </a:solidFill>
                        </a:rPr>
                        <a:t>No</a:t>
                      </a:r>
                    </a:p>
                  </a:txBody>
                  <a:tcPr>
                    <a:solidFill>
                      <a:srgbClr val="FF0000"/>
                    </a:solidFill>
                  </a:tcPr>
                </a:tc>
                <a:extLst>
                  <a:ext uri="{0D108BD9-81ED-4DB2-BD59-A6C34878D82A}">
                    <a16:rowId xmlns:a16="http://schemas.microsoft.com/office/drawing/2014/main" val="837446384"/>
                  </a:ext>
                </a:extLst>
              </a:tr>
              <a:tr h="370840">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579" b="0" i="0" kern="1200" dirty="0">
                          <a:solidFill>
                            <a:schemeClr val="bg1"/>
                          </a:solidFill>
                          <a:effectLst/>
                          <a:latin typeface="+mn-lt"/>
                          <a:ea typeface="+mn-ea"/>
                          <a:cs typeface="+mn-cs"/>
                        </a:rPr>
                        <a:t>Yurika (MD)</a:t>
                      </a:r>
                      <a:endParaRPr lang="en-AU" b="1" dirty="0">
                        <a:solidFill>
                          <a:schemeClr val="bg1"/>
                        </a:solidFill>
                      </a:endParaRPr>
                    </a:p>
                  </a:txBody>
                  <a:tcPr>
                    <a:solidFill>
                      <a:srgbClr val="00B050"/>
                    </a:solidFill>
                  </a:tcPr>
                </a:tc>
                <a:tc>
                  <a:txBody>
                    <a:bodyPr/>
                    <a:lstStyle/>
                    <a:p>
                      <a:pPr algn="ctr"/>
                      <a:r>
                        <a:rPr lang="en-AU" dirty="0">
                          <a:solidFill>
                            <a:schemeClr val="bg1"/>
                          </a:solidFill>
                        </a:rPr>
                        <a:t>Yes</a:t>
                      </a:r>
                    </a:p>
                  </a:txBody>
                  <a:tcPr>
                    <a:solidFill>
                      <a:srgbClr val="00B050"/>
                    </a:solidFill>
                  </a:tcPr>
                </a:tc>
                <a:tc>
                  <a:txBody>
                    <a:bodyPr/>
                    <a:lstStyle/>
                    <a:p>
                      <a:pPr algn="ctr"/>
                      <a:r>
                        <a:rPr lang="en-AU" dirty="0">
                          <a:solidFill>
                            <a:schemeClr val="bg1"/>
                          </a:solidFill>
                        </a:rPr>
                        <a:t>Yes</a:t>
                      </a:r>
                    </a:p>
                  </a:txBody>
                  <a:tcPr>
                    <a:solidFill>
                      <a:srgbClr val="00B050"/>
                    </a:solidFill>
                  </a:tcPr>
                </a:tc>
                <a:extLst>
                  <a:ext uri="{0D108BD9-81ED-4DB2-BD59-A6C34878D82A}">
                    <a16:rowId xmlns:a16="http://schemas.microsoft.com/office/drawing/2014/main" val="3897988395"/>
                  </a:ext>
                </a:extLst>
              </a:tr>
            </a:tbl>
          </a:graphicData>
        </a:graphic>
      </p:graphicFrame>
      <p:sp>
        <p:nvSpPr>
          <p:cNvPr id="3" name="TextBox 2">
            <a:extLst>
              <a:ext uri="{FF2B5EF4-FFF2-40B4-BE49-F238E27FC236}">
                <a16:creationId xmlns:a16="http://schemas.microsoft.com/office/drawing/2014/main" id="{A616D5D6-DD6B-4AC6-81F5-06A4AD55AAB1}"/>
              </a:ext>
            </a:extLst>
          </p:cNvPr>
          <p:cNvSpPr txBox="1"/>
          <p:nvPr/>
        </p:nvSpPr>
        <p:spPr>
          <a:xfrm>
            <a:off x="286963" y="5944906"/>
            <a:ext cx="10210744" cy="1200329"/>
          </a:xfrm>
          <a:prstGeom prst="rect">
            <a:avLst/>
          </a:prstGeom>
          <a:noFill/>
        </p:spPr>
        <p:txBody>
          <a:bodyPr wrap="square" rtlCol="0">
            <a:spAutoFit/>
          </a:bodyPr>
          <a:lstStyle/>
          <a:p>
            <a:r>
              <a:rPr lang="en-AU" dirty="0">
                <a:solidFill>
                  <a:srgbClr val="FF0000"/>
                </a:solidFill>
              </a:rPr>
              <a:t>Notes:</a:t>
            </a:r>
          </a:p>
          <a:p>
            <a:pPr marL="285750" indent="-285750">
              <a:buFont typeface="Arial" panose="020B0604020202020204" pitchFamily="34" charset="0"/>
              <a:buChar char="•"/>
            </a:pPr>
            <a:r>
              <a:rPr lang="en-AU" dirty="0"/>
              <a:t>Please let us know if your organisation's position is not correctly reflected in the table above</a:t>
            </a:r>
          </a:p>
          <a:p>
            <a:pPr marL="285750" indent="-285750">
              <a:buFont typeface="Arial" panose="020B0604020202020204" pitchFamily="34" charset="0"/>
              <a:buChar char="•"/>
            </a:pPr>
            <a:r>
              <a:rPr lang="en-AU" dirty="0"/>
              <a:t>Only aggregated monthly volumes are planned to be distributed to </a:t>
            </a:r>
            <a:r>
              <a:rPr lang="en-AU"/>
              <a:t>the RWG/TFG </a:t>
            </a:r>
            <a:r>
              <a:rPr lang="en-AU" dirty="0"/>
              <a:t>from </a:t>
            </a:r>
            <a:r>
              <a:rPr lang="en-AU" u="sng"/>
              <a:t>consenting</a:t>
            </a:r>
            <a:r>
              <a:rPr lang="en-AU"/>
              <a:t> Participants only</a:t>
            </a:r>
            <a:endParaRPr lang="en-AU" dirty="0"/>
          </a:p>
        </p:txBody>
      </p:sp>
    </p:spTree>
    <p:extLst>
      <p:ext uri="{BB962C8B-B14F-4D97-AF65-F5344CB8AC3E}">
        <p14:creationId xmlns:p14="http://schemas.microsoft.com/office/powerpoint/2010/main" val="1885586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76A63-BA8D-4C83-9E59-B6E90A026618}"/>
              </a:ext>
            </a:extLst>
          </p:cNvPr>
          <p:cNvSpPr>
            <a:spLocks noGrp="1"/>
          </p:cNvSpPr>
          <p:nvPr>
            <p:ph type="title"/>
          </p:nvPr>
        </p:nvSpPr>
        <p:spPr/>
        <p:txBody>
          <a:bodyPr/>
          <a:lstStyle/>
          <a:p>
            <a:r>
              <a:rPr lang="fr-FR" dirty="0"/>
              <a:t>MTP CATS Transaction Volume Management Assumptions</a:t>
            </a:r>
          </a:p>
        </p:txBody>
      </p:sp>
      <p:sp>
        <p:nvSpPr>
          <p:cNvPr id="3" name="Text Placeholder 2">
            <a:extLst>
              <a:ext uri="{FF2B5EF4-FFF2-40B4-BE49-F238E27FC236}">
                <a16:creationId xmlns:a16="http://schemas.microsoft.com/office/drawing/2014/main" id="{5D9F9F8A-7B3B-4CFD-AD51-F4ACC0AD73A4}"/>
              </a:ext>
            </a:extLst>
          </p:cNvPr>
          <p:cNvSpPr>
            <a:spLocks noGrp="1"/>
          </p:cNvSpPr>
          <p:nvPr>
            <p:ph type="body" idx="1"/>
          </p:nvPr>
        </p:nvSpPr>
        <p:spPr/>
        <p:txBody>
          <a:bodyPr/>
          <a:lstStyle/>
          <a:p>
            <a:r>
              <a:rPr lang="en-AU" dirty="0"/>
              <a:t>Blaine Miner &amp; Paul Lyttle</a:t>
            </a:r>
          </a:p>
        </p:txBody>
      </p:sp>
      <p:sp>
        <p:nvSpPr>
          <p:cNvPr id="4" name="Slide Number Placeholder 3">
            <a:extLst>
              <a:ext uri="{FF2B5EF4-FFF2-40B4-BE49-F238E27FC236}">
                <a16:creationId xmlns:a16="http://schemas.microsoft.com/office/drawing/2014/main" id="{5886942E-5AEC-44B3-8F61-D2530F45260F}"/>
              </a:ext>
            </a:extLst>
          </p:cNvPr>
          <p:cNvSpPr>
            <a:spLocks noGrp="1"/>
          </p:cNvSpPr>
          <p:nvPr>
            <p:ph type="sldNum" sz="quarter" idx="12"/>
          </p:nvPr>
        </p:nvSpPr>
        <p:spPr/>
        <p:txBody>
          <a:bodyPr/>
          <a:lstStyle/>
          <a:p>
            <a:fld id="{4EC81F68-4976-451A-B2E9-79BCBD2F70CC}" type="slidenum">
              <a:rPr lang="en-AU" smtClean="0"/>
              <a:pPr/>
              <a:t>12</a:t>
            </a:fld>
            <a:endParaRPr lang="en-AU" dirty="0"/>
          </a:p>
        </p:txBody>
      </p:sp>
    </p:spTree>
    <p:extLst>
      <p:ext uri="{BB962C8B-B14F-4D97-AF65-F5344CB8AC3E}">
        <p14:creationId xmlns:p14="http://schemas.microsoft.com/office/powerpoint/2010/main" val="39559179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9046158" cy="1310695"/>
          </a:xfrm>
        </p:spPr>
        <p:txBody>
          <a:bodyPr/>
          <a:lstStyle/>
          <a:p>
            <a:r>
              <a:rPr lang="fr-FR" dirty="0"/>
              <a:t>Objective</a:t>
            </a:r>
            <a:endParaRPr lang="en-AU" dirty="0">
              <a:solidFill>
                <a:srgbClr val="FF0000"/>
              </a:solidFill>
              <a:highlight>
                <a:srgbClr val="FFFF00"/>
              </a:highlight>
            </a:endParaRPr>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746504"/>
            <a:ext cx="10255425" cy="5358384"/>
          </a:xfrm>
        </p:spPr>
        <p:txBody>
          <a:bodyPr vert="horz" lIns="91440" tIns="45720" rIns="91440" bIns="45720" rtlCol="0" anchor="t">
            <a:normAutofit/>
          </a:bodyPr>
          <a:lstStyle/>
          <a:p>
            <a:pPr marL="200025" indent="-200025"/>
            <a:r>
              <a:rPr lang="en-AU" sz="2400" dirty="0"/>
              <a:t>The objective of the analysis is to create a consolidated Industry view of indicative transaction volumes relating to the MTP activities</a:t>
            </a:r>
          </a:p>
          <a:p>
            <a:pPr marL="601345" lvl="1" indent="-200025">
              <a:spcBef>
                <a:spcPts val="438"/>
              </a:spcBef>
              <a:buFont typeface="Arial"/>
              <a:buChar char="•"/>
            </a:pPr>
            <a:r>
              <a:rPr lang="en-AU" sz="2000" dirty="0">
                <a:ea typeface="+mn-lt"/>
                <a:cs typeface="+mn-lt"/>
              </a:rPr>
              <a:t>Detailed at</a:t>
            </a:r>
            <a:r>
              <a:rPr lang="en-AU" sz="2000" dirty="0"/>
              <a:t> a monthly level </a:t>
            </a:r>
            <a:endParaRPr lang="en-AU" sz="2000" dirty="0">
              <a:cs typeface="Segoe UI Semilight"/>
            </a:endParaRPr>
          </a:p>
          <a:p>
            <a:pPr marL="601345" lvl="1" indent="-200025">
              <a:spcBef>
                <a:spcPts val="438"/>
              </a:spcBef>
            </a:pPr>
            <a:r>
              <a:rPr lang="en-AU" sz="2000" dirty="0">
                <a:cs typeface="Segoe UI Semilight"/>
              </a:rPr>
              <a:t>Spanning from today to Dec 2022</a:t>
            </a:r>
          </a:p>
          <a:p>
            <a:pPr marL="200025" indent="-200025"/>
            <a:endParaRPr lang="en-AU" sz="2400" dirty="0"/>
          </a:p>
          <a:p>
            <a:pPr marL="200025" indent="-200025"/>
            <a:r>
              <a:rPr lang="en-AU" sz="2400" dirty="0"/>
              <a:t>The analysis is being performed to:</a:t>
            </a:r>
          </a:p>
          <a:p>
            <a:pPr marL="600710" lvl="1" indent="-200025"/>
            <a:r>
              <a:rPr lang="en-AU" sz="2049" dirty="0"/>
              <a:t>Support Participant and AEMO system and general business impact assessments</a:t>
            </a:r>
            <a:endParaRPr lang="en-AU" sz="2049" dirty="0">
              <a:cs typeface="Segoe UI Semilight"/>
            </a:endParaRPr>
          </a:p>
          <a:p>
            <a:pPr marL="600710" lvl="1" indent="-200025"/>
            <a:r>
              <a:rPr lang="en-AU" sz="2049" dirty="0"/>
              <a:t>Facilitate Participant to Participant engagements</a:t>
            </a:r>
            <a:endParaRPr lang="en-AU" sz="2049" dirty="0">
              <a:cs typeface="Segoe UI Semilight"/>
            </a:endParaRPr>
          </a:p>
          <a:p>
            <a:pPr marL="600710" lvl="1" indent="-200025"/>
            <a:r>
              <a:rPr lang="en-AU" sz="2049" dirty="0"/>
              <a:t>Create appropriate inputs into the MSDR Data Transition working group</a:t>
            </a:r>
          </a:p>
          <a:p>
            <a:pPr marL="600710" lvl="1" indent="-200025">
              <a:spcBef>
                <a:spcPts val="438"/>
              </a:spcBef>
            </a:pPr>
            <a:endParaRPr lang="en-AU" sz="2000" dirty="0">
              <a:cs typeface="Segoe UI Semilight"/>
            </a:endParaRPr>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13</a:t>
            </a:fld>
            <a:endParaRPr lang="en-AU" dirty="0"/>
          </a:p>
        </p:txBody>
      </p:sp>
    </p:spTree>
    <p:extLst>
      <p:ext uri="{BB962C8B-B14F-4D97-AF65-F5344CB8AC3E}">
        <p14:creationId xmlns:p14="http://schemas.microsoft.com/office/powerpoint/2010/main" val="24887656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9046158" cy="1310695"/>
          </a:xfrm>
        </p:spPr>
        <p:txBody>
          <a:bodyPr/>
          <a:lstStyle/>
          <a:p>
            <a:r>
              <a:rPr lang="fr-FR" dirty="0"/>
              <a:t>Scope</a:t>
            </a:r>
            <a:endParaRPr lang="en-AU" dirty="0">
              <a:solidFill>
                <a:srgbClr val="FF0000"/>
              </a:solidFill>
              <a:highlight>
                <a:srgbClr val="FFFF00"/>
              </a:highlight>
            </a:endParaRPr>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746504"/>
            <a:ext cx="10255425" cy="5358384"/>
          </a:xfrm>
        </p:spPr>
        <p:txBody>
          <a:bodyPr vert="horz" lIns="91440" tIns="45720" rIns="91440" bIns="45720" rtlCol="0" anchor="t">
            <a:normAutofit/>
          </a:bodyPr>
          <a:lstStyle/>
          <a:p>
            <a:r>
              <a:rPr lang="en-AU" sz="2049" dirty="0"/>
              <a:t>In-scope considerations:</a:t>
            </a:r>
          </a:p>
          <a:p>
            <a:pPr lvl="1"/>
            <a:r>
              <a:rPr lang="en-AU" sz="1698" dirty="0"/>
              <a:t>By 31 Aug 2021</a:t>
            </a:r>
          </a:p>
          <a:p>
            <a:pPr lvl="2"/>
            <a:r>
              <a:rPr lang="en-AU" sz="1400" dirty="0"/>
              <a:t>Convert type 1-3, subset type 4, type 7 and existing cross boundary datastreams to register level</a:t>
            </a:r>
          </a:p>
          <a:p>
            <a:pPr lvl="2"/>
            <a:r>
              <a:rPr lang="en-AU" sz="1400" dirty="0"/>
              <a:t>Update type 1-3, subset type 4 and existing cross boundary connection point ReadTypeCodes to ‘A’ (or ‘D’ where applicable)</a:t>
            </a:r>
          </a:p>
          <a:p>
            <a:pPr lvl="2"/>
            <a:r>
              <a:rPr lang="en-AU" sz="1400" dirty="0"/>
              <a:t>Create NCONUML and ‘new’ Cross boundary NMIs, Registers and Datastreams</a:t>
            </a:r>
          </a:p>
          <a:p>
            <a:pPr lvl="2"/>
            <a:r>
              <a:rPr lang="en-AU" sz="1400" dirty="0"/>
              <a:t>Update NMI Classification codes, where required</a:t>
            </a:r>
          </a:p>
          <a:p>
            <a:pPr lvl="2"/>
            <a:r>
              <a:rPr lang="en-AU" sz="1400" dirty="0"/>
              <a:t>Create/activate Basic meter 1st tier datastreams</a:t>
            </a:r>
          </a:p>
          <a:p>
            <a:pPr lvl="2"/>
            <a:r>
              <a:rPr lang="en-AU" sz="1400" dirty="0"/>
              <a:t>Update VIC TUoS datastreams from 1-4 to ‘N’</a:t>
            </a:r>
          </a:p>
          <a:p>
            <a:pPr lvl="1"/>
            <a:r>
              <a:rPr lang="en-AU" sz="1698" dirty="0"/>
              <a:t>By 30 Nov 2022</a:t>
            </a:r>
          </a:p>
          <a:p>
            <a:pPr lvl="2"/>
            <a:r>
              <a:rPr lang="en-AU" sz="1400" dirty="0"/>
              <a:t>Update new and replacement type 4, 4A and VIC AMI meter ReadTypeCodes to ‘A’, where applicable</a:t>
            </a:r>
          </a:p>
          <a:p>
            <a:endParaRPr lang="en-AU" sz="2102" dirty="0"/>
          </a:p>
          <a:p>
            <a:r>
              <a:rPr lang="en-AU" sz="2102" dirty="0"/>
              <a:t>Out-of-scope items:</a:t>
            </a:r>
          </a:p>
          <a:p>
            <a:pPr lvl="1"/>
            <a:r>
              <a:rPr lang="en-AU" sz="1700" dirty="0"/>
              <a:t>MSDR standing data updates</a:t>
            </a:r>
          </a:p>
          <a:p>
            <a:pPr lvl="1"/>
            <a:r>
              <a:rPr lang="en-AU" sz="1700" dirty="0"/>
              <a:t>Other standing data updates associated to:</a:t>
            </a:r>
          </a:p>
          <a:p>
            <a:pPr lvl="2"/>
            <a:r>
              <a:rPr lang="en-AU" sz="1349" dirty="0"/>
              <a:t>Market reform initiatives</a:t>
            </a:r>
          </a:p>
          <a:p>
            <a:pPr lvl="2"/>
            <a:r>
              <a:rPr lang="en-AU" sz="1349" dirty="0"/>
              <a:t>Non-market based initiatives</a:t>
            </a:r>
          </a:p>
          <a:p>
            <a:pPr lvl="3"/>
            <a:r>
              <a:rPr lang="en-AU" sz="1225" dirty="0"/>
              <a:t>E.g. Participant based activities/initiatives</a:t>
            </a:r>
          </a:p>
          <a:p>
            <a:pPr lvl="1"/>
            <a:endParaRPr lang="en-AU" sz="1751" dirty="0"/>
          </a:p>
          <a:p>
            <a:pPr lvl="1"/>
            <a:endParaRPr lang="en-AU" sz="1698" dirty="0"/>
          </a:p>
          <a:p>
            <a:pPr marL="0" indent="0">
              <a:buNone/>
            </a:pPr>
            <a:endParaRPr lang="en-AU" sz="2049"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14</a:t>
            </a:fld>
            <a:endParaRPr lang="en-AU" dirty="0"/>
          </a:p>
        </p:txBody>
      </p:sp>
    </p:spTree>
    <p:extLst>
      <p:ext uri="{BB962C8B-B14F-4D97-AF65-F5344CB8AC3E}">
        <p14:creationId xmlns:p14="http://schemas.microsoft.com/office/powerpoint/2010/main" val="29755145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9046158" cy="1310695"/>
          </a:xfrm>
        </p:spPr>
        <p:txBody>
          <a:bodyPr/>
          <a:lstStyle/>
          <a:p>
            <a:r>
              <a:rPr lang="fr-FR" dirty="0"/>
              <a:t>Required Participant Inputs</a:t>
            </a:r>
            <a:endParaRPr lang="en-AU" dirty="0">
              <a:solidFill>
                <a:srgbClr val="FF0000"/>
              </a:solidFill>
              <a:highlight>
                <a:srgbClr val="FFFF00"/>
              </a:highlight>
            </a:endParaRPr>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746504"/>
            <a:ext cx="10255425" cy="5358384"/>
          </a:xfrm>
        </p:spPr>
        <p:txBody>
          <a:bodyPr vert="horz" lIns="91440" tIns="45720" rIns="91440" bIns="45720" rtlCol="0" anchor="t">
            <a:normAutofit/>
          </a:bodyPr>
          <a:lstStyle/>
          <a:p>
            <a:endParaRPr lang="en-AU" sz="2102" dirty="0"/>
          </a:p>
          <a:p>
            <a:pPr lvl="1"/>
            <a:endParaRPr lang="en-AU" sz="1751" dirty="0"/>
          </a:p>
          <a:p>
            <a:pPr lvl="1"/>
            <a:endParaRPr lang="en-AU" sz="1698" dirty="0"/>
          </a:p>
          <a:p>
            <a:pPr marL="0" indent="0">
              <a:buNone/>
            </a:pPr>
            <a:endParaRPr lang="en-AU" sz="2049" dirty="0"/>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15</a:t>
            </a:fld>
            <a:endParaRPr lang="en-AU" dirty="0"/>
          </a:p>
        </p:txBody>
      </p:sp>
      <p:graphicFrame>
        <p:nvGraphicFramePr>
          <p:cNvPr id="5" name="Table 5">
            <a:extLst>
              <a:ext uri="{FF2B5EF4-FFF2-40B4-BE49-F238E27FC236}">
                <a16:creationId xmlns:a16="http://schemas.microsoft.com/office/drawing/2014/main" id="{188BC983-7A70-437D-9AC6-F04A8E747950}"/>
              </a:ext>
            </a:extLst>
          </p:cNvPr>
          <p:cNvGraphicFramePr>
            <a:graphicFrameLocks noGrp="1"/>
          </p:cNvGraphicFramePr>
          <p:nvPr>
            <p:extLst>
              <p:ext uri="{D42A27DB-BD31-4B8C-83A1-F6EECF244321}">
                <p14:modId xmlns:p14="http://schemas.microsoft.com/office/powerpoint/2010/main" val="1735847720"/>
              </p:ext>
            </p:extLst>
          </p:nvPr>
        </p:nvGraphicFramePr>
        <p:xfrm>
          <a:off x="229842" y="1640472"/>
          <a:ext cx="10186645" cy="4692650"/>
        </p:xfrm>
        <a:graphic>
          <a:graphicData uri="http://schemas.openxmlformats.org/drawingml/2006/table">
            <a:tbl>
              <a:tblPr firstRow="1" bandRow="1">
                <a:tableStyleId>{5C22544A-7EE6-4342-B048-85BDC9FD1C3A}</a:tableStyleId>
              </a:tblPr>
              <a:tblGrid>
                <a:gridCol w="4473697">
                  <a:extLst>
                    <a:ext uri="{9D8B030D-6E8A-4147-A177-3AD203B41FA5}">
                      <a16:colId xmlns:a16="http://schemas.microsoft.com/office/drawing/2014/main" val="1895177369"/>
                    </a:ext>
                  </a:extLst>
                </a:gridCol>
                <a:gridCol w="2205868">
                  <a:extLst>
                    <a:ext uri="{9D8B030D-6E8A-4147-A177-3AD203B41FA5}">
                      <a16:colId xmlns:a16="http://schemas.microsoft.com/office/drawing/2014/main" val="3700460494"/>
                    </a:ext>
                  </a:extLst>
                </a:gridCol>
                <a:gridCol w="3507080">
                  <a:extLst>
                    <a:ext uri="{9D8B030D-6E8A-4147-A177-3AD203B41FA5}">
                      <a16:colId xmlns:a16="http://schemas.microsoft.com/office/drawing/2014/main" val="2237998605"/>
                    </a:ext>
                  </a:extLst>
                </a:gridCol>
              </a:tblGrid>
              <a:tr h="370840">
                <a:tc>
                  <a:txBody>
                    <a:bodyPr/>
                    <a:lstStyle/>
                    <a:p>
                      <a:r>
                        <a:rPr lang="en-AU" dirty="0"/>
                        <a:t>In-scope Item</a:t>
                      </a:r>
                    </a:p>
                  </a:txBody>
                  <a:tcPr/>
                </a:tc>
                <a:tc>
                  <a:txBody>
                    <a:bodyPr/>
                    <a:lstStyle/>
                    <a:p>
                      <a:r>
                        <a:rPr lang="en-AU" dirty="0"/>
                        <a:t>Inputs Currently Being Received</a:t>
                      </a:r>
                    </a:p>
                  </a:txBody>
                  <a:tcPr/>
                </a:tc>
                <a:tc>
                  <a:txBody>
                    <a:bodyPr/>
                    <a:lstStyle/>
                    <a:p>
                      <a:r>
                        <a:rPr lang="en-AU" dirty="0"/>
                        <a:t>Additional Inputs Required</a:t>
                      </a:r>
                    </a:p>
                  </a:txBody>
                  <a:tcPr/>
                </a:tc>
                <a:extLst>
                  <a:ext uri="{0D108BD9-81ED-4DB2-BD59-A6C34878D82A}">
                    <a16:rowId xmlns:a16="http://schemas.microsoft.com/office/drawing/2014/main" val="2028360171"/>
                  </a:ext>
                </a:extLst>
              </a:tr>
              <a:tr h="370840">
                <a:tc>
                  <a:txBody>
                    <a:bodyPr/>
                    <a:lstStyle/>
                    <a:p>
                      <a:r>
                        <a:rPr lang="en-AU" sz="1400" dirty="0"/>
                        <a:t>Convert type 1-3, subset type 4, type 7 and existing cross boundary datastreams to register level</a:t>
                      </a:r>
                    </a:p>
                  </a:txBody>
                  <a:tcPr/>
                </a:tc>
                <a:tc>
                  <a:txBody>
                    <a:bodyPr/>
                    <a:lstStyle/>
                    <a:p>
                      <a:endParaRPr lang="en-AU" sz="1400" dirty="0"/>
                    </a:p>
                  </a:txBody>
                  <a:tcPr/>
                </a:tc>
                <a:tc>
                  <a:txBody>
                    <a:bodyPr/>
                    <a:lstStyle/>
                    <a:p>
                      <a:r>
                        <a:rPr lang="en-AU" sz="1400" dirty="0"/>
                        <a:t>MDP conversion plans for Type 1-3, subset type 4, type 7 and existing cross boundary datastreams to register level</a:t>
                      </a:r>
                    </a:p>
                    <a:p>
                      <a:endParaRPr lang="en-AU" sz="1400" dirty="0"/>
                    </a:p>
                  </a:txBody>
                  <a:tcPr/>
                </a:tc>
                <a:extLst>
                  <a:ext uri="{0D108BD9-81ED-4DB2-BD59-A6C34878D82A}">
                    <a16:rowId xmlns:a16="http://schemas.microsoft.com/office/drawing/2014/main" val="2366308665"/>
                  </a:ext>
                </a:extLst>
              </a:tr>
              <a:tr h="370840">
                <a:tc>
                  <a:txBody>
                    <a:bodyPr/>
                    <a:lstStyle/>
                    <a:p>
                      <a:r>
                        <a:rPr lang="en-AU" sz="1400" dirty="0"/>
                        <a:t>Update type 1-3, subset type 4, type 7 and existing cross boundary ReadTypeCodes to ‘A’ (or D where applicable)</a:t>
                      </a:r>
                    </a:p>
                  </a:txBody>
                  <a:tcPr/>
                </a:tc>
                <a:tc>
                  <a:txBody>
                    <a:bodyPr/>
                    <a:lstStyle/>
                    <a:p>
                      <a:r>
                        <a:rPr lang="en-AU" sz="1400" dirty="0"/>
                        <a:t>MP Type 1-3 reconfiguration plans</a:t>
                      </a:r>
                    </a:p>
                  </a:txBody>
                  <a:tcPr/>
                </a:tc>
                <a:tc>
                  <a:txBody>
                    <a:bodyPr/>
                    <a:lstStyle/>
                    <a:p>
                      <a:r>
                        <a:rPr lang="en-AU" sz="1400" dirty="0"/>
                        <a:t>MP Reconfiguration plans to also include subset type 4 and existing cross boundary connection points</a:t>
                      </a:r>
                    </a:p>
                  </a:txBody>
                  <a:tcPr/>
                </a:tc>
                <a:extLst>
                  <a:ext uri="{0D108BD9-81ED-4DB2-BD59-A6C34878D82A}">
                    <a16:rowId xmlns:a16="http://schemas.microsoft.com/office/drawing/2014/main" val="236711640"/>
                  </a:ext>
                </a:extLst>
              </a:tr>
              <a:tr h="370840">
                <a:tc>
                  <a:txBody>
                    <a:bodyPr/>
                    <a:lstStyle/>
                    <a:p>
                      <a:r>
                        <a:rPr lang="en-AU" sz="1400" dirty="0"/>
                        <a:t>Create NCONUML and ‘new’ Cross boundary NMIs, Registers and Datastreams</a:t>
                      </a:r>
                    </a:p>
                  </a:txBody>
                  <a:tcPr/>
                </a:tc>
                <a:tc>
                  <a:txBody>
                    <a:bodyPr/>
                    <a:lstStyle/>
                    <a:p>
                      <a:endParaRPr lang="en-AU" sz="1400" dirty="0"/>
                    </a:p>
                  </a:txBody>
                  <a:tcPr/>
                </a:tc>
                <a:tc>
                  <a:txBody>
                    <a:bodyPr/>
                    <a:lstStyle/>
                    <a:p>
                      <a:r>
                        <a:rPr lang="en-AU" sz="1400" dirty="0"/>
                        <a:t>LNSP NCONUML and cross boundary NMI creation plans</a:t>
                      </a:r>
                    </a:p>
                  </a:txBody>
                  <a:tcPr/>
                </a:tc>
                <a:extLst>
                  <a:ext uri="{0D108BD9-81ED-4DB2-BD59-A6C34878D82A}">
                    <a16:rowId xmlns:a16="http://schemas.microsoft.com/office/drawing/2014/main" val="3448069930"/>
                  </a:ext>
                </a:extLst>
              </a:tr>
              <a:tr h="370840">
                <a:tc>
                  <a:txBody>
                    <a:bodyPr/>
                    <a:lstStyle/>
                    <a:p>
                      <a:r>
                        <a:rPr lang="en-AU" sz="1400" dirty="0"/>
                        <a:t>Update NMI Classification codes, where required</a:t>
                      </a:r>
                    </a:p>
                  </a:txBody>
                  <a:tcPr/>
                </a:tc>
                <a:tc>
                  <a:txBody>
                    <a:bodyPr/>
                    <a:lstStyle/>
                    <a:p>
                      <a:endParaRPr lang="en-AU" sz="1400" dirty="0"/>
                    </a:p>
                  </a:txBody>
                  <a:tcPr/>
                </a:tc>
                <a:tc>
                  <a:txBody>
                    <a:bodyPr/>
                    <a:lstStyle/>
                    <a:p>
                      <a:r>
                        <a:rPr lang="en-AU" sz="1400" dirty="0"/>
                        <a:t>TBD</a:t>
                      </a:r>
                    </a:p>
                  </a:txBody>
                  <a:tcPr/>
                </a:tc>
                <a:extLst>
                  <a:ext uri="{0D108BD9-81ED-4DB2-BD59-A6C34878D82A}">
                    <a16:rowId xmlns:a16="http://schemas.microsoft.com/office/drawing/2014/main" val="1476073003"/>
                  </a:ext>
                </a:extLst>
              </a:tr>
              <a:tr h="370840">
                <a:tc>
                  <a:txBody>
                    <a:bodyPr/>
                    <a:lstStyle/>
                    <a:p>
                      <a:r>
                        <a:rPr lang="en-AU" sz="1400" dirty="0"/>
                        <a:t>Create/activate basic meter 1st tier datastreams</a:t>
                      </a:r>
                    </a:p>
                  </a:txBody>
                  <a:tcPr/>
                </a:tc>
                <a:tc>
                  <a:txBody>
                    <a:bodyPr/>
                    <a:lstStyle/>
                    <a:p>
                      <a:r>
                        <a:rPr lang="en-AU" sz="1400" dirty="0"/>
                        <a:t>Participant information as requested</a:t>
                      </a:r>
                    </a:p>
                  </a:txBody>
                  <a:tcPr/>
                </a:tc>
                <a:tc>
                  <a:txBody>
                    <a:bodyPr/>
                    <a:lstStyle/>
                    <a:p>
                      <a:endParaRPr lang="en-AU" sz="1400" dirty="0"/>
                    </a:p>
                  </a:txBody>
                  <a:tcPr/>
                </a:tc>
                <a:extLst>
                  <a:ext uri="{0D108BD9-81ED-4DB2-BD59-A6C34878D82A}">
                    <a16:rowId xmlns:a16="http://schemas.microsoft.com/office/drawing/2014/main" val="76118663"/>
                  </a:ext>
                </a:extLst>
              </a:tr>
              <a:tr h="370840">
                <a:tc>
                  <a:txBody>
                    <a:bodyPr/>
                    <a:lstStyle/>
                    <a:p>
                      <a:r>
                        <a:rPr lang="en-AU" sz="1400" dirty="0"/>
                        <a:t>Update VIC TUoS datastreams from 1-4 to ‘N’</a:t>
                      </a:r>
                    </a:p>
                  </a:txBody>
                  <a:tcPr/>
                </a:tc>
                <a:tc>
                  <a:txBody>
                    <a:bodyPr/>
                    <a:lstStyle/>
                    <a:p>
                      <a:r>
                        <a:rPr lang="en-AU" sz="1400" dirty="0"/>
                        <a:t>MDP Type 4, 4A and VIC AMI rollout plans</a:t>
                      </a:r>
                    </a:p>
                  </a:txBody>
                  <a:tcPr/>
                </a:tc>
                <a:tc>
                  <a:txBody>
                    <a:bodyPr/>
                    <a:lstStyle/>
                    <a:p>
                      <a:endParaRPr lang="en-AU" sz="1400" dirty="0"/>
                    </a:p>
                  </a:txBody>
                  <a:tcPr/>
                </a:tc>
                <a:extLst>
                  <a:ext uri="{0D108BD9-81ED-4DB2-BD59-A6C34878D82A}">
                    <a16:rowId xmlns:a16="http://schemas.microsoft.com/office/drawing/2014/main" val="2562164451"/>
                  </a:ext>
                </a:extLst>
              </a:tr>
              <a:tr h="370840">
                <a:tc>
                  <a:txBody>
                    <a:bodyPr/>
                    <a:lstStyle/>
                    <a:p>
                      <a:r>
                        <a:rPr lang="en-AU" sz="1400" dirty="0"/>
                        <a:t>Update new and replacement type 4, 4A and VIC AMI meter ReadTypeCodes to ‘A’, where applicable</a:t>
                      </a:r>
                    </a:p>
                  </a:txBody>
                  <a:tcPr/>
                </a:tc>
                <a:tc>
                  <a:txBody>
                    <a:bodyPr/>
                    <a:lstStyle/>
                    <a:p>
                      <a:r>
                        <a:rPr lang="en-AU" sz="1400" dirty="0"/>
                        <a:t>MDP Type 4, 4A and VIC AMI rollout plans</a:t>
                      </a:r>
                    </a:p>
                  </a:txBody>
                  <a:tcPr/>
                </a:tc>
                <a:tc>
                  <a:txBody>
                    <a:bodyPr/>
                    <a:lstStyle/>
                    <a:p>
                      <a:endParaRPr lang="en-AU" sz="1400" dirty="0"/>
                    </a:p>
                  </a:txBody>
                  <a:tcPr/>
                </a:tc>
                <a:extLst>
                  <a:ext uri="{0D108BD9-81ED-4DB2-BD59-A6C34878D82A}">
                    <a16:rowId xmlns:a16="http://schemas.microsoft.com/office/drawing/2014/main" val="3183090876"/>
                  </a:ext>
                </a:extLst>
              </a:tr>
            </a:tbl>
          </a:graphicData>
        </a:graphic>
      </p:graphicFrame>
    </p:spTree>
    <p:extLst>
      <p:ext uri="{BB962C8B-B14F-4D97-AF65-F5344CB8AC3E}">
        <p14:creationId xmlns:p14="http://schemas.microsoft.com/office/powerpoint/2010/main" val="39105481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9046158" cy="1310695"/>
          </a:xfrm>
        </p:spPr>
        <p:txBody>
          <a:bodyPr/>
          <a:lstStyle/>
          <a:p>
            <a:r>
              <a:rPr lang="fr-FR" sz="3850" dirty="0"/>
              <a:t>Tranche 1 and Tranche 2 Definitions</a:t>
            </a:r>
            <a:endParaRPr lang="fr-FR" sz="3850" dirty="0">
              <a:solidFill>
                <a:srgbClr val="FFFFFF"/>
              </a:solidFill>
            </a:endParaRPr>
          </a:p>
        </p:txBody>
      </p:sp>
      <p:sp>
        <p:nvSpPr>
          <p:cNvPr id="3" name="Content Placeholder 2">
            <a:extLst>
              <a:ext uri="{FF2B5EF4-FFF2-40B4-BE49-F238E27FC236}">
                <a16:creationId xmlns:a16="http://schemas.microsoft.com/office/drawing/2014/main" id="{A4DA0B88-77DD-4B57-9A69-21BD75E6DEDE}"/>
              </a:ext>
            </a:extLst>
          </p:cNvPr>
          <p:cNvSpPr>
            <a:spLocks noGrp="1"/>
          </p:cNvSpPr>
          <p:nvPr>
            <p:ph idx="1"/>
          </p:nvPr>
        </p:nvSpPr>
        <p:spPr>
          <a:xfrm>
            <a:off x="206546" y="1679588"/>
            <a:ext cx="10255425" cy="5880087"/>
          </a:xfrm>
        </p:spPr>
        <p:txBody>
          <a:bodyPr vert="horz" lIns="91440" tIns="45720" rIns="91440" bIns="45720" rtlCol="0" anchor="t">
            <a:normAutofit/>
          </a:bodyPr>
          <a:lstStyle/>
          <a:p>
            <a:pPr marL="200025" indent="-200025"/>
            <a:r>
              <a:rPr lang="en-AU" sz="2000" dirty="0"/>
              <a:t>Tranche 1</a:t>
            </a:r>
            <a:endParaRPr lang="en-US" dirty="0">
              <a:cs typeface="Segoe UI Semilight"/>
            </a:endParaRPr>
          </a:p>
          <a:p>
            <a:pPr marL="601345" lvl="1" indent="-200025">
              <a:spcBef>
                <a:spcPts val="438"/>
              </a:spcBef>
            </a:pPr>
            <a:r>
              <a:rPr lang="en-AU" sz="1650" dirty="0">
                <a:cs typeface="Segoe UI Semilight"/>
              </a:rPr>
              <a:t>Meter types whose MTP activities are to be completed </a:t>
            </a:r>
            <a:r>
              <a:rPr lang="en-AU" sz="1650" dirty="0">
                <a:solidFill>
                  <a:srgbClr val="FF0000"/>
                </a:solidFill>
                <a:cs typeface="Segoe UI Semilight"/>
              </a:rPr>
              <a:t>by 1 Oct 2021</a:t>
            </a:r>
          </a:p>
          <a:p>
            <a:pPr marL="1002030" lvl="2" indent="-200025">
              <a:spcBef>
                <a:spcPts val="438"/>
              </a:spcBef>
            </a:pPr>
            <a:r>
              <a:rPr lang="en-AU" sz="1300" dirty="0">
                <a:cs typeface="Segoe UI Semilight"/>
              </a:rPr>
              <a:t>Type 1-3</a:t>
            </a:r>
          </a:p>
          <a:p>
            <a:pPr marL="1002030" lvl="2" indent="-200025">
              <a:spcBef>
                <a:spcPts val="438"/>
              </a:spcBef>
            </a:pPr>
            <a:r>
              <a:rPr lang="en-AU" sz="1300" dirty="0">
                <a:ea typeface="+mn-lt"/>
                <a:cs typeface="+mn-lt"/>
              </a:rPr>
              <a:t>Subset of type 4 meters - TNI, Market Generator or SGA</a:t>
            </a:r>
            <a:endParaRPr lang="en-AU" sz="1300" dirty="0">
              <a:cs typeface="Segoe UI Semilight"/>
            </a:endParaRPr>
          </a:p>
          <a:p>
            <a:pPr marL="1002030" lvl="2" indent="-200025">
              <a:spcBef>
                <a:spcPts val="438"/>
              </a:spcBef>
            </a:pPr>
            <a:r>
              <a:rPr lang="en-AU" sz="1300" dirty="0">
                <a:ea typeface="+mn-lt"/>
                <a:cs typeface="+mn-lt"/>
              </a:rPr>
              <a:t>Cross Boundary meters</a:t>
            </a:r>
            <a:endParaRPr lang="en-AU" sz="1300" dirty="0">
              <a:cs typeface="Segoe UI Semilight"/>
            </a:endParaRPr>
          </a:p>
          <a:p>
            <a:pPr marL="1002030" lvl="2" indent="-200025">
              <a:spcBef>
                <a:spcPts val="438"/>
              </a:spcBef>
            </a:pPr>
            <a:r>
              <a:rPr lang="en-AU" sz="1300" dirty="0">
                <a:cs typeface="Segoe UI Semilight"/>
              </a:rPr>
              <a:t>Non-contestable unmetered loads</a:t>
            </a:r>
          </a:p>
          <a:p>
            <a:pPr marL="1002030" lvl="2" indent="-200025">
              <a:spcBef>
                <a:spcPts val="438"/>
              </a:spcBef>
            </a:pPr>
            <a:r>
              <a:rPr lang="en-AU" sz="1300" dirty="0">
                <a:cs typeface="Segoe UI Semilight"/>
              </a:rPr>
              <a:t>Type 7</a:t>
            </a:r>
          </a:p>
          <a:p>
            <a:pPr marL="200025" indent="-200025">
              <a:spcBef>
                <a:spcPts val="438"/>
              </a:spcBef>
            </a:pPr>
            <a:endParaRPr lang="en-AU" sz="2000" dirty="0">
              <a:cs typeface="Segoe UI Semilight"/>
            </a:endParaRPr>
          </a:p>
          <a:p>
            <a:pPr marL="200025" indent="-200025">
              <a:spcBef>
                <a:spcPts val="438"/>
              </a:spcBef>
            </a:pPr>
            <a:r>
              <a:rPr lang="en-AU" sz="2000" dirty="0">
                <a:cs typeface="Segoe UI Semilight"/>
              </a:rPr>
              <a:t>Tranche 2</a:t>
            </a:r>
          </a:p>
          <a:p>
            <a:pPr marL="601345" lvl="1" indent="-200025">
              <a:spcBef>
                <a:spcPts val="438"/>
              </a:spcBef>
            </a:pPr>
            <a:r>
              <a:rPr lang="en-AU" sz="1650" dirty="0">
                <a:ea typeface="+mn-lt"/>
                <a:cs typeface="+mn-lt"/>
              </a:rPr>
              <a:t>Meter types whose MTP activities are to be completed by </a:t>
            </a:r>
            <a:r>
              <a:rPr lang="en-AU" sz="1650" dirty="0">
                <a:solidFill>
                  <a:srgbClr val="FF0000"/>
                </a:solidFill>
                <a:ea typeface="+mn-lt"/>
                <a:cs typeface="+mn-lt"/>
              </a:rPr>
              <a:t>1 Dec 2022</a:t>
            </a:r>
            <a:endParaRPr lang="en-AU" sz="1650" dirty="0">
              <a:solidFill>
                <a:srgbClr val="FF0000"/>
              </a:solidFill>
              <a:cs typeface="Segoe UI Semilight"/>
            </a:endParaRPr>
          </a:p>
          <a:p>
            <a:pPr marL="1002030" lvl="2" indent="-200025">
              <a:spcBef>
                <a:spcPts val="438"/>
              </a:spcBef>
            </a:pPr>
            <a:r>
              <a:rPr lang="en-AU" sz="1300" dirty="0">
                <a:cs typeface="Segoe UI Semilight"/>
              </a:rPr>
              <a:t>New and Replacement Type 4 from 1 Dec 2018</a:t>
            </a:r>
            <a:endParaRPr lang="en-AU" sz="1300" dirty="0">
              <a:solidFill>
                <a:srgbClr val="222324"/>
              </a:solidFill>
              <a:cs typeface="Segoe UI Semilight"/>
            </a:endParaRPr>
          </a:p>
          <a:p>
            <a:pPr marL="1002030" lvl="2" indent="-200025">
              <a:spcBef>
                <a:spcPts val="438"/>
              </a:spcBef>
            </a:pPr>
            <a:r>
              <a:rPr lang="en-AU" sz="1300" dirty="0">
                <a:ea typeface="+mn-lt"/>
                <a:cs typeface="+mn-lt"/>
              </a:rPr>
              <a:t>New and Replacement Type 4A </a:t>
            </a:r>
            <a:r>
              <a:rPr lang="en-AU" sz="1300" dirty="0">
                <a:cs typeface="Segoe UI Semilight"/>
              </a:rPr>
              <a:t>from 1 Dec 2019</a:t>
            </a:r>
            <a:endParaRPr lang="en-AU" sz="1300" dirty="0">
              <a:solidFill>
                <a:srgbClr val="222324"/>
              </a:solidFill>
              <a:cs typeface="Segoe UI Semilight"/>
            </a:endParaRPr>
          </a:p>
          <a:p>
            <a:pPr marL="1002030" lvl="2" indent="-200025">
              <a:spcBef>
                <a:spcPts val="438"/>
              </a:spcBef>
            </a:pPr>
            <a:r>
              <a:rPr lang="en-AU" sz="1300" dirty="0">
                <a:ea typeface="+mn-lt"/>
                <a:cs typeface="+mn-lt"/>
              </a:rPr>
              <a:t>New and Replacement VICAMI </a:t>
            </a:r>
            <a:r>
              <a:rPr lang="en-AU" sz="1300" dirty="0">
                <a:cs typeface="Segoe UI Semilight"/>
              </a:rPr>
              <a:t>from 1 Dec 2018</a:t>
            </a:r>
          </a:p>
          <a:p>
            <a:pPr marL="1002030" lvl="2" indent="-200025">
              <a:spcBef>
                <a:spcPts val="438"/>
              </a:spcBef>
            </a:pPr>
            <a:r>
              <a:rPr lang="en-AU" sz="1300" dirty="0">
                <a:ea typeface="+mn-lt"/>
                <a:cs typeface="+mn-lt"/>
              </a:rPr>
              <a:t>New and Replacement Sample </a:t>
            </a:r>
            <a:r>
              <a:rPr lang="en-AU" sz="1300" dirty="0">
                <a:cs typeface="Segoe UI Semilight"/>
              </a:rPr>
              <a:t>from 1 Dec 2018</a:t>
            </a:r>
            <a:endParaRPr lang="en-AU" sz="1300" dirty="0">
              <a:ea typeface="+mn-lt"/>
              <a:cs typeface="+mn-lt"/>
            </a:endParaRPr>
          </a:p>
          <a:p>
            <a:pPr marL="1002030" lvl="2" indent="-200025">
              <a:spcBef>
                <a:spcPts val="438"/>
              </a:spcBef>
            </a:pPr>
            <a:endParaRPr lang="en-AU" sz="1300" dirty="0">
              <a:ea typeface="+mn-lt"/>
              <a:cs typeface="+mn-lt"/>
            </a:endParaRPr>
          </a:p>
          <a:p>
            <a:pPr marL="200101" indent="-200025">
              <a:spcBef>
                <a:spcPts val="438"/>
              </a:spcBef>
            </a:pPr>
            <a:r>
              <a:rPr lang="en-AU" sz="2002" dirty="0">
                <a:solidFill>
                  <a:srgbClr val="FF0000"/>
                </a:solidFill>
                <a:ea typeface="+mn-lt"/>
                <a:cs typeface="+mn-lt"/>
              </a:rPr>
              <a:t>Note</a:t>
            </a:r>
            <a:r>
              <a:rPr lang="en-AU" sz="2002" dirty="0">
                <a:ea typeface="+mn-lt"/>
                <a:cs typeface="+mn-lt"/>
              </a:rPr>
              <a:t>, as discussed previously: </a:t>
            </a:r>
          </a:p>
          <a:p>
            <a:pPr marL="601066" lvl="1" indent="-200025">
              <a:spcBef>
                <a:spcPts val="438"/>
              </a:spcBef>
            </a:pPr>
            <a:r>
              <a:rPr lang="en-AU" sz="1651" dirty="0">
                <a:ea typeface="+mn-lt"/>
                <a:cs typeface="+mn-lt"/>
              </a:rPr>
              <a:t>Only MTP related transaction volume estimates have been included in this analysis i.e. assumptions regarding BAU and other initiative-based transaction volumes have not been included</a:t>
            </a:r>
          </a:p>
          <a:p>
            <a:pPr marL="601066" lvl="1" indent="-200025">
              <a:spcBef>
                <a:spcPts val="438"/>
              </a:spcBef>
            </a:pPr>
            <a:r>
              <a:rPr lang="en-AU" sz="1651" dirty="0">
                <a:ea typeface="+mn-lt"/>
                <a:cs typeface="+mn-lt"/>
              </a:rPr>
              <a:t>TFG estimates will be provided to the MSDR Data Transition WG for their consideration</a:t>
            </a:r>
            <a:endParaRPr lang="en-AU" sz="1651" dirty="0">
              <a:cs typeface="Segoe UI Semilight"/>
            </a:endParaRPr>
          </a:p>
          <a:p>
            <a:pPr marL="601345" lvl="1" indent="-200025"/>
            <a:endParaRPr lang="en-AU" sz="1751" dirty="0">
              <a:cs typeface="Segoe UI Semilight"/>
            </a:endParaRPr>
          </a:p>
          <a:p>
            <a:pPr marL="601345" lvl="1" indent="-200025"/>
            <a:endParaRPr lang="en-AU" sz="1698" dirty="0">
              <a:cs typeface="Segoe UI Semilight"/>
            </a:endParaRPr>
          </a:p>
          <a:p>
            <a:pPr marL="0" indent="0">
              <a:buNone/>
            </a:pPr>
            <a:endParaRPr lang="en-AU" sz="2049" dirty="0">
              <a:cs typeface="Segoe UI Semilight"/>
            </a:endParaRPr>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16</a:t>
            </a:fld>
            <a:endParaRPr lang="en-AU" dirty="0"/>
          </a:p>
        </p:txBody>
      </p:sp>
    </p:spTree>
    <p:extLst>
      <p:ext uri="{BB962C8B-B14F-4D97-AF65-F5344CB8AC3E}">
        <p14:creationId xmlns:p14="http://schemas.microsoft.com/office/powerpoint/2010/main" val="21037763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9046158" cy="1310695"/>
          </a:xfrm>
        </p:spPr>
        <p:txBody>
          <a:bodyPr/>
          <a:lstStyle/>
          <a:p>
            <a:r>
              <a:rPr lang="fr-FR" sz="3850" dirty="0"/>
              <a:t>Transaction Volume Analysis -  </a:t>
            </a:r>
            <a:br>
              <a:rPr lang="fr-FR" sz="3850" dirty="0"/>
            </a:br>
            <a:r>
              <a:rPr lang="fr-FR" sz="3850" dirty="0"/>
              <a:t>Current Assumptions and Inputs</a:t>
            </a:r>
            <a:endParaRPr lang="fr-FR" sz="3850" dirty="0">
              <a:solidFill>
                <a:srgbClr val="FFFFFF"/>
              </a:solidFill>
            </a:endParaRPr>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17</a:t>
            </a:fld>
            <a:endParaRPr lang="en-AU" dirty="0"/>
          </a:p>
        </p:txBody>
      </p:sp>
      <p:graphicFrame>
        <p:nvGraphicFramePr>
          <p:cNvPr id="7" name="Table 7">
            <a:extLst>
              <a:ext uri="{FF2B5EF4-FFF2-40B4-BE49-F238E27FC236}">
                <a16:creationId xmlns:a16="http://schemas.microsoft.com/office/drawing/2014/main" id="{605A57EB-11C7-46EB-BEDE-BEC72822F952}"/>
              </a:ext>
            </a:extLst>
          </p:cNvPr>
          <p:cNvGraphicFramePr>
            <a:graphicFrameLocks noGrp="1"/>
          </p:cNvGraphicFramePr>
          <p:nvPr>
            <p:extLst>
              <p:ext uri="{D42A27DB-BD31-4B8C-83A1-F6EECF244321}">
                <p14:modId xmlns:p14="http://schemas.microsoft.com/office/powerpoint/2010/main" val="2496262629"/>
              </p:ext>
            </p:extLst>
          </p:nvPr>
        </p:nvGraphicFramePr>
        <p:xfrm>
          <a:off x="206547" y="1618616"/>
          <a:ext cx="10255424" cy="5217160"/>
        </p:xfrm>
        <a:graphic>
          <a:graphicData uri="http://schemas.openxmlformats.org/drawingml/2006/table">
            <a:tbl>
              <a:tblPr firstRow="1" bandRow="1">
                <a:tableStyleId>{5C22544A-7EE6-4342-B048-85BDC9FD1C3A}</a:tableStyleId>
              </a:tblPr>
              <a:tblGrid>
                <a:gridCol w="918362">
                  <a:extLst>
                    <a:ext uri="{9D8B030D-6E8A-4147-A177-3AD203B41FA5}">
                      <a16:colId xmlns:a16="http://schemas.microsoft.com/office/drawing/2014/main" val="1450109070"/>
                    </a:ext>
                  </a:extLst>
                </a:gridCol>
                <a:gridCol w="1993261">
                  <a:extLst>
                    <a:ext uri="{9D8B030D-6E8A-4147-A177-3AD203B41FA5}">
                      <a16:colId xmlns:a16="http://schemas.microsoft.com/office/drawing/2014/main" val="3328888775"/>
                    </a:ext>
                  </a:extLst>
                </a:gridCol>
                <a:gridCol w="5131165">
                  <a:extLst>
                    <a:ext uri="{9D8B030D-6E8A-4147-A177-3AD203B41FA5}">
                      <a16:colId xmlns:a16="http://schemas.microsoft.com/office/drawing/2014/main" val="2834364707"/>
                    </a:ext>
                  </a:extLst>
                </a:gridCol>
                <a:gridCol w="2212636">
                  <a:extLst>
                    <a:ext uri="{9D8B030D-6E8A-4147-A177-3AD203B41FA5}">
                      <a16:colId xmlns:a16="http://schemas.microsoft.com/office/drawing/2014/main" val="1786011144"/>
                    </a:ext>
                  </a:extLst>
                </a:gridCol>
              </a:tblGrid>
              <a:tr h="370840">
                <a:tc>
                  <a:txBody>
                    <a:bodyPr/>
                    <a:lstStyle/>
                    <a:p>
                      <a:pPr algn="ctr"/>
                      <a:r>
                        <a:rPr lang="en-AU" dirty="0"/>
                        <a:t>Tranche</a:t>
                      </a:r>
                    </a:p>
                  </a:txBody>
                  <a:tcPr/>
                </a:tc>
                <a:tc>
                  <a:txBody>
                    <a:bodyPr/>
                    <a:lstStyle/>
                    <a:p>
                      <a:pPr algn="ctr"/>
                      <a:r>
                        <a:rPr lang="en-AU" dirty="0"/>
                        <a:t>Category</a:t>
                      </a:r>
                    </a:p>
                  </a:txBody>
                  <a:tcPr/>
                </a:tc>
                <a:tc>
                  <a:txBody>
                    <a:bodyPr/>
                    <a:lstStyle/>
                    <a:p>
                      <a:pPr algn="ctr"/>
                      <a:r>
                        <a:rPr lang="en-AU" dirty="0"/>
                        <a:t>Assumption(s)</a:t>
                      </a:r>
                    </a:p>
                  </a:txBody>
                  <a:tcPr/>
                </a:tc>
                <a:tc>
                  <a:txBody>
                    <a:bodyPr/>
                    <a:lstStyle/>
                    <a:p>
                      <a:pPr algn="ctr"/>
                      <a:r>
                        <a:rPr lang="en-AU" dirty="0"/>
                        <a:t>Input(s)</a:t>
                      </a:r>
                    </a:p>
                  </a:txBody>
                  <a:tcPr/>
                </a:tc>
                <a:extLst>
                  <a:ext uri="{0D108BD9-81ED-4DB2-BD59-A6C34878D82A}">
                    <a16:rowId xmlns:a16="http://schemas.microsoft.com/office/drawing/2014/main" val="3805874526"/>
                  </a:ext>
                </a:extLst>
              </a:tr>
              <a:tr h="370840">
                <a:tc>
                  <a:txBody>
                    <a:bodyPr/>
                    <a:lstStyle/>
                    <a:p>
                      <a:pPr algn="ctr"/>
                      <a:r>
                        <a:rPr lang="en-AU" sz="1400" dirty="0"/>
                        <a:t>1</a:t>
                      </a:r>
                    </a:p>
                  </a:txBody>
                  <a:tcPr/>
                </a:tc>
                <a:tc>
                  <a:txBody>
                    <a:bodyPr/>
                    <a:lstStyle/>
                    <a:p>
                      <a:r>
                        <a:rPr lang="en-AU" sz="1400" dirty="0"/>
                        <a:t>Reconfiguration/ replacement of meters</a:t>
                      </a:r>
                    </a:p>
                  </a:txBody>
                  <a:tcPr/>
                </a:tc>
                <a:tc>
                  <a:txBody>
                    <a:bodyPr/>
                    <a:lstStyle/>
                    <a:p>
                      <a:pPr marL="285750" indent="-285750">
                        <a:buFont typeface="Arial" panose="020B0604020202020204" pitchFamily="34" charset="0"/>
                        <a:buChar char="•"/>
                      </a:pPr>
                      <a:r>
                        <a:rPr lang="en-AU" sz="1400" dirty="0"/>
                        <a:t>Read Type Code updates to occur from 9 Mar 2021</a:t>
                      </a:r>
                    </a:p>
                    <a:p>
                      <a:pPr marL="285750" indent="-285750">
                        <a:buFont typeface="Arial" panose="020B0604020202020204" pitchFamily="34" charset="0"/>
                        <a:buChar char="•"/>
                      </a:pPr>
                      <a:r>
                        <a:rPr lang="en-AU" sz="1400" dirty="0"/>
                        <a:t>RTCs to be updated as meters are reconfigured</a:t>
                      </a:r>
                    </a:p>
                    <a:p>
                      <a:pPr marL="686714" lvl="1" indent="-285750">
                        <a:buFont typeface="Arial" panose="020B0604020202020204" pitchFamily="34" charset="0"/>
                        <a:buChar char="•"/>
                      </a:pPr>
                      <a:r>
                        <a:rPr lang="en-AU" sz="1400" dirty="0"/>
                        <a:t>Noting that Meters reconfigured pre-9 March assumed to be updated in March</a:t>
                      </a:r>
                    </a:p>
                    <a:p>
                      <a:pPr marL="285750" indent="-285750">
                        <a:buFont typeface="Arial" panose="020B0604020202020204" pitchFamily="34" charset="0"/>
                        <a:buChar char="•"/>
                      </a:pPr>
                      <a:r>
                        <a:rPr lang="en-AU" sz="1400" dirty="0"/>
                        <a:t>One CR30xx CATS transaction per RTC update</a:t>
                      </a:r>
                    </a:p>
                  </a:txBody>
                  <a:tcPr/>
                </a:tc>
                <a:tc>
                  <a:txBody>
                    <a:bodyPr/>
                    <a:lstStyle/>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dirty="0"/>
                        <a:t>MC/MP rollout plans</a:t>
                      </a:r>
                      <a:endParaRPr lang="en-AU" sz="1400" dirty="0">
                        <a:cs typeface="Segoe UI Semilight"/>
                      </a:endParaRPr>
                    </a:p>
                    <a:p>
                      <a:endParaRPr lang="en-AU" sz="1400" dirty="0"/>
                    </a:p>
                  </a:txBody>
                  <a:tcPr/>
                </a:tc>
                <a:extLst>
                  <a:ext uri="{0D108BD9-81ED-4DB2-BD59-A6C34878D82A}">
                    <a16:rowId xmlns:a16="http://schemas.microsoft.com/office/drawing/2014/main" val="2585716810"/>
                  </a:ext>
                </a:extLst>
              </a:tr>
              <a:tr h="370840">
                <a:tc>
                  <a:txBody>
                    <a:bodyPr/>
                    <a:lstStyle/>
                    <a:p>
                      <a:pPr algn="ctr"/>
                      <a:r>
                        <a:rPr lang="en-AU" sz="1400" dirty="0"/>
                        <a:t>1</a:t>
                      </a:r>
                    </a:p>
                  </a:txBody>
                  <a:tcPr/>
                </a:tc>
                <a:tc>
                  <a:txBody>
                    <a:bodyPr/>
                    <a:lstStyle/>
                    <a:p>
                      <a:r>
                        <a:rPr lang="en-AU" sz="1400" dirty="0"/>
                        <a:t>Transition of meters to 5min metering data delivery</a:t>
                      </a:r>
                    </a:p>
                  </a:txBody>
                  <a:tcPr/>
                </a:tc>
                <a:tc>
                  <a:txBody>
                    <a:bodyPr/>
                    <a:lstStyle/>
                    <a:p>
                      <a:pPr marL="285750" indent="-285750">
                        <a:buFont typeface="Arial" panose="020B0604020202020204" pitchFamily="34" charset="0"/>
                        <a:buChar char="•"/>
                      </a:pPr>
                      <a:r>
                        <a:rPr lang="en-AU" sz="1400" dirty="0"/>
                        <a:t>No CATS transactions required</a:t>
                      </a:r>
                    </a:p>
                    <a:p>
                      <a:endParaRPr lang="en-AU" sz="1400" dirty="0"/>
                    </a:p>
                  </a:txBody>
                  <a:tcPr/>
                </a:tc>
                <a:tc>
                  <a:txBody>
                    <a:bodyPr/>
                    <a:lstStyle/>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dirty="0"/>
                        <a:t>N/A</a:t>
                      </a:r>
                      <a:endParaRPr lang="en-AU" sz="1400" dirty="0">
                        <a:cs typeface="Segoe UI Semilight"/>
                      </a:endParaRPr>
                    </a:p>
                  </a:txBody>
                  <a:tcPr/>
                </a:tc>
                <a:extLst>
                  <a:ext uri="{0D108BD9-81ED-4DB2-BD59-A6C34878D82A}">
                    <a16:rowId xmlns:a16="http://schemas.microsoft.com/office/drawing/2014/main" val="2631900671"/>
                  </a:ext>
                </a:extLst>
              </a:tr>
              <a:tr h="370840">
                <a:tc>
                  <a:txBody>
                    <a:bodyPr/>
                    <a:lstStyle/>
                    <a:p>
                      <a:pPr algn="ctr"/>
                      <a:r>
                        <a:rPr lang="en-AU" sz="1400" dirty="0"/>
                        <a:t>1</a:t>
                      </a:r>
                    </a:p>
                  </a:txBody>
                  <a:tcPr/>
                </a:tc>
                <a:tc>
                  <a:txBody>
                    <a:bodyPr/>
                    <a:lstStyle/>
                    <a:p>
                      <a:r>
                        <a:rPr lang="en-AU" sz="1400" dirty="0"/>
                        <a:t>Conversion of Net to Register Level datastreams</a:t>
                      </a:r>
                    </a:p>
                  </a:txBody>
                  <a:tcPr/>
                </a:tc>
                <a:tc>
                  <a:txBody>
                    <a:bodyPr/>
                    <a:lstStyle/>
                    <a:p>
                      <a:pPr marL="285750" indent="-285750">
                        <a:buFont typeface="Arial" panose="020B0604020202020204" pitchFamily="34" charset="0"/>
                        <a:buChar char="•"/>
                      </a:pPr>
                      <a:r>
                        <a:rPr lang="en-AU" sz="1400" dirty="0"/>
                        <a:t>Two CR40xx CATS transactions expected</a:t>
                      </a:r>
                    </a:p>
                    <a:p>
                      <a:pPr marL="686714" lvl="1" indent="-285750">
                        <a:buFont typeface="Arial" panose="020B0604020202020204" pitchFamily="34" charset="0"/>
                        <a:buChar char="•"/>
                      </a:pPr>
                      <a:r>
                        <a:rPr lang="en-AU" sz="1400" dirty="0"/>
                        <a:t>One to deactivate the Net datastream and one to active the register level datastreams</a:t>
                      </a:r>
                    </a:p>
                  </a:txBody>
                  <a:tcPr/>
                </a:tc>
                <a:tc>
                  <a:txBody>
                    <a:bodyPr/>
                    <a:lstStyle/>
                    <a:p>
                      <a:pPr marL="285750" indent="-285750">
                        <a:buFont typeface="Arial" panose="020B0604020202020204" pitchFamily="34" charset="0"/>
                        <a:buChar char="•"/>
                      </a:pPr>
                      <a:r>
                        <a:rPr lang="en-AU" sz="1400" dirty="0"/>
                        <a:t>MDP datastream conversion plans</a:t>
                      </a:r>
                    </a:p>
                  </a:txBody>
                  <a:tcPr/>
                </a:tc>
                <a:extLst>
                  <a:ext uri="{0D108BD9-81ED-4DB2-BD59-A6C34878D82A}">
                    <a16:rowId xmlns:a16="http://schemas.microsoft.com/office/drawing/2014/main" val="4248690734"/>
                  </a:ext>
                </a:extLst>
              </a:tr>
              <a:tr h="370840">
                <a:tc>
                  <a:txBody>
                    <a:bodyPr/>
                    <a:lstStyle/>
                    <a:p>
                      <a:pPr algn="ctr"/>
                      <a:r>
                        <a:rPr lang="en-AU" sz="1400" dirty="0"/>
                        <a:t>1</a:t>
                      </a:r>
                    </a:p>
                  </a:txBody>
                  <a:tcPr/>
                </a:tc>
                <a:tc>
                  <a:txBody>
                    <a:bodyPr/>
                    <a:lstStyle/>
                    <a:p>
                      <a:r>
                        <a:rPr lang="en-AU" sz="1400" dirty="0"/>
                        <a:t>Creation of NCONUML and Cross Boundary NMIs</a:t>
                      </a:r>
                    </a:p>
                  </a:txBody>
                  <a:tcPr/>
                </a:tc>
                <a:tc>
                  <a:txBody>
                    <a:bodyPr/>
                    <a:lstStyle/>
                    <a:p>
                      <a:pPr marL="285750" indent="-285750">
                        <a:buFont typeface="Arial" panose="020B0604020202020204" pitchFamily="34" charset="0"/>
                        <a:buChar char="•"/>
                      </a:pPr>
                      <a:r>
                        <a:rPr lang="en-AU" sz="1400" dirty="0"/>
                        <a:t>One-step NMI create process i.e. NMIs are created post new NMI Class Codes being deployed to Production</a:t>
                      </a:r>
                    </a:p>
                    <a:p>
                      <a:pPr marL="285750" indent="-285750">
                        <a:buFont typeface="Arial" panose="020B0604020202020204" pitchFamily="34" charset="0"/>
                        <a:buChar char="•"/>
                      </a:pPr>
                      <a:r>
                        <a:rPr lang="en-AU" sz="1400" dirty="0"/>
                        <a:t>Corresponding datastreams and registers are created within the same month as the NMI is planned to be created</a:t>
                      </a:r>
                    </a:p>
                    <a:p>
                      <a:pPr marL="285750" indent="-285750">
                        <a:buFont typeface="Arial" panose="020B0604020202020204" pitchFamily="34" charset="0"/>
                        <a:buChar char="•"/>
                      </a:pPr>
                      <a:r>
                        <a:rPr lang="en-AU" sz="1400" dirty="0"/>
                        <a:t>Three CATS transactions per NMI</a:t>
                      </a:r>
                    </a:p>
                    <a:p>
                      <a:pPr marL="686714" lvl="1" indent="-285750">
                        <a:buFont typeface="Arial" panose="020B0604020202020204" pitchFamily="34" charset="0"/>
                        <a:buChar char="•"/>
                      </a:pPr>
                      <a:r>
                        <a:rPr lang="en-AU" sz="1400" dirty="0"/>
                        <a:t>CR20xx to create the NMI</a:t>
                      </a:r>
                    </a:p>
                    <a:p>
                      <a:pPr marL="686714" lvl="1" indent="-285750">
                        <a:buFont typeface="Arial" panose="020B0604020202020204" pitchFamily="34" charset="0"/>
                        <a:buChar char="•"/>
                      </a:pPr>
                      <a:r>
                        <a:rPr lang="en-AU" sz="1400" dirty="0"/>
                        <a:t>CR40xx to create the datastream(s)</a:t>
                      </a:r>
                    </a:p>
                    <a:p>
                      <a:pPr marL="686714" lvl="1" indent="-285750">
                        <a:buFont typeface="Arial" panose="020B0604020202020204" pitchFamily="34" charset="0"/>
                        <a:buChar char="•"/>
                      </a:pPr>
                      <a:r>
                        <a:rPr lang="en-AU" sz="1400" dirty="0"/>
                        <a:t>CR30xx to create the Register(s)</a:t>
                      </a:r>
                    </a:p>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dirty="0">
                          <a:solidFill>
                            <a:srgbClr val="FF0000"/>
                          </a:solidFill>
                        </a:rPr>
                        <a:t>Assumes single CR25xx will not be used by Participants</a:t>
                      </a:r>
                    </a:p>
                    <a:p>
                      <a:pPr marL="686714" marR="0" lvl="1"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dirty="0">
                          <a:solidFill>
                            <a:srgbClr val="FF0000"/>
                          </a:solidFill>
                        </a:rPr>
                        <a:t>Is this a valid assumption?</a:t>
                      </a:r>
                    </a:p>
                  </a:txBody>
                  <a:tcPr/>
                </a:tc>
                <a:tc>
                  <a:txBody>
                    <a:bodyPr/>
                    <a:lstStyle/>
                    <a:p>
                      <a:pPr marL="285750" indent="-285750">
                        <a:buFont typeface="Arial" panose="020B0604020202020204" pitchFamily="34" charset="0"/>
                        <a:buChar char="•"/>
                      </a:pPr>
                      <a:r>
                        <a:rPr lang="en-AU" sz="1400" dirty="0"/>
                        <a:t>LNSP NCONUML and Cross Boundary NMI creation plans</a:t>
                      </a:r>
                    </a:p>
                    <a:p>
                      <a:endParaRPr lang="en-AU" sz="1400" dirty="0"/>
                    </a:p>
                  </a:txBody>
                  <a:tcPr/>
                </a:tc>
                <a:extLst>
                  <a:ext uri="{0D108BD9-81ED-4DB2-BD59-A6C34878D82A}">
                    <a16:rowId xmlns:a16="http://schemas.microsoft.com/office/drawing/2014/main" val="3476339286"/>
                  </a:ext>
                </a:extLst>
              </a:tr>
            </a:tbl>
          </a:graphicData>
        </a:graphic>
      </p:graphicFrame>
    </p:spTree>
    <p:extLst>
      <p:ext uri="{BB962C8B-B14F-4D97-AF65-F5344CB8AC3E}">
        <p14:creationId xmlns:p14="http://schemas.microsoft.com/office/powerpoint/2010/main" val="31526721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9046158" cy="1310695"/>
          </a:xfrm>
        </p:spPr>
        <p:txBody>
          <a:bodyPr/>
          <a:lstStyle/>
          <a:p>
            <a:r>
              <a:rPr lang="fr-FR" sz="3850" dirty="0"/>
              <a:t>Transaction Volume Analysis -  </a:t>
            </a:r>
            <a:br>
              <a:rPr lang="fr-FR" sz="3850" dirty="0"/>
            </a:br>
            <a:r>
              <a:rPr lang="fr-FR" sz="3850" dirty="0"/>
              <a:t>Current Assumptions and Inputs</a:t>
            </a:r>
            <a:endParaRPr lang="fr-FR" sz="3850" dirty="0">
              <a:solidFill>
                <a:srgbClr val="FFFFFF"/>
              </a:solidFill>
            </a:endParaRPr>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18</a:t>
            </a:fld>
            <a:endParaRPr lang="en-AU" dirty="0"/>
          </a:p>
        </p:txBody>
      </p:sp>
      <p:graphicFrame>
        <p:nvGraphicFramePr>
          <p:cNvPr id="7" name="Table 7">
            <a:extLst>
              <a:ext uri="{FF2B5EF4-FFF2-40B4-BE49-F238E27FC236}">
                <a16:creationId xmlns:a16="http://schemas.microsoft.com/office/drawing/2014/main" id="{605A57EB-11C7-46EB-BEDE-BEC72822F952}"/>
              </a:ext>
            </a:extLst>
          </p:cNvPr>
          <p:cNvGraphicFramePr>
            <a:graphicFrameLocks noGrp="1"/>
          </p:cNvGraphicFramePr>
          <p:nvPr>
            <p:extLst>
              <p:ext uri="{D42A27DB-BD31-4B8C-83A1-F6EECF244321}">
                <p14:modId xmlns:p14="http://schemas.microsoft.com/office/powerpoint/2010/main" val="1960150719"/>
              </p:ext>
            </p:extLst>
          </p:nvPr>
        </p:nvGraphicFramePr>
        <p:xfrm>
          <a:off x="206547" y="1618616"/>
          <a:ext cx="10255424" cy="1833880"/>
        </p:xfrm>
        <a:graphic>
          <a:graphicData uri="http://schemas.openxmlformats.org/drawingml/2006/table">
            <a:tbl>
              <a:tblPr firstRow="1" bandRow="1">
                <a:tableStyleId>{5C22544A-7EE6-4342-B048-85BDC9FD1C3A}</a:tableStyleId>
              </a:tblPr>
              <a:tblGrid>
                <a:gridCol w="918362">
                  <a:extLst>
                    <a:ext uri="{9D8B030D-6E8A-4147-A177-3AD203B41FA5}">
                      <a16:colId xmlns:a16="http://schemas.microsoft.com/office/drawing/2014/main" val="1450109070"/>
                    </a:ext>
                  </a:extLst>
                </a:gridCol>
                <a:gridCol w="1993261">
                  <a:extLst>
                    <a:ext uri="{9D8B030D-6E8A-4147-A177-3AD203B41FA5}">
                      <a16:colId xmlns:a16="http://schemas.microsoft.com/office/drawing/2014/main" val="3328888775"/>
                    </a:ext>
                  </a:extLst>
                </a:gridCol>
                <a:gridCol w="5131165">
                  <a:extLst>
                    <a:ext uri="{9D8B030D-6E8A-4147-A177-3AD203B41FA5}">
                      <a16:colId xmlns:a16="http://schemas.microsoft.com/office/drawing/2014/main" val="2834364707"/>
                    </a:ext>
                  </a:extLst>
                </a:gridCol>
                <a:gridCol w="2212636">
                  <a:extLst>
                    <a:ext uri="{9D8B030D-6E8A-4147-A177-3AD203B41FA5}">
                      <a16:colId xmlns:a16="http://schemas.microsoft.com/office/drawing/2014/main" val="1786011144"/>
                    </a:ext>
                  </a:extLst>
                </a:gridCol>
              </a:tblGrid>
              <a:tr h="370840">
                <a:tc>
                  <a:txBody>
                    <a:bodyPr/>
                    <a:lstStyle/>
                    <a:p>
                      <a:pPr algn="ctr"/>
                      <a:r>
                        <a:rPr lang="en-AU" dirty="0"/>
                        <a:t>Tranche</a:t>
                      </a:r>
                    </a:p>
                  </a:txBody>
                  <a:tcPr/>
                </a:tc>
                <a:tc>
                  <a:txBody>
                    <a:bodyPr/>
                    <a:lstStyle/>
                    <a:p>
                      <a:pPr algn="ctr"/>
                      <a:r>
                        <a:rPr lang="en-AU" dirty="0"/>
                        <a:t>Category</a:t>
                      </a:r>
                    </a:p>
                  </a:txBody>
                  <a:tcPr/>
                </a:tc>
                <a:tc>
                  <a:txBody>
                    <a:bodyPr/>
                    <a:lstStyle/>
                    <a:p>
                      <a:pPr algn="ctr"/>
                      <a:r>
                        <a:rPr lang="en-AU" dirty="0"/>
                        <a:t>Assumption(s)</a:t>
                      </a:r>
                    </a:p>
                  </a:txBody>
                  <a:tcPr/>
                </a:tc>
                <a:tc>
                  <a:txBody>
                    <a:bodyPr/>
                    <a:lstStyle/>
                    <a:p>
                      <a:pPr algn="ctr"/>
                      <a:r>
                        <a:rPr lang="en-AU" dirty="0"/>
                        <a:t>Input(s)</a:t>
                      </a:r>
                    </a:p>
                  </a:txBody>
                  <a:tcPr/>
                </a:tc>
                <a:extLst>
                  <a:ext uri="{0D108BD9-81ED-4DB2-BD59-A6C34878D82A}">
                    <a16:rowId xmlns:a16="http://schemas.microsoft.com/office/drawing/2014/main" val="3805874526"/>
                  </a:ext>
                </a:extLst>
              </a:tr>
              <a:tr h="370840">
                <a:tc>
                  <a:txBody>
                    <a:bodyPr/>
                    <a:lstStyle/>
                    <a:p>
                      <a:pPr algn="ctr"/>
                      <a:r>
                        <a:rPr lang="en-AU" sz="1400" dirty="0"/>
                        <a:t>1</a:t>
                      </a:r>
                    </a:p>
                  </a:txBody>
                  <a:tcPr/>
                </a:tc>
                <a:tc>
                  <a:txBody>
                    <a:bodyPr/>
                    <a:lstStyle/>
                    <a:p>
                      <a:r>
                        <a:rPr lang="en-AU" sz="1400" dirty="0"/>
                        <a:t>Activation of Basic meter datastreams</a:t>
                      </a:r>
                    </a:p>
                  </a:txBody>
                  <a:tcPr/>
                </a:tc>
                <a:tc>
                  <a:txBody>
                    <a:bodyPr/>
                    <a:lstStyle/>
                    <a:p>
                      <a:pPr marL="285750" indent="-285750">
                        <a:buFont typeface="Arial" panose="020B0604020202020204" pitchFamily="34" charset="0"/>
                        <a:buChar char="•"/>
                      </a:pPr>
                      <a:r>
                        <a:rPr lang="en-AU" sz="1400" dirty="0"/>
                        <a:t>Smooth transition between Jan and June 2021 with simple ramp up and ramp down assumptions</a:t>
                      </a:r>
                    </a:p>
                    <a:p>
                      <a:pPr marL="285750" indent="-285750">
                        <a:buFont typeface="Arial" panose="020B0604020202020204" pitchFamily="34" charset="0"/>
                        <a:buChar char="•"/>
                      </a:pPr>
                      <a:r>
                        <a:rPr lang="en-AU" sz="1400" dirty="0"/>
                        <a:t>One CATS transaction per activation (CR40xx)</a:t>
                      </a:r>
                    </a:p>
                  </a:txBody>
                  <a:tcPr/>
                </a:tc>
                <a:tc>
                  <a:txBody>
                    <a:bodyPr/>
                    <a:lstStyle/>
                    <a:p>
                      <a:pPr marL="285750" indent="-285750">
                        <a:buFont typeface="Arial" panose="020B0604020202020204" pitchFamily="34" charset="0"/>
                        <a:buChar char="•"/>
                      </a:pPr>
                      <a:r>
                        <a:rPr lang="en-AU" sz="1400" dirty="0"/>
                        <a:t>MSATS extracts</a:t>
                      </a:r>
                    </a:p>
                    <a:p>
                      <a:endParaRPr lang="en-AU" sz="1400" dirty="0"/>
                    </a:p>
                  </a:txBody>
                  <a:tcPr/>
                </a:tc>
                <a:extLst>
                  <a:ext uri="{0D108BD9-81ED-4DB2-BD59-A6C34878D82A}">
                    <a16:rowId xmlns:a16="http://schemas.microsoft.com/office/drawing/2014/main" val="2585716810"/>
                  </a:ext>
                </a:extLst>
              </a:tr>
              <a:tr h="370840">
                <a:tc>
                  <a:txBody>
                    <a:bodyPr/>
                    <a:lstStyle/>
                    <a:p>
                      <a:pPr algn="ctr"/>
                      <a:r>
                        <a:rPr lang="en-AU" sz="1400" dirty="0"/>
                        <a:t>1</a:t>
                      </a:r>
                    </a:p>
                  </a:txBody>
                  <a:tcPr/>
                </a:tc>
                <a:tc>
                  <a:txBody>
                    <a:bodyPr/>
                    <a:lstStyle/>
                    <a:p>
                      <a:r>
                        <a:rPr lang="en-AU" sz="1400" dirty="0"/>
                        <a:t>New NMI Classification code updates for existing NMIs</a:t>
                      </a:r>
                    </a:p>
                  </a:txBody>
                  <a:tcPr/>
                </a:tc>
                <a:tc>
                  <a:txBody>
                    <a:bodyPr/>
                    <a:lstStyle/>
                    <a:p>
                      <a:pPr marL="285750" indent="-285750">
                        <a:buFont typeface="Arial" panose="020B0604020202020204" pitchFamily="34" charset="0"/>
                        <a:buChar char="•"/>
                      </a:pPr>
                      <a:r>
                        <a:rPr lang="en-AU" sz="1400" dirty="0"/>
                        <a:t>Smooth transition between June and Aug 2021</a:t>
                      </a:r>
                    </a:p>
                    <a:p>
                      <a:pPr marL="285750" indent="-285750">
                        <a:buFont typeface="Arial" panose="020B0604020202020204" pitchFamily="34" charset="0"/>
                        <a:buChar char="•"/>
                      </a:pPr>
                      <a:r>
                        <a:rPr lang="en-AU" sz="1400" dirty="0"/>
                        <a:t>One CATS transaction per NMI update (CR50xx)</a:t>
                      </a:r>
                    </a:p>
                    <a:p>
                      <a:endParaRPr lang="en-AU" sz="1400" dirty="0"/>
                    </a:p>
                  </a:txBody>
                  <a:tcPr/>
                </a:tc>
                <a:tc>
                  <a:txBody>
                    <a:bodyPr/>
                    <a:lstStyle/>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dirty="0"/>
                        <a:t>MSATS extracts</a:t>
                      </a:r>
                    </a:p>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400" dirty="0">
                        <a:cs typeface="Segoe UI Semilight"/>
                      </a:endParaRPr>
                    </a:p>
                  </a:txBody>
                  <a:tcPr/>
                </a:tc>
                <a:extLst>
                  <a:ext uri="{0D108BD9-81ED-4DB2-BD59-A6C34878D82A}">
                    <a16:rowId xmlns:a16="http://schemas.microsoft.com/office/drawing/2014/main" val="2631900671"/>
                  </a:ext>
                </a:extLst>
              </a:tr>
            </a:tbl>
          </a:graphicData>
        </a:graphic>
      </p:graphicFrame>
    </p:spTree>
    <p:extLst>
      <p:ext uri="{BB962C8B-B14F-4D97-AF65-F5344CB8AC3E}">
        <p14:creationId xmlns:p14="http://schemas.microsoft.com/office/powerpoint/2010/main" val="16262364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9046158" cy="1310695"/>
          </a:xfrm>
        </p:spPr>
        <p:txBody>
          <a:bodyPr/>
          <a:lstStyle/>
          <a:p>
            <a:r>
              <a:rPr lang="fr-FR" sz="3850" dirty="0"/>
              <a:t>Transaction Volume Analysis -  </a:t>
            </a:r>
            <a:br>
              <a:rPr lang="fr-FR" sz="3850" dirty="0"/>
            </a:br>
            <a:r>
              <a:rPr lang="fr-FR" sz="3850" dirty="0"/>
              <a:t>Current Assumptions and Inputs</a:t>
            </a:r>
            <a:endParaRPr lang="fr-FR" sz="3850" dirty="0">
              <a:solidFill>
                <a:srgbClr val="FFFFFF"/>
              </a:solidFill>
            </a:endParaRPr>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19</a:t>
            </a:fld>
            <a:endParaRPr lang="en-AU" dirty="0"/>
          </a:p>
        </p:txBody>
      </p:sp>
      <p:graphicFrame>
        <p:nvGraphicFramePr>
          <p:cNvPr id="7" name="Table 7">
            <a:extLst>
              <a:ext uri="{FF2B5EF4-FFF2-40B4-BE49-F238E27FC236}">
                <a16:creationId xmlns:a16="http://schemas.microsoft.com/office/drawing/2014/main" id="{605A57EB-11C7-46EB-BEDE-BEC72822F952}"/>
              </a:ext>
            </a:extLst>
          </p:cNvPr>
          <p:cNvGraphicFramePr>
            <a:graphicFrameLocks noGrp="1"/>
          </p:cNvGraphicFramePr>
          <p:nvPr>
            <p:extLst>
              <p:ext uri="{D42A27DB-BD31-4B8C-83A1-F6EECF244321}">
                <p14:modId xmlns:p14="http://schemas.microsoft.com/office/powerpoint/2010/main" val="1815472144"/>
              </p:ext>
            </p:extLst>
          </p:nvPr>
        </p:nvGraphicFramePr>
        <p:xfrm>
          <a:off x="206547" y="1618616"/>
          <a:ext cx="10255424" cy="5217160"/>
        </p:xfrm>
        <a:graphic>
          <a:graphicData uri="http://schemas.openxmlformats.org/drawingml/2006/table">
            <a:tbl>
              <a:tblPr firstRow="1" bandRow="1">
                <a:tableStyleId>{5C22544A-7EE6-4342-B048-85BDC9FD1C3A}</a:tableStyleId>
              </a:tblPr>
              <a:tblGrid>
                <a:gridCol w="918362">
                  <a:extLst>
                    <a:ext uri="{9D8B030D-6E8A-4147-A177-3AD203B41FA5}">
                      <a16:colId xmlns:a16="http://schemas.microsoft.com/office/drawing/2014/main" val="1450109070"/>
                    </a:ext>
                  </a:extLst>
                </a:gridCol>
                <a:gridCol w="1993261">
                  <a:extLst>
                    <a:ext uri="{9D8B030D-6E8A-4147-A177-3AD203B41FA5}">
                      <a16:colId xmlns:a16="http://schemas.microsoft.com/office/drawing/2014/main" val="3328888775"/>
                    </a:ext>
                  </a:extLst>
                </a:gridCol>
                <a:gridCol w="5131165">
                  <a:extLst>
                    <a:ext uri="{9D8B030D-6E8A-4147-A177-3AD203B41FA5}">
                      <a16:colId xmlns:a16="http://schemas.microsoft.com/office/drawing/2014/main" val="2834364707"/>
                    </a:ext>
                  </a:extLst>
                </a:gridCol>
                <a:gridCol w="2212636">
                  <a:extLst>
                    <a:ext uri="{9D8B030D-6E8A-4147-A177-3AD203B41FA5}">
                      <a16:colId xmlns:a16="http://schemas.microsoft.com/office/drawing/2014/main" val="1786011144"/>
                    </a:ext>
                  </a:extLst>
                </a:gridCol>
              </a:tblGrid>
              <a:tr h="370840">
                <a:tc>
                  <a:txBody>
                    <a:bodyPr/>
                    <a:lstStyle/>
                    <a:p>
                      <a:pPr algn="ctr"/>
                      <a:r>
                        <a:rPr lang="en-AU" dirty="0"/>
                        <a:t>Tranche</a:t>
                      </a:r>
                    </a:p>
                  </a:txBody>
                  <a:tcPr/>
                </a:tc>
                <a:tc>
                  <a:txBody>
                    <a:bodyPr/>
                    <a:lstStyle/>
                    <a:p>
                      <a:pPr algn="ctr"/>
                      <a:r>
                        <a:rPr lang="en-AU" dirty="0"/>
                        <a:t>Category</a:t>
                      </a:r>
                    </a:p>
                  </a:txBody>
                  <a:tcPr/>
                </a:tc>
                <a:tc>
                  <a:txBody>
                    <a:bodyPr/>
                    <a:lstStyle/>
                    <a:p>
                      <a:pPr algn="ctr"/>
                      <a:r>
                        <a:rPr lang="en-AU" dirty="0"/>
                        <a:t>Assumption(s)</a:t>
                      </a:r>
                    </a:p>
                  </a:txBody>
                  <a:tcPr/>
                </a:tc>
                <a:tc>
                  <a:txBody>
                    <a:bodyPr/>
                    <a:lstStyle/>
                    <a:p>
                      <a:pPr algn="ctr"/>
                      <a:r>
                        <a:rPr lang="en-AU" dirty="0"/>
                        <a:t>Input(s)</a:t>
                      </a:r>
                    </a:p>
                  </a:txBody>
                  <a:tcPr/>
                </a:tc>
                <a:extLst>
                  <a:ext uri="{0D108BD9-81ED-4DB2-BD59-A6C34878D82A}">
                    <a16:rowId xmlns:a16="http://schemas.microsoft.com/office/drawing/2014/main" val="3805874526"/>
                  </a:ext>
                </a:extLst>
              </a:tr>
              <a:tr h="370840">
                <a:tc>
                  <a:txBody>
                    <a:bodyPr/>
                    <a:lstStyle/>
                    <a:p>
                      <a:pPr algn="ctr"/>
                      <a:r>
                        <a:rPr lang="en-AU" sz="1400" dirty="0"/>
                        <a:t>2</a:t>
                      </a:r>
                    </a:p>
                  </a:txBody>
                  <a:tcPr/>
                </a:tc>
                <a:tc>
                  <a:txBody>
                    <a:bodyPr/>
                    <a:lstStyle/>
                    <a:p>
                      <a:r>
                        <a:rPr lang="en-AU" sz="1400" dirty="0"/>
                        <a:t>Reconfiguration/ replacement of meters</a:t>
                      </a:r>
                    </a:p>
                  </a:txBody>
                  <a:tcPr/>
                </a:tc>
                <a:tc>
                  <a:txBody>
                    <a:bodyPr/>
                    <a:lstStyle/>
                    <a:p>
                      <a:pPr marL="285750" indent="-285750">
                        <a:buFont typeface="Arial" panose="020B0604020202020204" pitchFamily="34" charset="0"/>
                        <a:buChar char="•"/>
                      </a:pPr>
                      <a:r>
                        <a:rPr lang="en-AU" sz="1400" dirty="0"/>
                        <a:t>Read Type Code updates to occur from 9 Mar 2021</a:t>
                      </a:r>
                    </a:p>
                    <a:p>
                      <a:pPr marL="285750" indent="-285750">
                        <a:buFont typeface="Arial" panose="020B0604020202020204" pitchFamily="34" charset="0"/>
                        <a:buChar char="•"/>
                      </a:pPr>
                      <a:r>
                        <a:rPr lang="en-AU" sz="1400" dirty="0"/>
                        <a:t>RTCs to be updated as meters are reconfigured</a:t>
                      </a:r>
                    </a:p>
                    <a:p>
                      <a:pPr marL="686714" lvl="1" indent="-285750">
                        <a:buFont typeface="Arial" panose="020B0604020202020204" pitchFamily="34" charset="0"/>
                        <a:buChar char="•"/>
                      </a:pPr>
                      <a:r>
                        <a:rPr lang="en-AU" sz="1400" dirty="0"/>
                        <a:t>Noting that Meters reconfigured pre-9 March assumed to be updated in March</a:t>
                      </a:r>
                    </a:p>
                    <a:p>
                      <a:pPr marL="285750" indent="-285750">
                        <a:buFont typeface="Arial" panose="020B0604020202020204" pitchFamily="34" charset="0"/>
                        <a:buChar char="•"/>
                      </a:pPr>
                      <a:r>
                        <a:rPr lang="en-AU" sz="1400" dirty="0"/>
                        <a:t>One CR30xx CATS transaction per RTC update</a:t>
                      </a:r>
                    </a:p>
                  </a:txBody>
                  <a:tcPr/>
                </a:tc>
                <a:tc>
                  <a:txBody>
                    <a:bodyPr/>
                    <a:lstStyle/>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dirty="0"/>
                        <a:t>MDP rollout plans</a:t>
                      </a:r>
                      <a:endParaRPr lang="en-AU" sz="1400" dirty="0">
                        <a:cs typeface="Segoe UI Semilight"/>
                      </a:endParaRPr>
                    </a:p>
                    <a:p>
                      <a:endParaRPr lang="en-AU" sz="1400" dirty="0"/>
                    </a:p>
                  </a:txBody>
                  <a:tcPr/>
                </a:tc>
                <a:extLst>
                  <a:ext uri="{0D108BD9-81ED-4DB2-BD59-A6C34878D82A}">
                    <a16:rowId xmlns:a16="http://schemas.microsoft.com/office/drawing/2014/main" val="2585716810"/>
                  </a:ext>
                </a:extLst>
              </a:tr>
              <a:tr h="370840">
                <a:tc>
                  <a:txBody>
                    <a:bodyPr/>
                    <a:lstStyle/>
                    <a:p>
                      <a:pPr algn="ctr"/>
                      <a:r>
                        <a:rPr lang="en-AU" sz="1400" dirty="0"/>
                        <a:t>2</a:t>
                      </a:r>
                    </a:p>
                  </a:txBody>
                  <a:tcPr/>
                </a:tc>
                <a:tc>
                  <a:txBody>
                    <a:bodyPr/>
                    <a:lstStyle/>
                    <a:p>
                      <a:r>
                        <a:rPr lang="en-AU" sz="1400" dirty="0"/>
                        <a:t>Transition of meters to 5min metering data delivery</a:t>
                      </a:r>
                    </a:p>
                  </a:txBody>
                  <a:tcPr/>
                </a:tc>
                <a:tc>
                  <a:txBody>
                    <a:bodyPr/>
                    <a:lstStyle/>
                    <a:p>
                      <a:pPr marL="285750" indent="-285750">
                        <a:buFont typeface="Arial" panose="020B0604020202020204" pitchFamily="34" charset="0"/>
                        <a:buChar char="•"/>
                      </a:pPr>
                      <a:r>
                        <a:rPr lang="en-AU" sz="1400" dirty="0"/>
                        <a:t>No CATS transactions required</a:t>
                      </a:r>
                    </a:p>
                    <a:p>
                      <a:endParaRPr lang="en-AU" sz="1400" dirty="0"/>
                    </a:p>
                  </a:txBody>
                  <a:tcPr/>
                </a:tc>
                <a:tc>
                  <a:txBody>
                    <a:bodyPr/>
                    <a:lstStyle/>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dirty="0"/>
                        <a:t>MDP rollout plans</a:t>
                      </a:r>
                      <a:endParaRPr lang="en-AU" sz="1400" dirty="0">
                        <a:cs typeface="Segoe UI Semilight"/>
                      </a:endParaRPr>
                    </a:p>
                  </a:txBody>
                  <a:tcPr/>
                </a:tc>
                <a:extLst>
                  <a:ext uri="{0D108BD9-81ED-4DB2-BD59-A6C34878D82A}">
                    <a16:rowId xmlns:a16="http://schemas.microsoft.com/office/drawing/2014/main" val="2631900671"/>
                  </a:ext>
                </a:extLst>
              </a:tr>
              <a:tr h="370840">
                <a:tc>
                  <a:txBody>
                    <a:bodyPr/>
                    <a:lstStyle/>
                    <a:p>
                      <a:pPr algn="ctr"/>
                      <a:r>
                        <a:rPr lang="en-AU" sz="1400" dirty="0"/>
                        <a:t>2</a:t>
                      </a:r>
                    </a:p>
                  </a:txBody>
                  <a:tcPr/>
                </a:tc>
                <a:tc>
                  <a:txBody>
                    <a:bodyPr/>
                    <a:lstStyle/>
                    <a:p>
                      <a:r>
                        <a:rPr lang="en-AU" sz="1400" dirty="0"/>
                        <a:t>Conversion of Net to Register Level datastreams</a:t>
                      </a:r>
                    </a:p>
                  </a:txBody>
                  <a:tcPr/>
                </a:tc>
                <a:tc>
                  <a:txBody>
                    <a:bodyPr/>
                    <a:lstStyle/>
                    <a:p>
                      <a:pPr marL="285750" indent="-285750">
                        <a:buFont typeface="Arial" panose="020B0604020202020204" pitchFamily="34" charset="0"/>
                        <a:buChar char="•"/>
                      </a:pPr>
                      <a:r>
                        <a:rPr lang="en-AU" sz="1400" dirty="0"/>
                        <a:t>Two CR40xx CATS transactions expected</a:t>
                      </a:r>
                    </a:p>
                    <a:p>
                      <a:pPr marL="686714" lvl="1" indent="-285750">
                        <a:buFont typeface="Arial" panose="020B0604020202020204" pitchFamily="34" charset="0"/>
                        <a:buChar char="•"/>
                      </a:pPr>
                      <a:r>
                        <a:rPr lang="en-AU" sz="1400" dirty="0"/>
                        <a:t>One to deactivate the Net datastream and one to active the register level datastream</a:t>
                      </a:r>
                    </a:p>
                  </a:txBody>
                  <a:tcPr/>
                </a:tc>
                <a:tc>
                  <a:txBody>
                    <a:bodyPr/>
                    <a:lstStyle/>
                    <a:p>
                      <a:pPr marL="285750" indent="-285750">
                        <a:buFont typeface="Arial" panose="020B0604020202020204" pitchFamily="34" charset="0"/>
                        <a:buChar char="•"/>
                      </a:pPr>
                      <a:r>
                        <a:rPr lang="en-AU" sz="1400" dirty="0"/>
                        <a:t>MDP datastream conversion plans</a:t>
                      </a:r>
                    </a:p>
                  </a:txBody>
                  <a:tcPr/>
                </a:tc>
                <a:extLst>
                  <a:ext uri="{0D108BD9-81ED-4DB2-BD59-A6C34878D82A}">
                    <a16:rowId xmlns:a16="http://schemas.microsoft.com/office/drawing/2014/main" val="4248690734"/>
                  </a:ext>
                </a:extLst>
              </a:tr>
              <a:tr h="370840">
                <a:tc>
                  <a:txBody>
                    <a:bodyPr/>
                    <a:lstStyle/>
                    <a:p>
                      <a:pPr algn="ctr"/>
                      <a:r>
                        <a:rPr lang="en-AU" sz="1400" dirty="0"/>
                        <a:t>2</a:t>
                      </a:r>
                    </a:p>
                  </a:txBody>
                  <a:tcPr/>
                </a:tc>
                <a:tc>
                  <a:txBody>
                    <a:bodyPr/>
                    <a:lstStyle/>
                    <a:p>
                      <a:r>
                        <a:rPr lang="en-AU" sz="1400" dirty="0"/>
                        <a:t>Creation of residual NCONUML and Cross Boundary NMIs</a:t>
                      </a:r>
                    </a:p>
                  </a:txBody>
                  <a:tcPr/>
                </a:tc>
                <a:tc>
                  <a:txBody>
                    <a:bodyPr/>
                    <a:lstStyle/>
                    <a:p>
                      <a:pPr marL="285750" indent="-285750">
                        <a:buFont typeface="Arial" panose="020B0604020202020204" pitchFamily="34" charset="0"/>
                        <a:buChar char="•"/>
                      </a:pPr>
                      <a:r>
                        <a:rPr lang="en-AU" sz="1400" dirty="0"/>
                        <a:t>One-step NMI create process i.e. NMIs are created post new NMI Class Codes being deployed to Production</a:t>
                      </a:r>
                    </a:p>
                    <a:p>
                      <a:pPr marL="285750" indent="-285750">
                        <a:buFont typeface="Arial" panose="020B0604020202020204" pitchFamily="34" charset="0"/>
                        <a:buChar char="•"/>
                      </a:pPr>
                      <a:r>
                        <a:rPr lang="en-AU" sz="1400" dirty="0"/>
                        <a:t>Corresponding datastreams and registers are created within the same month as the NMI is planned to be created</a:t>
                      </a:r>
                    </a:p>
                    <a:p>
                      <a:pPr marL="285750" indent="-285750">
                        <a:buFont typeface="Arial" panose="020B0604020202020204" pitchFamily="34" charset="0"/>
                        <a:buChar char="•"/>
                      </a:pPr>
                      <a:r>
                        <a:rPr lang="en-AU" sz="1400" dirty="0"/>
                        <a:t>Three CATS transactions per NMI</a:t>
                      </a:r>
                    </a:p>
                    <a:p>
                      <a:pPr marL="686714" lvl="1" indent="-285750">
                        <a:buFont typeface="Arial" panose="020B0604020202020204" pitchFamily="34" charset="0"/>
                        <a:buChar char="•"/>
                      </a:pPr>
                      <a:r>
                        <a:rPr lang="en-AU" sz="1400" dirty="0"/>
                        <a:t>CR20xx to create the NMI</a:t>
                      </a:r>
                    </a:p>
                    <a:p>
                      <a:pPr marL="686714" lvl="1" indent="-285750">
                        <a:buFont typeface="Arial" panose="020B0604020202020204" pitchFamily="34" charset="0"/>
                        <a:buChar char="•"/>
                      </a:pPr>
                      <a:r>
                        <a:rPr lang="en-AU" sz="1400" dirty="0"/>
                        <a:t>CR40xx to create the datastream(s)</a:t>
                      </a:r>
                    </a:p>
                    <a:p>
                      <a:pPr marL="686714" lvl="1" indent="-285750">
                        <a:buFont typeface="Arial" panose="020B0604020202020204" pitchFamily="34" charset="0"/>
                        <a:buChar char="•"/>
                      </a:pPr>
                      <a:r>
                        <a:rPr lang="en-AU" sz="1400" dirty="0"/>
                        <a:t>CR30xx to create the Register(s)</a:t>
                      </a:r>
                    </a:p>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dirty="0">
                          <a:solidFill>
                            <a:srgbClr val="FF0000"/>
                          </a:solidFill>
                        </a:rPr>
                        <a:t>Assumes single CR25xx will not be used by Participants</a:t>
                      </a:r>
                    </a:p>
                    <a:p>
                      <a:pPr marL="686714" marR="0" lvl="1"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400" dirty="0">
                          <a:solidFill>
                            <a:srgbClr val="FF0000"/>
                          </a:solidFill>
                        </a:rPr>
                        <a:t>Is this a valid assumption?</a:t>
                      </a:r>
                    </a:p>
                  </a:txBody>
                  <a:tcPr/>
                </a:tc>
                <a:tc>
                  <a:txBody>
                    <a:bodyPr/>
                    <a:lstStyle/>
                    <a:p>
                      <a:pPr marL="285750" indent="-285750">
                        <a:buFont typeface="Arial" panose="020B0604020202020204" pitchFamily="34" charset="0"/>
                        <a:buChar char="•"/>
                      </a:pPr>
                      <a:r>
                        <a:rPr lang="en-AU" sz="1400" dirty="0"/>
                        <a:t>LNSP NCONUML and Cross Boundary NMI creation plans</a:t>
                      </a:r>
                    </a:p>
                  </a:txBody>
                  <a:tcPr/>
                </a:tc>
                <a:extLst>
                  <a:ext uri="{0D108BD9-81ED-4DB2-BD59-A6C34878D82A}">
                    <a16:rowId xmlns:a16="http://schemas.microsoft.com/office/drawing/2014/main" val="3476339286"/>
                  </a:ext>
                </a:extLst>
              </a:tr>
            </a:tbl>
          </a:graphicData>
        </a:graphic>
      </p:graphicFrame>
    </p:spTree>
    <p:extLst>
      <p:ext uri="{BB962C8B-B14F-4D97-AF65-F5344CB8AC3E}">
        <p14:creationId xmlns:p14="http://schemas.microsoft.com/office/powerpoint/2010/main" val="776032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F1FD31EA-0B02-4F5E-9F04-B0BD413AB60D}"/>
              </a:ext>
            </a:extLst>
          </p:cNvPr>
          <p:cNvSpPr>
            <a:spLocks noGrp="1"/>
          </p:cNvSpPr>
          <p:nvPr>
            <p:ph type="title"/>
          </p:nvPr>
        </p:nvSpPr>
        <p:spPr>
          <a:xfrm>
            <a:off x="233620" y="1173708"/>
            <a:ext cx="2907626" cy="2201542"/>
          </a:xfrm>
        </p:spPr>
        <p:txBody>
          <a:bodyPr/>
          <a:lstStyle/>
          <a:p>
            <a:r>
              <a:rPr lang="en-AU" dirty="0">
                <a:latin typeface="Calibri" panose="020F0502020204030204" pitchFamily="34" charset="0"/>
                <a:cs typeface="Calibri" panose="020F0502020204030204" pitchFamily="34" charset="0"/>
              </a:rPr>
              <a:t>AEMO Competition Law </a:t>
            </a:r>
            <a:br>
              <a:rPr lang="en-AU" dirty="0">
                <a:latin typeface="Calibri" panose="020F0502020204030204" pitchFamily="34" charset="0"/>
                <a:cs typeface="Calibri" panose="020F0502020204030204" pitchFamily="34" charset="0"/>
              </a:rPr>
            </a:br>
            <a:r>
              <a:rPr lang="en-AU" dirty="0">
                <a:latin typeface="Calibri" panose="020F0502020204030204" pitchFamily="34" charset="0"/>
                <a:cs typeface="Calibri" panose="020F0502020204030204" pitchFamily="34" charset="0"/>
              </a:rPr>
              <a:t>Meeting Protocol</a:t>
            </a:r>
            <a:endParaRPr lang="en-AU" dirty="0"/>
          </a:p>
        </p:txBody>
      </p:sp>
      <p:sp>
        <p:nvSpPr>
          <p:cNvPr id="6" name="Slide Number Placeholder 5">
            <a:extLst>
              <a:ext uri="{FF2B5EF4-FFF2-40B4-BE49-F238E27FC236}">
                <a16:creationId xmlns:a16="http://schemas.microsoft.com/office/drawing/2014/main" id="{962C179C-7C0B-4C6E-984B-3E659C1C1E7C}"/>
              </a:ext>
            </a:extLst>
          </p:cNvPr>
          <p:cNvSpPr>
            <a:spLocks noGrp="1"/>
          </p:cNvSpPr>
          <p:nvPr>
            <p:ph type="sldNum" sz="quarter" idx="12"/>
          </p:nvPr>
        </p:nvSpPr>
        <p:spPr/>
        <p:txBody>
          <a:bodyPr/>
          <a:lstStyle/>
          <a:p>
            <a:fld id="{4EC81F68-4976-451A-B2E9-79BCBD2F70CC}" type="slidenum">
              <a:rPr lang="en-AU" smtClean="0"/>
              <a:pPr/>
              <a:t>2</a:t>
            </a:fld>
            <a:endParaRPr lang="en-AU" dirty="0"/>
          </a:p>
        </p:txBody>
      </p:sp>
      <p:sp>
        <p:nvSpPr>
          <p:cNvPr id="13" name="Text Placeholder 12">
            <a:extLst>
              <a:ext uri="{FF2B5EF4-FFF2-40B4-BE49-F238E27FC236}">
                <a16:creationId xmlns:a16="http://schemas.microsoft.com/office/drawing/2014/main" id="{1E0A56E1-88E5-44F7-A23A-29E717150844}"/>
              </a:ext>
            </a:extLst>
          </p:cNvPr>
          <p:cNvSpPr>
            <a:spLocks noGrp="1"/>
          </p:cNvSpPr>
          <p:nvPr>
            <p:ph type="body" sz="quarter" idx="13"/>
          </p:nvPr>
        </p:nvSpPr>
        <p:spPr>
          <a:xfrm>
            <a:off x="3683203" y="892491"/>
            <a:ext cx="6774989" cy="5493476"/>
          </a:xfrm>
        </p:spPr>
        <p:txBody>
          <a:bodyPr>
            <a:noAutofit/>
          </a:bodyPr>
          <a:lstStyle/>
          <a:p>
            <a:pPr marL="0" indent="0">
              <a:buNone/>
            </a:pPr>
            <a:r>
              <a:rPr lang="en-AU" sz="1228" dirty="0">
                <a:latin typeface="Calibri" panose="020F0502020204030204" pitchFamily="34" charset="0"/>
                <a:cs typeface="Calibri" panose="020F0502020204030204" pitchFamily="34" charset="0"/>
              </a:rPr>
              <a:t>AEMO is committed to complying with all applicable laws, including the Competition and Consumer Act 2010 (CCA). In any dealings with AEMO regarding proposed reforms or other initiatives, all participants agree to adhere to the CCA at all times and to comply with this Protocol. Participants must arrange for their representatives to be briefed on competition law risks and obligations.</a:t>
            </a:r>
          </a:p>
          <a:p>
            <a:pPr marL="0" indent="0">
              <a:buNone/>
            </a:pPr>
            <a:r>
              <a:rPr lang="en-AU" sz="1228" dirty="0">
                <a:latin typeface="Calibri" panose="020F0502020204030204" pitchFamily="34" charset="0"/>
                <a:cs typeface="Calibri" panose="020F0502020204030204" pitchFamily="34" charset="0"/>
              </a:rPr>
              <a:t>Participants in AEMO discussions </a:t>
            </a:r>
            <a:r>
              <a:rPr lang="en-AU" sz="1228" b="1" dirty="0">
                <a:latin typeface="Calibri" panose="020F0502020204030204" pitchFamily="34" charset="0"/>
                <a:cs typeface="Calibri" panose="020F0502020204030204" pitchFamily="34" charset="0"/>
              </a:rPr>
              <a:t>must</a:t>
            </a:r>
            <a:r>
              <a:rPr lang="en-AU" sz="1228" dirty="0">
                <a:latin typeface="Calibri" panose="020F0502020204030204" pitchFamily="34" charset="0"/>
                <a:cs typeface="Calibri" panose="020F0502020204030204" pitchFamily="34" charset="0"/>
              </a:rPr>
              <a:t>: </a:t>
            </a:r>
          </a:p>
          <a:p>
            <a:pPr lvl="0"/>
            <a:r>
              <a:rPr lang="en-AU" sz="1228" dirty="0">
                <a:latin typeface="Calibri" panose="020F0502020204030204" pitchFamily="34" charset="0"/>
                <a:cs typeface="Calibri" panose="020F0502020204030204" pitchFamily="34" charset="0"/>
              </a:rPr>
              <a:t>Ensure that discussions are limited to the matters contemplated by the agenda for the discussion  </a:t>
            </a:r>
          </a:p>
          <a:p>
            <a:pPr lvl="0"/>
            <a:r>
              <a:rPr lang="en-AU" sz="1228" dirty="0">
                <a:latin typeface="Calibri" panose="020F0502020204030204" pitchFamily="34" charset="0"/>
                <a:cs typeface="Calibri" panose="020F0502020204030204" pitchFamily="34" charset="0"/>
              </a:rPr>
              <a:t>Make independent and unilateral decisions about their commercial positions and approach in relation to the matters under discussion with AEMO</a:t>
            </a:r>
          </a:p>
          <a:p>
            <a:pPr lvl="0"/>
            <a:r>
              <a:rPr lang="en-AU" sz="1228" dirty="0">
                <a:latin typeface="Calibri" panose="020F0502020204030204" pitchFamily="34" charset="0"/>
                <a:cs typeface="Calibri" panose="020F0502020204030204" pitchFamily="34" charset="0"/>
              </a:rPr>
              <a:t>Immediately and clearly raise an objection with AEMO or the Chair of the meeting if a matter is discussed that the participant is concerned may give rise to competition law risks or a breach of this Protocol</a:t>
            </a:r>
          </a:p>
          <a:p>
            <a:pPr marL="0" indent="0">
              <a:buNone/>
            </a:pPr>
            <a:r>
              <a:rPr lang="en-AU" sz="1228" dirty="0">
                <a:latin typeface="Calibri" panose="020F0502020204030204" pitchFamily="34" charset="0"/>
                <a:cs typeface="Calibri" panose="020F0502020204030204" pitchFamily="34" charset="0"/>
              </a:rPr>
              <a:t>Participants in AEMO meetings </a:t>
            </a:r>
            <a:r>
              <a:rPr lang="en-AU" sz="1228" b="1" dirty="0">
                <a:latin typeface="Calibri" panose="020F0502020204030204" pitchFamily="34" charset="0"/>
                <a:cs typeface="Calibri" panose="020F0502020204030204" pitchFamily="34" charset="0"/>
              </a:rPr>
              <a:t>must not</a:t>
            </a:r>
            <a:r>
              <a:rPr lang="en-AU" sz="1228" dirty="0">
                <a:latin typeface="Calibri" panose="020F0502020204030204" pitchFamily="34" charset="0"/>
                <a:cs typeface="Calibri" panose="020F0502020204030204" pitchFamily="34" charset="0"/>
              </a:rPr>
              <a:t> discuss or agree on the following topics:</a:t>
            </a:r>
          </a:p>
          <a:p>
            <a:pPr lvl="0"/>
            <a:r>
              <a:rPr lang="en-AU" sz="1228" dirty="0">
                <a:latin typeface="Calibri" panose="020F0502020204030204" pitchFamily="34" charset="0"/>
                <a:cs typeface="Calibri" panose="020F0502020204030204" pitchFamily="34" charset="0"/>
              </a:rPr>
              <a:t>Which customers they will supply or market to</a:t>
            </a:r>
          </a:p>
          <a:p>
            <a:pPr lvl="0"/>
            <a:r>
              <a:rPr lang="en-AU" sz="1228" dirty="0">
                <a:latin typeface="Calibri" panose="020F0502020204030204" pitchFamily="34" charset="0"/>
                <a:cs typeface="Calibri" panose="020F0502020204030204" pitchFamily="34" charset="0"/>
              </a:rPr>
              <a:t>The price or other terms at which Participants will supply</a:t>
            </a:r>
          </a:p>
          <a:p>
            <a:pPr lvl="0"/>
            <a:r>
              <a:rPr lang="en-AU" sz="1228" dirty="0">
                <a:latin typeface="Calibri" panose="020F0502020204030204" pitchFamily="34" charset="0"/>
                <a:cs typeface="Calibri" panose="020F0502020204030204" pitchFamily="34" charset="0"/>
              </a:rPr>
              <a:t>Bids or tenders, including the nature of a bid that a Participant intends to make or whether the Participant will participate in the bid</a:t>
            </a:r>
          </a:p>
          <a:p>
            <a:pPr lvl="0"/>
            <a:r>
              <a:rPr lang="en-AU" sz="1228" dirty="0">
                <a:latin typeface="Calibri" panose="020F0502020204030204" pitchFamily="34" charset="0"/>
                <a:cs typeface="Calibri" panose="020F0502020204030204" pitchFamily="34" charset="0"/>
              </a:rPr>
              <a:t>Which suppliers Participants will acquire from (or the price or other terms on which they acquire goods or services)</a:t>
            </a:r>
          </a:p>
          <a:p>
            <a:pPr lvl="0"/>
            <a:r>
              <a:rPr lang="en-AU" sz="1228" dirty="0">
                <a:latin typeface="Calibri" panose="020F0502020204030204" pitchFamily="34" charset="0"/>
                <a:cs typeface="Calibri" panose="020F0502020204030204" pitchFamily="34" charset="0"/>
              </a:rPr>
              <a:t>Refusing to supply a person or company access to any products, services or inputs they require</a:t>
            </a:r>
          </a:p>
          <a:p>
            <a:pPr marL="0" indent="0">
              <a:buNone/>
            </a:pPr>
            <a:endParaRPr lang="en-AU" sz="1052" dirty="0">
              <a:latin typeface="Calibri" panose="020F0502020204030204" pitchFamily="34" charset="0"/>
              <a:cs typeface="Calibri" panose="020F0502020204030204" pitchFamily="34" charset="0"/>
            </a:endParaRPr>
          </a:p>
          <a:p>
            <a:pPr marL="0" indent="0">
              <a:buNone/>
            </a:pPr>
            <a:r>
              <a:rPr lang="en-AU" sz="1052" dirty="0">
                <a:latin typeface="Calibri" panose="020F0502020204030204" pitchFamily="34" charset="0"/>
                <a:cs typeface="Calibri" panose="020F0502020204030204" pitchFamily="34" charset="0"/>
              </a:rPr>
              <a:t>Under no circumstances must Participants share Competitively Sensitive Information. Competitively Sensitive Information means confidential information relating to a Participant which if disclosed to a competitor could affect its current or future commercial strategies, such as pricing information, customer terms and conditions, supply terms and conditions, sales, marketing or procurement strategies, product development, margins, costs, capacity or production planning.</a:t>
            </a:r>
          </a:p>
        </p:txBody>
      </p:sp>
    </p:spTree>
    <p:extLst>
      <p:ext uri="{BB962C8B-B14F-4D97-AF65-F5344CB8AC3E}">
        <p14:creationId xmlns:p14="http://schemas.microsoft.com/office/powerpoint/2010/main" val="8003411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9046158" cy="1310695"/>
          </a:xfrm>
        </p:spPr>
        <p:txBody>
          <a:bodyPr/>
          <a:lstStyle/>
          <a:p>
            <a:r>
              <a:rPr lang="fr-FR" sz="3850" dirty="0"/>
              <a:t>Transaction Volume Analysis -  </a:t>
            </a:r>
            <a:br>
              <a:rPr lang="fr-FR" sz="3850" dirty="0"/>
            </a:br>
            <a:r>
              <a:rPr lang="fr-FR" sz="3850" dirty="0"/>
              <a:t>Current Assumptions and Inputs</a:t>
            </a:r>
            <a:endParaRPr lang="fr-FR" sz="3850" dirty="0">
              <a:solidFill>
                <a:srgbClr val="FFFFFF"/>
              </a:solidFill>
            </a:endParaRPr>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20</a:t>
            </a:fld>
            <a:endParaRPr lang="en-AU" dirty="0"/>
          </a:p>
        </p:txBody>
      </p:sp>
      <p:graphicFrame>
        <p:nvGraphicFramePr>
          <p:cNvPr id="7" name="Table 7">
            <a:extLst>
              <a:ext uri="{FF2B5EF4-FFF2-40B4-BE49-F238E27FC236}">
                <a16:creationId xmlns:a16="http://schemas.microsoft.com/office/drawing/2014/main" id="{605A57EB-11C7-46EB-BEDE-BEC72822F952}"/>
              </a:ext>
            </a:extLst>
          </p:cNvPr>
          <p:cNvGraphicFramePr>
            <a:graphicFrameLocks noGrp="1"/>
          </p:cNvGraphicFramePr>
          <p:nvPr>
            <p:extLst>
              <p:ext uri="{D42A27DB-BD31-4B8C-83A1-F6EECF244321}">
                <p14:modId xmlns:p14="http://schemas.microsoft.com/office/powerpoint/2010/main" val="3264259815"/>
              </p:ext>
            </p:extLst>
          </p:nvPr>
        </p:nvGraphicFramePr>
        <p:xfrm>
          <a:off x="206547" y="1618616"/>
          <a:ext cx="10255424" cy="1757045"/>
        </p:xfrm>
        <a:graphic>
          <a:graphicData uri="http://schemas.openxmlformats.org/drawingml/2006/table">
            <a:tbl>
              <a:tblPr firstRow="1" bandRow="1">
                <a:tableStyleId>{5C22544A-7EE6-4342-B048-85BDC9FD1C3A}</a:tableStyleId>
              </a:tblPr>
              <a:tblGrid>
                <a:gridCol w="918362">
                  <a:extLst>
                    <a:ext uri="{9D8B030D-6E8A-4147-A177-3AD203B41FA5}">
                      <a16:colId xmlns:a16="http://schemas.microsoft.com/office/drawing/2014/main" val="1450109070"/>
                    </a:ext>
                  </a:extLst>
                </a:gridCol>
                <a:gridCol w="1993261">
                  <a:extLst>
                    <a:ext uri="{9D8B030D-6E8A-4147-A177-3AD203B41FA5}">
                      <a16:colId xmlns:a16="http://schemas.microsoft.com/office/drawing/2014/main" val="3328888775"/>
                    </a:ext>
                  </a:extLst>
                </a:gridCol>
                <a:gridCol w="5131165">
                  <a:extLst>
                    <a:ext uri="{9D8B030D-6E8A-4147-A177-3AD203B41FA5}">
                      <a16:colId xmlns:a16="http://schemas.microsoft.com/office/drawing/2014/main" val="2834364707"/>
                    </a:ext>
                  </a:extLst>
                </a:gridCol>
                <a:gridCol w="2212636">
                  <a:extLst>
                    <a:ext uri="{9D8B030D-6E8A-4147-A177-3AD203B41FA5}">
                      <a16:colId xmlns:a16="http://schemas.microsoft.com/office/drawing/2014/main" val="1786011144"/>
                    </a:ext>
                  </a:extLst>
                </a:gridCol>
              </a:tblGrid>
              <a:tr h="370840">
                <a:tc>
                  <a:txBody>
                    <a:bodyPr/>
                    <a:lstStyle/>
                    <a:p>
                      <a:pPr algn="ctr"/>
                      <a:r>
                        <a:rPr lang="en-AU" dirty="0"/>
                        <a:t>Tranche</a:t>
                      </a:r>
                    </a:p>
                  </a:txBody>
                  <a:tcPr/>
                </a:tc>
                <a:tc>
                  <a:txBody>
                    <a:bodyPr/>
                    <a:lstStyle/>
                    <a:p>
                      <a:pPr algn="ctr"/>
                      <a:r>
                        <a:rPr lang="en-AU" dirty="0"/>
                        <a:t>Category</a:t>
                      </a:r>
                    </a:p>
                  </a:txBody>
                  <a:tcPr/>
                </a:tc>
                <a:tc>
                  <a:txBody>
                    <a:bodyPr/>
                    <a:lstStyle/>
                    <a:p>
                      <a:pPr algn="ctr"/>
                      <a:r>
                        <a:rPr lang="en-AU" dirty="0"/>
                        <a:t>Assumption(s)</a:t>
                      </a:r>
                    </a:p>
                  </a:txBody>
                  <a:tcPr/>
                </a:tc>
                <a:tc>
                  <a:txBody>
                    <a:bodyPr/>
                    <a:lstStyle/>
                    <a:p>
                      <a:pPr algn="ctr"/>
                      <a:r>
                        <a:rPr lang="en-AU" dirty="0"/>
                        <a:t>Input(s)</a:t>
                      </a:r>
                    </a:p>
                  </a:txBody>
                  <a:tcPr/>
                </a:tc>
                <a:extLst>
                  <a:ext uri="{0D108BD9-81ED-4DB2-BD59-A6C34878D82A}">
                    <a16:rowId xmlns:a16="http://schemas.microsoft.com/office/drawing/2014/main" val="3805874526"/>
                  </a:ext>
                </a:extLst>
              </a:tr>
              <a:tr h="370840">
                <a:tc>
                  <a:txBody>
                    <a:bodyPr/>
                    <a:lstStyle/>
                    <a:p>
                      <a:pPr algn="ctr"/>
                      <a:r>
                        <a:rPr lang="en-AU" dirty="0"/>
                        <a:t>2</a:t>
                      </a:r>
                    </a:p>
                  </a:txBody>
                  <a:tcPr/>
                </a:tc>
                <a:tc>
                  <a:txBody>
                    <a:bodyPr/>
                    <a:lstStyle/>
                    <a:p>
                      <a:r>
                        <a:rPr lang="en-AU" dirty="0"/>
                        <a:t>Activation of Basic meter datastreams</a:t>
                      </a:r>
                    </a:p>
                  </a:txBody>
                  <a:tcPr/>
                </a:tc>
                <a:tc>
                  <a:txBody>
                    <a:bodyPr/>
                    <a:lstStyle/>
                    <a:p>
                      <a:pPr marL="285750" indent="-285750">
                        <a:buFont typeface="Arial" panose="020B0604020202020204" pitchFamily="34" charset="0"/>
                        <a:buChar char="•"/>
                      </a:pPr>
                      <a:r>
                        <a:rPr lang="en-AU" dirty="0"/>
                        <a:t>N/A</a:t>
                      </a:r>
                    </a:p>
                    <a:p>
                      <a:pPr marL="285750" indent="-285750">
                        <a:buFont typeface="Arial" panose="020B0604020202020204" pitchFamily="34" charset="0"/>
                        <a:buChar char="•"/>
                      </a:pPr>
                      <a:r>
                        <a:rPr lang="en-AU" dirty="0"/>
                        <a:t>Updates have occurred pre-Oct 2021</a:t>
                      </a:r>
                    </a:p>
                  </a:txBody>
                  <a:tcPr/>
                </a:tc>
                <a:tc>
                  <a:txBody>
                    <a:bodyPr/>
                    <a:lstStyle/>
                    <a:p>
                      <a:pPr marL="285750" indent="-285750">
                        <a:buFont typeface="Arial" panose="020B0604020202020204" pitchFamily="34" charset="0"/>
                        <a:buChar char="•"/>
                      </a:pPr>
                      <a:r>
                        <a:rPr lang="en-AU" dirty="0"/>
                        <a:t>N/A</a:t>
                      </a:r>
                    </a:p>
                    <a:p>
                      <a:endParaRPr lang="en-AU" dirty="0"/>
                    </a:p>
                  </a:txBody>
                  <a:tcPr/>
                </a:tc>
                <a:extLst>
                  <a:ext uri="{0D108BD9-81ED-4DB2-BD59-A6C34878D82A}">
                    <a16:rowId xmlns:a16="http://schemas.microsoft.com/office/drawing/2014/main" val="2585716810"/>
                  </a:ext>
                </a:extLst>
              </a:tr>
              <a:tr h="370840">
                <a:tc>
                  <a:txBody>
                    <a:bodyPr/>
                    <a:lstStyle/>
                    <a:p>
                      <a:pPr algn="ctr"/>
                      <a:r>
                        <a:rPr lang="en-AU" dirty="0"/>
                        <a:t>2</a:t>
                      </a:r>
                    </a:p>
                  </a:txBody>
                  <a:tcPr/>
                </a:tc>
                <a:tc>
                  <a:txBody>
                    <a:bodyPr/>
                    <a:lstStyle/>
                    <a:p>
                      <a:r>
                        <a:rPr lang="en-AU" dirty="0"/>
                        <a:t>New NMI Classification codes for existing NMIs</a:t>
                      </a:r>
                    </a:p>
                  </a:txBody>
                  <a:tcPr/>
                </a:tc>
                <a:tc>
                  <a:txBody>
                    <a:bodyPr/>
                    <a:lstStyle/>
                    <a:p>
                      <a:pPr marL="285750" indent="-285750">
                        <a:buFont typeface="Arial" panose="020B0604020202020204" pitchFamily="34" charset="0"/>
                        <a:buChar char="•"/>
                      </a:pPr>
                      <a:r>
                        <a:rPr lang="en-AU" dirty="0"/>
                        <a:t>N/A</a:t>
                      </a:r>
                    </a:p>
                    <a:p>
                      <a:pPr marL="285750" indent="-285750">
                        <a:buFont typeface="Arial" panose="020B0604020202020204" pitchFamily="34" charset="0"/>
                        <a:buChar char="•"/>
                      </a:pPr>
                      <a:r>
                        <a:rPr lang="en-AU" dirty="0"/>
                        <a:t>Updates have occurred pre-Oct 2021</a:t>
                      </a:r>
                    </a:p>
                    <a:p>
                      <a:endParaRPr lang="en-AU" dirty="0"/>
                    </a:p>
                  </a:txBody>
                  <a:tcPr/>
                </a:tc>
                <a:tc>
                  <a:txBody>
                    <a:bodyPr/>
                    <a:lstStyle/>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sz="1600" dirty="0"/>
                        <a:t>N/A</a:t>
                      </a:r>
                    </a:p>
                    <a:p>
                      <a:pPr marL="285750" marR="0" lvl="0" indent="-285750" algn="l" defTabSz="801929"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AU" sz="1600" dirty="0">
                        <a:cs typeface="Segoe UI Semilight"/>
                      </a:endParaRPr>
                    </a:p>
                  </a:txBody>
                  <a:tcPr/>
                </a:tc>
                <a:extLst>
                  <a:ext uri="{0D108BD9-81ED-4DB2-BD59-A6C34878D82A}">
                    <a16:rowId xmlns:a16="http://schemas.microsoft.com/office/drawing/2014/main" val="2631900671"/>
                  </a:ext>
                </a:extLst>
              </a:tr>
            </a:tbl>
          </a:graphicData>
        </a:graphic>
      </p:graphicFrame>
    </p:spTree>
    <p:extLst>
      <p:ext uri="{BB962C8B-B14F-4D97-AF65-F5344CB8AC3E}">
        <p14:creationId xmlns:p14="http://schemas.microsoft.com/office/powerpoint/2010/main" val="934108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29493" y="1884670"/>
            <a:ext cx="9221689" cy="3144614"/>
          </a:xfrm>
        </p:spPr>
        <p:txBody>
          <a:bodyPr/>
          <a:lstStyle/>
          <a:p>
            <a:r>
              <a:rPr lang="en-AU" dirty="0">
                <a:latin typeface="Arial" panose="020B0604020202020204" pitchFamily="34" charset="0"/>
                <a:cs typeface="Arial" panose="020B0604020202020204" pitchFamily="34" charset="0"/>
              </a:rPr>
              <a:t>Next steps and general business</a:t>
            </a:r>
          </a:p>
        </p:txBody>
      </p:sp>
      <p:sp>
        <p:nvSpPr>
          <p:cNvPr id="3" name="Text Placeholder 2">
            <a:extLst>
              <a:ext uri="{FF2B5EF4-FFF2-40B4-BE49-F238E27FC236}">
                <a16:creationId xmlns:a16="http://schemas.microsoft.com/office/drawing/2014/main" id="{7FF61616-11FF-4493-ABFE-31CA102329A0}"/>
              </a:ext>
            </a:extLst>
          </p:cNvPr>
          <p:cNvSpPr>
            <a:spLocks noGrp="1"/>
          </p:cNvSpPr>
          <p:nvPr>
            <p:ph type="body" idx="1"/>
          </p:nvPr>
        </p:nvSpPr>
        <p:spPr>
          <a:xfrm>
            <a:off x="729493" y="5059034"/>
            <a:ext cx="9221689" cy="1653678"/>
          </a:xfrm>
        </p:spPr>
        <p:txBody>
          <a:bodyPr/>
          <a:lstStyle/>
          <a:p>
            <a:r>
              <a:rPr lang="en-AU" dirty="0"/>
              <a:t>Greg Minney</a:t>
            </a:r>
            <a:endParaRPr lang="en-AU" dirty="0">
              <a:latin typeface="Arial" panose="020B0604020202020204" pitchFamily="34" charset="0"/>
              <a:cs typeface="Arial" panose="020B0604020202020204" pitchFamily="34" charset="0"/>
            </a:endParaRPr>
          </a:p>
        </p:txBody>
      </p:sp>
      <p:sp>
        <p:nvSpPr>
          <p:cNvPr id="4" name="Slide Number Placeholder 5">
            <a:extLst>
              <a:ext uri="{FF2B5EF4-FFF2-40B4-BE49-F238E27FC236}">
                <a16:creationId xmlns:a16="http://schemas.microsoft.com/office/drawing/2014/main" id="{AF05FD86-41F3-47F6-8D42-A9C87160FC9A}"/>
              </a:ext>
            </a:extLst>
          </p:cNvPr>
          <p:cNvSpPr>
            <a:spLocks noGrp="1"/>
          </p:cNvSpPr>
          <p:nvPr>
            <p:ph type="sldNum" sz="quarter" idx="12"/>
          </p:nvPr>
        </p:nvSpPr>
        <p:spPr>
          <a:xfrm>
            <a:off x="9956751" y="7006699"/>
            <a:ext cx="505220" cy="4024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26422759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036FB-68AB-42D2-854F-411C00C1495F}"/>
              </a:ext>
            </a:extLst>
          </p:cNvPr>
          <p:cNvSpPr>
            <a:spLocks noGrp="1"/>
          </p:cNvSpPr>
          <p:nvPr>
            <p:ph type="title"/>
          </p:nvPr>
        </p:nvSpPr>
        <p:spPr>
          <a:xfrm>
            <a:off x="206547" y="150494"/>
            <a:ext cx="7894138" cy="1310695"/>
          </a:xfrm>
        </p:spPr>
        <p:txBody>
          <a:bodyPr anchor="b">
            <a:normAutofit/>
          </a:bodyPr>
          <a:lstStyle/>
          <a:p>
            <a:r>
              <a:rPr lang="en-AU" dirty="0"/>
              <a:t>Next steps &amp; general business</a:t>
            </a:r>
          </a:p>
        </p:txBody>
      </p:sp>
      <p:sp>
        <p:nvSpPr>
          <p:cNvPr id="3" name="Content Placeholder 2">
            <a:extLst>
              <a:ext uri="{FF2B5EF4-FFF2-40B4-BE49-F238E27FC236}">
                <a16:creationId xmlns:a16="http://schemas.microsoft.com/office/drawing/2014/main" id="{D7586C48-3689-47D4-8867-D788646D9250}"/>
              </a:ext>
            </a:extLst>
          </p:cNvPr>
          <p:cNvSpPr>
            <a:spLocks noGrp="1"/>
          </p:cNvSpPr>
          <p:nvPr>
            <p:ph sz="quarter" idx="4"/>
          </p:nvPr>
        </p:nvSpPr>
        <p:spPr>
          <a:xfrm>
            <a:off x="294144" y="1899138"/>
            <a:ext cx="10172994" cy="4923819"/>
          </a:xfrm>
        </p:spPr>
        <p:txBody>
          <a:bodyPr vert="horz" lIns="91440" tIns="45720" rIns="91440" bIns="45720" rtlCol="0" anchor="t">
            <a:normAutofit/>
          </a:bodyPr>
          <a:lstStyle/>
          <a:p>
            <a:pPr marL="200025" indent="-200025"/>
            <a:r>
              <a:rPr lang="en-AU" sz="2450" dirty="0"/>
              <a:t>Readiness Survey responses due Friday 12 Feb 2021</a:t>
            </a:r>
          </a:p>
          <a:p>
            <a:pPr marL="200025" indent="-200025"/>
            <a:r>
              <a:rPr lang="en-AU" sz="2450" dirty="0"/>
              <a:t>Initial MSDR WG meetings expected to be called for late March and late April</a:t>
            </a:r>
            <a:endParaRPr lang="en-US" dirty="0"/>
          </a:p>
          <a:p>
            <a:pPr marL="200025" indent="-200025"/>
            <a:r>
              <a:rPr lang="en-AU" sz="2450" dirty="0"/>
              <a:t>Next TFG scheduled for 11 March</a:t>
            </a:r>
          </a:p>
          <a:p>
            <a:pPr marL="600990" lvl="1" indent="-200025"/>
            <a:r>
              <a:rPr lang="en-AU" sz="2099" dirty="0"/>
              <a:t>Agenda items for next meeting?</a:t>
            </a:r>
          </a:p>
          <a:p>
            <a:pPr marL="1001954" lvl="2" indent="-200025"/>
            <a:r>
              <a:rPr lang="en-AU" dirty="0"/>
              <a:t>GLOPOOL Introduction planning e.g. scenarios</a:t>
            </a:r>
          </a:p>
        </p:txBody>
      </p:sp>
      <p:sp>
        <p:nvSpPr>
          <p:cNvPr id="4" name="Slide Number Placeholder 3">
            <a:extLst>
              <a:ext uri="{FF2B5EF4-FFF2-40B4-BE49-F238E27FC236}">
                <a16:creationId xmlns:a16="http://schemas.microsoft.com/office/drawing/2014/main" id="{D4C9155D-941D-47B3-A634-A455B11CAA35}"/>
              </a:ext>
            </a:extLst>
          </p:cNvPr>
          <p:cNvSpPr>
            <a:spLocks noGrp="1"/>
          </p:cNvSpPr>
          <p:nvPr>
            <p:ph type="sldNum" sz="quarter" idx="12"/>
          </p:nvPr>
        </p:nvSpPr>
        <p:spPr>
          <a:xfrm>
            <a:off x="9956751" y="7006699"/>
            <a:ext cx="505220" cy="402483"/>
          </a:xfrm>
        </p:spPr>
        <p:txBody>
          <a:bodyPr anchor="ctr">
            <a:normAutofit/>
          </a:bodyPr>
          <a:lstStyle/>
          <a:p>
            <a:pPr>
              <a:spcAft>
                <a:spcPts val="600"/>
              </a:spcAft>
            </a:pPr>
            <a:fld id="{4EC81F68-4976-451A-B2E9-79BCBD2F70CC}" type="slidenum">
              <a:rPr lang="en-AU" smtClean="0"/>
              <a:pPr>
                <a:spcAft>
                  <a:spcPts val="600"/>
                </a:spcAft>
              </a:pPr>
              <a:t>22</a:t>
            </a:fld>
            <a:endParaRPr lang="en-AU" dirty="0"/>
          </a:p>
        </p:txBody>
      </p:sp>
    </p:spTree>
    <p:extLst>
      <p:ext uri="{BB962C8B-B14F-4D97-AF65-F5344CB8AC3E}">
        <p14:creationId xmlns:p14="http://schemas.microsoft.com/office/powerpoint/2010/main" val="17364924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89DB2-7FBA-4766-909B-5155964B4E9D}"/>
              </a:ext>
            </a:extLst>
          </p:cNvPr>
          <p:cNvSpPr>
            <a:spLocks noGrp="1"/>
          </p:cNvSpPr>
          <p:nvPr>
            <p:ph type="title"/>
          </p:nvPr>
        </p:nvSpPr>
        <p:spPr>
          <a:xfrm>
            <a:off x="735062" y="921509"/>
            <a:ext cx="9221689" cy="3144614"/>
          </a:xfrm>
        </p:spPr>
        <p:txBody>
          <a:bodyPr/>
          <a:lstStyle/>
          <a:p>
            <a:pPr algn="ctr"/>
            <a:r>
              <a:rPr lang="en-AU" dirty="0">
                <a:latin typeface="Arial" panose="020B0604020202020204" pitchFamily="34" charset="0"/>
                <a:cs typeface="Arial" panose="020B0604020202020204" pitchFamily="34" charset="0"/>
              </a:rPr>
              <a:t>Thank you for your attendance and participation!</a:t>
            </a:r>
          </a:p>
        </p:txBody>
      </p:sp>
      <p:sp>
        <p:nvSpPr>
          <p:cNvPr id="4" name="Slide Number Placeholder 5">
            <a:extLst>
              <a:ext uri="{FF2B5EF4-FFF2-40B4-BE49-F238E27FC236}">
                <a16:creationId xmlns:a16="http://schemas.microsoft.com/office/drawing/2014/main" id="{AF05FD86-41F3-47F6-8D42-A9C87160FC9A}"/>
              </a:ext>
            </a:extLst>
          </p:cNvPr>
          <p:cNvSpPr>
            <a:spLocks noGrp="1"/>
          </p:cNvSpPr>
          <p:nvPr>
            <p:ph type="sldNum" sz="quarter" idx="12"/>
          </p:nvPr>
        </p:nvSpPr>
        <p:spPr>
          <a:xfrm>
            <a:off x="9956751" y="7006699"/>
            <a:ext cx="505220" cy="402483"/>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EC81F68-4976-451A-B2E9-79BCBD2F70CC}" type="slidenum">
              <a:rPr kumimoji="0" lang="en-AU" sz="1052" b="0" i="0" u="none" strike="noStrike" kern="1200" cap="none" spc="0" normalizeH="0" baseline="0" noProof="0" smtClean="0">
                <a:ln>
                  <a:noFill/>
                </a:ln>
                <a:solidFill>
                  <a:srgbClr val="222324">
                    <a:tint val="75000"/>
                  </a:srgbClr>
                </a:solidFill>
                <a:effectLst/>
                <a:uLnTx/>
                <a:uFillTx/>
                <a:latin typeface="Tw Cen MT" panose="020B0602020104020603"/>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AU" sz="1052" b="0" i="0" u="none" strike="noStrike" kern="1200" cap="none" spc="0" normalizeH="0" baseline="0" noProof="0" dirty="0">
              <a:ln>
                <a:noFill/>
              </a:ln>
              <a:solidFill>
                <a:srgbClr val="222324">
                  <a:tint val="75000"/>
                </a:srgbClr>
              </a:solidFill>
              <a:effectLst/>
              <a:uLnTx/>
              <a:uFillTx/>
              <a:latin typeface="Tw Cen MT" panose="020B0602020104020603"/>
              <a:ea typeface="+mn-ea"/>
              <a:cs typeface="+mn-cs"/>
            </a:endParaRPr>
          </a:p>
        </p:txBody>
      </p:sp>
    </p:spTree>
    <p:extLst>
      <p:ext uri="{BB962C8B-B14F-4D97-AF65-F5344CB8AC3E}">
        <p14:creationId xmlns:p14="http://schemas.microsoft.com/office/powerpoint/2010/main" val="42772679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21469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931AF-E38F-4CBB-99D0-77B07A6DF2DA}"/>
              </a:ext>
            </a:extLst>
          </p:cNvPr>
          <p:cNvSpPr>
            <a:spLocks noGrp="1"/>
          </p:cNvSpPr>
          <p:nvPr>
            <p:ph type="title"/>
          </p:nvPr>
        </p:nvSpPr>
        <p:spPr>
          <a:xfrm>
            <a:off x="206547" y="4190"/>
            <a:ext cx="10485266" cy="1310695"/>
          </a:xfrm>
        </p:spPr>
        <p:txBody>
          <a:bodyPr>
            <a:normAutofit fontScale="90000"/>
          </a:bodyPr>
          <a:lstStyle/>
          <a:p>
            <a:r>
              <a:rPr lang="en-AU" dirty="0">
                <a:latin typeface="Arial" panose="020B0604020202020204" pitchFamily="34" charset="0"/>
                <a:cs typeface="Arial" panose="020B0604020202020204" pitchFamily="34" charset="0"/>
              </a:rPr>
              <a:t>Agenda</a:t>
            </a:r>
            <a:br>
              <a:rPr lang="en-AU" dirty="0">
                <a:latin typeface="Arial" panose="020B0604020202020204" pitchFamily="34" charset="0"/>
                <a:cs typeface="Arial" panose="020B0604020202020204" pitchFamily="34" charset="0"/>
              </a:rPr>
            </a:br>
            <a:r>
              <a:rPr lang="en-AU" sz="2700" b="1" dirty="0">
                <a:solidFill>
                  <a:srgbClr val="FFFF00"/>
                </a:solidFill>
                <a:latin typeface="Arial" panose="020B0604020202020204" pitchFamily="34" charset="0"/>
                <a:cs typeface="Arial" panose="020B0604020202020204" pitchFamily="34" charset="0"/>
              </a:rPr>
              <a:t>**Please disconnect from your workplace VPN for the WebEx call**</a:t>
            </a:r>
            <a:endParaRPr lang="en-AU" dirty="0">
              <a:latin typeface="Arial" panose="020B0604020202020204" pitchFamily="34" charset="0"/>
              <a:cs typeface="Arial" panose="020B0604020202020204" pitchFamily="34" charset="0"/>
            </a:endParaRPr>
          </a:p>
        </p:txBody>
      </p:sp>
      <p:sp>
        <p:nvSpPr>
          <p:cNvPr id="6" name="Slide Number Placeholder 5">
            <a:extLst>
              <a:ext uri="{FF2B5EF4-FFF2-40B4-BE49-F238E27FC236}">
                <a16:creationId xmlns:a16="http://schemas.microsoft.com/office/drawing/2014/main" id="{C03465CF-94CC-48DA-A9F9-C442C67EE642}"/>
              </a:ext>
            </a:extLst>
          </p:cNvPr>
          <p:cNvSpPr>
            <a:spLocks noGrp="1"/>
          </p:cNvSpPr>
          <p:nvPr>
            <p:ph type="sldNum" sz="quarter" idx="12"/>
          </p:nvPr>
        </p:nvSpPr>
        <p:spPr/>
        <p:txBody>
          <a:bodyPr/>
          <a:lstStyle/>
          <a:p>
            <a:fld id="{4EC81F68-4976-451A-B2E9-79BCBD2F70CC}" type="slidenum">
              <a:rPr lang="en-AU" smtClean="0"/>
              <a:pPr/>
              <a:t>3</a:t>
            </a:fld>
            <a:endParaRPr lang="en-AU" dirty="0"/>
          </a:p>
        </p:txBody>
      </p:sp>
      <p:sp>
        <p:nvSpPr>
          <p:cNvPr id="8" name="AutoShape 2" descr="Image result for control"/>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AU" dirty="0"/>
          </a:p>
        </p:txBody>
      </p:sp>
      <p:graphicFrame>
        <p:nvGraphicFramePr>
          <p:cNvPr id="3" name="Table 2">
            <a:extLst>
              <a:ext uri="{FF2B5EF4-FFF2-40B4-BE49-F238E27FC236}">
                <a16:creationId xmlns:a16="http://schemas.microsoft.com/office/drawing/2014/main" id="{62711CFE-9D89-4F3F-8EF2-82FDD5EC0D46}"/>
              </a:ext>
            </a:extLst>
          </p:cNvPr>
          <p:cNvGraphicFramePr>
            <a:graphicFrameLocks noGrp="1"/>
          </p:cNvGraphicFramePr>
          <p:nvPr>
            <p:extLst>
              <p:ext uri="{D42A27DB-BD31-4B8C-83A1-F6EECF244321}">
                <p14:modId xmlns:p14="http://schemas.microsoft.com/office/powerpoint/2010/main" val="4111605730"/>
              </p:ext>
            </p:extLst>
          </p:nvPr>
        </p:nvGraphicFramePr>
        <p:xfrm>
          <a:off x="92180" y="1537919"/>
          <a:ext cx="10514666" cy="2647160"/>
        </p:xfrm>
        <a:graphic>
          <a:graphicData uri="http://schemas.openxmlformats.org/drawingml/2006/table">
            <a:tbl>
              <a:tblPr firstRow="1" firstCol="1" bandRow="1">
                <a:tableStyleId>{5C22544A-7EE6-4342-B048-85BDC9FD1C3A}</a:tableStyleId>
              </a:tblPr>
              <a:tblGrid>
                <a:gridCol w="612436">
                  <a:extLst>
                    <a:ext uri="{9D8B030D-6E8A-4147-A177-3AD203B41FA5}">
                      <a16:colId xmlns:a16="http://schemas.microsoft.com/office/drawing/2014/main" val="538271126"/>
                    </a:ext>
                  </a:extLst>
                </a:gridCol>
                <a:gridCol w="1303199">
                  <a:extLst>
                    <a:ext uri="{9D8B030D-6E8A-4147-A177-3AD203B41FA5}">
                      <a16:colId xmlns:a16="http://schemas.microsoft.com/office/drawing/2014/main" val="1740697902"/>
                    </a:ext>
                  </a:extLst>
                </a:gridCol>
                <a:gridCol w="4795833">
                  <a:extLst>
                    <a:ext uri="{9D8B030D-6E8A-4147-A177-3AD203B41FA5}">
                      <a16:colId xmlns:a16="http://schemas.microsoft.com/office/drawing/2014/main" val="659629278"/>
                    </a:ext>
                  </a:extLst>
                </a:gridCol>
                <a:gridCol w="3803198">
                  <a:extLst>
                    <a:ext uri="{9D8B030D-6E8A-4147-A177-3AD203B41FA5}">
                      <a16:colId xmlns:a16="http://schemas.microsoft.com/office/drawing/2014/main" val="2467962161"/>
                    </a:ext>
                  </a:extLst>
                </a:gridCol>
              </a:tblGrid>
              <a:tr h="352997">
                <a:tc>
                  <a:txBody>
                    <a:bodyPr/>
                    <a:lstStyle/>
                    <a:p>
                      <a:pPr algn="ctr">
                        <a:spcBef>
                          <a:spcPts val="100"/>
                        </a:spcBef>
                        <a:spcAft>
                          <a:spcPts val="100"/>
                        </a:spcAft>
                        <a:tabLst>
                          <a:tab pos="252095" algn="l"/>
                          <a:tab pos="504190" algn="l"/>
                          <a:tab pos="756285" algn="l"/>
                        </a:tabLst>
                      </a:pPr>
                      <a:r>
                        <a:rPr lang="en-AU" sz="1200" cap="all" dirty="0">
                          <a:effectLst/>
                          <a:latin typeface="+mn-lt"/>
                          <a:cs typeface="Arial"/>
                        </a:rPr>
                        <a:t>NO</a:t>
                      </a:r>
                      <a:endParaRPr lang="en-AU" sz="1200" b="1" dirty="0">
                        <a:solidFill>
                          <a:srgbClr val="2E74B5"/>
                        </a:solidFill>
                        <a:effectLst/>
                        <a:latin typeface="+mn-lt"/>
                        <a:ea typeface="Times New Roman" panose="02020603050405020304" pitchFamily="18" charset="0"/>
                        <a:cs typeface="Arial"/>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200" cap="all" dirty="0">
                          <a:effectLst/>
                          <a:latin typeface="+mn-lt"/>
                          <a:cs typeface="Arial"/>
                        </a:rPr>
                        <a:t>Indicative Time</a:t>
                      </a:r>
                      <a:endParaRPr lang="en-AU" sz="1200" b="1" dirty="0">
                        <a:solidFill>
                          <a:srgbClr val="2E74B5"/>
                        </a:solidFill>
                        <a:effectLst/>
                        <a:latin typeface="+mn-lt"/>
                        <a:ea typeface="Times New Roman" panose="02020603050405020304" pitchFamily="18" charset="0"/>
                        <a:cs typeface="Arial"/>
                      </a:endParaRPr>
                    </a:p>
                  </a:txBody>
                  <a:tcPr marL="68580" marR="68580" marT="0" marB="0" anchor="ctr"/>
                </a:tc>
                <a:tc>
                  <a:txBody>
                    <a:bodyPr/>
                    <a:lstStyle/>
                    <a:p>
                      <a:pPr algn="ctr">
                        <a:spcBef>
                          <a:spcPts val="100"/>
                        </a:spcBef>
                        <a:spcAft>
                          <a:spcPts val="100"/>
                        </a:spcAft>
                        <a:tabLst>
                          <a:tab pos="252095" algn="l"/>
                          <a:tab pos="504190" algn="l"/>
                          <a:tab pos="756285" algn="l"/>
                        </a:tabLst>
                      </a:pPr>
                      <a:r>
                        <a:rPr lang="en-AU" sz="1200" cap="all" dirty="0">
                          <a:effectLst/>
                          <a:latin typeface="+mn-lt"/>
                          <a:cs typeface="Arial"/>
                        </a:rPr>
                        <a:t>AGENDA ITEM</a:t>
                      </a:r>
                      <a:endParaRPr lang="en-AU" sz="1200" b="1" dirty="0">
                        <a:solidFill>
                          <a:srgbClr val="2E74B5"/>
                        </a:solidFill>
                        <a:effectLst/>
                        <a:latin typeface="+mn-lt"/>
                        <a:ea typeface="Times New Roman" panose="02020603050405020304" pitchFamily="18" charset="0"/>
                        <a:cs typeface="Arial"/>
                      </a:endParaRPr>
                    </a:p>
                  </a:txBody>
                  <a:tcPr marL="68580" marR="68580" marT="0" marB="0" anchor="ctr"/>
                </a:tc>
                <a:tc>
                  <a:txBody>
                    <a:bodyPr/>
                    <a:lstStyle/>
                    <a:p>
                      <a:r>
                        <a:rPr lang="en-AU" sz="1200" cap="all" dirty="0">
                          <a:effectLst/>
                          <a:latin typeface="+mn-lt"/>
                          <a:cs typeface="Arial"/>
                        </a:rPr>
                        <a:t>Responsible</a:t>
                      </a:r>
                      <a:endParaRPr lang="en-AU" sz="1200" dirty="0">
                        <a:cs typeface="Arial"/>
                      </a:endParaRPr>
                    </a:p>
                  </a:txBody>
                  <a:tcPr marL="68580" marR="68580" marT="0" marB="0" anchor="ctr"/>
                </a:tc>
                <a:extLst>
                  <a:ext uri="{0D108BD9-81ED-4DB2-BD59-A6C34878D82A}">
                    <a16:rowId xmlns:a16="http://schemas.microsoft.com/office/drawing/2014/main" val="2054372720"/>
                  </a:ext>
                </a:extLst>
              </a:tr>
              <a:tr h="528396">
                <a:tc>
                  <a:txBody>
                    <a:bodyPr/>
                    <a:lstStyle/>
                    <a:p>
                      <a:pPr algn="ctr">
                        <a:spcBef>
                          <a:spcPts val="100"/>
                        </a:spcBef>
                        <a:spcAft>
                          <a:spcPts val="100"/>
                        </a:spcAft>
                        <a:tabLst>
                          <a:tab pos="504190" algn="l"/>
                          <a:tab pos="756285" algn="l"/>
                        </a:tabLst>
                      </a:pPr>
                      <a:r>
                        <a:rPr lang="en-AU" sz="1200" b="1" dirty="0">
                          <a:solidFill>
                            <a:schemeClr val="bg1"/>
                          </a:solidFill>
                          <a:effectLst/>
                          <a:latin typeface="+mn-lt"/>
                          <a:ea typeface="Times New Roman" panose="02020603050405020304" pitchFamily="18" charset="0"/>
                          <a:cs typeface="Arial"/>
                        </a:rPr>
                        <a:t>1</a:t>
                      </a:r>
                    </a:p>
                  </a:txBody>
                  <a:tcPr marL="68580" marR="68580" marT="0" marB="0" anchor="ctr"/>
                </a:tc>
                <a:tc>
                  <a:txBody>
                    <a:bodyPr/>
                    <a:lstStyle/>
                    <a:p>
                      <a:pPr marL="0" algn="ctr" defTabSz="801929" rtl="0" eaLnBrk="1" latinLnBrk="0" hangingPunct="1">
                        <a:spcBef>
                          <a:spcPts val="100"/>
                        </a:spcBef>
                        <a:spcAft>
                          <a:spcPts val="100"/>
                        </a:spcAft>
                        <a:tabLst>
                          <a:tab pos="504190" algn="l"/>
                          <a:tab pos="756285" algn="l"/>
                        </a:tabLst>
                      </a:pPr>
                      <a:r>
                        <a:rPr lang="en-AU" sz="1200" kern="1200" dirty="0">
                          <a:solidFill>
                            <a:schemeClr val="dk1"/>
                          </a:solidFill>
                          <a:latin typeface="+mn-lt"/>
                          <a:ea typeface="+mn-ea"/>
                          <a:cs typeface="+mn-cs"/>
                        </a:rPr>
                        <a:t>10:30 - 10:40</a:t>
                      </a: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200" dirty="0">
                          <a:effectLst/>
                          <a:latin typeface="+mn-lt"/>
                          <a:cs typeface="Arial"/>
                        </a:rPr>
                        <a:t>Welcome and introduction</a:t>
                      </a:r>
                      <a:endParaRPr lang="en-AU" sz="1200" kern="1200" dirty="0">
                        <a:solidFill>
                          <a:schemeClr val="dk1"/>
                        </a:solidFill>
                        <a:latin typeface="+mn-lt"/>
                        <a:ea typeface="+mn-ea"/>
                        <a:cs typeface="Arial"/>
                      </a:endParaRP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200" b="0" kern="1200" dirty="0">
                          <a:solidFill>
                            <a:schemeClr val="tx1"/>
                          </a:solidFill>
                          <a:effectLst/>
                          <a:latin typeface="+mn-lt"/>
                          <a:ea typeface="+mn-ea"/>
                          <a:cs typeface="Arial"/>
                        </a:rPr>
                        <a:t>Greg Minney</a:t>
                      </a:r>
                      <a:endParaRPr lang="en-AU" sz="1200" kern="1200" dirty="0">
                        <a:solidFill>
                          <a:schemeClr val="dk1"/>
                        </a:solidFill>
                        <a:latin typeface="+mn-lt"/>
                        <a:ea typeface="+mn-ea"/>
                        <a:cs typeface="Arial"/>
                      </a:endParaRPr>
                    </a:p>
                  </a:txBody>
                  <a:tcPr marL="68580" marR="68580" marT="0" marB="0" anchor="ctr"/>
                </a:tc>
                <a:extLst>
                  <a:ext uri="{0D108BD9-81ED-4DB2-BD59-A6C34878D82A}">
                    <a16:rowId xmlns:a16="http://schemas.microsoft.com/office/drawing/2014/main" val="1102688441"/>
                  </a:ext>
                </a:extLst>
              </a:tr>
              <a:tr h="337753">
                <a:tc>
                  <a:txBody>
                    <a:bodyPr/>
                    <a:lstStyle/>
                    <a:p>
                      <a:pPr lvl="0" algn="ctr">
                        <a:spcBef>
                          <a:spcPts val="100"/>
                        </a:spcBef>
                        <a:spcAft>
                          <a:spcPts val="100"/>
                        </a:spcAft>
                        <a:buNone/>
                        <a:tabLst>
                          <a:tab pos="504190" algn="l"/>
                          <a:tab pos="756285" algn="l"/>
                        </a:tabLst>
                      </a:pPr>
                      <a:r>
                        <a:rPr lang="en-AU" sz="1200" b="1" dirty="0">
                          <a:solidFill>
                            <a:schemeClr val="bg1"/>
                          </a:solidFill>
                          <a:effectLst/>
                          <a:latin typeface="+mn-lt"/>
                          <a:ea typeface="Times New Roman" panose="02020603050405020304" pitchFamily="18" charset="0"/>
                          <a:cs typeface="Arial"/>
                        </a:rPr>
                        <a:t>2</a:t>
                      </a:r>
                    </a:p>
                  </a:txBody>
                  <a:tcPr marL="68580" marR="68580" marT="0" marB="0" anchor="ctr"/>
                </a:tc>
                <a:tc>
                  <a:txBody>
                    <a:bodyPr/>
                    <a:lstStyle/>
                    <a:p>
                      <a:pPr marL="0" algn="ctr" defTabSz="801929" rtl="0" eaLnBrk="1" latinLnBrk="0" hangingPunct="1">
                        <a:spcBef>
                          <a:spcPts val="100"/>
                        </a:spcBef>
                        <a:spcAft>
                          <a:spcPts val="100"/>
                        </a:spcAft>
                        <a:tabLst>
                          <a:tab pos="504190" algn="l"/>
                          <a:tab pos="756285" algn="l"/>
                        </a:tabLst>
                      </a:pPr>
                      <a:r>
                        <a:rPr lang="en-AU" sz="1200" kern="1200" dirty="0">
                          <a:solidFill>
                            <a:schemeClr val="dk1"/>
                          </a:solidFill>
                          <a:latin typeface="+mn-lt"/>
                          <a:ea typeface="+mn-ea"/>
                          <a:cs typeface="+mn-cs"/>
                        </a:rPr>
                        <a:t>10:40 - 10:50</a:t>
                      </a:r>
                    </a:p>
                  </a:txBody>
                  <a:tcPr marL="68580" marR="68580" marT="0" marB="0" anchor="ctr"/>
                </a:tc>
                <a:tc>
                  <a:txBody>
                    <a:bodyPr/>
                    <a:lstStyle/>
                    <a:p>
                      <a:pPr lvl="0">
                        <a:buNone/>
                      </a:pPr>
                      <a:r>
                        <a:rPr lang="en-US" sz="1200" dirty="0"/>
                        <a:t>Previous Actions</a:t>
                      </a:r>
                    </a:p>
                  </a:txBody>
                  <a:tcPr marL="68580" marR="68580" marT="0" marB="0" anchor="ctr"/>
                </a:tc>
                <a:tc>
                  <a:txBody>
                    <a:bodyPr/>
                    <a:lstStyle/>
                    <a:p>
                      <a:pPr marL="0" lvl="0" algn="l" defTabSz="801929">
                        <a:spcBef>
                          <a:spcPts val="100"/>
                        </a:spcBef>
                        <a:spcAft>
                          <a:spcPts val="100"/>
                        </a:spcAft>
                        <a:buNone/>
                        <a:tabLst>
                          <a:tab pos="504190" algn="l"/>
                          <a:tab pos="756285" algn="l"/>
                        </a:tabLst>
                      </a:pPr>
                      <a:r>
                        <a:rPr lang="en-AU" sz="1200" b="0" kern="1200" dirty="0">
                          <a:solidFill>
                            <a:schemeClr val="tx1"/>
                          </a:solidFill>
                          <a:effectLst/>
                          <a:latin typeface="+mn-lt"/>
                          <a:ea typeface="+mn-ea"/>
                          <a:cs typeface="Arial"/>
                        </a:rPr>
                        <a:t>Blaine Miner</a:t>
                      </a:r>
                    </a:p>
                  </a:txBody>
                  <a:tcPr marL="68580" marR="68580" marT="0" marB="0" anchor="ctr"/>
                </a:tc>
                <a:extLst>
                  <a:ext uri="{0D108BD9-81ED-4DB2-BD59-A6C34878D82A}">
                    <a16:rowId xmlns:a16="http://schemas.microsoft.com/office/drawing/2014/main" val="3458630156"/>
                  </a:ext>
                </a:extLst>
              </a:tr>
              <a:tr h="337753">
                <a:tc>
                  <a:txBody>
                    <a:bodyPr/>
                    <a:lstStyle/>
                    <a:p>
                      <a:pPr lvl="0" algn="ctr">
                        <a:spcBef>
                          <a:spcPts val="100"/>
                        </a:spcBef>
                        <a:spcAft>
                          <a:spcPts val="100"/>
                        </a:spcAft>
                        <a:buNone/>
                        <a:tabLst>
                          <a:tab pos="504190" algn="l"/>
                          <a:tab pos="756285" algn="l"/>
                        </a:tabLst>
                      </a:pPr>
                      <a:r>
                        <a:rPr lang="en-AU" sz="1200" b="1" dirty="0">
                          <a:solidFill>
                            <a:schemeClr val="bg1"/>
                          </a:solidFill>
                          <a:effectLst/>
                          <a:latin typeface="+mn-lt"/>
                          <a:ea typeface="Times New Roman" panose="02020603050405020304" pitchFamily="18" charset="0"/>
                          <a:cs typeface="Arial"/>
                        </a:rPr>
                        <a:t>3</a:t>
                      </a:r>
                    </a:p>
                  </a:txBody>
                  <a:tcPr marL="68580" marR="68580" marT="0" marB="0" anchor="ctr"/>
                </a:tc>
                <a:tc>
                  <a:txBody>
                    <a:bodyPr/>
                    <a:lstStyle/>
                    <a:p>
                      <a:pPr marL="0" marR="0" lvl="0" indent="0" algn="ctr"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kern="1200" dirty="0">
                          <a:solidFill>
                            <a:schemeClr val="dk1"/>
                          </a:solidFill>
                          <a:latin typeface="+mn-lt"/>
                          <a:ea typeface="+mn-ea"/>
                          <a:cs typeface="+mn-cs"/>
                        </a:rPr>
                        <a:t>10:50 - 11:10</a:t>
                      </a:r>
                    </a:p>
                  </a:txBody>
                  <a:tcPr marL="68580" marR="68580" marT="0" marB="0" anchor="ctr"/>
                </a:tc>
                <a:tc>
                  <a:txBody>
                    <a:bodyPr/>
                    <a:lstStyle/>
                    <a:p>
                      <a:pPr lvl="0">
                        <a:buNone/>
                      </a:pPr>
                      <a:r>
                        <a:rPr lang="en-US" sz="1200" dirty="0"/>
                        <a:t>Feedback from Industry re AEMO’s proposed Go-live delays</a:t>
                      </a:r>
                    </a:p>
                  </a:txBody>
                  <a:tcPr marL="68580" marR="68580" marT="0" marB="0" anchor="ctr"/>
                </a:tc>
                <a:tc>
                  <a:txBody>
                    <a:bodyPr/>
                    <a:lstStyle/>
                    <a:p>
                      <a:pPr marL="0" marR="0" lvl="0" indent="0" algn="l" defTabSz="801929" rtl="0" eaLnBrk="1" fontAlgn="auto" latinLnBrk="0" hangingPunct="1">
                        <a:lnSpc>
                          <a:spcPct val="100000"/>
                        </a:lnSpc>
                        <a:spcBef>
                          <a:spcPts val="100"/>
                        </a:spcBef>
                        <a:spcAft>
                          <a:spcPts val="100"/>
                        </a:spcAft>
                        <a:buClrTx/>
                        <a:buSzTx/>
                        <a:buFontTx/>
                        <a:buNone/>
                        <a:tabLst>
                          <a:tab pos="504190" algn="l"/>
                          <a:tab pos="756285" algn="l"/>
                        </a:tabLst>
                        <a:defRPr/>
                      </a:pPr>
                      <a:r>
                        <a:rPr lang="en-AU" sz="1200" b="0" kern="1200" dirty="0">
                          <a:solidFill>
                            <a:schemeClr val="tx1"/>
                          </a:solidFill>
                          <a:effectLst/>
                          <a:latin typeface="+mn-lt"/>
                          <a:ea typeface="+mn-ea"/>
                          <a:cs typeface="Arial"/>
                        </a:rPr>
                        <a:t>Greg Minney</a:t>
                      </a:r>
                      <a:endParaRPr lang="en-AU" sz="1200" kern="1200" dirty="0">
                        <a:solidFill>
                          <a:schemeClr val="dk1"/>
                        </a:solidFill>
                        <a:latin typeface="+mn-lt"/>
                        <a:ea typeface="+mn-ea"/>
                        <a:cs typeface="Arial"/>
                      </a:endParaRPr>
                    </a:p>
                  </a:txBody>
                  <a:tcPr marL="68580" marR="68580" marT="0" marB="0" anchor="ctr"/>
                </a:tc>
                <a:extLst>
                  <a:ext uri="{0D108BD9-81ED-4DB2-BD59-A6C34878D82A}">
                    <a16:rowId xmlns:a16="http://schemas.microsoft.com/office/drawing/2014/main" val="1976767218"/>
                  </a:ext>
                </a:extLst>
              </a:tr>
              <a:tr h="337754">
                <a:tc>
                  <a:txBody>
                    <a:bodyPr/>
                    <a:lstStyle/>
                    <a:p>
                      <a:pPr algn="ctr">
                        <a:spcBef>
                          <a:spcPts val="100"/>
                        </a:spcBef>
                        <a:spcAft>
                          <a:spcPts val="100"/>
                        </a:spcAft>
                        <a:tabLst>
                          <a:tab pos="504190" algn="l"/>
                          <a:tab pos="756285" algn="l"/>
                        </a:tabLst>
                      </a:pPr>
                      <a:r>
                        <a:rPr lang="en-AU" sz="1200" b="1" dirty="0">
                          <a:solidFill>
                            <a:schemeClr val="bg1"/>
                          </a:solidFill>
                          <a:effectLst/>
                          <a:latin typeface="+mn-lt"/>
                          <a:ea typeface="Times New Roman" panose="02020603050405020304" pitchFamily="18" charset="0"/>
                          <a:cs typeface="Arial"/>
                        </a:rPr>
                        <a:t>4</a:t>
                      </a:r>
                    </a:p>
                  </a:txBody>
                  <a:tcPr marL="68580" marR="68580" marT="0" marB="0" anchor="ctr"/>
                </a:tc>
                <a:tc>
                  <a:txBody>
                    <a:bodyPr/>
                    <a:lstStyle/>
                    <a:p>
                      <a:pPr marL="0" algn="ctr" defTabSz="801929" rtl="0" eaLnBrk="1" latinLnBrk="0" hangingPunct="1">
                        <a:spcBef>
                          <a:spcPts val="100"/>
                        </a:spcBef>
                        <a:spcAft>
                          <a:spcPts val="100"/>
                        </a:spcAft>
                        <a:tabLst>
                          <a:tab pos="504190" algn="l"/>
                          <a:tab pos="756285" algn="l"/>
                        </a:tabLst>
                      </a:pPr>
                      <a:r>
                        <a:rPr lang="en-AU" sz="1200" kern="1200" dirty="0">
                          <a:solidFill>
                            <a:schemeClr val="dk1"/>
                          </a:solidFill>
                          <a:latin typeface="+mn-lt"/>
                          <a:ea typeface="+mn-ea"/>
                          <a:cs typeface="+mn-cs"/>
                        </a:rPr>
                        <a:t>11:10 - 11:20</a:t>
                      </a:r>
                    </a:p>
                  </a:txBody>
                  <a:tcPr marL="68580" marR="68580" marT="0" marB="0" anchor="ctr"/>
                </a:tc>
                <a:tc>
                  <a:txBody>
                    <a:bodyPr/>
                    <a:lstStyle/>
                    <a:p>
                      <a:r>
                        <a:rPr lang="fr-FR" sz="1200" dirty="0"/>
                        <a:t>Upcoming MTP Activities</a:t>
                      </a:r>
                      <a:endParaRPr lang="en-AU" sz="1200" dirty="0"/>
                    </a:p>
                  </a:txBody>
                  <a:tcPr marL="68580" marR="68580" marT="0" marB="0" anchor="ctr"/>
                </a:tc>
                <a:tc>
                  <a:txBody>
                    <a:bodyPr/>
                    <a:lstStyle/>
                    <a:p>
                      <a:r>
                        <a:rPr lang="en-AU" sz="1200" dirty="0"/>
                        <a:t>Blaine Miner</a:t>
                      </a:r>
                    </a:p>
                  </a:txBody>
                  <a:tcPr marL="68580" marR="68580" marT="0" marB="0" anchor="ctr"/>
                </a:tc>
                <a:extLst>
                  <a:ext uri="{0D108BD9-81ED-4DB2-BD59-A6C34878D82A}">
                    <a16:rowId xmlns:a16="http://schemas.microsoft.com/office/drawing/2014/main" val="815682833"/>
                  </a:ext>
                </a:extLst>
              </a:tr>
              <a:tr h="337754">
                <a:tc>
                  <a:txBody>
                    <a:bodyPr/>
                    <a:lstStyle/>
                    <a:p>
                      <a:pPr algn="ctr">
                        <a:spcBef>
                          <a:spcPts val="100"/>
                        </a:spcBef>
                        <a:spcAft>
                          <a:spcPts val="100"/>
                        </a:spcAft>
                        <a:tabLst>
                          <a:tab pos="504190" algn="l"/>
                          <a:tab pos="756285" algn="l"/>
                        </a:tabLst>
                      </a:pPr>
                      <a:r>
                        <a:rPr lang="en-AU" sz="1200" b="1" dirty="0">
                          <a:solidFill>
                            <a:schemeClr val="bg1"/>
                          </a:solidFill>
                          <a:effectLst/>
                          <a:latin typeface="+mn-lt"/>
                          <a:ea typeface="Times New Roman" panose="02020603050405020304" pitchFamily="18" charset="0"/>
                          <a:cs typeface="Arial"/>
                        </a:rPr>
                        <a:t>5</a:t>
                      </a:r>
                    </a:p>
                  </a:txBody>
                  <a:tcPr marL="68580" marR="68580" marT="0" marB="0" anchor="ctr"/>
                </a:tc>
                <a:tc>
                  <a:txBody>
                    <a:bodyPr/>
                    <a:lstStyle/>
                    <a:p>
                      <a:pPr marL="0" algn="ctr" defTabSz="801929" rtl="0" eaLnBrk="1" latinLnBrk="0" hangingPunct="1">
                        <a:spcBef>
                          <a:spcPts val="100"/>
                        </a:spcBef>
                        <a:spcAft>
                          <a:spcPts val="100"/>
                        </a:spcAft>
                        <a:tabLst>
                          <a:tab pos="504190" algn="l"/>
                          <a:tab pos="756285" algn="l"/>
                        </a:tabLst>
                      </a:pPr>
                      <a:r>
                        <a:rPr lang="en-AU" sz="1200" kern="1200" dirty="0">
                          <a:solidFill>
                            <a:schemeClr val="dk1"/>
                          </a:solidFill>
                          <a:latin typeface="+mn-lt"/>
                          <a:ea typeface="+mn-ea"/>
                          <a:cs typeface="+mn-cs"/>
                        </a:rPr>
                        <a:t>11:20 - 11:50</a:t>
                      </a:r>
                    </a:p>
                  </a:txBody>
                  <a:tcPr marL="68580" marR="68580" marT="0" marB="0" anchor="ctr"/>
                </a:tc>
                <a:tc>
                  <a:txBody>
                    <a:bodyPr/>
                    <a:lstStyle/>
                    <a:p>
                      <a:r>
                        <a:rPr lang="fr-FR" sz="1200" dirty="0"/>
                        <a:t>MTP CATS transaction volume management assumptions</a:t>
                      </a:r>
                    </a:p>
                  </a:txBody>
                  <a:tcPr marL="68580" marR="68580" marT="0" marB="0" anchor="ctr"/>
                </a:tc>
                <a:tc>
                  <a:txBody>
                    <a:bodyPr/>
                    <a:lstStyle/>
                    <a:p>
                      <a:pPr marL="0" algn="l" defTabSz="801929" rtl="0" eaLnBrk="1" latinLnBrk="0" hangingPunct="1">
                        <a:spcBef>
                          <a:spcPts val="100"/>
                        </a:spcBef>
                        <a:spcAft>
                          <a:spcPts val="100"/>
                        </a:spcAft>
                        <a:tabLst>
                          <a:tab pos="504190" algn="l"/>
                          <a:tab pos="756285" algn="l"/>
                        </a:tabLst>
                      </a:pPr>
                      <a:r>
                        <a:rPr lang="en-AU" sz="1200" b="0" kern="1200" dirty="0">
                          <a:solidFill>
                            <a:schemeClr val="tx1"/>
                          </a:solidFill>
                          <a:effectLst/>
                          <a:latin typeface="+mn-lt"/>
                          <a:ea typeface="+mn-ea"/>
                          <a:cs typeface="Arial"/>
                        </a:rPr>
                        <a:t>Blaine Miner/Paul Lyttle</a:t>
                      </a:r>
                      <a:endParaRPr lang="en-AU" sz="1200" b="0" kern="1200" dirty="0">
                        <a:solidFill>
                          <a:schemeClr val="tx1"/>
                        </a:solidFill>
                        <a:latin typeface="+mn-lt"/>
                        <a:ea typeface="+mn-ea"/>
                        <a:cs typeface="Arial"/>
                      </a:endParaRPr>
                    </a:p>
                  </a:txBody>
                  <a:tcPr marL="68580" marR="68580" marT="0" marB="0" anchor="ctr"/>
                </a:tc>
                <a:extLst>
                  <a:ext uri="{0D108BD9-81ED-4DB2-BD59-A6C34878D82A}">
                    <a16:rowId xmlns:a16="http://schemas.microsoft.com/office/drawing/2014/main" val="4179191662"/>
                  </a:ext>
                </a:extLst>
              </a:tr>
              <a:tr h="414753">
                <a:tc>
                  <a:txBody>
                    <a:bodyPr/>
                    <a:lstStyle/>
                    <a:p>
                      <a:pPr algn="ctr">
                        <a:spcBef>
                          <a:spcPts val="100"/>
                        </a:spcBef>
                        <a:spcAft>
                          <a:spcPts val="100"/>
                        </a:spcAft>
                        <a:tabLst>
                          <a:tab pos="504190" algn="l"/>
                          <a:tab pos="756285" algn="l"/>
                        </a:tabLst>
                      </a:pPr>
                      <a:r>
                        <a:rPr lang="en-AU" sz="1200" b="1" dirty="0">
                          <a:solidFill>
                            <a:schemeClr val="bg1"/>
                          </a:solidFill>
                          <a:effectLst/>
                          <a:latin typeface="+mn-lt"/>
                          <a:ea typeface="Times New Roman" panose="02020603050405020304" pitchFamily="18" charset="0"/>
                          <a:cs typeface="Arial"/>
                        </a:rPr>
                        <a:t>6</a:t>
                      </a:r>
                    </a:p>
                  </a:txBody>
                  <a:tcPr marL="68580" marR="68580" marT="0" marB="0" anchor="ctr"/>
                </a:tc>
                <a:tc>
                  <a:txBody>
                    <a:bodyPr/>
                    <a:lstStyle/>
                    <a:p>
                      <a:pPr marL="0" algn="ctr" defTabSz="801929" rtl="0" eaLnBrk="1" latinLnBrk="0" hangingPunct="1">
                        <a:spcBef>
                          <a:spcPts val="100"/>
                        </a:spcBef>
                        <a:spcAft>
                          <a:spcPts val="100"/>
                        </a:spcAft>
                        <a:tabLst>
                          <a:tab pos="504190" algn="l"/>
                          <a:tab pos="756285" algn="l"/>
                        </a:tabLst>
                      </a:pPr>
                      <a:r>
                        <a:rPr lang="en-AU" sz="1200" kern="1200" dirty="0">
                          <a:solidFill>
                            <a:schemeClr val="dk1"/>
                          </a:solidFill>
                          <a:latin typeface="+mn-lt"/>
                          <a:ea typeface="+mn-ea"/>
                          <a:cs typeface="+mn-cs"/>
                        </a:rPr>
                        <a:t>11:50 - 12:00</a:t>
                      </a:r>
                    </a:p>
                  </a:txBody>
                  <a:tcPr marL="68580" marR="68580" marT="0" marB="0" anchor="ctr"/>
                </a:tc>
                <a:tc>
                  <a:txBody>
                    <a:bodyPr/>
                    <a:lstStyle/>
                    <a:p>
                      <a:r>
                        <a:rPr lang="en-AU" sz="1200" b="0" kern="1200" dirty="0">
                          <a:solidFill>
                            <a:schemeClr val="tx1"/>
                          </a:solidFill>
                          <a:effectLst/>
                          <a:latin typeface="+mn-lt"/>
                          <a:ea typeface="+mn-ea"/>
                          <a:cs typeface="Arial"/>
                        </a:rPr>
                        <a:t>Next steps and general business</a:t>
                      </a:r>
                      <a:endParaRPr lang="en-AU" sz="1200" dirty="0">
                        <a:cs typeface="Arial"/>
                      </a:endParaRPr>
                    </a:p>
                  </a:txBody>
                  <a:tcPr marL="68580" marR="68580" marT="0" marB="0" anchor="ctr"/>
                </a:tc>
                <a:tc>
                  <a:txBody>
                    <a:bodyPr/>
                    <a:lstStyle/>
                    <a:p>
                      <a:r>
                        <a:rPr lang="en-AU" sz="1200" b="0" kern="1200" dirty="0">
                          <a:solidFill>
                            <a:schemeClr val="tx1"/>
                          </a:solidFill>
                          <a:effectLst/>
                          <a:latin typeface="+mn-lt"/>
                          <a:cs typeface="Arial"/>
                        </a:rPr>
                        <a:t>Greg Minney</a:t>
                      </a:r>
                      <a:endParaRPr lang="en-AU" sz="1200" dirty="0">
                        <a:cs typeface="Arial"/>
                      </a:endParaRPr>
                    </a:p>
                  </a:txBody>
                  <a:tcPr marL="68580" marR="68580" marT="0" marB="0" anchor="ctr"/>
                </a:tc>
                <a:extLst>
                  <a:ext uri="{0D108BD9-81ED-4DB2-BD59-A6C34878D82A}">
                    <a16:rowId xmlns:a16="http://schemas.microsoft.com/office/drawing/2014/main" val="3817438379"/>
                  </a:ext>
                </a:extLst>
              </a:tr>
            </a:tbl>
          </a:graphicData>
        </a:graphic>
      </p:graphicFrame>
    </p:spTree>
    <p:extLst>
      <p:ext uri="{BB962C8B-B14F-4D97-AF65-F5344CB8AC3E}">
        <p14:creationId xmlns:p14="http://schemas.microsoft.com/office/powerpoint/2010/main" val="3750593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76A63-BA8D-4C83-9E59-B6E90A026618}"/>
              </a:ext>
            </a:extLst>
          </p:cNvPr>
          <p:cNvSpPr>
            <a:spLocks noGrp="1"/>
          </p:cNvSpPr>
          <p:nvPr>
            <p:ph type="title"/>
          </p:nvPr>
        </p:nvSpPr>
        <p:spPr/>
        <p:txBody>
          <a:bodyPr/>
          <a:lstStyle/>
          <a:p>
            <a:r>
              <a:rPr lang="fr-FR" dirty="0"/>
              <a:t>Previous Actions</a:t>
            </a:r>
          </a:p>
        </p:txBody>
      </p:sp>
      <p:sp>
        <p:nvSpPr>
          <p:cNvPr id="3" name="Text Placeholder 2">
            <a:extLst>
              <a:ext uri="{FF2B5EF4-FFF2-40B4-BE49-F238E27FC236}">
                <a16:creationId xmlns:a16="http://schemas.microsoft.com/office/drawing/2014/main" id="{5D9F9F8A-7B3B-4CFD-AD51-F4ACC0AD73A4}"/>
              </a:ext>
            </a:extLst>
          </p:cNvPr>
          <p:cNvSpPr>
            <a:spLocks noGrp="1"/>
          </p:cNvSpPr>
          <p:nvPr>
            <p:ph type="body" idx="1"/>
          </p:nvPr>
        </p:nvSpPr>
        <p:spPr/>
        <p:txBody>
          <a:bodyPr/>
          <a:lstStyle/>
          <a:p>
            <a:r>
              <a:rPr lang="en-AU" dirty="0"/>
              <a:t>Blaine Miner</a:t>
            </a:r>
          </a:p>
        </p:txBody>
      </p:sp>
      <p:sp>
        <p:nvSpPr>
          <p:cNvPr id="4" name="Slide Number Placeholder 3">
            <a:extLst>
              <a:ext uri="{FF2B5EF4-FFF2-40B4-BE49-F238E27FC236}">
                <a16:creationId xmlns:a16="http://schemas.microsoft.com/office/drawing/2014/main" id="{5886942E-5AEC-44B3-8F61-D2530F45260F}"/>
              </a:ext>
            </a:extLst>
          </p:cNvPr>
          <p:cNvSpPr>
            <a:spLocks noGrp="1"/>
          </p:cNvSpPr>
          <p:nvPr>
            <p:ph type="sldNum" sz="quarter" idx="12"/>
          </p:nvPr>
        </p:nvSpPr>
        <p:spPr/>
        <p:txBody>
          <a:bodyPr/>
          <a:lstStyle/>
          <a:p>
            <a:fld id="{4EC81F68-4976-451A-B2E9-79BCBD2F70CC}" type="slidenum">
              <a:rPr lang="en-AU" smtClean="0"/>
              <a:pPr/>
              <a:t>4</a:t>
            </a:fld>
            <a:endParaRPr lang="en-AU" dirty="0"/>
          </a:p>
        </p:txBody>
      </p:sp>
    </p:spTree>
    <p:extLst>
      <p:ext uri="{BB962C8B-B14F-4D97-AF65-F5344CB8AC3E}">
        <p14:creationId xmlns:p14="http://schemas.microsoft.com/office/powerpoint/2010/main" val="2165022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D4DFE-EE81-42E8-9E04-95CE9669F7D2}"/>
              </a:ext>
            </a:extLst>
          </p:cNvPr>
          <p:cNvSpPr>
            <a:spLocks noGrp="1"/>
          </p:cNvSpPr>
          <p:nvPr>
            <p:ph type="title"/>
          </p:nvPr>
        </p:nvSpPr>
        <p:spPr>
          <a:xfrm>
            <a:off x="206547" y="150494"/>
            <a:ext cx="9046158" cy="1310695"/>
          </a:xfrm>
        </p:spPr>
        <p:txBody>
          <a:bodyPr/>
          <a:lstStyle/>
          <a:p>
            <a:r>
              <a:rPr lang="fr-FR" dirty="0"/>
              <a:t>Previous Actions</a:t>
            </a:r>
            <a:endParaRPr lang="en-AU" dirty="0">
              <a:solidFill>
                <a:srgbClr val="FF0000"/>
              </a:solidFill>
              <a:highlight>
                <a:srgbClr val="FFFF00"/>
              </a:highlight>
            </a:endParaRPr>
          </a:p>
        </p:txBody>
      </p:sp>
      <p:sp>
        <p:nvSpPr>
          <p:cNvPr id="4" name="Slide Number Placeholder 3">
            <a:extLst>
              <a:ext uri="{FF2B5EF4-FFF2-40B4-BE49-F238E27FC236}">
                <a16:creationId xmlns:a16="http://schemas.microsoft.com/office/drawing/2014/main" id="{8AAC6FF2-8955-4A7B-97D4-D2A76727B397}"/>
              </a:ext>
            </a:extLst>
          </p:cNvPr>
          <p:cNvSpPr>
            <a:spLocks noGrp="1"/>
          </p:cNvSpPr>
          <p:nvPr>
            <p:ph type="sldNum" sz="quarter" idx="12"/>
          </p:nvPr>
        </p:nvSpPr>
        <p:spPr/>
        <p:txBody>
          <a:bodyPr/>
          <a:lstStyle/>
          <a:p>
            <a:fld id="{4EC81F68-4976-451A-B2E9-79BCBD2F70CC}" type="slidenum">
              <a:rPr lang="en-AU" smtClean="0"/>
              <a:t>5</a:t>
            </a:fld>
            <a:endParaRPr lang="en-AU" dirty="0"/>
          </a:p>
        </p:txBody>
      </p:sp>
      <p:graphicFrame>
        <p:nvGraphicFramePr>
          <p:cNvPr id="7" name="Content Placeholder 6">
            <a:extLst>
              <a:ext uri="{FF2B5EF4-FFF2-40B4-BE49-F238E27FC236}">
                <a16:creationId xmlns:a16="http://schemas.microsoft.com/office/drawing/2014/main" id="{F49AC0DD-75BF-46A9-8942-D8D4E1B82E74}"/>
              </a:ext>
            </a:extLst>
          </p:cNvPr>
          <p:cNvGraphicFramePr>
            <a:graphicFrameLocks noGrp="1"/>
          </p:cNvGraphicFramePr>
          <p:nvPr>
            <p:ph idx="1"/>
            <p:extLst>
              <p:ext uri="{D42A27DB-BD31-4B8C-83A1-F6EECF244321}">
                <p14:modId xmlns:p14="http://schemas.microsoft.com/office/powerpoint/2010/main" val="699395633"/>
              </p:ext>
            </p:extLst>
          </p:nvPr>
        </p:nvGraphicFramePr>
        <p:xfrm>
          <a:off x="107139" y="1559866"/>
          <a:ext cx="10464379" cy="4530212"/>
        </p:xfrm>
        <a:graphic>
          <a:graphicData uri="http://schemas.openxmlformats.org/drawingml/2006/table">
            <a:tbl>
              <a:tblPr firstRow="1" firstCol="1" bandRow="1">
                <a:tableStyleId>{5C22544A-7EE6-4342-B048-85BDC9FD1C3A}</a:tableStyleId>
              </a:tblPr>
              <a:tblGrid>
                <a:gridCol w="531437">
                  <a:extLst>
                    <a:ext uri="{9D8B030D-6E8A-4147-A177-3AD203B41FA5}">
                      <a16:colId xmlns:a16="http://schemas.microsoft.com/office/drawing/2014/main" val="3951680619"/>
                    </a:ext>
                  </a:extLst>
                </a:gridCol>
                <a:gridCol w="1437307">
                  <a:extLst>
                    <a:ext uri="{9D8B030D-6E8A-4147-A177-3AD203B41FA5}">
                      <a16:colId xmlns:a16="http://schemas.microsoft.com/office/drawing/2014/main" val="2648548014"/>
                    </a:ext>
                  </a:extLst>
                </a:gridCol>
                <a:gridCol w="4903755">
                  <a:extLst>
                    <a:ext uri="{9D8B030D-6E8A-4147-A177-3AD203B41FA5}">
                      <a16:colId xmlns:a16="http://schemas.microsoft.com/office/drawing/2014/main" val="2003050716"/>
                    </a:ext>
                  </a:extLst>
                </a:gridCol>
                <a:gridCol w="1073103">
                  <a:extLst>
                    <a:ext uri="{9D8B030D-6E8A-4147-A177-3AD203B41FA5}">
                      <a16:colId xmlns:a16="http://schemas.microsoft.com/office/drawing/2014/main" val="1091814429"/>
                    </a:ext>
                  </a:extLst>
                </a:gridCol>
                <a:gridCol w="2518777">
                  <a:extLst>
                    <a:ext uri="{9D8B030D-6E8A-4147-A177-3AD203B41FA5}">
                      <a16:colId xmlns:a16="http://schemas.microsoft.com/office/drawing/2014/main" val="114907231"/>
                    </a:ext>
                  </a:extLst>
                </a:gridCol>
              </a:tblGrid>
              <a:tr h="318277">
                <a:tc>
                  <a:txBody>
                    <a:bodyPr/>
                    <a:lstStyle/>
                    <a:p>
                      <a:pPr algn="ctr">
                        <a:spcAft>
                          <a:spcPts val="0"/>
                        </a:spcAft>
                      </a:pPr>
                      <a:r>
                        <a:rPr lang="en-AU" sz="1200" b="0" dirty="0">
                          <a:effectLst/>
                          <a:latin typeface="+mn-lt"/>
                        </a:rPr>
                        <a:t>#</a:t>
                      </a:r>
                      <a:endParaRPr lang="en-AU" sz="1200" b="0" dirty="0">
                        <a:effectLst/>
                        <a:latin typeface="+mn-lt"/>
                        <a:ea typeface="Calibri" panose="020F0502020204030204" pitchFamily="34" charset="0"/>
                      </a:endParaRPr>
                    </a:p>
                  </a:txBody>
                  <a:tcPr marL="28347" marR="28347" marT="0" marB="0" anchor="ctr"/>
                </a:tc>
                <a:tc>
                  <a:txBody>
                    <a:bodyPr/>
                    <a:lstStyle/>
                    <a:p>
                      <a:pPr algn="ctr">
                        <a:spcAft>
                          <a:spcPts val="0"/>
                        </a:spcAft>
                      </a:pPr>
                      <a:r>
                        <a:rPr lang="en-AU" sz="1200" b="0" dirty="0">
                          <a:effectLst/>
                          <a:latin typeface="+mn-lt"/>
                        </a:rPr>
                        <a:t>Topic</a:t>
                      </a:r>
                      <a:endParaRPr lang="en-AU" sz="1200" b="0" dirty="0">
                        <a:effectLst/>
                        <a:latin typeface="+mn-lt"/>
                        <a:ea typeface="Calibri" panose="020F0502020204030204" pitchFamily="34" charset="0"/>
                      </a:endParaRPr>
                    </a:p>
                  </a:txBody>
                  <a:tcPr marL="28347" marR="28347" marT="0" marB="0" anchor="ctr"/>
                </a:tc>
                <a:tc>
                  <a:txBody>
                    <a:bodyPr/>
                    <a:lstStyle/>
                    <a:p>
                      <a:pPr algn="ctr">
                        <a:spcAft>
                          <a:spcPts val="0"/>
                        </a:spcAft>
                      </a:pPr>
                      <a:r>
                        <a:rPr lang="en-AU" sz="1200" b="0" dirty="0">
                          <a:effectLst/>
                          <a:latin typeface="+mn-lt"/>
                        </a:rPr>
                        <a:t>Action</a:t>
                      </a:r>
                      <a:endParaRPr lang="en-AU" sz="1200" b="0" dirty="0">
                        <a:effectLst/>
                        <a:latin typeface="+mn-lt"/>
                        <a:ea typeface="Calibri" panose="020F0502020204030204" pitchFamily="34" charset="0"/>
                      </a:endParaRPr>
                    </a:p>
                  </a:txBody>
                  <a:tcPr marL="28347" marR="28347" marT="0" marB="0" anchor="ctr"/>
                </a:tc>
                <a:tc>
                  <a:txBody>
                    <a:bodyPr/>
                    <a:lstStyle/>
                    <a:p>
                      <a:pPr algn="ctr">
                        <a:spcAft>
                          <a:spcPts val="0"/>
                        </a:spcAft>
                      </a:pPr>
                      <a:r>
                        <a:rPr lang="en-AU" sz="1200" b="0" dirty="0">
                          <a:effectLst/>
                          <a:latin typeface="+mn-lt"/>
                          <a:ea typeface="Calibri" panose="020F0502020204030204" pitchFamily="34" charset="0"/>
                        </a:rPr>
                        <a:t>Owner</a:t>
                      </a:r>
                    </a:p>
                  </a:txBody>
                  <a:tcPr marL="0" marR="0" marT="0" marB="0" anchor="ctr"/>
                </a:tc>
                <a:tc>
                  <a:txBody>
                    <a:bodyPr/>
                    <a:lstStyle/>
                    <a:p>
                      <a:pPr algn="ctr">
                        <a:spcAft>
                          <a:spcPts val="0"/>
                        </a:spcAft>
                      </a:pPr>
                      <a:r>
                        <a:rPr lang="en-AU" sz="1200" b="0" dirty="0">
                          <a:effectLst/>
                          <a:latin typeface="+mn-lt"/>
                        </a:rPr>
                        <a:t>Comments</a:t>
                      </a:r>
                      <a:endParaRPr lang="en-AU" sz="1200" b="0" dirty="0">
                        <a:effectLst/>
                        <a:latin typeface="+mn-lt"/>
                        <a:ea typeface="Calibri" panose="020F0502020204030204" pitchFamily="34" charset="0"/>
                      </a:endParaRPr>
                    </a:p>
                  </a:txBody>
                  <a:tcPr marL="0" marR="0" marT="0" marB="0" anchor="ctr"/>
                </a:tc>
                <a:extLst>
                  <a:ext uri="{0D108BD9-81ED-4DB2-BD59-A6C34878D82A}">
                    <a16:rowId xmlns:a16="http://schemas.microsoft.com/office/drawing/2014/main" val="4153842158"/>
                  </a:ext>
                </a:extLst>
              </a:tr>
              <a:tr h="277168">
                <a:tc>
                  <a:txBody>
                    <a:bodyPr/>
                    <a:lstStyle/>
                    <a:p>
                      <a:pPr algn="ctr"/>
                      <a:r>
                        <a:rPr lang="en-AU" sz="1200" b="0" dirty="0">
                          <a:effectLst/>
                          <a:latin typeface="+mn-lt"/>
                          <a:ea typeface="Calibri" panose="020F0502020204030204" pitchFamily="34" charset="0"/>
                        </a:rPr>
                        <a:t>11.1</a:t>
                      </a:r>
                    </a:p>
                  </a:txBody>
                  <a:tcPr marL="68580" marR="68580" marT="0" marB="0"/>
                </a:tc>
                <a:tc>
                  <a:txBody>
                    <a:bodyPr/>
                    <a:lstStyle/>
                    <a:p>
                      <a:r>
                        <a:rPr lang="en-AU" sz="1200" b="0" dirty="0">
                          <a:solidFill>
                            <a:schemeClr val="tx1"/>
                          </a:solidFill>
                          <a:effectLst/>
                          <a:latin typeface="+mn-lt"/>
                          <a:ea typeface="Calibri" panose="020F0502020204030204" pitchFamily="34" charset="0"/>
                        </a:rPr>
                        <a:t>Metering rollout plans</a:t>
                      </a:r>
                    </a:p>
                  </a:txBody>
                  <a:tcPr marL="68580" marR="68580" marT="0" marB="0"/>
                </a:tc>
                <a:tc>
                  <a:txBody>
                    <a:bodyPr/>
                    <a:lstStyle/>
                    <a:p>
                      <a:r>
                        <a:rPr lang="en-AU" sz="1200" b="0" dirty="0">
                          <a:solidFill>
                            <a:schemeClr val="tx1"/>
                          </a:solidFill>
                          <a:effectLst/>
                          <a:latin typeface="+mn-lt"/>
                          <a:ea typeface="Calibri" panose="020F0502020204030204" pitchFamily="34" charset="0"/>
                        </a:rPr>
                        <a:t>AEMO to consider how to share rollout plans from consenting participants</a:t>
                      </a:r>
                    </a:p>
                  </a:txBody>
                  <a:tcPr marL="68580" marR="68580" marT="0" marB="0"/>
                </a:tc>
                <a:tc>
                  <a:txBody>
                    <a:bodyPr/>
                    <a:lstStyle/>
                    <a:p>
                      <a:pPr algn="ctr"/>
                      <a:r>
                        <a:rPr lang="en-AU" sz="1200" b="0" dirty="0">
                          <a:solidFill>
                            <a:schemeClr val="tx1"/>
                          </a:solidFill>
                          <a:effectLst/>
                          <a:latin typeface="+mn-lt"/>
                          <a:ea typeface="Calibri" panose="020F0502020204030204" pitchFamily="34" charset="0"/>
                        </a:rPr>
                        <a:t>AEMO</a:t>
                      </a:r>
                    </a:p>
                  </a:txBody>
                  <a:tcPr marL="68580" marR="68580" marT="0" marB="0"/>
                </a:tc>
                <a:tc>
                  <a:txBody>
                    <a:bodyPr/>
                    <a:lstStyle/>
                    <a:p>
                      <a:r>
                        <a:rPr lang="en-AU" sz="1200" b="0">
                          <a:solidFill>
                            <a:schemeClr val="tx1"/>
                          </a:solidFill>
                          <a:effectLst/>
                          <a:latin typeface="+mn-lt"/>
                          <a:ea typeface="Calibri" panose="020F0502020204030204" pitchFamily="34" charset="0"/>
                        </a:rPr>
                        <a:t> </a:t>
                      </a:r>
                      <a:endParaRPr lang="en-AU" sz="1200" b="0" dirty="0">
                        <a:solidFill>
                          <a:schemeClr val="tx1"/>
                        </a:solidFill>
                        <a:effectLst/>
                        <a:latin typeface="+mn-lt"/>
                        <a:ea typeface="Calibri" panose="020F0502020204030204" pitchFamily="34" charset="0"/>
                      </a:endParaRPr>
                    </a:p>
                  </a:txBody>
                  <a:tcPr marL="68580" marR="68580" marT="0" marB="0"/>
                </a:tc>
                <a:extLst>
                  <a:ext uri="{0D108BD9-81ED-4DB2-BD59-A6C34878D82A}">
                    <a16:rowId xmlns:a16="http://schemas.microsoft.com/office/drawing/2014/main" val="47499325"/>
                  </a:ext>
                </a:extLst>
              </a:tr>
              <a:tr h="415751">
                <a:tc>
                  <a:txBody>
                    <a:bodyPr/>
                    <a:lstStyle/>
                    <a:p>
                      <a:pPr algn="ctr"/>
                      <a:r>
                        <a:rPr lang="en-AU" sz="1200" b="0" dirty="0">
                          <a:effectLst/>
                          <a:latin typeface="+mn-lt"/>
                          <a:ea typeface="Calibri" panose="020F0502020204030204" pitchFamily="34" charset="0"/>
                        </a:rPr>
                        <a:t>11.2</a:t>
                      </a:r>
                    </a:p>
                  </a:txBody>
                  <a:tcPr marL="68580" marR="68580" marT="0" marB="0"/>
                </a:tc>
                <a:tc>
                  <a:txBody>
                    <a:bodyPr/>
                    <a:lstStyle/>
                    <a:p>
                      <a:r>
                        <a:rPr lang="en-AU" sz="1200" b="0" dirty="0">
                          <a:solidFill>
                            <a:schemeClr val="tx1"/>
                          </a:solidFill>
                          <a:effectLst/>
                          <a:latin typeface="+mn-lt"/>
                          <a:ea typeface="Calibri" panose="020F0502020204030204" pitchFamily="34" charset="0"/>
                        </a:rPr>
                        <a:t>Customer Switching</a:t>
                      </a:r>
                    </a:p>
                  </a:txBody>
                  <a:tcPr marL="68580" marR="68580" marT="0" marB="0"/>
                </a:tc>
                <a:tc>
                  <a:txBody>
                    <a:bodyPr/>
                    <a:lstStyle/>
                    <a:p>
                      <a:r>
                        <a:rPr lang="en-AU" sz="1200" b="0" dirty="0">
                          <a:solidFill>
                            <a:schemeClr val="tx1"/>
                          </a:solidFill>
                          <a:effectLst/>
                          <a:latin typeface="+mn-lt"/>
                          <a:ea typeface="Calibri" panose="020F0502020204030204" pitchFamily="34" charset="0"/>
                        </a:rPr>
                        <a:t>AEMO to investigate the possibility of circulating 5MS working group invitations to Customer Switching representative mailing list. </a:t>
                      </a:r>
                    </a:p>
                  </a:txBody>
                  <a:tcPr marL="68580" marR="68580" marT="0" marB="0"/>
                </a:tc>
                <a:tc>
                  <a:txBody>
                    <a:bodyPr/>
                    <a:lstStyle/>
                    <a:p>
                      <a:pPr algn="ctr"/>
                      <a:r>
                        <a:rPr lang="en-AU" sz="1200" b="0" dirty="0">
                          <a:solidFill>
                            <a:schemeClr val="tx1"/>
                          </a:solidFill>
                          <a:effectLst/>
                          <a:latin typeface="+mn-lt"/>
                          <a:ea typeface="Calibri" panose="020F0502020204030204" pitchFamily="34" charset="0"/>
                        </a:rPr>
                        <a:t>AEMO</a:t>
                      </a:r>
                    </a:p>
                  </a:txBody>
                  <a:tcPr marL="68580" marR="68580" marT="0" marB="0"/>
                </a:tc>
                <a:tc>
                  <a:txBody>
                    <a:bodyPr/>
                    <a:lstStyle/>
                    <a:p>
                      <a:r>
                        <a:rPr lang="en-AU" sz="1200" b="0" dirty="0">
                          <a:solidFill>
                            <a:schemeClr val="tx1"/>
                          </a:solidFill>
                          <a:effectLst/>
                          <a:latin typeface="+mn-lt"/>
                          <a:ea typeface="Calibri" panose="020F0502020204030204" pitchFamily="34" charset="0"/>
                        </a:rPr>
                        <a:t>AEMO does not hold a Customer Switching mailing list. Engagement for CS takes place through ERCF. Participants are welcome to forward 5MS materials to their CS reps or to email us at </a:t>
                      </a:r>
                      <a:r>
                        <a:rPr lang="en-AU" sz="1200" b="0" dirty="0">
                          <a:solidFill>
                            <a:schemeClr val="tx1"/>
                          </a:solidFill>
                          <a:effectLst/>
                          <a:latin typeface="+mn-lt"/>
                          <a:ea typeface="Calibri" panose="020F0502020204030204" pitchFamily="34" charset="0"/>
                          <a:hlinkClick r:id="rId2"/>
                        </a:rPr>
                        <a:t>5MS@aemo.com.au</a:t>
                      </a:r>
                      <a:r>
                        <a:rPr lang="en-AU" sz="1200" b="0" dirty="0">
                          <a:solidFill>
                            <a:schemeClr val="tx1"/>
                          </a:solidFill>
                          <a:effectLst/>
                          <a:latin typeface="+mn-lt"/>
                          <a:ea typeface="Calibri" panose="020F0502020204030204" pitchFamily="34" charset="0"/>
                        </a:rPr>
                        <a:t> and sign reps up to the relevant working groups.</a:t>
                      </a:r>
                    </a:p>
                  </a:txBody>
                  <a:tcPr marL="68580" marR="68580" marT="0" marB="0"/>
                </a:tc>
                <a:extLst>
                  <a:ext uri="{0D108BD9-81ED-4DB2-BD59-A6C34878D82A}">
                    <a16:rowId xmlns:a16="http://schemas.microsoft.com/office/drawing/2014/main" val="2336621817"/>
                  </a:ext>
                </a:extLst>
              </a:tr>
              <a:tr h="207876">
                <a:tc>
                  <a:txBody>
                    <a:bodyPr/>
                    <a:lstStyle/>
                    <a:p>
                      <a:pPr algn="ctr"/>
                      <a:r>
                        <a:rPr lang="en-AU" sz="1200" b="0" dirty="0">
                          <a:effectLst/>
                          <a:latin typeface="+mn-lt"/>
                          <a:ea typeface="Calibri" panose="020F0502020204030204" pitchFamily="34" charset="0"/>
                        </a:rPr>
                        <a:t>11.3</a:t>
                      </a:r>
                    </a:p>
                  </a:txBody>
                  <a:tcPr marL="68580" marR="68580" marT="0" marB="0"/>
                </a:tc>
                <a:tc>
                  <a:txBody>
                    <a:bodyPr/>
                    <a:lstStyle/>
                    <a:p>
                      <a:r>
                        <a:rPr lang="en-AU" sz="1200" b="0" dirty="0">
                          <a:solidFill>
                            <a:schemeClr val="tx1"/>
                          </a:solidFill>
                          <a:effectLst/>
                          <a:latin typeface="+mn-lt"/>
                          <a:ea typeface="Calibri" panose="020F0502020204030204" pitchFamily="34" charset="0"/>
                        </a:rPr>
                        <a:t>Metering rollout plans</a:t>
                      </a:r>
                    </a:p>
                  </a:txBody>
                  <a:tcPr marL="68580" marR="68580" marT="0" marB="0"/>
                </a:tc>
                <a:tc>
                  <a:txBody>
                    <a:bodyPr/>
                    <a:lstStyle/>
                    <a:p>
                      <a:r>
                        <a:rPr lang="en-AU" sz="1200" b="0" dirty="0">
                          <a:solidFill>
                            <a:schemeClr val="tx1"/>
                          </a:solidFill>
                          <a:effectLst/>
                          <a:latin typeface="+mn-lt"/>
                          <a:ea typeface="Calibri" panose="020F0502020204030204" pitchFamily="34" charset="0"/>
                        </a:rPr>
                        <a:t>AEMO to provide templates for net to register level datastream conversion plans, and LNSP NCONUML and cross boundary NMI creation plans</a:t>
                      </a:r>
                    </a:p>
                  </a:txBody>
                  <a:tcPr marL="68580" marR="68580" marT="0" marB="0"/>
                </a:tc>
                <a:tc>
                  <a:txBody>
                    <a:bodyPr/>
                    <a:lstStyle/>
                    <a:p>
                      <a:pPr algn="ctr"/>
                      <a:r>
                        <a:rPr lang="en-AU" sz="1200" b="0" dirty="0">
                          <a:solidFill>
                            <a:schemeClr val="tx1"/>
                          </a:solidFill>
                          <a:effectLst/>
                          <a:latin typeface="+mn-lt"/>
                          <a:ea typeface="Calibri" panose="020F0502020204030204" pitchFamily="34" charset="0"/>
                        </a:rPr>
                        <a:t>AEMO</a:t>
                      </a:r>
                    </a:p>
                  </a:txBody>
                  <a:tcPr marL="68580" marR="68580" marT="0" marB="0"/>
                </a:tc>
                <a:tc>
                  <a:txBody>
                    <a:bodyPr/>
                    <a:lstStyle/>
                    <a:p>
                      <a:r>
                        <a:rPr lang="en-AU" sz="1200" b="0" dirty="0">
                          <a:solidFill>
                            <a:schemeClr val="tx1"/>
                          </a:solidFill>
                          <a:effectLst/>
                          <a:latin typeface="+mn-lt"/>
                          <a:ea typeface="Calibri" panose="020F0502020204030204" pitchFamily="34" charset="0"/>
                        </a:rPr>
                        <a:t>Update to be provided at this meeting</a:t>
                      </a:r>
                    </a:p>
                  </a:txBody>
                  <a:tcPr marL="68580" marR="68580" marT="0" marB="0"/>
                </a:tc>
                <a:extLst>
                  <a:ext uri="{0D108BD9-81ED-4DB2-BD59-A6C34878D82A}">
                    <a16:rowId xmlns:a16="http://schemas.microsoft.com/office/drawing/2014/main" val="3141264391"/>
                  </a:ext>
                </a:extLst>
              </a:tr>
              <a:tr h="277168">
                <a:tc>
                  <a:txBody>
                    <a:bodyPr/>
                    <a:lstStyle/>
                    <a:p>
                      <a:pPr algn="ctr"/>
                      <a:r>
                        <a:rPr lang="en-AU" sz="1200" b="0" dirty="0">
                          <a:effectLst/>
                          <a:latin typeface="+mn-lt"/>
                          <a:ea typeface="Calibri" panose="020F0502020204030204" pitchFamily="34" charset="0"/>
                        </a:rPr>
                        <a:t>11.4</a:t>
                      </a:r>
                    </a:p>
                  </a:txBody>
                  <a:tcPr marL="68580" marR="68580" marT="0" marB="0"/>
                </a:tc>
                <a:tc>
                  <a:txBody>
                    <a:bodyPr/>
                    <a:lstStyle/>
                    <a:p>
                      <a:r>
                        <a:rPr lang="en-AU" sz="1200" b="0" dirty="0">
                          <a:solidFill>
                            <a:schemeClr val="tx1"/>
                          </a:solidFill>
                          <a:effectLst/>
                          <a:latin typeface="+mn-lt"/>
                          <a:ea typeface="Calibri" panose="020F0502020204030204" pitchFamily="34" charset="0"/>
                        </a:rPr>
                        <a:t>Retail platform go-live</a:t>
                      </a:r>
                    </a:p>
                  </a:txBody>
                  <a:tcPr marL="68580" marR="68580" marT="0" marB="0"/>
                </a:tc>
                <a:tc>
                  <a:txBody>
                    <a:bodyPr/>
                    <a:lstStyle/>
                    <a:p>
                      <a:r>
                        <a:rPr lang="en-AU" sz="1200" b="0" dirty="0">
                          <a:solidFill>
                            <a:schemeClr val="tx1"/>
                          </a:solidFill>
                          <a:effectLst/>
                          <a:latin typeface="+mn-lt"/>
                          <a:ea typeface="Calibri" panose="020F0502020204030204" pitchFamily="34" charset="0"/>
                        </a:rPr>
                        <a:t>AEMO to update and issue the “AEMO 5MS Functional Deployment Matrix”, in line with the new retail </a:t>
                      </a:r>
                      <a:r>
                        <a:rPr lang="en-AU" sz="1200" b="0">
                          <a:solidFill>
                            <a:schemeClr val="tx1"/>
                          </a:solidFill>
                          <a:effectLst/>
                          <a:latin typeface="+mn-lt"/>
                          <a:ea typeface="Calibri" panose="020F0502020204030204" pitchFamily="34" charset="0"/>
                        </a:rPr>
                        <a:t>platform Option </a:t>
                      </a:r>
                      <a:r>
                        <a:rPr lang="en-AU" sz="1200" b="0" dirty="0">
                          <a:solidFill>
                            <a:schemeClr val="tx1"/>
                          </a:solidFill>
                          <a:effectLst/>
                          <a:latin typeface="+mn-lt"/>
                          <a:ea typeface="Calibri" panose="020F0502020204030204" pitchFamily="34" charset="0"/>
                        </a:rPr>
                        <a:t>1 go-live date</a:t>
                      </a:r>
                    </a:p>
                  </a:txBody>
                  <a:tcPr marL="68580" marR="68580" marT="0" marB="0"/>
                </a:tc>
                <a:tc>
                  <a:txBody>
                    <a:bodyPr/>
                    <a:lstStyle/>
                    <a:p>
                      <a:pPr algn="ctr"/>
                      <a:r>
                        <a:rPr lang="en-AU" sz="1200" b="0" dirty="0">
                          <a:solidFill>
                            <a:schemeClr val="tx1"/>
                          </a:solidFill>
                          <a:effectLst/>
                          <a:latin typeface="+mn-lt"/>
                          <a:ea typeface="Calibri" panose="020F0502020204030204" pitchFamily="34" charset="0"/>
                        </a:rPr>
                        <a:t>AEMO</a:t>
                      </a:r>
                    </a:p>
                  </a:txBody>
                  <a:tcPr marL="68580" marR="68580" marT="0" marB="0"/>
                </a:tc>
                <a:tc>
                  <a:txBody>
                    <a:bodyPr/>
                    <a:lstStyle/>
                    <a:p>
                      <a:r>
                        <a:rPr lang="en-AU" sz="1200" b="0" dirty="0">
                          <a:solidFill>
                            <a:schemeClr val="tx1"/>
                          </a:solidFill>
                          <a:effectLst/>
                          <a:latin typeface="+mn-lt"/>
                          <a:ea typeface="Calibri" panose="020F0502020204030204" pitchFamily="34" charset="0"/>
                        </a:rPr>
                        <a:t>Update to be provided at this meeting</a:t>
                      </a:r>
                    </a:p>
                  </a:txBody>
                  <a:tcPr marL="68580" marR="68580" marT="0" marB="0"/>
                </a:tc>
                <a:extLst>
                  <a:ext uri="{0D108BD9-81ED-4DB2-BD59-A6C34878D82A}">
                    <a16:rowId xmlns:a16="http://schemas.microsoft.com/office/drawing/2014/main" val="3534139132"/>
                  </a:ext>
                </a:extLst>
              </a:tr>
              <a:tr h="277168">
                <a:tc>
                  <a:txBody>
                    <a:bodyPr/>
                    <a:lstStyle/>
                    <a:p>
                      <a:pPr algn="ctr"/>
                      <a:r>
                        <a:rPr lang="en-AU" sz="1200" b="0" dirty="0">
                          <a:effectLst/>
                          <a:latin typeface="+mn-lt"/>
                          <a:ea typeface="Calibri" panose="020F0502020204030204" pitchFamily="34" charset="0"/>
                        </a:rPr>
                        <a:t>11.5</a:t>
                      </a:r>
                    </a:p>
                  </a:txBody>
                  <a:tcPr marL="68580" marR="68580" marT="0" marB="0"/>
                </a:tc>
                <a:tc>
                  <a:txBody>
                    <a:bodyPr/>
                    <a:lstStyle/>
                    <a:p>
                      <a:r>
                        <a:rPr lang="en-AU" sz="1200" b="0" dirty="0">
                          <a:solidFill>
                            <a:schemeClr val="tx1"/>
                          </a:solidFill>
                          <a:effectLst/>
                          <a:latin typeface="+mn-lt"/>
                          <a:ea typeface="Calibri" panose="020F0502020204030204" pitchFamily="34" charset="0"/>
                        </a:rPr>
                        <a:t>Metering Transition Plan</a:t>
                      </a:r>
                    </a:p>
                  </a:txBody>
                  <a:tcPr marL="68580" marR="68580" marT="0" marB="0"/>
                </a:tc>
                <a:tc>
                  <a:txBody>
                    <a:bodyPr/>
                    <a:lstStyle/>
                    <a:p>
                      <a:r>
                        <a:rPr lang="en-AU" sz="1200" b="0" dirty="0">
                          <a:solidFill>
                            <a:schemeClr val="tx1"/>
                          </a:solidFill>
                          <a:effectLst/>
                          <a:latin typeface="+mn-lt"/>
                          <a:ea typeface="Calibri" panose="020F0502020204030204" pitchFamily="34" charset="0"/>
                        </a:rPr>
                        <a:t>AEMO to issue a version of the MTP that considers Option 2 of the retail platform go-live</a:t>
                      </a:r>
                    </a:p>
                  </a:txBody>
                  <a:tcPr marL="68580" marR="68580" marT="0" marB="0"/>
                </a:tc>
                <a:tc>
                  <a:txBody>
                    <a:bodyPr/>
                    <a:lstStyle/>
                    <a:p>
                      <a:pPr algn="ctr"/>
                      <a:r>
                        <a:rPr lang="en-AU" sz="1200" b="0" dirty="0">
                          <a:solidFill>
                            <a:schemeClr val="tx1"/>
                          </a:solidFill>
                          <a:effectLst/>
                          <a:latin typeface="+mn-lt"/>
                          <a:ea typeface="Calibri" panose="020F0502020204030204" pitchFamily="34" charset="0"/>
                        </a:rPr>
                        <a:t>AEMO</a:t>
                      </a:r>
                    </a:p>
                  </a:txBody>
                  <a:tcPr marL="68580" marR="68580" marT="0" marB="0"/>
                </a:tc>
                <a:tc>
                  <a:txBody>
                    <a:bodyPr/>
                    <a:lstStyle/>
                    <a:p>
                      <a:r>
                        <a:rPr lang="en-AU" sz="1200" b="0" dirty="0">
                          <a:solidFill>
                            <a:schemeClr val="tx1"/>
                          </a:solidFill>
                          <a:effectLst/>
                          <a:latin typeface="+mn-lt"/>
                          <a:ea typeface="Calibri" panose="020F0502020204030204" pitchFamily="34" charset="0"/>
                        </a:rPr>
                        <a:t>Completed – circulated 29 Jan</a:t>
                      </a:r>
                    </a:p>
                  </a:txBody>
                  <a:tcPr marL="68580" marR="68580" marT="0" marB="0"/>
                </a:tc>
                <a:extLst>
                  <a:ext uri="{0D108BD9-81ED-4DB2-BD59-A6C34878D82A}">
                    <a16:rowId xmlns:a16="http://schemas.microsoft.com/office/drawing/2014/main" val="3823880062"/>
                  </a:ext>
                </a:extLst>
              </a:tr>
              <a:tr h="554335">
                <a:tc>
                  <a:txBody>
                    <a:bodyPr/>
                    <a:lstStyle/>
                    <a:p>
                      <a:pPr algn="ctr"/>
                      <a:r>
                        <a:rPr lang="en-AU" sz="1200" b="0" dirty="0">
                          <a:effectLst/>
                          <a:latin typeface="+mn-lt"/>
                          <a:ea typeface="Calibri" panose="020F0502020204030204" pitchFamily="34" charset="0"/>
                        </a:rPr>
                        <a:t>11.6</a:t>
                      </a:r>
                    </a:p>
                  </a:txBody>
                  <a:tcPr marL="68580" marR="68580" marT="0" marB="0"/>
                </a:tc>
                <a:tc>
                  <a:txBody>
                    <a:bodyPr/>
                    <a:lstStyle/>
                    <a:p>
                      <a:r>
                        <a:rPr lang="en-AU" sz="1200" b="0" dirty="0">
                          <a:solidFill>
                            <a:schemeClr val="tx1"/>
                          </a:solidFill>
                          <a:effectLst/>
                          <a:latin typeface="+mn-lt"/>
                          <a:ea typeface="Calibri" panose="020F0502020204030204" pitchFamily="34" charset="0"/>
                        </a:rPr>
                        <a:t>Read type code update</a:t>
                      </a:r>
                    </a:p>
                  </a:txBody>
                  <a:tcPr marL="68580" marR="68580" marT="0" marB="0"/>
                </a:tc>
                <a:tc>
                  <a:txBody>
                    <a:bodyPr/>
                    <a:lstStyle/>
                    <a:p>
                      <a:r>
                        <a:rPr lang="en-AU" sz="1200" b="0" dirty="0">
                          <a:solidFill>
                            <a:schemeClr val="tx1"/>
                          </a:solidFill>
                          <a:effectLst/>
                          <a:latin typeface="+mn-lt"/>
                          <a:ea typeface="Calibri" panose="020F0502020204030204" pitchFamily="34" charset="0"/>
                        </a:rPr>
                        <a:t>TFG to provide feedback on how the retail platform deferral impacts their ability to support the retention of the transition start date of 9 March 2021 for the application of a four character read type code</a:t>
                      </a:r>
                    </a:p>
                  </a:txBody>
                  <a:tcPr marL="68580" marR="68580" marT="0" marB="0"/>
                </a:tc>
                <a:tc>
                  <a:txBody>
                    <a:bodyPr/>
                    <a:lstStyle/>
                    <a:p>
                      <a:pPr algn="ctr"/>
                      <a:r>
                        <a:rPr lang="en-AU" sz="1200" b="0" dirty="0">
                          <a:solidFill>
                            <a:schemeClr val="tx1"/>
                          </a:solidFill>
                          <a:effectLst/>
                          <a:latin typeface="+mn-lt"/>
                          <a:ea typeface="Calibri" panose="020F0502020204030204" pitchFamily="34" charset="0"/>
                        </a:rPr>
                        <a:t>TFG</a:t>
                      </a:r>
                    </a:p>
                  </a:txBody>
                  <a:tcPr marL="68580" marR="68580" marT="0" marB="0"/>
                </a:tc>
                <a:tc>
                  <a:txBody>
                    <a:bodyPr/>
                    <a:lstStyle/>
                    <a:p>
                      <a:r>
                        <a:rPr lang="en-AU" sz="1200" b="0" dirty="0">
                          <a:solidFill>
                            <a:schemeClr val="tx1"/>
                          </a:solidFill>
                          <a:effectLst/>
                          <a:latin typeface="+mn-lt"/>
                          <a:ea typeface="Calibri" panose="020F0502020204030204" pitchFamily="34" charset="0"/>
                        </a:rPr>
                        <a:t>Summary of received feedback to be provided at this meeting</a:t>
                      </a:r>
                    </a:p>
                  </a:txBody>
                  <a:tcPr marL="68580" marR="68580" marT="0" marB="0"/>
                </a:tc>
                <a:extLst>
                  <a:ext uri="{0D108BD9-81ED-4DB2-BD59-A6C34878D82A}">
                    <a16:rowId xmlns:a16="http://schemas.microsoft.com/office/drawing/2014/main" val="3776756342"/>
                  </a:ext>
                </a:extLst>
              </a:tr>
              <a:tr h="485043">
                <a:tc>
                  <a:txBody>
                    <a:bodyPr/>
                    <a:lstStyle/>
                    <a:p>
                      <a:pPr algn="ctr"/>
                      <a:r>
                        <a:rPr lang="en-AU" sz="1200" b="0" dirty="0">
                          <a:effectLst/>
                          <a:latin typeface="+mn-lt"/>
                          <a:ea typeface="Calibri" panose="020F0502020204030204" pitchFamily="34" charset="0"/>
                        </a:rPr>
                        <a:t>11.7</a:t>
                      </a:r>
                    </a:p>
                  </a:txBody>
                  <a:tcPr marL="68580" marR="68580" marT="0" marB="0"/>
                </a:tc>
                <a:tc>
                  <a:txBody>
                    <a:bodyPr/>
                    <a:lstStyle/>
                    <a:p>
                      <a:r>
                        <a:rPr lang="en-AU" sz="1200" b="0" dirty="0">
                          <a:solidFill>
                            <a:schemeClr val="tx1"/>
                          </a:solidFill>
                          <a:effectLst/>
                          <a:latin typeface="+mn-lt"/>
                          <a:ea typeface="Calibri" panose="020F0502020204030204" pitchFamily="34" charset="0"/>
                        </a:rPr>
                        <a:t>GLOPOOL update</a:t>
                      </a:r>
                    </a:p>
                  </a:txBody>
                  <a:tcPr marL="68580" marR="68580" marT="0" marB="0"/>
                </a:tc>
                <a:tc>
                  <a:txBody>
                    <a:bodyPr/>
                    <a:lstStyle/>
                    <a:p>
                      <a:r>
                        <a:rPr lang="en-AU" sz="1200" b="0" dirty="0">
                          <a:solidFill>
                            <a:schemeClr val="tx1"/>
                          </a:solidFill>
                          <a:effectLst/>
                          <a:latin typeface="+mn-lt"/>
                          <a:ea typeface="Calibri" panose="020F0502020204030204" pitchFamily="34" charset="0"/>
                        </a:rPr>
                        <a:t>TFG to provide feedback on the GLOPOOL update plan outline on slide 39, including comments on timeframes and if additional information is required</a:t>
                      </a:r>
                    </a:p>
                  </a:txBody>
                  <a:tcPr marL="68580" marR="68580" marT="0" marB="0"/>
                </a:tc>
                <a:tc>
                  <a:txBody>
                    <a:bodyPr/>
                    <a:lstStyle/>
                    <a:p>
                      <a:pPr algn="ctr"/>
                      <a:r>
                        <a:rPr lang="en-AU" sz="1200" b="0" dirty="0">
                          <a:solidFill>
                            <a:schemeClr val="tx1"/>
                          </a:solidFill>
                          <a:effectLst/>
                          <a:latin typeface="+mn-lt"/>
                          <a:ea typeface="Calibri" panose="020F0502020204030204" pitchFamily="34" charset="0"/>
                        </a:rPr>
                        <a:t>TFG</a:t>
                      </a:r>
                    </a:p>
                  </a:txBody>
                  <a:tcPr marL="68580" marR="68580" marT="0" marB="0"/>
                </a:tc>
                <a:tc>
                  <a:txBody>
                    <a:bodyPr/>
                    <a:lstStyle/>
                    <a:p>
                      <a:pPr marL="0" marR="0" lvl="0" indent="0" algn="l" defTabSz="801929" rtl="0" eaLnBrk="1" fontAlgn="auto" latinLnBrk="0" hangingPunct="1">
                        <a:lnSpc>
                          <a:spcPct val="100000"/>
                        </a:lnSpc>
                        <a:spcBef>
                          <a:spcPts val="0"/>
                        </a:spcBef>
                        <a:spcAft>
                          <a:spcPts val="0"/>
                        </a:spcAft>
                        <a:buClrTx/>
                        <a:buSzTx/>
                        <a:buFontTx/>
                        <a:buNone/>
                        <a:tabLst/>
                        <a:defRPr/>
                      </a:pPr>
                      <a:r>
                        <a:rPr lang="en-AU" sz="1200" b="0" dirty="0">
                          <a:solidFill>
                            <a:schemeClr val="tx1"/>
                          </a:solidFill>
                          <a:effectLst/>
                          <a:latin typeface="+mn-lt"/>
                          <a:ea typeface="Calibri" panose="020F0502020204030204" pitchFamily="34" charset="0"/>
                        </a:rPr>
                        <a:t>Summary of received feedback to be provided at this meeting</a:t>
                      </a:r>
                    </a:p>
                  </a:txBody>
                  <a:tcPr marL="68580" marR="68580" marT="0" marB="0"/>
                </a:tc>
                <a:extLst>
                  <a:ext uri="{0D108BD9-81ED-4DB2-BD59-A6C34878D82A}">
                    <a16:rowId xmlns:a16="http://schemas.microsoft.com/office/drawing/2014/main" val="1472463093"/>
                  </a:ext>
                </a:extLst>
              </a:tr>
            </a:tbl>
          </a:graphicData>
        </a:graphic>
      </p:graphicFrame>
    </p:spTree>
    <p:extLst>
      <p:ext uri="{BB962C8B-B14F-4D97-AF65-F5344CB8AC3E}">
        <p14:creationId xmlns:p14="http://schemas.microsoft.com/office/powerpoint/2010/main" val="2495870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76A63-BA8D-4C83-9E59-B6E90A026618}"/>
              </a:ext>
            </a:extLst>
          </p:cNvPr>
          <p:cNvSpPr>
            <a:spLocks noGrp="1"/>
          </p:cNvSpPr>
          <p:nvPr>
            <p:ph type="title"/>
          </p:nvPr>
        </p:nvSpPr>
        <p:spPr/>
        <p:txBody>
          <a:bodyPr/>
          <a:lstStyle/>
          <a:p>
            <a:r>
              <a:rPr lang="en-AU" dirty="0"/>
              <a:t>Feedback from Industry re AEMO’s proposed Go-live delays</a:t>
            </a:r>
          </a:p>
        </p:txBody>
      </p:sp>
      <p:sp>
        <p:nvSpPr>
          <p:cNvPr id="3" name="Text Placeholder 2">
            <a:extLst>
              <a:ext uri="{FF2B5EF4-FFF2-40B4-BE49-F238E27FC236}">
                <a16:creationId xmlns:a16="http://schemas.microsoft.com/office/drawing/2014/main" id="{5D9F9F8A-7B3B-4CFD-AD51-F4ACC0AD73A4}"/>
              </a:ext>
            </a:extLst>
          </p:cNvPr>
          <p:cNvSpPr>
            <a:spLocks noGrp="1"/>
          </p:cNvSpPr>
          <p:nvPr>
            <p:ph type="body" idx="1"/>
          </p:nvPr>
        </p:nvSpPr>
        <p:spPr/>
        <p:txBody>
          <a:bodyPr/>
          <a:lstStyle/>
          <a:p>
            <a:r>
              <a:rPr lang="en-AU" dirty="0"/>
              <a:t>Greg Minney</a:t>
            </a:r>
          </a:p>
        </p:txBody>
      </p:sp>
      <p:sp>
        <p:nvSpPr>
          <p:cNvPr id="4" name="Slide Number Placeholder 3">
            <a:extLst>
              <a:ext uri="{FF2B5EF4-FFF2-40B4-BE49-F238E27FC236}">
                <a16:creationId xmlns:a16="http://schemas.microsoft.com/office/drawing/2014/main" id="{5886942E-5AEC-44B3-8F61-D2530F45260F}"/>
              </a:ext>
            </a:extLst>
          </p:cNvPr>
          <p:cNvSpPr>
            <a:spLocks noGrp="1"/>
          </p:cNvSpPr>
          <p:nvPr>
            <p:ph type="sldNum" sz="quarter" idx="12"/>
          </p:nvPr>
        </p:nvSpPr>
        <p:spPr/>
        <p:txBody>
          <a:bodyPr/>
          <a:lstStyle/>
          <a:p>
            <a:fld id="{4EC81F68-4976-451A-B2E9-79BCBD2F70CC}" type="slidenum">
              <a:rPr lang="en-AU" smtClean="0"/>
              <a:pPr/>
              <a:t>6</a:t>
            </a:fld>
            <a:endParaRPr lang="en-AU" dirty="0"/>
          </a:p>
        </p:txBody>
      </p:sp>
    </p:spTree>
    <p:extLst>
      <p:ext uri="{BB962C8B-B14F-4D97-AF65-F5344CB8AC3E}">
        <p14:creationId xmlns:p14="http://schemas.microsoft.com/office/powerpoint/2010/main" val="3167653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5FCD6-6009-4C00-A987-1BE3EEB4D728}"/>
              </a:ext>
            </a:extLst>
          </p:cNvPr>
          <p:cNvSpPr>
            <a:spLocks noGrp="1"/>
          </p:cNvSpPr>
          <p:nvPr>
            <p:ph type="title"/>
          </p:nvPr>
        </p:nvSpPr>
        <p:spPr>
          <a:xfrm>
            <a:off x="206547" y="150494"/>
            <a:ext cx="10255424" cy="1310695"/>
          </a:xfrm>
        </p:spPr>
        <p:txBody>
          <a:bodyPr/>
          <a:lstStyle/>
          <a:p>
            <a:r>
              <a:rPr lang="en-AU" dirty="0"/>
              <a:t>Summary of feedback received to date</a:t>
            </a:r>
          </a:p>
        </p:txBody>
      </p:sp>
      <p:sp>
        <p:nvSpPr>
          <p:cNvPr id="3" name="Content Placeholder 2">
            <a:extLst>
              <a:ext uri="{FF2B5EF4-FFF2-40B4-BE49-F238E27FC236}">
                <a16:creationId xmlns:a16="http://schemas.microsoft.com/office/drawing/2014/main" id="{0A29A197-A1BA-4B29-9CD8-7E11CB479ECA}"/>
              </a:ext>
            </a:extLst>
          </p:cNvPr>
          <p:cNvSpPr>
            <a:spLocks noGrp="1"/>
          </p:cNvSpPr>
          <p:nvPr>
            <p:ph idx="1"/>
          </p:nvPr>
        </p:nvSpPr>
        <p:spPr>
          <a:xfrm>
            <a:off x="206546" y="1611683"/>
            <a:ext cx="10255425" cy="5479713"/>
          </a:xfrm>
        </p:spPr>
        <p:txBody>
          <a:bodyPr>
            <a:normAutofit fontScale="32500" lnSpcReduction="20000"/>
          </a:bodyPr>
          <a:lstStyle/>
          <a:p>
            <a:pPr lvl="0">
              <a:lnSpc>
                <a:spcPct val="110000"/>
              </a:lnSpc>
            </a:pPr>
            <a:r>
              <a:rPr lang="en-AU" sz="5500" dirty="0"/>
              <a:t>Feedback received from 15 participants all in favour of May 31 go-live with </a:t>
            </a:r>
            <a:r>
              <a:rPr lang="en-AU" sz="5500"/>
              <a:t>March checkpoint</a:t>
            </a:r>
            <a:endParaRPr lang="en-AU" sz="5500" dirty="0"/>
          </a:p>
          <a:p>
            <a:pPr lvl="0">
              <a:lnSpc>
                <a:spcPct val="110000"/>
              </a:lnSpc>
            </a:pPr>
            <a:r>
              <a:rPr lang="en-AU" sz="5500" dirty="0"/>
              <a:t>No participant has identified a blocker with either date, but a number of participants have flagged the earlier date as preferred to provide additional time for participant testing and other readiness activities</a:t>
            </a:r>
          </a:p>
          <a:p>
            <a:pPr>
              <a:lnSpc>
                <a:spcPct val="110000"/>
              </a:lnSpc>
            </a:pPr>
            <a:r>
              <a:rPr lang="en-AU" sz="6000" dirty="0"/>
              <a:t>Earliest possible deployment to pre-prod would be well received</a:t>
            </a:r>
            <a:endParaRPr lang="en-AU" sz="5500" dirty="0"/>
          </a:p>
          <a:p>
            <a:pPr lvl="0">
              <a:lnSpc>
                <a:spcPct val="110000"/>
              </a:lnSpc>
            </a:pPr>
            <a:r>
              <a:rPr lang="en-AU" sz="5500" dirty="0"/>
              <a:t>Some Participants have requested that in the case where 31-May-21 becomes unfeasible, AEMO will consider going live as soon after the 31-May-21 as possible rather than reverting directly to Option 2 (21-Jun-21)</a:t>
            </a:r>
          </a:p>
          <a:p>
            <a:pPr lvl="0">
              <a:lnSpc>
                <a:spcPct val="110000"/>
              </a:lnSpc>
            </a:pPr>
            <a:r>
              <a:rPr lang="en-AU" sz="5500" dirty="0"/>
              <a:t>MTP impacts understood, participants assessing changes to their programs and transition timings</a:t>
            </a:r>
          </a:p>
          <a:p>
            <a:pPr lvl="0">
              <a:lnSpc>
                <a:spcPct val="110000"/>
              </a:lnSpc>
            </a:pPr>
            <a:r>
              <a:rPr lang="en-AU" sz="5500" dirty="0"/>
              <a:t>Clarity on checkpoint approach, criteria and timings to be provided to industry  </a:t>
            </a:r>
          </a:p>
          <a:p>
            <a:pPr lvl="0">
              <a:lnSpc>
                <a:spcPct val="110000"/>
              </a:lnSpc>
            </a:pPr>
            <a:r>
              <a:rPr lang="en-AU" sz="5500" dirty="0"/>
              <a:t>Participant concerns on impact to delivery and timing to other regulatory reforms</a:t>
            </a:r>
          </a:p>
          <a:p>
            <a:pPr lvl="0">
              <a:lnSpc>
                <a:spcPct val="110000"/>
              </a:lnSpc>
            </a:pPr>
            <a:r>
              <a:rPr lang="en-AU" sz="5500" dirty="0"/>
              <a:t>Participant changes may be required to transition plans (timing and approach) to mitigate capacity concerns</a:t>
            </a:r>
          </a:p>
          <a:p>
            <a:pPr lvl="0">
              <a:lnSpc>
                <a:spcPct val="110000"/>
              </a:lnSpc>
            </a:pPr>
            <a:r>
              <a:rPr lang="en-AU" sz="5500" dirty="0"/>
              <a:t>Approaches and environment support to conduct bi-lateral testing being evaluated by participants to support their planned timelines</a:t>
            </a:r>
          </a:p>
        </p:txBody>
      </p:sp>
      <p:sp>
        <p:nvSpPr>
          <p:cNvPr id="4" name="Slide Number Placeholder 3">
            <a:extLst>
              <a:ext uri="{FF2B5EF4-FFF2-40B4-BE49-F238E27FC236}">
                <a16:creationId xmlns:a16="http://schemas.microsoft.com/office/drawing/2014/main" id="{1301B032-995D-407E-A275-3C300485B563}"/>
              </a:ext>
            </a:extLst>
          </p:cNvPr>
          <p:cNvSpPr>
            <a:spLocks noGrp="1"/>
          </p:cNvSpPr>
          <p:nvPr>
            <p:ph type="sldNum" sz="quarter" idx="12"/>
          </p:nvPr>
        </p:nvSpPr>
        <p:spPr/>
        <p:txBody>
          <a:bodyPr/>
          <a:lstStyle/>
          <a:p>
            <a:fld id="{4EC81F68-4976-451A-B2E9-79BCBD2F70CC}" type="slidenum">
              <a:rPr lang="en-AU" smtClean="0"/>
              <a:t>7</a:t>
            </a:fld>
            <a:endParaRPr lang="en-AU" dirty="0"/>
          </a:p>
        </p:txBody>
      </p:sp>
      <p:sp>
        <p:nvSpPr>
          <p:cNvPr id="5" name="Rectangle: Rounded Corners 4">
            <a:extLst>
              <a:ext uri="{FF2B5EF4-FFF2-40B4-BE49-F238E27FC236}">
                <a16:creationId xmlns:a16="http://schemas.microsoft.com/office/drawing/2014/main" id="{0C714D4E-9B79-417F-B659-9BD928C78097}"/>
              </a:ext>
            </a:extLst>
          </p:cNvPr>
          <p:cNvSpPr/>
          <p:nvPr/>
        </p:nvSpPr>
        <p:spPr>
          <a:xfrm>
            <a:off x="8449056" y="172609"/>
            <a:ext cx="1901952" cy="685800"/>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AU" dirty="0"/>
              <a:t>Updated</a:t>
            </a:r>
          </a:p>
        </p:txBody>
      </p:sp>
    </p:spTree>
    <p:extLst>
      <p:ext uri="{BB962C8B-B14F-4D97-AF65-F5344CB8AC3E}">
        <p14:creationId xmlns:p14="http://schemas.microsoft.com/office/powerpoint/2010/main" val="1606812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456A0-6447-4423-B95E-D0A45F7F48AD}"/>
              </a:ext>
            </a:extLst>
          </p:cNvPr>
          <p:cNvSpPr>
            <a:spLocks noGrp="1"/>
          </p:cNvSpPr>
          <p:nvPr>
            <p:ph type="title"/>
          </p:nvPr>
        </p:nvSpPr>
        <p:spPr/>
        <p:txBody>
          <a:bodyPr/>
          <a:lstStyle/>
          <a:p>
            <a:r>
              <a:rPr lang="en-AU" dirty="0"/>
              <a:t>Retail Go-Live Dates</a:t>
            </a:r>
          </a:p>
        </p:txBody>
      </p:sp>
      <p:sp>
        <p:nvSpPr>
          <p:cNvPr id="3" name="Content Placeholder 2">
            <a:extLst>
              <a:ext uri="{FF2B5EF4-FFF2-40B4-BE49-F238E27FC236}">
                <a16:creationId xmlns:a16="http://schemas.microsoft.com/office/drawing/2014/main" id="{9C008A28-7642-449B-9CB1-6924EDE881CD}"/>
              </a:ext>
            </a:extLst>
          </p:cNvPr>
          <p:cNvSpPr>
            <a:spLocks noGrp="1"/>
          </p:cNvSpPr>
          <p:nvPr>
            <p:ph idx="1"/>
          </p:nvPr>
        </p:nvSpPr>
        <p:spPr/>
        <p:txBody>
          <a:bodyPr/>
          <a:lstStyle/>
          <a:p>
            <a:r>
              <a:rPr lang="en-AU" dirty="0"/>
              <a:t>Confirmation of the Retail Go-Live dates and the Settlements Go-Live dates will be given at the 5MS Executive Forum on 11-Feb-21, with the pack being circulated on 08-Feb-21</a:t>
            </a:r>
          </a:p>
          <a:p>
            <a:r>
              <a:rPr lang="en-AU" dirty="0"/>
              <a:t>TFG will be provided with an update. </a:t>
            </a:r>
          </a:p>
        </p:txBody>
      </p:sp>
      <p:sp>
        <p:nvSpPr>
          <p:cNvPr id="4" name="Slide Number Placeholder 3">
            <a:extLst>
              <a:ext uri="{FF2B5EF4-FFF2-40B4-BE49-F238E27FC236}">
                <a16:creationId xmlns:a16="http://schemas.microsoft.com/office/drawing/2014/main" id="{3508F945-63E8-41A0-B931-E6FFBDCC9ED2}"/>
              </a:ext>
            </a:extLst>
          </p:cNvPr>
          <p:cNvSpPr>
            <a:spLocks noGrp="1"/>
          </p:cNvSpPr>
          <p:nvPr>
            <p:ph type="sldNum" sz="quarter" idx="12"/>
          </p:nvPr>
        </p:nvSpPr>
        <p:spPr/>
        <p:txBody>
          <a:bodyPr/>
          <a:lstStyle/>
          <a:p>
            <a:fld id="{4EC81F68-4976-451A-B2E9-79BCBD2F70CC}" type="slidenum">
              <a:rPr lang="en-AU" smtClean="0"/>
              <a:t>8</a:t>
            </a:fld>
            <a:endParaRPr lang="en-AU" dirty="0"/>
          </a:p>
        </p:txBody>
      </p:sp>
    </p:spTree>
    <p:extLst>
      <p:ext uri="{BB962C8B-B14F-4D97-AF65-F5344CB8AC3E}">
        <p14:creationId xmlns:p14="http://schemas.microsoft.com/office/powerpoint/2010/main" val="112525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476A63-BA8D-4C83-9E59-B6E90A026618}"/>
              </a:ext>
            </a:extLst>
          </p:cNvPr>
          <p:cNvSpPr>
            <a:spLocks noGrp="1"/>
          </p:cNvSpPr>
          <p:nvPr>
            <p:ph type="title"/>
          </p:nvPr>
        </p:nvSpPr>
        <p:spPr>
          <a:xfrm>
            <a:off x="729493" y="1884670"/>
            <a:ext cx="9399245" cy="3144614"/>
          </a:xfrm>
        </p:spPr>
        <p:txBody>
          <a:bodyPr/>
          <a:lstStyle/>
          <a:p>
            <a:r>
              <a:rPr lang="en-AU" dirty="0"/>
              <a:t>Upcoming MTP Activities</a:t>
            </a:r>
          </a:p>
        </p:txBody>
      </p:sp>
      <p:sp>
        <p:nvSpPr>
          <p:cNvPr id="3" name="Text Placeholder 2">
            <a:extLst>
              <a:ext uri="{FF2B5EF4-FFF2-40B4-BE49-F238E27FC236}">
                <a16:creationId xmlns:a16="http://schemas.microsoft.com/office/drawing/2014/main" id="{5D9F9F8A-7B3B-4CFD-AD51-F4ACC0AD73A4}"/>
              </a:ext>
            </a:extLst>
          </p:cNvPr>
          <p:cNvSpPr>
            <a:spLocks noGrp="1"/>
          </p:cNvSpPr>
          <p:nvPr>
            <p:ph type="body" idx="1"/>
          </p:nvPr>
        </p:nvSpPr>
        <p:spPr/>
        <p:txBody>
          <a:bodyPr/>
          <a:lstStyle/>
          <a:p>
            <a:r>
              <a:rPr lang="en-AU" b="1" dirty="0"/>
              <a:t>Blaine Miner</a:t>
            </a:r>
          </a:p>
        </p:txBody>
      </p:sp>
      <p:sp>
        <p:nvSpPr>
          <p:cNvPr id="4" name="Slide Number Placeholder 3">
            <a:extLst>
              <a:ext uri="{FF2B5EF4-FFF2-40B4-BE49-F238E27FC236}">
                <a16:creationId xmlns:a16="http://schemas.microsoft.com/office/drawing/2014/main" id="{5886942E-5AEC-44B3-8F61-D2530F45260F}"/>
              </a:ext>
            </a:extLst>
          </p:cNvPr>
          <p:cNvSpPr>
            <a:spLocks noGrp="1"/>
          </p:cNvSpPr>
          <p:nvPr>
            <p:ph type="sldNum" sz="quarter" idx="12"/>
          </p:nvPr>
        </p:nvSpPr>
        <p:spPr/>
        <p:txBody>
          <a:bodyPr/>
          <a:lstStyle/>
          <a:p>
            <a:fld id="{4EC81F68-4976-451A-B2E9-79BCBD2F70CC}" type="slidenum">
              <a:rPr lang="en-AU" smtClean="0"/>
              <a:pPr/>
              <a:t>9</a:t>
            </a:fld>
            <a:endParaRPr lang="en-AU" dirty="0"/>
          </a:p>
        </p:txBody>
      </p:sp>
    </p:spTree>
    <p:extLst>
      <p:ext uri="{BB962C8B-B14F-4D97-AF65-F5344CB8AC3E}">
        <p14:creationId xmlns:p14="http://schemas.microsoft.com/office/powerpoint/2010/main" val="91711326"/>
      </p:ext>
    </p:extLst>
  </p:cSld>
  <p:clrMapOvr>
    <a:masterClrMapping/>
  </p:clrMapOvr>
</p:sld>
</file>

<file path=ppt/theme/theme1.xml><?xml version="1.0" encoding="utf-8"?>
<a:theme xmlns:a="http://schemas.openxmlformats.org/drawingml/2006/main" name="AEMO 2018 A4 landscape">
  <a:themeElements>
    <a:clrScheme name="AEMO PPT 2018">
      <a:dk1>
        <a:srgbClr val="222324"/>
      </a:dk1>
      <a:lt1>
        <a:srgbClr val="FFFFFF"/>
      </a:lt1>
      <a:dk2>
        <a:srgbClr val="000000"/>
      </a:dk2>
      <a:lt2>
        <a:srgbClr val="E0E8EA"/>
      </a:lt2>
      <a:accent1>
        <a:srgbClr val="C41230"/>
      </a:accent1>
      <a:accent2>
        <a:srgbClr val="360F3C"/>
      </a:accent2>
      <a:accent3>
        <a:srgbClr val="F37421"/>
      </a:accent3>
      <a:accent4>
        <a:srgbClr val="FFC222"/>
      </a:accent4>
      <a:accent5>
        <a:srgbClr val="82859C"/>
      </a:accent5>
      <a:accent6>
        <a:srgbClr val="B3E0EE"/>
      </a:accent6>
      <a:hlink>
        <a:srgbClr val="C41230"/>
      </a:hlink>
      <a:folHlink>
        <a:srgbClr val="C41230"/>
      </a:folHlink>
    </a:clrScheme>
    <a:fontScheme name="AEMO TW Segoe">
      <a:majorFont>
        <a:latin typeface="Century Gothic"/>
        <a:ea typeface=""/>
        <a:cs typeface=""/>
      </a:majorFont>
      <a:minorFont>
        <a:latin typeface="Segoe UI Semi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EMO 2018 A4 landscape" id="{22A54129-71AA-4D41-B9F4-2AC7F2F42010}" vid="{06A90869-5A30-4725-8A1A-F8FF7B8EB7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0E2964DDED0EC4A8D459028649F1056" ma:contentTypeVersion="13" ma:contentTypeDescription="Create a new document." ma:contentTypeScope="" ma:versionID="ee8aba6cab5b99e025c02aced6e13774">
  <xsd:schema xmlns:xsd="http://www.w3.org/2001/XMLSchema" xmlns:xs="http://www.w3.org/2001/XMLSchema" xmlns:p="http://schemas.microsoft.com/office/2006/metadata/properties" xmlns:ns2="99eba8f5-7fec-4c00-afe1-f2f2944c28a7" xmlns:ns3="ff08f022-2cdc-49e5-914c-f7e666dadb4c" targetNamespace="http://schemas.microsoft.com/office/2006/metadata/properties" ma:root="true" ma:fieldsID="a272ee55274d59add8dca59113327f00" ns2:_="" ns3:_="">
    <xsd:import namespace="99eba8f5-7fec-4c00-afe1-f2f2944c28a7"/>
    <xsd:import namespace="ff08f022-2cdc-49e5-914c-f7e666dadb4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2: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eba8f5-7fec-4c00-afe1-f2f2944c28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Date" ma:index="20" nillable="true" ma:displayName="Date" ma:format="DateOnly" ma:internalNam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ff08f022-2cdc-49e5-914c-f7e666dadb4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Date xmlns="99eba8f5-7fec-4c00-afe1-f2f2944c28a7" xsi:nil="true"/>
  </documentManagement>
</p:properties>
</file>

<file path=customXml/itemProps1.xml><?xml version="1.0" encoding="utf-8"?>
<ds:datastoreItem xmlns:ds="http://schemas.openxmlformats.org/officeDocument/2006/customXml" ds:itemID="{EE403FD8-9B32-4D52-AE9D-8F35D29AF3DB}">
  <ds:schemaRefs>
    <ds:schemaRef ds:uri="http://schemas.microsoft.com/sharepoint/v3/contenttype/forms"/>
  </ds:schemaRefs>
</ds:datastoreItem>
</file>

<file path=customXml/itemProps2.xml><?xml version="1.0" encoding="utf-8"?>
<ds:datastoreItem xmlns:ds="http://schemas.openxmlformats.org/officeDocument/2006/customXml" ds:itemID="{2DC9CFB4-326B-4456-8819-8C43F9CE49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eba8f5-7fec-4c00-afe1-f2f2944c28a7"/>
    <ds:schemaRef ds:uri="ff08f022-2cdc-49e5-914c-f7e666dadb4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D8FDC2A-7B43-4B2F-889D-ACA4642F1F92}">
  <ds:schemaRefs>
    <ds:schemaRef ds:uri="http://purl.org/dc/terms/"/>
    <ds:schemaRef ds:uri="http://schemas.openxmlformats.org/package/2006/metadata/core-properties"/>
    <ds:schemaRef ds:uri="99eba8f5-7fec-4c00-afe1-f2f2944c28a7"/>
    <ds:schemaRef ds:uri="http://schemas.microsoft.com/office/2006/documentManagement/types"/>
    <ds:schemaRef ds:uri="http://schemas.microsoft.com/office/infopath/2007/PartnerControls"/>
    <ds:schemaRef ds:uri="http://purl.org/dc/elements/1.1/"/>
    <ds:schemaRef ds:uri="http://schemas.microsoft.com/office/2006/metadata/properties"/>
    <ds:schemaRef ds:uri="ff08f022-2cdc-49e5-914c-f7e666dadb4c"/>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0</TotalTime>
  <Words>2656</Words>
  <Application>Microsoft Office PowerPoint</Application>
  <PresentationFormat>Custom</PresentationFormat>
  <Paragraphs>414</Paragraphs>
  <Slides>24</Slides>
  <Notes>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AEMO 2018 A4 landscape</vt:lpstr>
      <vt:lpstr>5MS/GS Transition Focus Group #12: </vt:lpstr>
      <vt:lpstr>AEMO Competition Law  Meeting Protocol</vt:lpstr>
      <vt:lpstr>Agenda **Please disconnect from your workplace VPN for the WebEx call**</vt:lpstr>
      <vt:lpstr>Previous Actions</vt:lpstr>
      <vt:lpstr>Previous Actions</vt:lpstr>
      <vt:lpstr>Feedback from Industry re AEMO’s proposed Go-live delays</vt:lpstr>
      <vt:lpstr>Summary of feedback received to date</vt:lpstr>
      <vt:lpstr>Retail Go-Live Dates</vt:lpstr>
      <vt:lpstr>Upcoming MTP Activities</vt:lpstr>
      <vt:lpstr>Upcoming MTP Activities (Assumes Option 1 MDM Go-Live Dates)</vt:lpstr>
      <vt:lpstr>Consent to Distribute Roll-out Plans</vt:lpstr>
      <vt:lpstr>MTP CATS Transaction Volume Management Assumptions</vt:lpstr>
      <vt:lpstr>Objective</vt:lpstr>
      <vt:lpstr>Scope</vt:lpstr>
      <vt:lpstr>Required Participant Inputs</vt:lpstr>
      <vt:lpstr>Tranche 1 and Tranche 2 Definitions</vt:lpstr>
      <vt:lpstr>Transaction Volume Analysis -   Current Assumptions and Inputs</vt:lpstr>
      <vt:lpstr>Transaction Volume Analysis -   Current Assumptions and Inputs</vt:lpstr>
      <vt:lpstr>Transaction Volume Analysis -   Current Assumptions and Inputs</vt:lpstr>
      <vt:lpstr>Transaction Volume Analysis -   Current Assumptions and Inputs</vt:lpstr>
      <vt:lpstr>Next steps and general business</vt:lpstr>
      <vt:lpstr>Next steps &amp; general business</vt:lpstr>
      <vt:lpstr>Thank you for your attendance and participation!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5MS/GS Transition Focus Group #9:</dc:title>
  <dc:creator/>
  <cp:lastModifiedBy/>
  <cp:revision>411</cp:revision>
  <dcterms:created xsi:type="dcterms:W3CDTF">2020-07-22T00:49:48Z</dcterms:created>
  <dcterms:modified xsi:type="dcterms:W3CDTF">2021-02-11T02:52:04Z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EMODocumentType">
    <vt:lpwstr>1;#Operational Record|859762f2-4462-42eb-9744-c955c7e2c540</vt:lpwstr>
  </property>
  <property fmtid="{D5CDD505-2E9C-101B-9397-08002B2CF9AE}" pid="3" name="ContentTypeId">
    <vt:lpwstr>0x010100A0E2964DDED0EC4A8D459028649F1056</vt:lpwstr>
  </property>
  <property fmtid="{D5CDD505-2E9C-101B-9397-08002B2CF9AE}" pid="4" name="AEMOKeywords">
    <vt:lpwstr/>
  </property>
  <property fmtid="{D5CDD505-2E9C-101B-9397-08002B2CF9AE}" pid="5" name="_dlc_DocIdItemGuid">
    <vt:lpwstr>e32b781f-3140-40ab-a4cf-ae3cf7be3eb2</vt:lpwstr>
  </property>
</Properties>
</file>