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33"/>
  </p:notesMasterIdLst>
  <p:sldIdLst>
    <p:sldId id="256" r:id="rId5"/>
    <p:sldId id="258" r:id="rId6"/>
    <p:sldId id="257" r:id="rId7"/>
    <p:sldId id="1477" r:id="rId8"/>
    <p:sldId id="3697" r:id="rId9"/>
    <p:sldId id="3817" r:id="rId10"/>
    <p:sldId id="3818" r:id="rId11"/>
    <p:sldId id="3780" r:id="rId12"/>
    <p:sldId id="1497" r:id="rId13"/>
    <p:sldId id="3791" r:id="rId14"/>
    <p:sldId id="3822" r:id="rId15"/>
    <p:sldId id="1548" r:id="rId16"/>
    <p:sldId id="3819" r:id="rId17"/>
    <p:sldId id="3792" r:id="rId18"/>
    <p:sldId id="3820" r:id="rId19"/>
    <p:sldId id="3782" r:id="rId20"/>
    <p:sldId id="3783" r:id="rId21"/>
    <p:sldId id="3784" r:id="rId22"/>
    <p:sldId id="1502" r:id="rId23"/>
    <p:sldId id="3821" r:id="rId24"/>
    <p:sldId id="1544" r:id="rId25"/>
    <p:sldId id="3785" r:id="rId26"/>
    <p:sldId id="3786" r:id="rId27"/>
    <p:sldId id="1511" r:id="rId28"/>
    <p:sldId id="604" r:id="rId29"/>
    <p:sldId id="516" r:id="rId30"/>
    <p:sldId id="435" r:id="rId31"/>
    <p:sldId id="846" r:id="rId32"/>
  </p:sldIdLst>
  <p:sldSz cx="10691813" cy="7559675"/>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9F5DDD7-5513-433F-AADE-5BF4E067BEDE}">
          <p14:sldIdLst>
            <p14:sldId id="256"/>
            <p14:sldId id="258"/>
            <p14:sldId id="257"/>
            <p14:sldId id="1477"/>
            <p14:sldId id="3697"/>
            <p14:sldId id="3817"/>
            <p14:sldId id="3818"/>
            <p14:sldId id="3780"/>
            <p14:sldId id="1497"/>
            <p14:sldId id="3791"/>
            <p14:sldId id="3822"/>
            <p14:sldId id="1548"/>
            <p14:sldId id="3819"/>
            <p14:sldId id="3792"/>
            <p14:sldId id="3820"/>
            <p14:sldId id="3782"/>
            <p14:sldId id="3783"/>
            <p14:sldId id="3784"/>
            <p14:sldId id="1502"/>
            <p14:sldId id="3821"/>
            <p14:sldId id="1544"/>
            <p14:sldId id="3785"/>
            <p14:sldId id="3786"/>
            <p14:sldId id="1511"/>
            <p14:sldId id="604"/>
            <p14:sldId id="516"/>
            <p14:sldId id="435"/>
            <p14:sldId id="84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3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92D2CC-185E-4839-A38C-C3D3D232E9B8}" v="2" dt="2021-03-08T01:08:00.270"/>
    <p1510:client id="{B094B180-1DD8-40E7-9362-1E19D7725743}" v="112" dt="2021-03-08T03:22:13.830"/>
    <p1510:client id="{DBE6DB1B-17C3-74DD-E952-6F57A509908D}" v="26" dt="2021-03-08T22:30:24.064"/>
    <p1510:client id="{E726B29F-5002-0000-8276-C06245E4E9DC}" v="44" dt="2021-03-08T05:15:50.7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86" autoAdjust="0"/>
    <p:restoredTop sz="93931" autoAdjust="0"/>
  </p:normalViewPr>
  <p:slideViewPr>
    <p:cSldViewPr snapToGrid="0">
      <p:cViewPr varScale="1">
        <p:scale>
          <a:sx n="149" d="100"/>
          <a:sy n="149" d="100"/>
        </p:scale>
        <p:origin x="71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5347"/>
          </a:xfrm>
          <a:prstGeom prst="rect">
            <a:avLst/>
          </a:prstGeom>
        </p:spPr>
        <p:txBody>
          <a:bodyPr vert="horz" lIns="96661" tIns="48331" rIns="96661" bIns="48331" rtlCol="0"/>
          <a:lstStyle>
            <a:lvl1pPr algn="l">
              <a:defRPr sz="1300"/>
            </a:lvl1pPr>
          </a:lstStyle>
          <a:p>
            <a:endParaRPr lang="en-AU" dirty="0"/>
          </a:p>
        </p:txBody>
      </p:sp>
      <p:sp>
        <p:nvSpPr>
          <p:cNvPr id="3" name="Date Placeholder 2"/>
          <p:cNvSpPr>
            <a:spLocks noGrp="1"/>
          </p:cNvSpPr>
          <p:nvPr>
            <p:ph type="dt" idx="1"/>
          </p:nvPr>
        </p:nvSpPr>
        <p:spPr>
          <a:xfrm>
            <a:off x="3850443" y="1"/>
            <a:ext cx="2945659" cy="495347"/>
          </a:xfrm>
          <a:prstGeom prst="rect">
            <a:avLst/>
          </a:prstGeom>
        </p:spPr>
        <p:txBody>
          <a:bodyPr vert="horz" lIns="96661" tIns="48331" rIns="96661" bIns="48331" rtlCol="0"/>
          <a:lstStyle>
            <a:lvl1pPr algn="r">
              <a:defRPr sz="1300"/>
            </a:lvl1pPr>
          </a:lstStyle>
          <a:p>
            <a:fld id="{48202303-8887-4A82-9A12-4B8F161D12B2}" type="datetimeFigureOut">
              <a:rPr lang="en-AU" smtClean="0"/>
              <a:t>10/03/2021</a:t>
            </a:fld>
            <a:endParaRPr lang="en-AU" dirty="0"/>
          </a:p>
        </p:txBody>
      </p:sp>
      <p:sp>
        <p:nvSpPr>
          <p:cNvPr id="4" name="Slide Image Placeholder 3"/>
          <p:cNvSpPr>
            <a:spLocks noGrp="1" noRot="1" noChangeAspect="1"/>
          </p:cNvSpPr>
          <p:nvPr>
            <p:ph type="sldImg" idx="2"/>
          </p:nvPr>
        </p:nvSpPr>
        <p:spPr>
          <a:xfrm>
            <a:off x="1042988" y="1233488"/>
            <a:ext cx="4711700" cy="3332162"/>
          </a:xfrm>
          <a:prstGeom prst="rect">
            <a:avLst/>
          </a:prstGeom>
          <a:noFill/>
          <a:ln w="12700">
            <a:solidFill>
              <a:prstClr val="black"/>
            </a:solidFill>
          </a:ln>
        </p:spPr>
        <p:txBody>
          <a:bodyPr vert="horz" lIns="96661" tIns="48331" rIns="96661" bIns="48331" rtlCol="0" anchor="ctr"/>
          <a:lstStyle/>
          <a:p>
            <a:endParaRPr lang="en-AU" dirty="0"/>
          </a:p>
        </p:txBody>
      </p:sp>
      <p:sp>
        <p:nvSpPr>
          <p:cNvPr id="5" name="Notes Placeholder 4"/>
          <p:cNvSpPr>
            <a:spLocks noGrp="1"/>
          </p:cNvSpPr>
          <p:nvPr>
            <p:ph type="body" sz="quarter" idx="3"/>
          </p:nvPr>
        </p:nvSpPr>
        <p:spPr>
          <a:xfrm>
            <a:off x="679768" y="4751219"/>
            <a:ext cx="5438140" cy="3887362"/>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377317"/>
            <a:ext cx="2945659" cy="495346"/>
          </a:xfrm>
          <a:prstGeom prst="rect">
            <a:avLst/>
          </a:prstGeom>
        </p:spPr>
        <p:txBody>
          <a:bodyPr vert="horz" lIns="96661" tIns="48331" rIns="96661" bIns="48331" rtlCol="0" anchor="b"/>
          <a:lstStyle>
            <a:lvl1pPr algn="l">
              <a:defRPr sz="1300"/>
            </a:lvl1pPr>
          </a:lstStyle>
          <a:p>
            <a:endParaRPr lang="en-AU" dirty="0"/>
          </a:p>
        </p:txBody>
      </p:sp>
      <p:sp>
        <p:nvSpPr>
          <p:cNvPr id="7" name="Slide Number Placeholder 6"/>
          <p:cNvSpPr>
            <a:spLocks noGrp="1"/>
          </p:cNvSpPr>
          <p:nvPr>
            <p:ph type="sldNum" sz="quarter" idx="5"/>
          </p:nvPr>
        </p:nvSpPr>
        <p:spPr>
          <a:xfrm>
            <a:off x="3850443" y="9377317"/>
            <a:ext cx="2945659" cy="495346"/>
          </a:xfrm>
          <a:prstGeom prst="rect">
            <a:avLst/>
          </a:prstGeom>
        </p:spPr>
        <p:txBody>
          <a:bodyPr vert="horz" lIns="96661" tIns="48331" rIns="96661" bIns="48331" rtlCol="0" anchor="b"/>
          <a:lstStyle>
            <a:lvl1pPr algn="r">
              <a:defRPr sz="1300"/>
            </a:lvl1pPr>
          </a:lstStyle>
          <a:p>
            <a:fld id="{67F2BA09-8997-4F23-9B61-68CA9F8F31EE}" type="slidenum">
              <a:rPr lang="en-AU" smtClean="0"/>
              <a:t>‹#›</a:t>
            </a:fld>
            <a:endParaRPr lang="en-AU" dirty="0"/>
          </a:p>
        </p:txBody>
      </p:sp>
    </p:spTree>
    <p:extLst>
      <p:ext uri="{BB962C8B-B14F-4D97-AF65-F5344CB8AC3E}">
        <p14:creationId xmlns:p14="http://schemas.microsoft.com/office/powerpoint/2010/main" val="695816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7F2BA09-8997-4F23-9B61-68CA9F8F31EE}" type="slidenum">
              <a:rPr lang="en-AU" smtClean="0"/>
              <a:t>1</a:t>
            </a:fld>
            <a:endParaRPr lang="en-AU" dirty="0"/>
          </a:p>
        </p:txBody>
      </p:sp>
    </p:spTree>
    <p:extLst>
      <p:ext uri="{BB962C8B-B14F-4D97-AF65-F5344CB8AC3E}">
        <p14:creationId xmlns:p14="http://schemas.microsoft.com/office/powerpoint/2010/main" val="3885479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39DE090-26EF-450E-97B6-379DF324908B}"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AU"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0023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7F2BA09-8997-4F23-9B61-68CA9F8F31EE}" type="slidenum">
              <a:rPr lang="en-AU" smtClean="0"/>
              <a:t>26</a:t>
            </a:fld>
            <a:endParaRPr lang="en-AU" dirty="0"/>
          </a:p>
        </p:txBody>
      </p:sp>
    </p:spTree>
    <p:extLst>
      <p:ext uri="{BB962C8B-B14F-4D97-AF65-F5344CB8AC3E}">
        <p14:creationId xmlns:p14="http://schemas.microsoft.com/office/powerpoint/2010/main" val="9450678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5A90067-2361-4840-83F8-CBD421F060F8}"/>
              </a:ext>
            </a:extLst>
          </p:cNvPr>
          <p:cNvGrpSpPr/>
          <p:nvPr/>
        </p:nvGrpSpPr>
        <p:grpSpPr>
          <a:xfrm>
            <a:off x="-2522553" y="5191458"/>
            <a:ext cx="13381761" cy="3156233"/>
            <a:chOff x="-2935513" y="4064389"/>
            <a:chExt cx="15659100" cy="3693368"/>
          </a:xfrm>
        </p:grpSpPr>
        <p:sp>
          <p:nvSpPr>
            <p:cNvPr id="14" name="Freeform 15">
              <a:extLst>
                <a:ext uri="{FF2B5EF4-FFF2-40B4-BE49-F238E27FC236}">
                  <a16:creationId xmlns:a16="http://schemas.microsoft.com/office/drawing/2014/main" id="{DEBCA1C5-5795-4F26-B880-05CD7CA9A5B0}"/>
                </a:ext>
              </a:extLst>
            </p:cNvPr>
            <p:cNvSpPr>
              <a:spLocks/>
            </p:cNvSpPr>
            <p:nvPr/>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F253B752-9D1D-46A8-B0EA-628BFC103A70}"/>
                </a:ext>
              </a:extLst>
            </p:cNvPr>
            <p:cNvSpPr>
              <a:spLocks/>
            </p:cNvSpPr>
            <p:nvPr/>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p:nvSpPr>
        <p:spPr>
          <a:xfrm>
            <a:off x="0" y="0"/>
            <a:ext cx="10691813" cy="7559675"/>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01929" rtl="0" eaLnBrk="1" fontAlgn="auto" latinLnBrk="0" hangingPunct="1">
              <a:lnSpc>
                <a:spcPct val="100000"/>
              </a:lnSpc>
              <a:spcBef>
                <a:spcPts val="0"/>
              </a:spcBef>
              <a:spcAft>
                <a:spcPts val="0"/>
              </a:spcAft>
              <a:buClrTx/>
              <a:buSzTx/>
              <a:buFontTx/>
              <a:buNone/>
              <a:tabLst/>
              <a:defRPr/>
            </a:pPr>
            <a:endParaRPr kumimoji="0" lang="en-US" sz="1579"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735588" y="2591322"/>
            <a:ext cx="8018860" cy="2631887"/>
          </a:xfrm>
        </p:spPr>
        <p:txBody>
          <a:bodyPr anchor="b"/>
          <a:lstStyle>
            <a:lvl1pPr algn="l">
              <a:defRPr sz="5262"/>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735588" y="5400902"/>
            <a:ext cx="8018860" cy="690490"/>
          </a:xfrm>
        </p:spPr>
        <p:txBody>
          <a:bodyPr>
            <a:normAutofit/>
          </a:bodyPr>
          <a:lstStyle>
            <a:lvl1pPr marL="0" indent="0" algn="l">
              <a:buNone/>
              <a:defRPr sz="2456">
                <a:solidFill>
                  <a:schemeClr val="bg1"/>
                </a:solidFill>
              </a:defRPr>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9941028" y="6868355"/>
            <a:ext cx="505220" cy="402483"/>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8312197" y="6868355"/>
            <a:ext cx="1522449" cy="402483"/>
          </a:xfrm>
        </p:spPr>
        <p:txBody>
          <a:bodyPr/>
          <a:lstStyle>
            <a:lvl1pPr>
              <a:defRPr>
                <a:solidFill>
                  <a:schemeClr val="bg1"/>
                </a:solidFill>
              </a:defRPr>
            </a:lvl1pPr>
          </a:lstStyle>
          <a:p>
            <a:fld id="{13236F94-E2BE-4E01-9B99-A9873DC8B1AA}" type="datetime1">
              <a:rPr lang="en-AU" smtClean="0"/>
              <a:t>10/03/2021</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525940" y="6868355"/>
            <a:ext cx="4679868" cy="402483"/>
          </a:xfrm>
        </p:spPr>
        <p:txBody>
          <a:bodyPr/>
          <a:lstStyle>
            <a:lvl1pPr>
              <a:defRPr>
                <a:solidFill>
                  <a:schemeClr val="bg1"/>
                </a:solidFill>
              </a:defRPr>
            </a:lvl1pPr>
          </a:lstStyle>
          <a:p>
            <a:endParaRPr lang="en-AU" dirty="0"/>
          </a:p>
        </p:txBody>
      </p:sp>
      <p:pic>
        <p:nvPicPr>
          <p:cNvPr id="11" name="Picture 10">
            <a:extLst>
              <a:ext uri="{FF2B5EF4-FFF2-40B4-BE49-F238E27FC236}">
                <a16:creationId xmlns:a16="http://schemas.microsoft.com/office/drawing/2014/main" id="{5DF909FA-3722-4F31-ACE2-78B291F153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2657" y="834013"/>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684793" y="503978"/>
            <a:ext cx="6774452" cy="6202505"/>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33620" y="3436577"/>
            <a:ext cx="2907626" cy="2035755"/>
          </a:xfrm>
        </p:spPr>
        <p:txBody>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83CAFF69-C7CA-4127-99CE-9EFA1FF1E342}" type="datetime1">
              <a:rPr lang="en-AU" smtClean="0"/>
              <a:t>10/03/2021</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pic>
        <p:nvPicPr>
          <p:cNvPr id="9" name="Picture 8">
            <a:extLst>
              <a:ext uri="{FF2B5EF4-FFF2-40B4-BE49-F238E27FC236}">
                <a16:creationId xmlns:a16="http://schemas.microsoft.com/office/drawing/2014/main" id="{4BA7C90F-9669-4678-B9A5-7D2A32BE2D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B963A3D-4158-4862-80EF-B6397DC9CE90}"/>
              </a:ext>
            </a:extLst>
          </p:cNvPr>
          <p:cNvGrpSpPr/>
          <p:nvPr/>
        </p:nvGrpSpPr>
        <p:grpSpPr>
          <a:xfrm>
            <a:off x="-2080098" y="5309446"/>
            <a:ext cx="13381761" cy="3156233"/>
            <a:chOff x="-2935513" y="4064389"/>
            <a:chExt cx="15659100" cy="3693368"/>
          </a:xfrm>
        </p:grpSpPr>
        <p:sp>
          <p:nvSpPr>
            <p:cNvPr id="6" name="Freeform 15">
              <a:extLst>
                <a:ext uri="{FF2B5EF4-FFF2-40B4-BE49-F238E27FC236}">
                  <a16:creationId xmlns:a16="http://schemas.microsoft.com/office/drawing/2014/main" id="{847E1A0B-CD25-493E-BBD2-63F153442D8D}"/>
                </a:ext>
              </a:extLst>
            </p:cNvPr>
            <p:cNvSpPr>
              <a:spLocks/>
            </p:cNvSpPr>
            <p:nvPr/>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5E2C415D-48A1-4209-A679-82D52AD61504}"/>
                </a:ext>
              </a:extLst>
            </p:cNvPr>
            <p:cNvSpPr>
              <a:spLocks/>
            </p:cNvSpPr>
            <p:nvPr/>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D2C647D8-C790-464F-B73C-E653BB913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3138" y="3080572"/>
            <a:ext cx="4245537" cy="1398530"/>
          </a:xfrm>
          <a:prstGeom prst="rect">
            <a:avLst/>
          </a:prstGeom>
        </p:spPr>
      </p:pic>
    </p:spTree>
    <p:extLst>
      <p:ext uri="{BB962C8B-B14F-4D97-AF65-F5344CB8AC3E}">
        <p14:creationId xmlns:p14="http://schemas.microsoft.com/office/powerpoint/2010/main" val="535503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AAC8BAC0-67E9-4CE6-950E-B12A29C524AE}" type="datetime1">
              <a:rPr lang="en-AU" smtClean="0"/>
              <a:t>10/03/2021</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96966F1C-22DB-47A8-8E30-240A14932D3A}"/>
              </a:ext>
            </a:extLst>
          </p:cNvPr>
          <p:cNvSpPr>
            <a:spLocks noGrp="1"/>
          </p:cNvSpPr>
          <p:nvPr>
            <p:ph type="body" sz="quarter" idx="13"/>
          </p:nvPr>
        </p:nvSpPr>
        <p:spPr>
          <a:xfrm>
            <a:off x="3686400" y="503237"/>
            <a:ext cx="6775200" cy="6202800"/>
          </a:xfrm>
        </p:spPr>
        <p:txBody>
          <a:bodyPr/>
          <a:lstStyle>
            <a:lvl1pPr marL="360363" indent="-360363">
              <a:buFont typeface="+mj-lt"/>
              <a:buAutoNum type="arabicPeriod"/>
              <a:defRPr/>
            </a:lvl1pPr>
            <a:lvl2pPr marL="858165" indent="-457200">
              <a:buFont typeface="+mj-lt"/>
              <a:buAutoNum type="arabicPeriod"/>
              <a:defRPr/>
            </a:lvl2pPr>
            <a:lvl3pPr marL="1144829" indent="-342900">
              <a:buFont typeface="+mj-lt"/>
              <a:buAutoNum type="arabicPeriod"/>
              <a:defRPr/>
            </a:lvl3pPr>
            <a:lvl4pPr marL="1545793" indent="-342900">
              <a:buFont typeface="+mj-lt"/>
              <a:buAutoNum type="arabicPeriod"/>
              <a:defRPr/>
            </a:lvl4pPr>
            <a:lvl5pPr marL="1946758"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10" name="Picture 9">
            <a:extLst>
              <a:ext uri="{FF2B5EF4-FFF2-40B4-BE49-F238E27FC236}">
                <a16:creationId xmlns:a16="http://schemas.microsoft.com/office/drawing/2014/main" id="{35A87A14-C640-4048-95A7-4EF6E742A0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71C5D626-DFB5-42E8-9D55-E343FDD8FA48}" type="datetime1">
              <a:rPr lang="en-AU" smtClean="0"/>
              <a:t>10/03/2021</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729493" y="1884670"/>
            <a:ext cx="9221689" cy="3144614"/>
          </a:xfrm>
        </p:spPr>
        <p:txBody>
          <a:bodyPr anchor="b"/>
          <a:lstStyle>
            <a:lvl1pPr>
              <a:defRPr sz="5262"/>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729493" y="5059034"/>
            <a:ext cx="9221689" cy="1653678"/>
          </a:xfrm>
        </p:spPr>
        <p:txBody>
          <a:bodyPr/>
          <a:lstStyle>
            <a:lvl1pPr marL="0" indent="0">
              <a:buNone/>
              <a:defRPr sz="2105">
                <a:solidFill>
                  <a:schemeClr val="bg1"/>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DC115826-18F4-4360-B9AB-412FAC432DCD}" type="datetime1">
              <a:rPr lang="en-AU" smtClean="0"/>
              <a:t>10/03/2021</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dirty="0"/>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pic>
        <p:nvPicPr>
          <p:cNvPr id="7" name="Picture 6">
            <a:extLst>
              <a:ext uri="{FF2B5EF4-FFF2-40B4-BE49-F238E27FC236}">
                <a16:creationId xmlns:a16="http://schemas.microsoft.com/office/drawing/2014/main" id="{EE399150-2915-4920-A24D-8FAED5E18E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06547" y="2012414"/>
            <a:ext cx="5048093"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5412730" y="2012414"/>
            <a:ext cx="5049240"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8C4DB20-BA29-42F8-AB13-BA40A7EEDC1E}" type="datetime1">
              <a:rPr lang="en-AU" smtClean="0"/>
              <a:t>10/03/2021</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05207" y="150797"/>
            <a:ext cx="7895736" cy="130955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05208" y="1853171"/>
            <a:ext cx="5054385"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05208" y="2761381"/>
            <a:ext cx="5054385"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5412730" y="1853171"/>
            <a:ext cx="5054407"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5412730" y="2761381"/>
            <a:ext cx="5054407"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EAC120BA-D1F3-4D3B-8FD8-63989426A023}" type="datetime1">
              <a:rPr lang="en-AU" smtClean="0"/>
              <a:t>10/03/2021</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3B6224E3-F94C-4071-86A7-3D6648730F0A}" type="datetime1">
              <a:rPr lang="en-AU" smtClean="0"/>
              <a:t>10/03/2021</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27ECD123-82BF-45BF-B22F-5ABB57E94D4C}" type="datetime1">
              <a:rPr lang="en-AU" smtClean="0"/>
              <a:t>10/03/2021</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684793" y="503978"/>
            <a:ext cx="6774452" cy="620250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33620" y="3436577"/>
            <a:ext cx="2907626" cy="2035755"/>
          </a:xfrm>
        </p:spPr>
        <p:txBody>
          <a:bodyPr>
            <a:normAutofit/>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C6C0702F-6BD8-41C4-AC80-53F144499EC5}" type="datetime1">
              <a:rPr lang="en-AU" smtClean="0"/>
              <a:t>10/03/2021</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pic>
        <p:nvPicPr>
          <p:cNvPr id="9" name="Picture 8">
            <a:extLst>
              <a:ext uri="{FF2B5EF4-FFF2-40B4-BE49-F238E27FC236}">
                <a16:creationId xmlns:a16="http://schemas.microsoft.com/office/drawing/2014/main" id="{CD7A8669-24E6-424D-B888-CEC73E481E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p:nvSpPr>
        <p:spPr>
          <a:xfrm>
            <a:off x="0" y="0"/>
            <a:ext cx="10691813" cy="1461188"/>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84"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06547" y="150494"/>
            <a:ext cx="7894138" cy="1310695"/>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06546" y="2012414"/>
            <a:ext cx="10255425" cy="479654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8327920" y="7006699"/>
            <a:ext cx="1522449"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DEE3B658-50EC-4ABB-BFE5-C839528F528D}" type="datetime1">
              <a:rPr lang="en-AU" smtClean="0"/>
              <a:t>10/03/2021</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541663" y="7006699"/>
            <a:ext cx="4679868" cy="402483"/>
          </a:xfrm>
          <a:prstGeom prst="rect">
            <a:avLst/>
          </a:prstGeom>
        </p:spPr>
        <p:txBody>
          <a:bodyPr vert="horz" lIns="91440" tIns="45720" rIns="91440" bIns="45720" rtlCol="0" anchor="ctr"/>
          <a:lstStyle>
            <a:lvl1pPr algn="r">
              <a:defRPr sz="1052">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9956751" y="7006699"/>
            <a:ext cx="505220"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4EC81F68-4976-451A-B2E9-79BCBD2F70CC}" type="slidenum">
              <a:rPr lang="en-AU" smtClean="0"/>
              <a:t>‹#›</a:t>
            </a:fld>
            <a:endParaRPr lang="en-AU" dirty="0"/>
          </a:p>
        </p:txBody>
      </p:sp>
      <p:pic>
        <p:nvPicPr>
          <p:cNvPr id="8" name="Picture 7">
            <a:extLst>
              <a:ext uri="{FF2B5EF4-FFF2-40B4-BE49-F238E27FC236}">
                <a16:creationId xmlns:a16="http://schemas.microsoft.com/office/drawing/2014/main" id="{97C1AA2C-3FFA-48E8-B036-2C5DC3A52F92}"/>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06547" y="6854541"/>
            <a:ext cx="1522450" cy="501513"/>
          </a:xfrm>
          <a:prstGeom prst="rect">
            <a:avLst/>
          </a:prstGeom>
        </p:spPr>
      </p:pic>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hf hdr="0" ftr="0" dt="0"/>
  <p:txStyles>
    <p:titleStyle>
      <a:lvl1pPr algn="l" defTabSz="801929" rtl="0" eaLnBrk="1" latinLnBrk="0" hangingPunct="1">
        <a:lnSpc>
          <a:spcPct val="90000"/>
        </a:lnSpc>
        <a:spcBef>
          <a:spcPct val="0"/>
        </a:spcBef>
        <a:buNone/>
        <a:defRPr sz="3859" b="0" kern="1200">
          <a:solidFill>
            <a:schemeClr val="bg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538F-3D75-4E6A-B0F9-138325A4EDBF}"/>
              </a:ext>
            </a:extLst>
          </p:cNvPr>
          <p:cNvSpPr>
            <a:spLocks noGrp="1"/>
          </p:cNvSpPr>
          <p:nvPr>
            <p:ph type="ctrTitle"/>
          </p:nvPr>
        </p:nvSpPr>
        <p:spPr>
          <a:xfrm>
            <a:off x="582871" y="1581150"/>
            <a:ext cx="9607541" cy="1755816"/>
          </a:xfrm>
        </p:spPr>
        <p:txBody>
          <a:bodyPr>
            <a:normAutofit/>
          </a:bodyPr>
          <a:lstStyle/>
          <a:p>
            <a:r>
              <a:rPr lang="en-AU" sz="4000" dirty="0"/>
              <a:t>5MS/GS Transition Focus Group #13: </a:t>
            </a:r>
            <a:endParaRPr lang="en-AU" sz="4000" i="1" dirty="0"/>
          </a:p>
        </p:txBody>
      </p:sp>
      <p:sp>
        <p:nvSpPr>
          <p:cNvPr id="3" name="Subtitle 2">
            <a:extLst>
              <a:ext uri="{FF2B5EF4-FFF2-40B4-BE49-F238E27FC236}">
                <a16:creationId xmlns:a16="http://schemas.microsoft.com/office/drawing/2014/main" id="{3757E418-19FE-40E5-999B-F1E2819A5EAE}"/>
              </a:ext>
            </a:extLst>
          </p:cNvPr>
          <p:cNvSpPr>
            <a:spLocks noGrp="1"/>
          </p:cNvSpPr>
          <p:nvPr>
            <p:ph type="subTitle" idx="1"/>
          </p:nvPr>
        </p:nvSpPr>
        <p:spPr>
          <a:xfrm>
            <a:off x="756165" y="3399312"/>
            <a:ext cx="9434247" cy="2375505"/>
          </a:xfrm>
        </p:spPr>
        <p:txBody>
          <a:bodyPr vert="horz" lIns="91440" tIns="45720" rIns="91440" bIns="45720" rtlCol="0" anchor="t">
            <a:noAutofit/>
          </a:bodyPr>
          <a:lstStyle/>
          <a:p>
            <a:pPr>
              <a:lnSpc>
                <a:spcPct val="200000"/>
              </a:lnSpc>
            </a:pPr>
            <a:r>
              <a:rPr lang="en-AU" sz="1800" b="1" dirty="0">
                <a:latin typeface="Arial"/>
                <a:cs typeface="Arial"/>
              </a:rPr>
              <a:t>Thursday 11</a:t>
            </a:r>
            <a:r>
              <a:rPr lang="en-AU" sz="1800" b="1" baseline="30000" dirty="0">
                <a:latin typeface="Arial"/>
                <a:cs typeface="Arial"/>
              </a:rPr>
              <a:t>th</a:t>
            </a:r>
            <a:r>
              <a:rPr lang="en-AU" sz="1800" b="1" dirty="0">
                <a:latin typeface="Arial"/>
                <a:cs typeface="Arial"/>
              </a:rPr>
              <a:t> March 2021</a:t>
            </a:r>
          </a:p>
          <a:p>
            <a:r>
              <a:rPr lang="en-AU" sz="1800" b="1" dirty="0">
                <a:latin typeface="Arial" panose="020B0604020202020204" pitchFamily="34" charset="0"/>
                <a:cs typeface="Arial" panose="020B0604020202020204" pitchFamily="34" charset="0"/>
              </a:rPr>
              <a:t>WebEx only </a:t>
            </a:r>
            <a:r>
              <a:rPr lang="en-AU" sz="1800" dirty="0">
                <a:latin typeface="Arial" panose="020B0604020202020204" pitchFamily="34" charset="0"/>
                <a:cs typeface="Arial" panose="020B0604020202020204" pitchFamily="34" charset="0"/>
              </a:rPr>
              <a:t>[details in calendar invitation]</a:t>
            </a:r>
          </a:p>
          <a:p>
            <a:r>
              <a:rPr lang="en-AU" sz="1800" b="1" dirty="0">
                <a:solidFill>
                  <a:srgbClr val="FFFF00"/>
                </a:solidFill>
                <a:latin typeface="Arial" panose="020B0604020202020204" pitchFamily="34" charset="0"/>
                <a:cs typeface="Arial" panose="020B0604020202020204" pitchFamily="34" charset="0"/>
              </a:rPr>
              <a:t>**Please disconnect from your workplace VPN for the WebEx call**</a:t>
            </a:r>
          </a:p>
          <a:p>
            <a:endParaRPr lang="en-AU" sz="1800" dirty="0">
              <a:latin typeface="Arial" panose="020B0604020202020204" pitchFamily="34" charset="0"/>
              <a:cs typeface="Arial" panose="020B0604020202020204" pitchFamily="34" charset="0"/>
            </a:endParaRPr>
          </a:p>
          <a:p>
            <a:pPr algn="ctr"/>
            <a:r>
              <a:rPr lang="en-AU" sz="1800" b="1" dirty="0">
                <a:solidFill>
                  <a:srgbClr val="FFFF00"/>
                </a:solidFill>
                <a:latin typeface="Arial" panose="020B0604020202020204" pitchFamily="34" charset="0"/>
                <a:cs typeface="Arial" panose="020B0604020202020204" pitchFamily="34" charset="0"/>
              </a:rPr>
              <a:t>PLEASE NOTE THIS MEETING WILL BE RECORDED FOR THE PURPOSE OF PREPARING MINUTES</a:t>
            </a:r>
          </a:p>
        </p:txBody>
      </p:sp>
      <p:sp>
        <p:nvSpPr>
          <p:cNvPr id="4" name="Slide Number Placeholder 3">
            <a:extLst>
              <a:ext uri="{FF2B5EF4-FFF2-40B4-BE49-F238E27FC236}">
                <a16:creationId xmlns:a16="http://schemas.microsoft.com/office/drawing/2014/main" id="{C9BE4E17-DE6C-46E3-8AA7-89A9CEBF535E}"/>
              </a:ext>
            </a:extLst>
          </p:cNvPr>
          <p:cNvSpPr>
            <a:spLocks noGrp="1"/>
          </p:cNvSpPr>
          <p:nvPr>
            <p:ph type="sldNum" sz="quarter" idx="12"/>
          </p:nvPr>
        </p:nvSpPr>
        <p:spPr/>
        <p:txBody>
          <a:bodyPr/>
          <a:lstStyle/>
          <a:p>
            <a:fld id="{4EC81F68-4976-451A-B2E9-79BCBD2F70CC}" type="slidenum">
              <a:rPr lang="en-AU" smtClean="0"/>
              <a:pPr/>
              <a:t>1</a:t>
            </a:fld>
            <a:endParaRPr lang="en-AU" dirty="0"/>
          </a:p>
        </p:txBody>
      </p:sp>
    </p:spTree>
    <p:extLst>
      <p:ext uri="{BB962C8B-B14F-4D97-AF65-F5344CB8AC3E}">
        <p14:creationId xmlns:p14="http://schemas.microsoft.com/office/powerpoint/2010/main" val="2631573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5FCD6-6009-4C00-A987-1BE3EEB4D728}"/>
              </a:ext>
            </a:extLst>
          </p:cNvPr>
          <p:cNvSpPr>
            <a:spLocks noGrp="1"/>
          </p:cNvSpPr>
          <p:nvPr>
            <p:ph type="title"/>
          </p:nvPr>
        </p:nvSpPr>
        <p:spPr>
          <a:xfrm>
            <a:off x="206547" y="150494"/>
            <a:ext cx="10255424" cy="1310695"/>
          </a:xfrm>
        </p:spPr>
        <p:txBody>
          <a:bodyPr/>
          <a:lstStyle/>
          <a:p>
            <a:r>
              <a:rPr lang="en-AU" dirty="0"/>
              <a:t>Roll-out plans overview</a:t>
            </a:r>
          </a:p>
        </p:txBody>
      </p:sp>
      <p:sp>
        <p:nvSpPr>
          <p:cNvPr id="3" name="Content Placeholder 2">
            <a:extLst>
              <a:ext uri="{FF2B5EF4-FFF2-40B4-BE49-F238E27FC236}">
                <a16:creationId xmlns:a16="http://schemas.microsoft.com/office/drawing/2014/main" id="{0A29A197-A1BA-4B29-9CD8-7E11CB479ECA}"/>
              </a:ext>
            </a:extLst>
          </p:cNvPr>
          <p:cNvSpPr>
            <a:spLocks noGrp="1"/>
          </p:cNvSpPr>
          <p:nvPr>
            <p:ph idx="1"/>
          </p:nvPr>
        </p:nvSpPr>
        <p:spPr>
          <a:xfrm>
            <a:off x="206546" y="1611683"/>
            <a:ext cx="10255425" cy="5479713"/>
          </a:xfrm>
        </p:spPr>
        <p:txBody>
          <a:bodyPr vert="horz" lIns="91440" tIns="45720" rIns="91440" bIns="45720" rtlCol="0" anchor="t">
            <a:normAutofit/>
          </a:bodyPr>
          <a:lstStyle/>
          <a:p>
            <a:pPr marL="200025" indent="-200025"/>
            <a:r>
              <a:rPr lang="en-AU" sz="2150" dirty="0"/>
              <a:t>Objective</a:t>
            </a:r>
          </a:p>
          <a:p>
            <a:pPr marL="600710" lvl="1" indent="-200025"/>
            <a:r>
              <a:rPr lang="en-AU" sz="1449" dirty="0">
                <a:cs typeface="Segoe UI Semilight"/>
              </a:rPr>
              <a:t>Rollout plans are to be provided to AEMO to assist in confirming:</a:t>
            </a:r>
          </a:p>
          <a:p>
            <a:pPr marL="1001395" lvl="2" indent="-200025"/>
            <a:r>
              <a:rPr lang="en-AU" sz="1050" dirty="0">
                <a:cs typeface="Segoe UI Semilight"/>
              </a:rPr>
              <a:t>Tranche 1 meters becoming 5min capable (MTP by 31 July 2021 and Rule by 1 Oct 2021)</a:t>
            </a:r>
          </a:p>
          <a:p>
            <a:pPr marL="1001395" lvl="2" indent="-200025"/>
            <a:r>
              <a:rPr lang="en-AU" sz="1098" dirty="0">
                <a:cs typeface="Segoe UI Semilight"/>
              </a:rPr>
              <a:t>Tranche 2 meters delivering 5min metering data (MTP by 30 Nov 2022 and Rule by 1 Dec 2022)</a:t>
            </a:r>
          </a:p>
          <a:p>
            <a:pPr marL="1001395" lvl="2" indent="-200025"/>
            <a:r>
              <a:rPr lang="en-AU" sz="1098" dirty="0">
                <a:cs typeface="Segoe UI Semilight"/>
              </a:rPr>
              <a:t>Tranche 1 and 2 datastreams being converted from Net to register level</a:t>
            </a:r>
          </a:p>
          <a:p>
            <a:pPr marL="1001395" lvl="2" indent="-200025"/>
            <a:r>
              <a:rPr lang="en-AU" sz="1098" dirty="0">
                <a:cs typeface="Segoe UI Semilight"/>
              </a:rPr>
              <a:t>NCONUML and ‘unknown’ cross boundary NMIs being created</a:t>
            </a:r>
          </a:p>
          <a:p>
            <a:pPr marL="200025" indent="-200025"/>
            <a:r>
              <a:rPr lang="en-AU" sz="1800" dirty="0">
                <a:cs typeface="Segoe UI Semilight"/>
              </a:rPr>
              <a:t>AEMO’s validations</a:t>
            </a:r>
          </a:p>
          <a:p>
            <a:pPr marL="600710" lvl="1" indent="-200025"/>
            <a:r>
              <a:rPr lang="en-AU" sz="1400" dirty="0">
                <a:cs typeface="Segoe UI Semilight"/>
              </a:rPr>
              <a:t>AEMO will mainly scrutinise Tranche 1 meter rollout plans, using MSATS Prod values as a gauge</a:t>
            </a:r>
          </a:p>
          <a:p>
            <a:pPr marL="600710" lvl="1" indent="-200025"/>
            <a:r>
              <a:rPr lang="en-AU" sz="1449" dirty="0">
                <a:cs typeface="Segoe UI Semilight"/>
              </a:rPr>
              <a:t>AEMO is considering the development of reports to validate RTC code population and 5min metering data delivery for Tranche 1 meters (emphasis will initially be on essential meters)</a:t>
            </a:r>
          </a:p>
          <a:p>
            <a:pPr marL="200025" indent="-200025"/>
            <a:r>
              <a:rPr lang="en-AU" sz="1800" dirty="0">
                <a:cs typeface="Segoe UI Semilight"/>
              </a:rPr>
              <a:t>General observations</a:t>
            </a:r>
          </a:p>
          <a:p>
            <a:pPr marL="600710" lvl="1" indent="-200025"/>
            <a:r>
              <a:rPr lang="en-AU" sz="1400" dirty="0">
                <a:cs typeface="Segoe UI Semilight"/>
              </a:rPr>
              <a:t>Good coverage across all plan types</a:t>
            </a:r>
          </a:p>
          <a:p>
            <a:pPr marL="600710" lvl="1" indent="-200025"/>
            <a:r>
              <a:rPr lang="en-AU" sz="1400">
                <a:cs typeface="Segoe UI Semilight"/>
              </a:rPr>
              <a:t>Several Participants have not consented to sharing their rollout plans with Industry</a:t>
            </a:r>
          </a:p>
          <a:p>
            <a:pPr marL="600710" lvl="1" indent="-200025">
              <a:spcBef>
                <a:spcPts val="438"/>
              </a:spcBef>
            </a:pPr>
            <a:r>
              <a:rPr lang="en-AU" sz="1400" dirty="0">
                <a:cs typeface="Segoe UI Semilight"/>
              </a:rPr>
              <a:t>AEMO proposing to request Tranche 1 Metering Data Delivery plans from 1 May</a:t>
            </a:r>
          </a:p>
          <a:p>
            <a:pPr marL="200025" indent="-200025"/>
            <a:r>
              <a:rPr lang="en-AU" sz="1800" dirty="0">
                <a:cs typeface="Segoe UI Semilight"/>
              </a:rPr>
              <a:t>Next steps</a:t>
            </a:r>
          </a:p>
          <a:p>
            <a:pPr marL="600710" lvl="1" indent="-200025"/>
            <a:r>
              <a:rPr lang="en-AU" sz="1449" dirty="0">
                <a:cs typeface="Segoe UI Semilight"/>
              </a:rPr>
              <a:t>AEMO to circulate rollout plans where explicit consent has been provided</a:t>
            </a:r>
          </a:p>
          <a:p>
            <a:pPr marL="600710" lvl="1" indent="-200025"/>
            <a:r>
              <a:rPr lang="en-AU" sz="1449" dirty="0">
                <a:cs typeface="Segoe UI Semilight"/>
              </a:rPr>
              <a:t>AEMO to circulate updated rollout plan templates to ensure reporting is at the meter level, excluding NCONUML and ‘unknown cross boundary NMI creation plans</a:t>
            </a:r>
          </a:p>
          <a:p>
            <a:pPr marL="600710" lvl="1" indent="-200025"/>
            <a:r>
              <a:rPr lang="en-AU" sz="1449" dirty="0">
                <a:cs typeface="Segoe UI Semilight"/>
              </a:rPr>
              <a:t>AEMO to update its CATS transaction volume analysis and share the updated results with the TFG</a:t>
            </a:r>
          </a:p>
          <a:p>
            <a:pPr marL="200025" indent="-200025"/>
            <a:endParaRPr lang="en-AU" sz="1800" dirty="0">
              <a:cs typeface="Segoe UI Semilight"/>
            </a:endParaRPr>
          </a:p>
          <a:p>
            <a:pPr marL="600710" lvl="1" indent="-200025"/>
            <a:endParaRPr lang="en-AU" sz="1449" dirty="0">
              <a:cs typeface="Segoe UI Semilight"/>
            </a:endParaRPr>
          </a:p>
        </p:txBody>
      </p:sp>
      <p:sp>
        <p:nvSpPr>
          <p:cNvPr id="4" name="Slide Number Placeholder 3">
            <a:extLst>
              <a:ext uri="{FF2B5EF4-FFF2-40B4-BE49-F238E27FC236}">
                <a16:creationId xmlns:a16="http://schemas.microsoft.com/office/drawing/2014/main" id="{1301B032-995D-407E-A275-3C300485B563}"/>
              </a:ext>
            </a:extLst>
          </p:cNvPr>
          <p:cNvSpPr>
            <a:spLocks noGrp="1"/>
          </p:cNvSpPr>
          <p:nvPr>
            <p:ph type="sldNum" sz="quarter" idx="12"/>
          </p:nvPr>
        </p:nvSpPr>
        <p:spPr/>
        <p:txBody>
          <a:bodyPr/>
          <a:lstStyle/>
          <a:p>
            <a:fld id="{4EC81F68-4976-451A-B2E9-79BCBD2F70CC}" type="slidenum">
              <a:rPr lang="en-AU" smtClean="0"/>
              <a:t>10</a:t>
            </a:fld>
            <a:endParaRPr lang="en-AU" dirty="0"/>
          </a:p>
        </p:txBody>
      </p:sp>
    </p:spTree>
    <p:extLst>
      <p:ext uri="{BB962C8B-B14F-4D97-AF65-F5344CB8AC3E}">
        <p14:creationId xmlns:p14="http://schemas.microsoft.com/office/powerpoint/2010/main" val="4001640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10485266" cy="1310695"/>
          </a:xfrm>
        </p:spPr>
        <p:txBody>
          <a:bodyPr>
            <a:normAutofit/>
          </a:bodyPr>
          <a:lstStyle/>
          <a:p>
            <a:r>
              <a:rPr lang="en-AU" sz="3600" dirty="0"/>
              <a:t>Provided Plans’ Summary</a:t>
            </a:r>
            <a:endParaRPr lang="en-AU"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11</a:t>
            </a:fld>
            <a:endParaRPr lang="en-AU" dirty="0"/>
          </a:p>
        </p:txBody>
      </p:sp>
      <p:graphicFrame>
        <p:nvGraphicFramePr>
          <p:cNvPr id="5" name="Table 5">
            <a:extLst>
              <a:ext uri="{FF2B5EF4-FFF2-40B4-BE49-F238E27FC236}">
                <a16:creationId xmlns:a16="http://schemas.microsoft.com/office/drawing/2014/main" id="{427FC792-52B3-4C82-997D-9918FEDD450D}"/>
              </a:ext>
            </a:extLst>
          </p:cNvPr>
          <p:cNvGraphicFramePr>
            <a:graphicFrameLocks noGrp="1"/>
          </p:cNvGraphicFramePr>
          <p:nvPr>
            <p:extLst>
              <p:ext uri="{D42A27DB-BD31-4B8C-83A1-F6EECF244321}">
                <p14:modId xmlns:p14="http://schemas.microsoft.com/office/powerpoint/2010/main" val="245794882"/>
              </p:ext>
            </p:extLst>
          </p:nvPr>
        </p:nvGraphicFramePr>
        <p:xfrm>
          <a:off x="206547" y="1757998"/>
          <a:ext cx="4931465" cy="5628640"/>
        </p:xfrm>
        <a:graphic>
          <a:graphicData uri="http://schemas.openxmlformats.org/drawingml/2006/table">
            <a:tbl>
              <a:tblPr firstRow="1" bandRow="1">
                <a:tableStyleId>{21E4AEA4-8DFA-4A89-87EB-49C32662AFE0}</a:tableStyleId>
              </a:tblPr>
              <a:tblGrid>
                <a:gridCol w="1072282">
                  <a:extLst>
                    <a:ext uri="{9D8B030D-6E8A-4147-A177-3AD203B41FA5}">
                      <a16:colId xmlns:a16="http://schemas.microsoft.com/office/drawing/2014/main" val="2737395853"/>
                    </a:ext>
                  </a:extLst>
                </a:gridCol>
                <a:gridCol w="749940">
                  <a:extLst>
                    <a:ext uri="{9D8B030D-6E8A-4147-A177-3AD203B41FA5}">
                      <a16:colId xmlns:a16="http://schemas.microsoft.com/office/drawing/2014/main" val="144537877"/>
                    </a:ext>
                  </a:extLst>
                </a:gridCol>
                <a:gridCol w="743361">
                  <a:extLst>
                    <a:ext uri="{9D8B030D-6E8A-4147-A177-3AD203B41FA5}">
                      <a16:colId xmlns:a16="http://schemas.microsoft.com/office/drawing/2014/main" val="1992622871"/>
                    </a:ext>
                  </a:extLst>
                </a:gridCol>
                <a:gridCol w="789410">
                  <a:extLst>
                    <a:ext uri="{9D8B030D-6E8A-4147-A177-3AD203B41FA5}">
                      <a16:colId xmlns:a16="http://schemas.microsoft.com/office/drawing/2014/main" val="4184357652"/>
                    </a:ext>
                  </a:extLst>
                </a:gridCol>
                <a:gridCol w="769675">
                  <a:extLst>
                    <a:ext uri="{9D8B030D-6E8A-4147-A177-3AD203B41FA5}">
                      <a16:colId xmlns:a16="http://schemas.microsoft.com/office/drawing/2014/main" val="1927284198"/>
                    </a:ext>
                  </a:extLst>
                </a:gridCol>
                <a:gridCol w="806797">
                  <a:extLst>
                    <a:ext uri="{9D8B030D-6E8A-4147-A177-3AD203B41FA5}">
                      <a16:colId xmlns:a16="http://schemas.microsoft.com/office/drawing/2014/main" val="905593362"/>
                    </a:ext>
                  </a:extLst>
                </a:gridCol>
              </a:tblGrid>
              <a:tr h="370840">
                <a:tc>
                  <a:txBody>
                    <a:bodyPr/>
                    <a:lstStyle/>
                    <a:p>
                      <a:pPr algn="ctr"/>
                      <a:r>
                        <a:rPr lang="en-AU" sz="1200" dirty="0"/>
                        <a:t>Organisation</a:t>
                      </a:r>
                    </a:p>
                  </a:txBody>
                  <a:tcPr anchor="ctr"/>
                </a:tc>
                <a:tc>
                  <a:txBody>
                    <a:bodyPr/>
                    <a:lstStyle/>
                    <a:p>
                      <a:pPr algn="ctr"/>
                      <a:r>
                        <a:rPr lang="en-AU" sz="1200" dirty="0"/>
                        <a:t>MC/MP </a:t>
                      </a:r>
                    </a:p>
                    <a:p>
                      <a:pPr algn="ctr"/>
                      <a:r>
                        <a:rPr lang="en-AU" sz="900" dirty="0"/>
                        <a:t>Tranche 1</a:t>
                      </a:r>
                    </a:p>
                  </a:txBody>
                  <a:tcPr anchor="ctr"/>
                </a:tc>
                <a:tc>
                  <a:txBody>
                    <a:bodyPr/>
                    <a:lstStyle/>
                    <a:p>
                      <a:pPr algn="ctr"/>
                      <a:r>
                        <a:rPr lang="en-AU" sz="1200" dirty="0"/>
                        <a:t>MDP - </a:t>
                      </a:r>
                      <a:r>
                        <a:rPr lang="en-AU" sz="900" dirty="0"/>
                        <a:t>Tranche 2</a:t>
                      </a:r>
                      <a:endParaRPr lang="en-AU" sz="1200" dirty="0"/>
                    </a:p>
                  </a:txBody>
                  <a:tcPr anchor="ctr"/>
                </a:tc>
                <a:tc>
                  <a:txBody>
                    <a:bodyPr/>
                    <a:lstStyle/>
                    <a:p>
                      <a:pPr algn="ctr"/>
                      <a:r>
                        <a:rPr lang="en-AU" sz="1200" dirty="0"/>
                        <a:t>MDP </a:t>
                      </a:r>
                    </a:p>
                    <a:p>
                      <a:pPr algn="ctr"/>
                      <a:r>
                        <a:rPr lang="en-AU" sz="900" dirty="0"/>
                        <a:t>Net to Register</a:t>
                      </a:r>
                      <a:endParaRPr lang="en-AU" sz="1200" dirty="0"/>
                    </a:p>
                  </a:txBody>
                  <a:tcPr anchor="ctr"/>
                </a:tc>
                <a:tc>
                  <a:txBody>
                    <a:bodyPr/>
                    <a:lstStyle/>
                    <a:p>
                      <a:pPr algn="ctr"/>
                      <a:r>
                        <a:rPr lang="en-AU" sz="1200" dirty="0"/>
                        <a:t>LNSP </a:t>
                      </a:r>
                      <a:r>
                        <a:rPr lang="en-AU" sz="900" dirty="0"/>
                        <a:t>NCONUML and CB</a:t>
                      </a:r>
                      <a:endParaRPr lang="en-AU" sz="1200" dirty="0"/>
                    </a:p>
                  </a:txBody>
                  <a:tcPr anchor="ct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t>Explicit Consent Provided</a:t>
                      </a:r>
                    </a:p>
                  </a:txBody>
                  <a:tcPr anchor="ctr">
                    <a:solidFill>
                      <a:srgbClr val="00B050"/>
                    </a:solidFill>
                  </a:tcPr>
                </a:tc>
                <a:extLst>
                  <a:ext uri="{0D108BD9-81ED-4DB2-BD59-A6C34878D82A}">
                    <a16:rowId xmlns:a16="http://schemas.microsoft.com/office/drawing/2014/main" val="3571802979"/>
                  </a:ext>
                </a:extLst>
              </a:tr>
              <a:tr h="370840">
                <a:tc>
                  <a:txBody>
                    <a:bodyPr/>
                    <a:lstStyle/>
                    <a:p>
                      <a:r>
                        <a:rPr lang="en-AU" sz="1100" dirty="0" err="1"/>
                        <a:t>AusGrid</a:t>
                      </a:r>
                      <a:r>
                        <a:rPr lang="en-AU" sz="1100" dirty="0"/>
                        <a:t>​</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extLst>
                  <a:ext uri="{0D108BD9-81ED-4DB2-BD59-A6C34878D82A}">
                    <a16:rowId xmlns:a16="http://schemas.microsoft.com/office/drawing/2014/main" val="1861141237"/>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Ausnet Services​</a:t>
                      </a:r>
                    </a:p>
                  </a:txBody>
                  <a:tcPr/>
                </a:tc>
                <a:tc>
                  <a:txBody>
                    <a:bodyPr/>
                    <a:lstStyle/>
                    <a:p>
                      <a:pPr algn="ctr"/>
                      <a:endParaRPr lang="en-AU" sz="1100" dirty="0"/>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extLst>
                  <a:ext uri="{0D108BD9-81ED-4DB2-BD59-A6C34878D82A}">
                    <a16:rowId xmlns:a16="http://schemas.microsoft.com/office/drawing/2014/main" val="1079409509"/>
                  </a:ext>
                </a:extLst>
              </a:tr>
              <a:tr h="370840">
                <a:tc>
                  <a:txBody>
                    <a:bodyPr/>
                    <a:lstStyle/>
                    <a:p>
                      <a:r>
                        <a:rPr lang="en-AU" sz="1100" dirty="0"/>
                        <a:t>CitiPower Powercor​</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extLst>
                  <a:ext uri="{0D108BD9-81ED-4DB2-BD59-A6C34878D82A}">
                    <a16:rowId xmlns:a16="http://schemas.microsoft.com/office/drawing/2014/main" val="1637854656"/>
                  </a:ext>
                </a:extLst>
              </a:tr>
              <a:tr h="370840">
                <a:tc>
                  <a:txBody>
                    <a:bodyPr/>
                    <a:lstStyle/>
                    <a:p>
                      <a:r>
                        <a:rPr lang="en-AU" sz="1100" dirty="0" err="1"/>
                        <a:t>ElectraNet</a:t>
                      </a:r>
                      <a:endParaRPr lang="en-AU" sz="1100" dirty="0"/>
                    </a:p>
                  </a:txBody>
                  <a:tcPr/>
                </a:tc>
                <a:tc>
                  <a:txBody>
                    <a:bodyPr/>
                    <a:lstStyle/>
                    <a:p>
                      <a:pPr algn="ctr"/>
                      <a:r>
                        <a:rPr lang="en-AU" sz="1100" dirty="0"/>
                        <a:t>Yes</a:t>
                      </a:r>
                    </a:p>
                  </a:txBody>
                  <a:tcPr/>
                </a:tc>
                <a:tc>
                  <a:txBody>
                    <a:bodyPr/>
                    <a:lstStyle/>
                    <a:p>
                      <a:pPr algn="ctr"/>
                      <a:endParaRPr lang="en-AU" sz="1100" dirty="0"/>
                    </a:p>
                  </a:txBody>
                  <a:tcPr/>
                </a:tc>
                <a:tc>
                  <a:txBody>
                    <a:bodyPr/>
                    <a:lstStyle/>
                    <a:p>
                      <a:pPr algn="ctr"/>
                      <a:endParaRPr lang="en-AU" sz="1100" dirty="0"/>
                    </a:p>
                  </a:txBody>
                  <a:tcPr/>
                </a:tc>
                <a:tc>
                  <a:txBody>
                    <a:bodyPr/>
                    <a:lstStyle/>
                    <a:p>
                      <a:pPr algn="ctr"/>
                      <a:r>
                        <a:rPr lang="en-AU" sz="1100" dirty="0"/>
                        <a:t>Yes</a:t>
                      </a:r>
                    </a:p>
                  </a:txBody>
                  <a:tcPr/>
                </a:tc>
                <a:tc>
                  <a:txBody>
                    <a:bodyPr/>
                    <a:lstStyle/>
                    <a:p>
                      <a:pPr algn="ctr"/>
                      <a:r>
                        <a:rPr lang="en-AU" sz="1100" dirty="0"/>
                        <a:t>Yes</a:t>
                      </a:r>
                    </a:p>
                  </a:txBody>
                  <a:tcPr/>
                </a:tc>
                <a:extLst>
                  <a:ext uri="{0D108BD9-81ED-4DB2-BD59-A6C34878D82A}">
                    <a16:rowId xmlns:a16="http://schemas.microsoft.com/office/drawing/2014/main" val="2520094936"/>
                  </a:ext>
                </a:extLst>
              </a:tr>
              <a:tr h="370840">
                <a:tc>
                  <a:txBody>
                    <a:bodyPr/>
                    <a:lstStyle/>
                    <a:p>
                      <a:r>
                        <a:rPr lang="en-AU" sz="1100" dirty="0"/>
                        <a:t>Endeavour</a:t>
                      </a:r>
                    </a:p>
                  </a:txBody>
                  <a:tcPr/>
                </a:tc>
                <a:tc>
                  <a:txBody>
                    <a:bodyPr/>
                    <a:lstStyle/>
                    <a:p>
                      <a:pPr algn="ctr"/>
                      <a:endParaRPr lang="en-AU" sz="1100" dirty="0"/>
                    </a:p>
                  </a:txBody>
                  <a:tcPr/>
                </a:tc>
                <a:tc>
                  <a:txBody>
                    <a:bodyPr/>
                    <a:lstStyle/>
                    <a:p>
                      <a:pPr algn="ctr"/>
                      <a:endParaRPr lang="en-AU" sz="1100" dirty="0"/>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extLst>
                  <a:ext uri="{0D108BD9-81ED-4DB2-BD59-A6C34878D82A}">
                    <a16:rowId xmlns:a16="http://schemas.microsoft.com/office/drawing/2014/main" val="4272347907"/>
                  </a:ext>
                </a:extLst>
              </a:tr>
              <a:tr h="370840">
                <a:tc>
                  <a:txBody>
                    <a:bodyPr/>
                    <a:lstStyle/>
                    <a:p>
                      <a:r>
                        <a:rPr lang="en-AU" sz="1100" dirty="0"/>
                        <a:t>Energex DB</a:t>
                      </a:r>
                    </a:p>
                  </a:txBody>
                  <a:tcPr/>
                </a:tc>
                <a:tc>
                  <a:txBody>
                    <a:bodyPr/>
                    <a:lstStyle/>
                    <a:p>
                      <a:pPr algn="ctr"/>
                      <a:endParaRPr lang="en-AU" sz="1100" dirty="0"/>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extLst>
                  <a:ext uri="{0D108BD9-81ED-4DB2-BD59-A6C34878D82A}">
                    <a16:rowId xmlns:a16="http://schemas.microsoft.com/office/drawing/2014/main" val="952087411"/>
                  </a:ext>
                </a:extLst>
              </a:tr>
              <a:tr h="370840">
                <a:tc>
                  <a:txBody>
                    <a:bodyPr/>
                    <a:lstStyle/>
                    <a:p>
                      <a:r>
                        <a:rPr lang="en-AU" sz="1100" dirty="0"/>
                        <a:t>Ergon DB</a:t>
                      </a:r>
                    </a:p>
                  </a:txBody>
                  <a:tcPr/>
                </a:tc>
                <a:tc>
                  <a:txBody>
                    <a:bodyPr/>
                    <a:lstStyle/>
                    <a:p>
                      <a:pPr algn="ctr"/>
                      <a:endParaRPr lang="en-AU" sz="1100" dirty="0"/>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extLst>
                  <a:ext uri="{0D108BD9-81ED-4DB2-BD59-A6C34878D82A}">
                    <a16:rowId xmlns:a16="http://schemas.microsoft.com/office/drawing/2014/main" val="1386590017"/>
                  </a:ext>
                </a:extLst>
              </a:tr>
              <a:tr h="370840">
                <a:tc>
                  <a:txBody>
                    <a:bodyPr/>
                    <a:lstStyle/>
                    <a:p>
                      <a:r>
                        <a:rPr lang="en-AU" sz="1100" dirty="0">
                          <a:solidFill>
                            <a:schemeClr val="bg1"/>
                          </a:solidFill>
                        </a:rPr>
                        <a:t>Essential Energy​</a:t>
                      </a:r>
                    </a:p>
                  </a:txBody>
                  <a:tcPr>
                    <a:solidFill>
                      <a:srgbClr val="FF0000"/>
                    </a:solidFill>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solidFill>
                            <a:schemeClr val="bg1"/>
                          </a:solidFill>
                        </a:rPr>
                        <a:t>No</a:t>
                      </a:r>
                    </a:p>
                  </a:txBody>
                  <a:tcPr>
                    <a:solidFill>
                      <a:srgbClr val="FF0000"/>
                    </a:solidFill>
                  </a:tcPr>
                </a:tc>
                <a:extLst>
                  <a:ext uri="{0D108BD9-81ED-4DB2-BD59-A6C34878D82A}">
                    <a16:rowId xmlns:a16="http://schemas.microsoft.com/office/drawing/2014/main" val="152923296"/>
                  </a:ext>
                </a:extLst>
              </a:tr>
              <a:tr h="370840">
                <a:tc>
                  <a:txBody>
                    <a:bodyPr/>
                    <a:lstStyle/>
                    <a:p>
                      <a:r>
                        <a:rPr lang="en-AU" sz="1100" dirty="0" err="1">
                          <a:solidFill>
                            <a:schemeClr val="bg1"/>
                          </a:solidFill>
                        </a:rPr>
                        <a:t>EvoEnergy</a:t>
                      </a:r>
                      <a:endParaRPr lang="en-AU" sz="1100" dirty="0">
                        <a:solidFill>
                          <a:schemeClr val="bg1"/>
                        </a:solidFill>
                      </a:endParaRPr>
                    </a:p>
                  </a:txBody>
                  <a:tcPr>
                    <a:solidFill>
                      <a:srgbClr val="FF0000"/>
                    </a:solidFill>
                  </a:tcPr>
                </a:tc>
                <a:tc>
                  <a:txBody>
                    <a:bodyPr/>
                    <a:lstStyle/>
                    <a:p>
                      <a:pPr algn="ctr"/>
                      <a:r>
                        <a:rPr lang="en-AU" sz="1100" dirty="0"/>
                        <a:t>Yes</a:t>
                      </a:r>
                    </a:p>
                  </a:txBody>
                  <a:tcPr/>
                </a:tc>
                <a:tc>
                  <a:txBody>
                    <a:bodyPr/>
                    <a:lstStyle/>
                    <a:p>
                      <a:pPr algn="ctr"/>
                      <a:endParaRPr lang="en-AU" sz="1100" dirty="0"/>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solidFill>
                            <a:schemeClr val="bg1"/>
                          </a:solidFill>
                        </a:rPr>
                        <a:t>No</a:t>
                      </a:r>
                    </a:p>
                  </a:txBody>
                  <a:tcPr>
                    <a:solidFill>
                      <a:srgbClr val="FF0000"/>
                    </a:solidFill>
                  </a:tcPr>
                </a:tc>
                <a:extLst>
                  <a:ext uri="{0D108BD9-81ED-4DB2-BD59-A6C34878D82A}">
                    <a16:rowId xmlns:a16="http://schemas.microsoft.com/office/drawing/2014/main" val="266237215"/>
                  </a:ext>
                </a:extLst>
              </a:tr>
              <a:tr h="370840">
                <a:tc>
                  <a:txBody>
                    <a:bodyPr/>
                    <a:lstStyle/>
                    <a:p>
                      <a:r>
                        <a:rPr lang="en-AU" sz="1100" dirty="0">
                          <a:solidFill>
                            <a:schemeClr val="bg1"/>
                          </a:solidFill>
                        </a:rPr>
                        <a:t>Intellihub​</a:t>
                      </a:r>
                    </a:p>
                  </a:txBody>
                  <a:tcPr>
                    <a:solidFill>
                      <a:srgbClr val="FF0000"/>
                    </a:solidFill>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endParaRPr lang="en-AU" sz="1100" dirty="0"/>
                    </a:p>
                  </a:txBody>
                  <a:tcPr/>
                </a:tc>
                <a:tc>
                  <a:txBody>
                    <a:bodyPr/>
                    <a:lstStyle/>
                    <a:p>
                      <a:pPr algn="ctr"/>
                      <a:r>
                        <a:rPr lang="en-AU" sz="1100" dirty="0">
                          <a:solidFill>
                            <a:schemeClr val="bg1"/>
                          </a:solidFill>
                        </a:rPr>
                        <a:t>No</a:t>
                      </a:r>
                    </a:p>
                  </a:txBody>
                  <a:tcPr>
                    <a:solidFill>
                      <a:srgbClr val="FF0000"/>
                    </a:solidFill>
                  </a:tcPr>
                </a:tc>
                <a:extLst>
                  <a:ext uri="{0D108BD9-81ED-4DB2-BD59-A6C34878D82A}">
                    <a16:rowId xmlns:a16="http://schemas.microsoft.com/office/drawing/2014/main" val="3562114436"/>
                  </a:ext>
                </a:extLst>
              </a:tr>
              <a:tr h="370840">
                <a:tc>
                  <a:txBody>
                    <a:bodyPr/>
                    <a:lstStyle/>
                    <a:p>
                      <a:r>
                        <a:rPr lang="en-AU" sz="1100" dirty="0"/>
                        <a:t>Jemena</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extLst>
                  <a:ext uri="{0D108BD9-81ED-4DB2-BD59-A6C34878D82A}">
                    <a16:rowId xmlns:a16="http://schemas.microsoft.com/office/drawing/2014/main" val="3932194602"/>
                  </a:ext>
                </a:extLst>
              </a:tr>
              <a:tr h="370840">
                <a:tc>
                  <a:txBody>
                    <a:bodyPr/>
                    <a:lstStyle/>
                    <a:p>
                      <a:r>
                        <a:rPr lang="en-AU" sz="1100" dirty="0">
                          <a:solidFill>
                            <a:schemeClr val="bg1"/>
                          </a:solidFill>
                        </a:rPr>
                        <a:t>Mondo​</a:t>
                      </a:r>
                    </a:p>
                  </a:txBody>
                  <a:tcPr>
                    <a:solidFill>
                      <a:srgbClr val="FF0000"/>
                    </a:solidFill>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endParaRPr lang="en-AU" sz="1100" dirty="0"/>
                    </a:p>
                  </a:txBody>
                  <a:tcPr/>
                </a:tc>
                <a:tc>
                  <a:txBody>
                    <a:bodyPr/>
                    <a:lstStyle/>
                    <a:p>
                      <a:pPr algn="ctr"/>
                      <a:r>
                        <a:rPr lang="en-AU" sz="1100" dirty="0">
                          <a:solidFill>
                            <a:schemeClr val="bg1"/>
                          </a:solidFill>
                        </a:rPr>
                        <a:t>No</a:t>
                      </a:r>
                    </a:p>
                  </a:txBody>
                  <a:tcPr>
                    <a:solidFill>
                      <a:srgbClr val="FF0000"/>
                    </a:solidFill>
                  </a:tcPr>
                </a:tc>
                <a:extLst>
                  <a:ext uri="{0D108BD9-81ED-4DB2-BD59-A6C34878D82A}">
                    <a16:rowId xmlns:a16="http://schemas.microsoft.com/office/drawing/2014/main" val="1759279437"/>
                  </a:ext>
                </a:extLst>
              </a:tr>
              <a:tr h="370840">
                <a:tc>
                  <a:txBody>
                    <a:bodyPr/>
                    <a:lstStyle/>
                    <a:p>
                      <a:r>
                        <a:rPr lang="en-AU" sz="1100" dirty="0">
                          <a:solidFill>
                            <a:schemeClr val="bg1"/>
                          </a:solidFill>
                        </a:rPr>
                        <a:t>Origin</a:t>
                      </a:r>
                    </a:p>
                  </a:txBody>
                  <a:tcPr>
                    <a:solidFill>
                      <a:srgbClr val="FF0000"/>
                    </a:solidFill>
                  </a:tcPr>
                </a:tc>
                <a:tc>
                  <a:txBody>
                    <a:bodyPr/>
                    <a:lstStyle/>
                    <a:p>
                      <a:pPr algn="ctr"/>
                      <a:r>
                        <a:rPr lang="en-AU" sz="1100" dirty="0"/>
                        <a:t>Yes</a:t>
                      </a:r>
                    </a:p>
                  </a:txBody>
                  <a:tcPr/>
                </a:tc>
                <a:tc>
                  <a:txBody>
                    <a:bodyPr/>
                    <a:lstStyle/>
                    <a:p>
                      <a:pPr algn="ctr"/>
                      <a:endParaRPr lang="en-AU" sz="1100" dirty="0"/>
                    </a:p>
                  </a:txBody>
                  <a:tcPr/>
                </a:tc>
                <a:tc>
                  <a:txBody>
                    <a:bodyPr/>
                    <a:lstStyle/>
                    <a:p>
                      <a:pPr algn="ctr"/>
                      <a:endParaRPr lang="en-AU" sz="1100" dirty="0"/>
                    </a:p>
                  </a:txBody>
                  <a:tcPr/>
                </a:tc>
                <a:tc>
                  <a:txBody>
                    <a:bodyPr/>
                    <a:lstStyle/>
                    <a:p>
                      <a:pPr algn="ctr"/>
                      <a:endParaRPr lang="en-AU" sz="1100" dirty="0"/>
                    </a:p>
                  </a:txBody>
                  <a:tcPr/>
                </a:tc>
                <a:tc>
                  <a:txBody>
                    <a:bodyPr/>
                    <a:lstStyle/>
                    <a:p>
                      <a:pPr algn="ctr"/>
                      <a:r>
                        <a:rPr lang="en-AU" sz="1100" dirty="0">
                          <a:solidFill>
                            <a:schemeClr val="bg1"/>
                          </a:solidFill>
                        </a:rPr>
                        <a:t>No</a:t>
                      </a:r>
                    </a:p>
                  </a:txBody>
                  <a:tcPr>
                    <a:solidFill>
                      <a:srgbClr val="FF0000"/>
                    </a:solidFill>
                  </a:tcPr>
                </a:tc>
                <a:extLst>
                  <a:ext uri="{0D108BD9-81ED-4DB2-BD59-A6C34878D82A}">
                    <a16:rowId xmlns:a16="http://schemas.microsoft.com/office/drawing/2014/main" val="806794869"/>
                  </a:ext>
                </a:extLst>
              </a:tr>
            </a:tbl>
          </a:graphicData>
        </a:graphic>
      </p:graphicFrame>
      <p:graphicFrame>
        <p:nvGraphicFramePr>
          <p:cNvPr id="8" name="Table 5">
            <a:extLst>
              <a:ext uri="{FF2B5EF4-FFF2-40B4-BE49-F238E27FC236}">
                <a16:creationId xmlns:a16="http://schemas.microsoft.com/office/drawing/2014/main" id="{68D6710F-09BC-4024-B552-94FF74F31871}"/>
              </a:ext>
            </a:extLst>
          </p:cNvPr>
          <p:cNvGraphicFramePr>
            <a:graphicFrameLocks noGrp="1"/>
          </p:cNvGraphicFramePr>
          <p:nvPr>
            <p:extLst>
              <p:ext uri="{D42A27DB-BD31-4B8C-83A1-F6EECF244321}">
                <p14:modId xmlns:p14="http://schemas.microsoft.com/office/powerpoint/2010/main" val="398280848"/>
              </p:ext>
            </p:extLst>
          </p:nvPr>
        </p:nvGraphicFramePr>
        <p:xfrm>
          <a:off x="5530506" y="1757998"/>
          <a:ext cx="4931465" cy="4460240"/>
        </p:xfrm>
        <a:graphic>
          <a:graphicData uri="http://schemas.openxmlformats.org/drawingml/2006/table">
            <a:tbl>
              <a:tblPr firstRow="1" bandRow="1">
                <a:tableStyleId>{21E4AEA4-8DFA-4A89-87EB-49C32662AFE0}</a:tableStyleId>
              </a:tblPr>
              <a:tblGrid>
                <a:gridCol w="1072282">
                  <a:extLst>
                    <a:ext uri="{9D8B030D-6E8A-4147-A177-3AD203B41FA5}">
                      <a16:colId xmlns:a16="http://schemas.microsoft.com/office/drawing/2014/main" val="2737395853"/>
                    </a:ext>
                  </a:extLst>
                </a:gridCol>
                <a:gridCol w="749940">
                  <a:extLst>
                    <a:ext uri="{9D8B030D-6E8A-4147-A177-3AD203B41FA5}">
                      <a16:colId xmlns:a16="http://schemas.microsoft.com/office/drawing/2014/main" val="144537877"/>
                    </a:ext>
                  </a:extLst>
                </a:gridCol>
                <a:gridCol w="743361">
                  <a:extLst>
                    <a:ext uri="{9D8B030D-6E8A-4147-A177-3AD203B41FA5}">
                      <a16:colId xmlns:a16="http://schemas.microsoft.com/office/drawing/2014/main" val="1992622871"/>
                    </a:ext>
                  </a:extLst>
                </a:gridCol>
                <a:gridCol w="789410">
                  <a:extLst>
                    <a:ext uri="{9D8B030D-6E8A-4147-A177-3AD203B41FA5}">
                      <a16:colId xmlns:a16="http://schemas.microsoft.com/office/drawing/2014/main" val="4184357652"/>
                    </a:ext>
                  </a:extLst>
                </a:gridCol>
                <a:gridCol w="769675">
                  <a:extLst>
                    <a:ext uri="{9D8B030D-6E8A-4147-A177-3AD203B41FA5}">
                      <a16:colId xmlns:a16="http://schemas.microsoft.com/office/drawing/2014/main" val="1927284198"/>
                    </a:ext>
                  </a:extLst>
                </a:gridCol>
                <a:gridCol w="806797">
                  <a:extLst>
                    <a:ext uri="{9D8B030D-6E8A-4147-A177-3AD203B41FA5}">
                      <a16:colId xmlns:a16="http://schemas.microsoft.com/office/drawing/2014/main" val="905593362"/>
                    </a:ext>
                  </a:extLst>
                </a:gridCol>
              </a:tblGrid>
              <a:tr h="370840">
                <a:tc>
                  <a:txBody>
                    <a:bodyPr/>
                    <a:lstStyle/>
                    <a:p>
                      <a:pPr algn="ctr"/>
                      <a:r>
                        <a:rPr lang="en-AU" sz="1200" dirty="0"/>
                        <a:t>Organisation</a:t>
                      </a:r>
                    </a:p>
                  </a:txBody>
                  <a:tcPr anchor="ctr"/>
                </a:tc>
                <a:tc>
                  <a:txBody>
                    <a:bodyPr/>
                    <a:lstStyle/>
                    <a:p>
                      <a:pPr algn="ctr"/>
                      <a:r>
                        <a:rPr lang="en-AU" sz="1200" dirty="0"/>
                        <a:t>MC/MP </a:t>
                      </a:r>
                    </a:p>
                    <a:p>
                      <a:pPr algn="ctr"/>
                      <a:r>
                        <a:rPr lang="en-AU" sz="900" dirty="0"/>
                        <a:t>Tranche 1</a:t>
                      </a:r>
                    </a:p>
                  </a:txBody>
                  <a:tcPr anchor="ctr"/>
                </a:tc>
                <a:tc>
                  <a:txBody>
                    <a:bodyPr/>
                    <a:lstStyle/>
                    <a:p>
                      <a:pPr algn="ctr"/>
                      <a:r>
                        <a:rPr lang="en-AU" sz="1200" dirty="0"/>
                        <a:t>MDP - </a:t>
                      </a:r>
                      <a:r>
                        <a:rPr lang="en-AU" sz="900" dirty="0"/>
                        <a:t>Tranche 2</a:t>
                      </a:r>
                      <a:endParaRPr lang="en-AU" sz="1200" dirty="0"/>
                    </a:p>
                  </a:txBody>
                  <a:tcPr anchor="ctr"/>
                </a:tc>
                <a:tc>
                  <a:txBody>
                    <a:bodyPr/>
                    <a:lstStyle/>
                    <a:p>
                      <a:pPr algn="ctr"/>
                      <a:r>
                        <a:rPr lang="en-AU" sz="1200" dirty="0"/>
                        <a:t>MDP </a:t>
                      </a:r>
                    </a:p>
                    <a:p>
                      <a:pPr algn="ctr"/>
                      <a:r>
                        <a:rPr lang="en-AU" sz="900" dirty="0"/>
                        <a:t>Net to Register</a:t>
                      </a:r>
                      <a:endParaRPr lang="en-AU" sz="1200" dirty="0"/>
                    </a:p>
                  </a:txBody>
                  <a:tcPr anchor="ctr"/>
                </a:tc>
                <a:tc>
                  <a:txBody>
                    <a:bodyPr/>
                    <a:lstStyle/>
                    <a:p>
                      <a:pPr algn="ctr"/>
                      <a:r>
                        <a:rPr lang="en-AU" sz="1200" dirty="0"/>
                        <a:t>LNSP </a:t>
                      </a:r>
                      <a:r>
                        <a:rPr lang="en-AU" sz="900" dirty="0"/>
                        <a:t>NCONUML and CB</a:t>
                      </a:r>
                      <a:endParaRPr lang="en-AU" sz="1200" dirty="0"/>
                    </a:p>
                  </a:txBody>
                  <a:tcPr anchor="ct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t>Explicit Consent Provided</a:t>
                      </a:r>
                    </a:p>
                  </a:txBody>
                  <a:tcPr anchor="ctr">
                    <a:solidFill>
                      <a:srgbClr val="00B050"/>
                    </a:solidFill>
                  </a:tcPr>
                </a:tc>
                <a:extLst>
                  <a:ext uri="{0D108BD9-81ED-4DB2-BD59-A6C34878D82A}">
                    <a16:rowId xmlns:a16="http://schemas.microsoft.com/office/drawing/2014/main" val="3571802979"/>
                  </a:ext>
                </a:extLst>
              </a:tr>
              <a:tr h="370840">
                <a:tc>
                  <a:txBody>
                    <a:bodyPr/>
                    <a:lstStyle/>
                    <a:p>
                      <a:r>
                        <a:rPr lang="en-AU" sz="1100" dirty="0"/>
                        <a:t>PLUS 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endParaRPr lang="en-AU" sz="1100" dirty="0"/>
                    </a:p>
                  </a:txBody>
                  <a:tcPr/>
                </a:tc>
                <a:tc>
                  <a:txBody>
                    <a:bodyPr/>
                    <a:lstStyle/>
                    <a:p>
                      <a:pPr algn="ctr"/>
                      <a:r>
                        <a:rPr lang="en-AU" sz="1100" dirty="0"/>
                        <a:t>Yes</a:t>
                      </a:r>
                    </a:p>
                  </a:txBody>
                  <a:tcPr/>
                </a:tc>
                <a:extLst>
                  <a:ext uri="{0D108BD9-81ED-4DB2-BD59-A6C34878D82A}">
                    <a16:rowId xmlns:a16="http://schemas.microsoft.com/office/drawing/2014/main" val="1861141237"/>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err="1">
                          <a:solidFill>
                            <a:schemeClr val="bg1"/>
                          </a:solidFill>
                        </a:rPr>
                        <a:t>Powermetric</a:t>
                      </a:r>
                      <a:r>
                        <a:rPr lang="en-AU" sz="1100" dirty="0">
                          <a:solidFill>
                            <a:schemeClr val="bg1"/>
                          </a:solidFill>
                        </a:rPr>
                        <a:t>​</a:t>
                      </a:r>
                    </a:p>
                  </a:txBody>
                  <a:tcPr>
                    <a:solidFill>
                      <a:srgbClr val="FF0000"/>
                    </a:solidFill>
                  </a:tcPr>
                </a:tc>
                <a:tc>
                  <a:txBody>
                    <a:bodyPr/>
                    <a:lstStyle/>
                    <a:p>
                      <a:pPr algn="ctr"/>
                      <a:r>
                        <a:rPr lang="en-AU" sz="1100" dirty="0"/>
                        <a:t>Yes</a:t>
                      </a:r>
                    </a:p>
                  </a:txBody>
                  <a:tcPr/>
                </a:tc>
                <a:tc>
                  <a:txBody>
                    <a:bodyPr/>
                    <a:lstStyle/>
                    <a:p>
                      <a:pPr algn="ctr"/>
                      <a:endParaRPr lang="en-AU" sz="1100" dirty="0"/>
                    </a:p>
                  </a:txBody>
                  <a:tcPr/>
                </a:tc>
                <a:tc>
                  <a:txBody>
                    <a:bodyPr/>
                    <a:lstStyle/>
                    <a:p>
                      <a:pPr algn="ctr"/>
                      <a:endParaRPr lang="en-AU" sz="1100" dirty="0"/>
                    </a:p>
                  </a:txBody>
                  <a:tcPr/>
                </a:tc>
                <a:tc>
                  <a:txBody>
                    <a:bodyPr/>
                    <a:lstStyle/>
                    <a:p>
                      <a:pPr algn="ctr"/>
                      <a:endParaRPr lang="en-AU" sz="1100" dirty="0"/>
                    </a:p>
                  </a:txBody>
                  <a:tcPr/>
                </a:tc>
                <a:tc>
                  <a:txBody>
                    <a:bodyPr/>
                    <a:lstStyle/>
                    <a:p>
                      <a:pPr algn="ctr"/>
                      <a:r>
                        <a:rPr lang="en-AU" sz="1100" dirty="0">
                          <a:solidFill>
                            <a:schemeClr val="bg1"/>
                          </a:solidFill>
                        </a:rPr>
                        <a:t>No</a:t>
                      </a:r>
                    </a:p>
                  </a:txBody>
                  <a:tcPr>
                    <a:solidFill>
                      <a:srgbClr val="FF0000"/>
                    </a:solidFill>
                  </a:tcPr>
                </a:tc>
                <a:extLst>
                  <a:ext uri="{0D108BD9-81ED-4DB2-BD59-A6C34878D82A}">
                    <a16:rowId xmlns:a16="http://schemas.microsoft.com/office/drawing/2014/main" val="1079409509"/>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SAPN</a:t>
                      </a:r>
                    </a:p>
                  </a:txBody>
                  <a:tcPr/>
                </a:tc>
                <a:tc>
                  <a:txBody>
                    <a:bodyPr/>
                    <a:lstStyle/>
                    <a:p>
                      <a:pPr algn="ctr"/>
                      <a:endParaRPr lang="en-AU" sz="1100" dirty="0"/>
                    </a:p>
                  </a:txBody>
                  <a:tcPr/>
                </a:tc>
                <a:tc>
                  <a:txBody>
                    <a:bodyPr/>
                    <a:lstStyle/>
                    <a:p>
                      <a:pPr algn="ctr"/>
                      <a:endParaRPr lang="en-AU" sz="1100" dirty="0"/>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extLst>
                  <a:ext uri="{0D108BD9-81ED-4DB2-BD59-A6C34878D82A}">
                    <a16:rowId xmlns:a16="http://schemas.microsoft.com/office/drawing/2014/main" val="1318087524"/>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solidFill>
                            <a:schemeClr val="bg1"/>
                          </a:solidFill>
                        </a:rPr>
                        <a:t>Secure Meters</a:t>
                      </a:r>
                      <a:r>
                        <a:rPr lang="en-AU" sz="1100" dirty="0"/>
                        <a:t>​</a:t>
                      </a:r>
                    </a:p>
                  </a:txBody>
                  <a:tcPr>
                    <a:solidFill>
                      <a:srgbClr val="FF0000"/>
                    </a:solidFill>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endParaRPr lang="en-AU" sz="1100" dirty="0"/>
                    </a:p>
                  </a:txBody>
                  <a:tcPr/>
                </a:tc>
                <a:tc>
                  <a:txBody>
                    <a:bodyPr/>
                    <a:lstStyle/>
                    <a:p>
                      <a:pPr algn="ctr"/>
                      <a:r>
                        <a:rPr lang="en-AU" sz="1100" dirty="0">
                          <a:solidFill>
                            <a:schemeClr val="bg1"/>
                          </a:solidFill>
                        </a:rPr>
                        <a:t>No</a:t>
                      </a:r>
                    </a:p>
                  </a:txBody>
                  <a:tcPr>
                    <a:solidFill>
                      <a:srgbClr val="FF0000"/>
                    </a:solidFill>
                  </a:tcPr>
                </a:tc>
                <a:extLst>
                  <a:ext uri="{0D108BD9-81ED-4DB2-BD59-A6C34878D82A}">
                    <a16:rowId xmlns:a16="http://schemas.microsoft.com/office/drawing/2014/main" val="1637854656"/>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TasNetworks (LNSP)</a:t>
                      </a:r>
                    </a:p>
                  </a:txBody>
                  <a:tcPr/>
                </a:tc>
                <a:tc>
                  <a:txBody>
                    <a:bodyPr/>
                    <a:lstStyle/>
                    <a:p>
                      <a:pPr algn="ctr"/>
                      <a:endParaRPr lang="en-AU" sz="1100" dirty="0"/>
                    </a:p>
                  </a:txBody>
                  <a:tcPr/>
                </a:tc>
                <a:tc>
                  <a:txBody>
                    <a:bodyPr/>
                    <a:lstStyle/>
                    <a:p>
                      <a:pPr algn="ctr"/>
                      <a:endParaRPr lang="en-AU" sz="1100" dirty="0"/>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extLst>
                  <a:ext uri="{0D108BD9-81ED-4DB2-BD59-A6C34878D82A}">
                    <a16:rowId xmlns:a16="http://schemas.microsoft.com/office/drawing/2014/main" val="2868493819"/>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TasNetworks (TNSP)</a:t>
                      </a:r>
                    </a:p>
                  </a:txBody>
                  <a:tcPr/>
                </a:tc>
                <a:tc>
                  <a:txBody>
                    <a:bodyPr/>
                    <a:lstStyle/>
                    <a:p>
                      <a:pPr algn="ctr"/>
                      <a:r>
                        <a:rPr lang="en-AU" sz="1100" dirty="0"/>
                        <a:t>Yes</a:t>
                      </a:r>
                    </a:p>
                  </a:txBody>
                  <a:tcPr/>
                </a:tc>
                <a:tc>
                  <a:txBody>
                    <a:bodyPr/>
                    <a:lstStyle/>
                    <a:p>
                      <a:pPr algn="ctr"/>
                      <a:endParaRPr lang="en-AU" sz="1100" dirty="0"/>
                    </a:p>
                  </a:txBody>
                  <a:tcPr/>
                </a:tc>
                <a:tc>
                  <a:txBody>
                    <a:bodyPr/>
                    <a:lstStyle/>
                    <a:p>
                      <a:pPr algn="ctr"/>
                      <a:endParaRPr lang="en-AU" sz="1100" dirty="0"/>
                    </a:p>
                  </a:txBody>
                  <a:tcPr/>
                </a:tc>
                <a:tc>
                  <a:txBody>
                    <a:bodyPr/>
                    <a:lstStyle/>
                    <a:p>
                      <a:pPr algn="ctr"/>
                      <a:endParaRPr lang="en-AU" sz="1100" dirty="0"/>
                    </a:p>
                  </a:txBody>
                  <a:tcPr/>
                </a:tc>
                <a:tc>
                  <a:txBody>
                    <a:bodyPr/>
                    <a:lstStyle/>
                    <a:p>
                      <a:pPr algn="ctr"/>
                      <a:r>
                        <a:rPr lang="en-AU" sz="1100" dirty="0"/>
                        <a:t>Yes</a:t>
                      </a:r>
                    </a:p>
                  </a:txBody>
                  <a:tcPr/>
                </a:tc>
                <a:extLst>
                  <a:ext uri="{0D108BD9-81ED-4DB2-BD59-A6C34878D82A}">
                    <a16:rowId xmlns:a16="http://schemas.microsoft.com/office/drawing/2014/main" val="3193180967"/>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err="1"/>
                        <a:t>Transgrid</a:t>
                      </a:r>
                      <a:endParaRPr lang="en-AU" sz="1100" dirty="0"/>
                    </a:p>
                  </a:txBody>
                  <a:tcPr/>
                </a:tc>
                <a:tc>
                  <a:txBody>
                    <a:bodyPr/>
                    <a:lstStyle/>
                    <a:p>
                      <a:pPr algn="ctr"/>
                      <a:r>
                        <a:rPr lang="en-AU" sz="1100" dirty="0"/>
                        <a:t>Yes</a:t>
                      </a:r>
                    </a:p>
                  </a:txBody>
                  <a:tcPr/>
                </a:tc>
                <a:tc>
                  <a:txBody>
                    <a:bodyPr/>
                    <a:lstStyle/>
                    <a:p>
                      <a:pPr algn="ctr"/>
                      <a:endParaRPr lang="en-AU" sz="1100" dirty="0"/>
                    </a:p>
                  </a:txBody>
                  <a:tcPr/>
                </a:tc>
                <a:tc>
                  <a:txBody>
                    <a:bodyPr/>
                    <a:lstStyle/>
                    <a:p>
                      <a:pPr algn="ctr"/>
                      <a:endParaRPr lang="en-AU" sz="1100" dirty="0"/>
                    </a:p>
                  </a:txBody>
                  <a:tcPr/>
                </a:tc>
                <a:tc>
                  <a:txBody>
                    <a:bodyPr/>
                    <a:lstStyle/>
                    <a:p>
                      <a:pPr algn="ctr"/>
                      <a:endParaRPr lang="en-AU" sz="1100" dirty="0"/>
                    </a:p>
                  </a:txBody>
                  <a:tcPr/>
                </a:tc>
                <a:tc>
                  <a:txBody>
                    <a:bodyPr/>
                    <a:lstStyle/>
                    <a:p>
                      <a:pPr algn="ctr"/>
                      <a:r>
                        <a:rPr lang="en-AU" sz="1100" dirty="0"/>
                        <a:t>Yes</a:t>
                      </a:r>
                    </a:p>
                  </a:txBody>
                  <a:tcPr/>
                </a:tc>
                <a:extLst>
                  <a:ext uri="{0D108BD9-81ED-4DB2-BD59-A6C34878D82A}">
                    <a16:rowId xmlns:a16="http://schemas.microsoft.com/office/drawing/2014/main" val="286069171"/>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t>United Energy​</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extLst>
                  <a:ext uri="{0D108BD9-81ED-4DB2-BD59-A6C34878D82A}">
                    <a16:rowId xmlns:a16="http://schemas.microsoft.com/office/drawing/2014/main" val="952087411"/>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a:solidFill>
                            <a:schemeClr val="bg1"/>
                          </a:solidFill>
                        </a:rPr>
                        <a:t>Vector​</a:t>
                      </a:r>
                    </a:p>
                  </a:txBody>
                  <a:tcPr>
                    <a:solidFill>
                      <a:srgbClr val="FF0000"/>
                    </a:solidFill>
                  </a:tcPr>
                </a:tc>
                <a:tc>
                  <a:txBody>
                    <a:bodyPr/>
                    <a:lstStyle/>
                    <a:p>
                      <a:pPr algn="ctr"/>
                      <a:endParaRPr lang="en-AU" sz="1100" dirty="0"/>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endParaRPr lang="en-AU" sz="1100" dirty="0"/>
                    </a:p>
                  </a:txBody>
                  <a:tcPr/>
                </a:tc>
                <a:tc>
                  <a:txBody>
                    <a:bodyPr/>
                    <a:lstStyle/>
                    <a:p>
                      <a:pPr algn="ctr"/>
                      <a:r>
                        <a:rPr lang="en-AU" sz="1100" dirty="0">
                          <a:solidFill>
                            <a:schemeClr val="bg1"/>
                          </a:solidFill>
                        </a:rPr>
                        <a:t>No</a:t>
                      </a:r>
                    </a:p>
                  </a:txBody>
                  <a:tcPr>
                    <a:solidFill>
                      <a:srgbClr val="FF0000"/>
                    </a:solidFill>
                  </a:tcPr>
                </a:tc>
                <a:extLst>
                  <a:ext uri="{0D108BD9-81ED-4DB2-BD59-A6C34878D82A}">
                    <a16:rowId xmlns:a16="http://schemas.microsoft.com/office/drawing/2014/main" val="1386590017"/>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100" dirty="0" err="1">
                          <a:solidFill>
                            <a:schemeClr val="bg1"/>
                          </a:solidFill>
                        </a:rPr>
                        <a:t>Yurika</a:t>
                      </a:r>
                      <a:r>
                        <a:rPr lang="en-AU" sz="1100" dirty="0">
                          <a:solidFill>
                            <a:schemeClr val="bg1"/>
                          </a:solidFill>
                        </a:rPr>
                        <a:t>​</a:t>
                      </a:r>
                    </a:p>
                  </a:txBody>
                  <a:tcPr>
                    <a:solidFill>
                      <a:srgbClr val="FF0000"/>
                    </a:solidFill>
                  </a:tcPr>
                </a:tc>
                <a:tc>
                  <a:txBody>
                    <a:bodyPr/>
                    <a:lstStyle/>
                    <a:p>
                      <a:pPr algn="ctr"/>
                      <a:r>
                        <a:rPr lang="en-AU" sz="1100" dirty="0"/>
                        <a:t>Yes</a:t>
                      </a:r>
                    </a:p>
                  </a:txBody>
                  <a:tcPr/>
                </a:tc>
                <a:tc>
                  <a:txBody>
                    <a:bodyPr/>
                    <a:lstStyle/>
                    <a:p>
                      <a:pPr algn="ctr"/>
                      <a:r>
                        <a:rPr lang="en-AU" sz="1100" dirty="0"/>
                        <a:t>Yes</a:t>
                      </a:r>
                    </a:p>
                  </a:txBody>
                  <a:tcPr/>
                </a:tc>
                <a:tc>
                  <a:txBody>
                    <a:bodyPr/>
                    <a:lstStyle/>
                    <a:p>
                      <a:pPr algn="ctr"/>
                      <a:r>
                        <a:rPr lang="en-AU" sz="1100" dirty="0"/>
                        <a:t>Yes</a:t>
                      </a:r>
                    </a:p>
                  </a:txBody>
                  <a:tcPr/>
                </a:tc>
                <a:tc>
                  <a:txBody>
                    <a:bodyPr/>
                    <a:lstStyle/>
                    <a:p>
                      <a:pPr algn="ctr"/>
                      <a:endParaRPr lang="en-AU" sz="1100" dirty="0"/>
                    </a:p>
                  </a:txBody>
                  <a:tcPr/>
                </a:tc>
                <a:tc>
                  <a:txBody>
                    <a:bodyPr/>
                    <a:lstStyle/>
                    <a:p>
                      <a:pPr algn="ctr"/>
                      <a:r>
                        <a:rPr lang="en-AU" sz="1100" dirty="0">
                          <a:solidFill>
                            <a:schemeClr val="bg1"/>
                          </a:solidFill>
                        </a:rPr>
                        <a:t>No</a:t>
                      </a:r>
                    </a:p>
                  </a:txBody>
                  <a:tcPr>
                    <a:solidFill>
                      <a:srgbClr val="FF0000"/>
                    </a:solidFill>
                  </a:tcPr>
                </a:tc>
                <a:extLst>
                  <a:ext uri="{0D108BD9-81ED-4DB2-BD59-A6C34878D82A}">
                    <a16:rowId xmlns:a16="http://schemas.microsoft.com/office/drawing/2014/main" val="152923296"/>
                  </a:ext>
                </a:extLst>
              </a:tr>
            </a:tbl>
          </a:graphicData>
        </a:graphic>
      </p:graphicFrame>
    </p:spTree>
    <p:extLst>
      <p:ext uri="{BB962C8B-B14F-4D97-AF65-F5344CB8AC3E}">
        <p14:creationId xmlns:p14="http://schemas.microsoft.com/office/powerpoint/2010/main" val="2445513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10485266" cy="1310695"/>
          </a:xfrm>
        </p:spPr>
        <p:txBody>
          <a:bodyPr/>
          <a:lstStyle/>
          <a:p>
            <a:r>
              <a:rPr lang="en-AU" dirty="0"/>
              <a:t>MC/MP Metering rollout plans</a:t>
            </a:r>
            <a:br>
              <a:rPr lang="en-AU" dirty="0"/>
            </a:br>
            <a:r>
              <a:rPr lang="en-AU" sz="2400" dirty="0"/>
              <a:t>Tranche 1 meters</a:t>
            </a:r>
            <a:endParaRPr lang="en-AU"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12</a:t>
            </a:fld>
            <a:endParaRPr lang="en-AU" dirty="0"/>
          </a:p>
        </p:txBody>
      </p:sp>
      <p:sp>
        <p:nvSpPr>
          <p:cNvPr id="10" name="Content Placeholder 2">
            <a:extLst>
              <a:ext uri="{FF2B5EF4-FFF2-40B4-BE49-F238E27FC236}">
                <a16:creationId xmlns:a16="http://schemas.microsoft.com/office/drawing/2014/main" id="{FA04154F-6494-47BD-AB0A-72AB2C053A9C}"/>
              </a:ext>
            </a:extLst>
          </p:cNvPr>
          <p:cNvSpPr>
            <a:spLocks noGrp="1"/>
          </p:cNvSpPr>
          <p:nvPr>
            <p:ph idx="1"/>
          </p:nvPr>
        </p:nvSpPr>
        <p:spPr>
          <a:xfrm>
            <a:off x="146402" y="2201291"/>
            <a:ext cx="4221413" cy="5358384"/>
          </a:xfrm>
        </p:spPr>
        <p:txBody>
          <a:bodyPr vert="horz" lIns="91440" tIns="45720" rIns="91440" bIns="45720" rtlCol="0" anchor="t">
            <a:normAutofit/>
          </a:bodyPr>
          <a:lstStyle/>
          <a:p>
            <a:pPr marL="200025" indent="-200025"/>
            <a:r>
              <a:rPr lang="en-AU" sz="1800" dirty="0">
                <a:cs typeface="Segoe UI Semilight"/>
              </a:rPr>
              <a:t>16 Rollout plans received</a:t>
            </a:r>
            <a:endParaRPr lang="en-AU" sz="1449" dirty="0">
              <a:cs typeface="Segoe UI Semilight"/>
            </a:endParaRPr>
          </a:p>
          <a:p>
            <a:pPr marL="600990" lvl="1" indent="-200025"/>
            <a:r>
              <a:rPr lang="en-AU" sz="1449" dirty="0">
                <a:cs typeface="Segoe UI Semilight"/>
              </a:rPr>
              <a:t>8 Participants consented to sharing their plans</a:t>
            </a:r>
          </a:p>
          <a:p>
            <a:pPr marL="200025" indent="-200025"/>
            <a:r>
              <a:rPr lang="en-AU" sz="1800" dirty="0">
                <a:cs typeface="Segoe UI Semilight"/>
              </a:rPr>
              <a:t>Over 93% tranche 1 meter coverage</a:t>
            </a:r>
          </a:p>
          <a:p>
            <a:pPr marL="200025" indent="-200025"/>
            <a:r>
              <a:rPr lang="en-AU" sz="1800" dirty="0">
                <a:cs typeface="Segoe UI Semilight"/>
              </a:rPr>
              <a:t>Over 25% Tranche 1 meters reported as been 5min capable</a:t>
            </a:r>
          </a:p>
          <a:p>
            <a:pPr marL="600990" lvl="1" indent="-200025"/>
            <a:endParaRPr lang="en-AU" sz="1400" dirty="0">
              <a:cs typeface="Segoe UI Semilight"/>
            </a:endParaRPr>
          </a:p>
          <a:p>
            <a:pPr marL="200025" indent="-200025"/>
            <a:endParaRPr lang="en-AU" sz="1300" dirty="0">
              <a:cs typeface="Segoe UI Semilight"/>
            </a:endParaRPr>
          </a:p>
        </p:txBody>
      </p:sp>
      <p:pic>
        <p:nvPicPr>
          <p:cNvPr id="5" name="Picture 4">
            <a:extLst>
              <a:ext uri="{FF2B5EF4-FFF2-40B4-BE49-F238E27FC236}">
                <a16:creationId xmlns:a16="http://schemas.microsoft.com/office/drawing/2014/main" id="{24DFE284-B591-40DC-B353-7F501FABA5FE}"/>
              </a:ext>
            </a:extLst>
          </p:cNvPr>
          <p:cNvPicPr>
            <a:picLocks noChangeAspect="1"/>
          </p:cNvPicPr>
          <p:nvPr/>
        </p:nvPicPr>
        <p:blipFill>
          <a:blip r:embed="rId2"/>
          <a:stretch>
            <a:fillRect/>
          </a:stretch>
        </p:blipFill>
        <p:spPr>
          <a:xfrm>
            <a:off x="4367815" y="1556160"/>
            <a:ext cx="5657850" cy="5934075"/>
          </a:xfrm>
          <a:prstGeom prst="rect">
            <a:avLst/>
          </a:prstGeom>
        </p:spPr>
      </p:pic>
    </p:spTree>
    <p:extLst>
      <p:ext uri="{BB962C8B-B14F-4D97-AF65-F5344CB8AC3E}">
        <p14:creationId xmlns:p14="http://schemas.microsoft.com/office/powerpoint/2010/main" val="3183910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10485266" cy="1310695"/>
          </a:xfrm>
        </p:spPr>
        <p:txBody>
          <a:bodyPr>
            <a:normAutofit fontScale="90000"/>
          </a:bodyPr>
          <a:lstStyle/>
          <a:p>
            <a:r>
              <a:rPr lang="en-AU" dirty="0"/>
              <a:t>MDP 5min Metering Data Delivery rollout plans</a:t>
            </a:r>
            <a:br>
              <a:rPr lang="en-AU" dirty="0"/>
            </a:br>
            <a:r>
              <a:rPr lang="en-AU" sz="2700" dirty="0"/>
              <a:t>Tranche 2 meters</a:t>
            </a:r>
            <a:endParaRPr lang="en-AU"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13</a:t>
            </a:fld>
            <a:endParaRPr lang="en-AU" dirty="0"/>
          </a:p>
        </p:txBody>
      </p:sp>
      <p:sp>
        <p:nvSpPr>
          <p:cNvPr id="10" name="Content Placeholder 2">
            <a:extLst>
              <a:ext uri="{FF2B5EF4-FFF2-40B4-BE49-F238E27FC236}">
                <a16:creationId xmlns:a16="http://schemas.microsoft.com/office/drawing/2014/main" id="{FA04154F-6494-47BD-AB0A-72AB2C053A9C}"/>
              </a:ext>
            </a:extLst>
          </p:cNvPr>
          <p:cNvSpPr>
            <a:spLocks noGrp="1"/>
          </p:cNvSpPr>
          <p:nvPr>
            <p:ph idx="1"/>
          </p:nvPr>
        </p:nvSpPr>
        <p:spPr>
          <a:xfrm>
            <a:off x="317196" y="1901064"/>
            <a:ext cx="3708795" cy="5358384"/>
          </a:xfrm>
        </p:spPr>
        <p:txBody>
          <a:bodyPr vert="horz" lIns="91440" tIns="45720" rIns="91440" bIns="45720" rtlCol="0" anchor="t">
            <a:normAutofit/>
          </a:bodyPr>
          <a:lstStyle/>
          <a:p>
            <a:pPr marL="200025" indent="-200025"/>
            <a:r>
              <a:rPr lang="en-AU" sz="1800" dirty="0">
                <a:cs typeface="Segoe UI Semilight"/>
              </a:rPr>
              <a:t>15 Rollout plans received</a:t>
            </a:r>
          </a:p>
          <a:p>
            <a:pPr marL="600990" lvl="1" indent="-200025"/>
            <a:r>
              <a:rPr lang="en-AU" sz="1449" dirty="0">
                <a:cs typeface="Segoe UI Semilight"/>
              </a:rPr>
              <a:t>9 Participants consented to sharing their plans</a:t>
            </a:r>
          </a:p>
          <a:p>
            <a:pPr marL="200025" indent="-200025"/>
            <a:r>
              <a:rPr lang="en-AU" sz="1751" dirty="0">
                <a:cs typeface="Segoe UI Semilight"/>
              </a:rPr>
              <a:t>Over 2.5 million meters in total</a:t>
            </a:r>
          </a:p>
          <a:p>
            <a:pPr marL="200025" indent="-200025"/>
            <a:r>
              <a:rPr lang="en-AU" sz="1751" dirty="0">
                <a:cs typeface="Segoe UI Semilight"/>
              </a:rPr>
              <a:t>Conversions mainly commencing from Q1 2022</a:t>
            </a:r>
          </a:p>
          <a:p>
            <a:pPr marL="200025" indent="-200025"/>
            <a:endParaRPr lang="en-AU" sz="1751" dirty="0">
              <a:cs typeface="Segoe UI Semilight"/>
            </a:endParaRPr>
          </a:p>
          <a:p>
            <a:pPr marL="200025" indent="-200025"/>
            <a:endParaRPr lang="en-AU" sz="1300" dirty="0">
              <a:cs typeface="Segoe UI Semilight"/>
            </a:endParaRPr>
          </a:p>
        </p:txBody>
      </p:sp>
      <p:pic>
        <p:nvPicPr>
          <p:cNvPr id="3" name="Picture 2">
            <a:extLst>
              <a:ext uri="{FF2B5EF4-FFF2-40B4-BE49-F238E27FC236}">
                <a16:creationId xmlns:a16="http://schemas.microsoft.com/office/drawing/2014/main" id="{563BEBF1-BEAA-4E7D-B151-3B196DA54C90}"/>
              </a:ext>
            </a:extLst>
          </p:cNvPr>
          <p:cNvPicPr>
            <a:picLocks noChangeAspect="1"/>
          </p:cNvPicPr>
          <p:nvPr/>
        </p:nvPicPr>
        <p:blipFill>
          <a:blip r:embed="rId2"/>
          <a:stretch>
            <a:fillRect/>
          </a:stretch>
        </p:blipFill>
        <p:spPr>
          <a:xfrm>
            <a:off x="4542806" y="1761396"/>
            <a:ext cx="5217837" cy="5358385"/>
          </a:xfrm>
          <a:prstGeom prst="rect">
            <a:avLst/>
          </a:prstGeom>
        </p:spPr>
      </p:pic>
    </p:spTree>
    <p:extLst>
      <p:ext uri="{BB962C8B-B14F-4D97-AF65-F5344CB8AC3E}">
        <p14:creationId xmlns:p14="http://schemas.microsoft.com/office/powerpoint/2010/main" val="1448969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10485266" cy="1310695"/>
          </a:xfrm>
        </p:spPr>
        <p:txBody>
          <a:bodyPr>
            <a:normAutofit fontScale="90000"/>
          </a:bodyPr>
          <a:lstStyle/>
          <a:p>
            <a:r>
              <a:rPr lang="en-AU" sz="3600" dirty="0"/>
              <a:t>MDP Net to Register Datastream Conversion plans</a:t>
            </a:r>
            <a:br>
              <a:rPr lang="en-AU" dirty="0"/>
            </a:br>
            <a:r>
              <a:rPr lang="en-AU" sz="2400" dirty="0"/>
              <a:t>Tranche 1 and 2 meters</a:t>
            </a:r>
            <a:endParaRPr lang="en-AU"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14</a:t>
            </a:fld>
            <a:endParaRPr lang="en-AU" dirty="0"/>
          </a:p>
        </p:txBody>
      </p:sp>
      <p:sp>
        <p:nvSpPr>
          <p:cNvPr id="7" name="Content Placeholder 2">
            <a:extLst>
              <a:ext uri="{FF2B5EF4-FFF2-40B4-BE49-F238E27FC236}">
                <a16:creationId xmlns:a16="http://schemas.microsoft.com/office/drawing/2014/main" id="{6564F5D3-FF8D-4A39-9260-3887352821D4}"/>
              </a:ext>
            </a:extLst>
          </p:cNvPr>
          <p:cNvSpPr txBox="1">
            <a:spLocks/>
          </p:cNvSpPr>
          <p:nvPr/>
        </p:nvSpPr>
        <p:spPr>
          <a:xfrm>
            <a:off x="159313" y="1931576"/>
            <a:ext cx="4175863" cy="5358384"/>
          </a:xfrm>
          <a:prstGeom prst="rect">
            <a:avLst/>
          </a:prstGeom>
        </p:spPr>
        <p:txBody>
          <a:bodyPr vert="horz" lIns="91440" tIns="45720" rIns="91440" bIns="45720" rtlCol="0" anchor="t">
            <a:normAutofit/>
          </a:bodyPr>
          <a:lst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marL="200025" indent="-200025"/>
            <a:r>
              <a:rPr lang="en-AU" sz="1800" dirty="0">
                <a:cs typeface="Segoe UI Semilight"/>
              </a:rPr>
              <a:t>18 conversion plans received</a:t>
            </a:r>
          </a:p>
          <a:p>
            <a:pPr marL="600710" lvl="1" indent="-200025"/>
            <a:r>
              <a:rPr lang="en-AU" sz="1400" dirty="0">
                <a:cs typeface="Segoe UI Semilight"/>
              </a:rPr>
              <a:t>11 Participants consented to sharing their plans</a:t>
            </a:r>
          </a:p>
          <a:p>
            <a:pPr marL="200025" indent="-200025"/>
            <a:r>
              <a:rPr lang="en-AU" sz="1751" dirty="0">
                <a:cs typeface="Segoe UI Semilight"/>
              </a:rPr>
              <a:t>Over 2.7 million meters in total</a:t>
            </a:r>
          </a:p>
          <a:p>
            <a:pPr marL="200025" indent="-200025"/>
            <a:r>
              <a:rPr lang="en-AU" sz="1751" dirty="0">
                <a:cs typeface="Segoe UI Semilight"/>
              </a:rPr>
              <a:t>Conversions to commence from Q3 this year</a:t>
            </a:r>
          </a:p>
          <a:p>
            <a:pPr marL="200025" indent="-200025"/>
            <a:endParaRPr lang="en-AU" sz="1751" dirty="0">
              <a:cs typeface="Segoe UI Semilight"/>
            </a:endParaRPr>
          </a:p>
          <a:p>
            <a:pPr marL="200025" indent="-200025"/>
            <a:endParaRPr lang="en-AU" sz="1300" dirty="0">
              <a:cs typeface="Segoe UI Semilight"/>
            </a:endParaRPr>
          </a:p>
        </p:txBody>
      </p:sp>
      <p:pic>
        <p:nvPicPr>
          <p:cNvPr id="8" name="Picture 7">
            <a:extLst>
              <a:ext uri="{FF2B5EF4-FFF2-40B4-BE49-F238E27FC236}">
                <a16:creationId xmlns:a16="http://schemas.microsoft.com/office/drawing/2014/main" id="{59FC2A34-BC47-47E1-B02A-AB7DFD295A05}"/>
              </a:ext>
            </a:extLst>
          </p:cNvPr>
          <p:cNvPicPr>
            <a:picLocks noChangeAspect="1"/>
          </p:cNvPicPr>
          <p:nvPr/>
        </p:nvPicPr>
        <p:blipFill>
          <a:blip r:embed="rId2"/>
          <a:stretch>
            <a:fillRect/>
          </a:stretch>
        </p:blipFill>
        <p:spPr>
          <a:xfrm>
            <a:off x="4842029" y="1748989"/>
            <a:ext cx="4367596" cy="5257710"/>
          </a:xfrm>
          <a:prstGeom prst="rect">
            <a:avLst/>
          </a:prstGeom>
        </p:spPr>
      </p:pic>
    </p:spTree>
    <p:extLst>
      <p:ext uri="{BB962C8B-B14F-4D97-AF65-F5344CB8AC3E}">
        <p14:creationId xmlns:p14="http://schemas.microsoft.com/office/powerpoint/2010/main" val="1078063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10485266" cy="1310695"/>
          </a:xfrm>
        </p:spPr>
        <p:txBody>
          <a:bodyPr>
            <a:normAutofit/>
          </a:bodyPr>
          <a:lstStyle/>
          <a:p>
            <a:r>
              <a:rPr lang="en-AU" sz="3600" dirty="0"/>
              <a:t>LNSP NCONUML and Cross Boundary </a:t>
            </a:r>
            <a:br>
              <a:rPr lang="en-AU" sz="3600" dirty="0"/>
            </a:br>
            <a:r>
              <a:rPr lang="en-AU" sz="3600" dirty="0"/>
              <a:t>NMI Creation Plans</a:t>
            </a:r>
            <a:endParaRPr lang="en-AU"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15</a:t>
            </a:fld>
            <a:endParaRPr lang="en-AU" dirty="0"/>
          </a:p>
        </p:txBody>
      </p:sp>
      <p:sp>
        <p:nvSpPr>
          <p:cNvPr id="7" name="Content Placeholder 2">
            <a:extLst>
              <a:ext uri="{FF2B5EF4-FFF2-40B4-BE49-F238E27FC236}">
                <a16:creationId xmlns:a16="http://schemas.microsoft.com/office/drawing/2014/main" id="{6564F5D3-FF8D-4A39-9260-3887352821D4}"/>
              </a:ext>
            </a:extLst>
          </p:cNvPr>
          <p:cNvSpPr txBox="1">
            <a:spLocks/>
          </p:cNvSpPr>
          <p:nvPr/>
        </p:nvSpPr>
        <p:spPr>
          <a:xfrm>
            <a:off x="376403" y="2201291"/>
            <a:ext cx="3906148" cy="5358384"/>
          </a:xfrm>
          <a:prstGeom prst="rect">
            <a:avLst/>
          </a:prstGeom>
        </p:spPr>
        <p:txBody>
          <a:bodyPr vert="horz" lIns="91440" tIns="45720" rIns="91440" bIns="45720" rtlCol="0" anchor="t">
            <a:normAutofit/>
          </a:bodyPr>
          <a:lst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marL="200025" indent="-200025"/>
            <a:r>
              <a:rPr lang="en-AU" sz="1800">
                <a:cs typeface="Segoe UI Semilight"/>
              </a:rPr>
              <a:t>13 plans received</a:t>
            </a:r>
          </a:p>
          <a:p>
            <a:pPr marL="600710" lvl="1" indent="-200025"/>
            <a:r>
              <a:rPr lang="en-AU" sz="1400">
                <a:cs typeface="Segoe UI Semilight"/>
              </a:rPr>
              <a:t>11 Participants consented to sharing </a:t>
            </a:r>
            <a:r>
              <a:rPr lang="en-AU" sz="1400" dirty="0">
                <a:cs typeface="Segoe UI Semilight"/>
              </a:rPr>
              <a:t>their plans</a:t>
            </a:r>
          </a:p>
          <a:p>
            <a:pPr marL="200025" indent="-200025"/>
            <a:r>
              <a:rPr lang="en-AU" sz="1800" dirty="0">
                <a:cs typeface="Segoe UI Semilight"/>
              </a:rPr>
              <a:t>~115k NCONUML NMIs expecting to be created</a:t>
            </a:r>
            <a:endParaRPr lang="en-AU" sz="1751" dirty="0">
              <a:cs typeface="Segoe UI Semilight"/>
            </a:endParaRPr>
          </a:p>
          <a:p>
            <a:pPr marL="200025" indent="-200025"/>
            <a:endParaRPr lang="en-AU" sz="1751" dirty="0">
              <a:cs typeface="Segoe UI Semilight"/>
            </a:endParaRPr>
          </a:p>
          <a:p>
            <a:pPr marL="200025" indent="-200025"/>
            <a:endParaRPr lang="en-AU" sz="1751" dirty="0">
              <a:cs typeface="Segoe UI Semilight"/>
            </a:endParaRPr>
          </a:p>
          <a:p>
            <a:pPr marL="200025" indent="-200025"/>
            <a:endParaRPr lang="en-AU" sz="1751" dirty="0">
              <a:cs typeface="Segoe UI Semilight"/>
            </a:endParaRPr>
          </a:p>
          <a:p>
            <a:pPr marL="200025" indent="-200025"/>
            <a:endParaRPr lang="en-AU" sz="1300" dirty="0">
              <a:cs typeface="Segoe UI Semilight"/>
            </a:endParaRPr>
          </a:p>
        </p:txBody>
      </p:sp>
      <p:pic>
        <p:nvPicPr>
          <p:cNvPr id="5" name="Picture 4">
            <a:extLst>
              <a:ext uri="{FF2B5EF4-FFF2-40B4-BE49-F238E27FC236}">
                <a16:creationId xmlns:a16="http://schemas.microsoft.com/office/drawing/2014/main" id="{13EA0264-AAEA-4F4D-9402-A2C697A2E783}"/>
              </a:ext>
            </a:extLst>
          </p:cNvPr>
          <p:cNvPicPr>
            <a:picLocks noChangeAspect="1"/>
          </p:cNvPicPr>
          <p:nvPr/>
        </p:nvPicPr>
        <p:blipFill>
          <a:blip r:embed="rId2"/>
          <a:stretch>
            <a:fillRect/>
          </a:stretch>
        </p:blipFill>
        <p:spPr>
          <a:xfrm>
            <a:off x="4441776" y="1728869"/>
            <a:ext cx="5514975" cy="5010150"/>
          </a:xfrm>
          <a:prstGeom prst="rect">
            <a:avLst/>
          </a:prstGeom>
        </p:spPr>
      </p:pic>
    </p:spTree>
    <p:extLst>
      <p:ext uri="{BB962C8B-B14F-4D97-AF65-F5344CB8AC3E}">
        <p14:creationId xmlns:p14="http://schemas.microsoft.com/office/powerpoint/2010/main" val="1278055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76A63-BA8D-4C83-9E59-B6E90A026618}"/>
              </a:ext>
            </a:extLst>
          </p:cNvPr>
          <p:cNvSpPr>
            <a:spLocks noGrp="1"/>
          </p:cNvSpPr>
          <p:nvPr>
            <p:ph type="title"/>
          </p:nvPr>
        </p:nvSpPr>
        <p:spPr>
          <a:xfrm>
            <a:off x="729493" y="1884670"/>
            <a:ext cx="9399245" cy="3144614"/>
          </a:xfrm>
        </p:spPr>
        <p:txBody>
          <a:bodyPr/>
          <a:lstStyle/>
          <a:p>
            <a:r>
              <a:rPr lang="en-AU" dirty="0"/>
              <a:t>RTC transition approach</a:t>
            </a:r>
          </a:p>
        </p:txBody>
      </p:sp>
      <p:sp>
        <p:nvSpPr>
          <p:cNvPr id="3" name="Text Placeholder 2">
            <a:extLst>
              <a:ext uri="{FF2B5EF4-FFF2-40B4-BE49-F238E27FC236}">
                <a16:creationId xmlns:a16="http://schemas.microsoft.com/office/drawing/2014/main" id="{5D9F9F8A-7B3B-4CFD-AD51-F4ACC0AD73A4}"/>
              </a:ext>
            </a:extLst>
          </p:cNvPr>
          <p:cNvSpPr>
            <a:spLocks noGrp="1"/>
          </p:cNvSpPr>
          <p:nvPr>
            <p:ph type="body" idx="1"/>
          </p:nvPr>
        </p:nvSpPr>
        <p:spPr/>
        <p:txBody>
          <a:bodyPr/>
          <a:lstStyle/>
          <a:p>
            <a:r>
              <a:rPr lang="en-AU" b="1" dirty="0"/>
              <a:t>Blaine Miner</a:t>
            </a:r>
          </a:p>
        </p:txBody>
      </p:sp>
      <p:sp>
        <p:nvSpPr>
          <p:cNvPr id="4" name="Slide Number Placeholder 3">
            <a:extLst>
              <a:ext uri="{FF2B5EF4-FFF2-40B4-BE49-F238E27FC236}">
                <a16:creationId xmlns:a16="http://schemas.microsoft.com/office/drawing/2014/main" id="{5886942E-5AEC-44B3-8F61-D2530F45260F}"/>
              </a:ext>
            </a:extLst>
          </p:cNvPr>
          <p:cNvSpPr>
            <a:spLocks noGrp="1"/>
          </p:cNvSpPr>
          <p:nvPr>
            <p:ph type="sldNum" sz="quarter" idx="12"/>
          </p:nvPr>
        </p:nvSpPr>
        <p:spPr/>
        <p:txBody>
          <a:bodyPr/>
          <a:lstStyle/>
          <a:p>
            <a:fld id="{4EC81F68-4976-451A-B2E9-79BCBD2F70CC}" type="slidenum">
              <a:rPr lang="en-AU" smtClean="0"/>
              <a:pPr/>
              <a:t>16</a:t>
            </a:fld>
            <a:endParaRPr lang="en-AU" dirty="0"/>
          </a:p>
        </p:txBody>
      </p:sp>
    </p:spTree>
    <p:extLst>
      <p:ext uri="{BB962C8B-B14F-4D97-AF65-F5344CB8AC3E}">
        <p14:creationId xmlns:p14="http://schemas.microsoft.com/office/powerpoint/2010/main" val="2416505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5FCD6-6009-4C00-A987-1BE3EEB4D728}"/>
              </a:ext>
            </a:extLst>
          </p:cNvPr>
          <p:cNvSpPr>
            <a:spLocks noGrp="1"/>
          </p:cNvSpPr>
          <p:nvPr>
            <p:ph type="title"/>
          </p:nvPr>
        </p:nvSpPr>
        <p:spPr>
          <a:xfrm>
            <a:off x="206547" y="150494"/>
            <a:ext cx="10255424" cy="1310695"/>
          </a:xfrm>
        </p:spPr>
        <p:txBody>
          <a:bodyPr/>
          <a:lstStyle/>
          <a:p>
            <a:r>
              <a:rPr lang="en-AU" dirty="0"/>
              <a:t>RTC Draft Transition Approach</a:t>
            </a:r>
          </a:p>
        </p:txBody>
      </p:sp>
      <p:sp>
        <p:nvSpPr>
          <p:cNvPr id="3" name="Content Placeholder 2">
            <a:extLst>
              <a:ext uri="{FF2B5EF4-FFF2-40B4-BE49-F238E27FC236}">
                <a16:creationId xmlns:a16="http://schemas.microsoft.com/office/drawing/2014/main" id="{0A29A197-A1BA-4B29-9CD8-7E11CB479ECA}"/>
              </a:ext>
            </a:extLst>
          </p:cNvPr>
          <p:cNvSpPr>
            <a:spLocks noGrp="1"/>
          </p:cNvSpPr>
          <p:nvPr>
            <p:ph idx="1"/>
          </p:nvPr>
        </p:nvSpPr>
        <p:spPr>
          <a:xfrm>
            <a:off x="206546" y="1611683"/>
            <a:ext cx="10255425" cy="5479713"/>
          </a:xfrm>
        </p:spPr>
        <p:txBody>
          <a:bodyPr>
            <a:normAutofit/>
          </a:bodyPr>
          <a:lstStyle/>
          <a:p>
            <a:pPr lvl="0"/>
            <a:r>
              <a:rPr lang="en-AU" sz="2000" dirty="0">
                <a:solidFill>
                  <a:srgbClr val="FF0000"/>
                </a:solidFill>
              </a:rPr>
              <a:t>By 1 Oct 2021</a:t>
            </a:r>
          </a:p>
          <a:p>
            <a:pPr lvl="1"/>
            <a:r>
              <a:rPr lang="en-AU" sz="1800" dirty="0"/>
              <a:t>All Tranche 1 meters (type 1-3, subset of 4 and cross boundary) to have their RTC updated with a fourth character of ‘A’ or ‘D’ (de-energisation scenarios only)</a:t>
            </a:r>
          </a:p>
          <a:p>
            <a:pPr lvl="0"/>
            <a:r>
              <a:rPr lang="en-AU" sz="2000" dirty="0">
                <a:solidFill>
                  <a:srgbClr val="FF0000"/>
                </a:solidFill>
              </a:rPr>
              <a:t>From 1 Oct 2021 to 30 Nov 2022</a:t>
            </a:r>
          </a:p>
          <a:p>
            <a:pPr lvl="1"/>
            <a:r>
              <a:rPr lang="en-AU" sz="1800" dirty="0"/>
              <a:t>All Tranche 2 meters (new and replacement type 4, 4A, VICAMI, etc.) to have their RTC updated with a fourth character of ‘A’ or ‘D’ (de-energisation scenarios only)</a:t>
            </a:r>
          </a:p>
          <a:p>
            <a:pPr lvl="0"/>
            <a:r>
              <a:rPr lang="en-AU" sz="2000" dirty="0">
                <a:solidFill>
                  <a:srgbClr val="FF0000"/>
                </a:solidFill>
              </a:rPr>
              <a:t>From 1 Dec 2022 onwards</a:t>
            </a:r>
          </a:p>
          <a:p>
            <a:pPr lvl="1"/>
            <a:r>
              <a:rPr lang="en-AU" sz="1800" dirty="0"/>
              <a:t>All other meters (e.g. basic meters) to have their RTC updated with a fourth character</a:t>
            </a:r>
            <a:endParaRPr lang="en-AU" sz="5500" dirty="0"/>
          </a:p>
          <a:p>
            <a:endParaRPr lang="en-AU" sz="2151" dirty="0"/>
          </a:p>
          <a:p>
            <a:r>
              <a:rPr lang="en-AU" sz="2151" dirty="0"/>
              <a:t>The allowance of MPs to update the other RTC combinations with the appropriate 4 character code, resulting from BAU activities only, from 1 May 2021</a:t>
            </a:r>
          </a:p>
          <a:p>
            <a:r>
              <a:rPr lang="en-AU" sz="2151" dirty="0"/>
              <a:t>‘Mass’ updating of this field should be discouraged without the prior engagement of effected Participants.</a:t>
            </a:r>
          </a:p>
          <a:p>
            <a:r>
              <a:rPr lang="en-AU" sz="2151" dirty="0"/>
              <a:t>The MSDR Data Transition WG will take carriage of finalising these arrangements</a:t>
            </a:r>
          </a:p>
        </p:txBody>
      </p:sp>
      <p:sp>
        <p:nvSpPr>
          <p:cNvPr id="4" name="Slide Number Placeholder 3">
            <a:extLst>
              <a:ext uri="{FF2B5EF4-FFF2-40B4-BE49-F238E27FC236}">
                <a16:creationId xmlns:a16="http://schemas.microsoft.com/office/drawing/2014/main" id="{1301B032-995D-407E-A275-3C300485B563}"/>
              </a:ext>
            </a:extLst>
          </p:cNvPr>
          <p:cNvSpPr>
            <a:spLocks noGrp="1"/>
          </p:cNvSpPr>
          <p:nvPr>
            <p:ph type="sldNum" sz="quarter" idx="12"/>
          </p:nvPr>
        </p:nvSpPr>
        <p:spPr/>
        <p:txBody>
          <a:bodyPr/>
          <a:lstStyle/>
          <a:p>
            <a:fld id="{4EC81F68-4976-451A-B2E9-79BCBD2F70CC}" type="slidenum">
              <a:rPr lang="en-AU" smtClean="0"/>
              <a:t>17</a:t>
            </a:fld>
            <a:endParaRPr lang="en-AU" dirty="0"/>
          </a:p>
        </p:txBody>
      </p:sp>
    </p:spTree>
    <p:extLst>
      <p:ext uri="{BB962C8B-B14F-4D97-AF65-F5344CB8AC3E}">
        <p14:creationId xmlns:p14="http://schemas.microsoft.com/office/powerpoint/2010/main" val="540278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76A63-BA8D-4C83-9E59-B6E90A026618}"/>
              </a:ext>
            </a:extLst>
          </p:cNvPr>
          <p:cNvSpPr>
            <a:spLocks noGrp="1"/>
          </p:cNvSpPr>
          <p:nvPr>
            <p:ph type="title"/>
          </p:nvPr>
        </p:nvSpPr>
        <p:spPr>
          <a:xfrm>
            <a:off x="729493" y="1884670"/>
            <a:ext cx="9399245" cy="3144614"/>
          </a:xfrm>
        </p:spPr>
        <p:txBody>
          <a:bodyPr/>
          <a:lstStyle/>
          <a:p>
            <a:r>
              <a:rPr lang="en-AU" dirty="0"/>
              <a:t>Upcoming MTP Activities</a:t>
            </a:r>
          </a:p>
        </p:txBody>
      </p:sp>
      <p:sp>
        <p:nvSpPr>
          <p:cNvPr id="3" name="Text Placeholder 2">
            <a:extLst>
              <a:ext uri="{FF2B5EF4-FFF2-40B4-BE49-F238E27FC236}">
                <a16:creationId xmlns:a16="http://schemas.microsoft.com/office/drawing/2014/main" id="{5D9F9F8A-7B3B-4CFD-AD51-F4ACC0AD73A4}"/>
              </a:ext>
            </a:extLst>
          </p:cNvPr>
          <p:cNvSpPr>
            <a:spLocks noGrp="1"/>
          </p:cNvSpPr>
          <p:nvPr>
            <p:ph type="body" idx="1"/>
          </p:nvPr>
        </p:nvSpPr>
        <p:spPr/>
        <p:txBody>
          <a:bodyPr/>
          <a:lstStyle/>
          <a:p>
            <a:r>
              <a:rPr lang="en-AU" b="1" dirty="0"/>
              <a:t>Blaine Miner</a:t>
            </a:r>
          </a:p>
        </p:txBody>
      </p:sp>
      <p:sp>
        <p:nvSpPr>
          <p:cNvPr id="4" name="Slide Number Placeholder 3">
            <a:extLst>
              <a:ext uri="{FF2B5EF4-FFF2-40B4-BE49-F238E27FC236}">
                <a16:creationId xmlns:a16="http://schemas.microsoft.com/office/drawing/2014/main" id="{5886942E-5AEC-44B3-8F61-D2530F45260F}"/>
              </a:ext>
            </a:extLst>
          </p:cNvPr>
          <p:cNvSpPr>
            <a:spLocks noGrp="1"/>
          </p:cNvSpPr>
          <p:nvPr>
            <p:ph type="sldNum" sz="quarter" idx="12"/>
          </p:nvPr>
        </p:nvSpPr>
        <p:spPr/>
        <p:txBody>
          <a:bodyPr/>
          <a:lstStyle/>
          <a:p>
            <a:fld id="{4EC81F68-4976-451A-B2E9-79BCBD2F70CC}" type="slidenum">
              <a:rPr lang="en-AU" smtClean="0"/>
              <a:pPr/>
              <a:t>18</a:t>
            </a:fld>
            <a:endParaRPr lang="en-AU" dirty="0"/>
          </a:p>
        </p:txBody>
      </p:sp>
    </p:spTree>
    <p:extLst>
      <p:ext uri="{BB962C8B-B14F-4D97-AF65-F5344CB8AC3E}">
        <p14:creationId xmlns:p14="http://schemas.microsoft.com/office/powerpoint/2010/main" val="1887278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10485266" cy="1310695"/>
          </a:xfrm>
        </p:spPr>
        <p:txBody>
          <a:bodyPr/>
          <a:lstStyle/>
          <a:p>
            <a:r>
              <a:rPr lang="en-AU" dirty="0"/>
              <a:t>Upcoming v1.7 MTP Activities</a:t>
            </a:r>
          </a:p>
        </p:txBody>
      </p:sp>
      <p:graphicFrame>
        <p:nvGraphicFramePr>
          <p:cNvPr id="5" name="Table 5">
            <a:extLst>
              <a:ext uri="{FF2B5EF4-FFF2-40B4-BE49-F238E27FC236}">
                <a16:creationId xmlns:a16="http://schemas.microsoft.com/office/drawing/2014/main" id="{B4749FEA-DB41-4E08-ADEC-4FC9C98B61DE}"/>
              </a:ext>
            </a:extLst>
          </p:cNvPr>
          <p:cNvGraphicFramePr>
            <a:graphicFrameLocks noGrp="1"/>
          </p:cNvGraphicFramePr>
          <p:nvPr>
            <p:ph idx="1"/>
            <p:extLst>
              <p:ext uri="{D42A27DB-BD31-4B8C-83A1-F6EECF244321}">
                <p14:modId xmlns:p14="http://schemas.microsoft.com/office/powerpoint/2010/main" val="4010479989"/>
              </p:ext>
            </p:extLst>
          </p:nvPr>
        </p:nvGraphicFramePr>
        <p:xfrm>
          <a:off x="145667" y="1609570"/>
          <a:ext cx="10400477" cy="4597400"/>
        </p:xfrm>
        <a:graphic>
          <a:graphicData uri="http://schemas.openxmlformats.org/drawingml/2006/table">
            <a:tbl>
              <a:tblPr firstRow="1" bandRow="1">
                <a:tableStyleId>{5C22544A-7EE6-4342-B048-85BDC9FD1C3A}</a:tableStyleId>
              </a:tblPr>
              <a:tblGrid>
                <a:gridCol w="7044543">
                  <a:extLst>
                    <a:ext uri="{9D8B030D-6E8A-4147-A177-3AD203B41FA5}">
                      <a16:colId xmlns:a16="http://schemas.microsoft.com/office/drawing/2014/main" val="116888471"/>
                    </a:ext>
                  </a:extLst>
                </a:gridCol>
                <a:gridCol w="1420380">
                  <a:extLst>
                    <a:ext uri="{9D8B030D-6E8A-4147-A177-3AD203B41FA5}">
                      <a16:colId xmlns:a16="http://schemas.microsoft.com/office/drawing/2014/main" val="4048816944"/>
                    </a:ext>
                  </a:extLst>
                </a:gridCol>
                <a:gridCol w="1935554">
                  <a:extLst>
                    <a:ext uri="{9D8B030D-6E8A-4147-A177-3AD203B41FA5}">
                      <a16:colId xmlns:a16="http://schemas.microsoft.com/office/drawing/2014/main" val="2964596239"/>
                    </a:ext>
                  </a:extLst>
                </a:gridCol>
              </a:tblGrid>
              <a:tr h="370840">
                <a:tc>
                  <a:txBody>
                    <a:bodyPr/>
                    <a:lstStyle/>
                    <a:p>
                      <a:pPr algn="ctr"/>
                      <a:r>
                        <a:rPr lang="en-AU" sz="1200" dirty="0"/>
                        <a:t>Description</a:t>
                      </a:r>
                    </a:p>
                  </a:txBody>
                  <a:tcPr>
                    <a:solidFill>
                      <a:srgbClr val="002060"/>
                    </a:solidFill>
                  </a:tcPr>
                </a:tc>
                <a:tc>
                  <a:txBody>
                    <a:bodyPr/>
                    <a:lstStyle/>
                    <a:p>
                      <a:pPr algn="ctr"/>
                      <a:r>
                        <a:rPr lang="en-AU" sz="1200" dirty="0"/>
                        <a:t>Date</a:t>
                      </a:r>
                    </a:p>
                  </a:txBody>
                  <a:tcPr>
                    <a:solidFill>
                      <a:srgbClr val="002060"/>
                    </a:solidFill>
                  </a:tcPr>
                </a:tc>
                <a:tc>
                  <a:txBody>
                    <a:bodyPr/>
                    <a:lstStyle/>
                    <a:p>
                      <a:pPr lvl="0" algn="ctr">
                        <a:buNone/>
                      </a:pPr>
                      <a:r>
                        <a:rPr lang="en-AU" sz="1200" b="1" i="0" u="none" strike="noStrike" noProof="0" dirty="0">
                          <a:latin typeface="Segoe UI Semilight"/>
                        </a:rPr>
                        <a:t>Activity ID</a:t>
                      </a:r>
                      <a:endParaRPr lang="en-US" sz="1200" b="1" i="0" u="none" strike="noStrike" noProof="0" dirty="0">
                        <a:latin typeface="Segoe UI Semilight"/>
                      </a:endParaRPr>
                    </a:p>
                  </a:txBody>
                  <a:tcPr>
                    <a:solidFill>
                      <a:srgbClr val="002060"/>
                    </a:solidFill>
                  </a:tcPr>
                </a:tc>
                <a:extLst>
                  <a:ext uri="{0D108BD9-81ED-4DB2-BD59-A6C34878D82A}">
                    <a16:rowId xmlns:a16="http://schemas.microsoft.com/office/drawing/2014/main" val="2493088496"/>
                  </a:ext>
                </a:extLst>
              </a:tr>
              <a:tr h="370840">
                <a:tc>
                  <a:txBody>
                    <a:bodyPr/>
                    <a:lstStyle/>
                    <a:p>
                      <a:r>
                        <a:rPr lang="en-AU" sz="1200" dirty="0">
                          <a:solidFill>
                            <a:srgbClr val="FF0000"/>
                          </a:solidFill>
                        </a:rPr>
                        <a:t>MCs</a:t>
                      </a:r>
                      <a:r>
                        <a:rPr lang="en-AU" sz="1200" dirty="0"/>
                        <a:t> to provide visibility of the approach / timeframe for required meter replacement or reconfiguration of ‘unknown’ cross boundary meters</a:t>
                      </a:r>
                    </a:p>
                  </a:txBody>
                  <a:tcPr>
                    <a:solidFill>
                      <a:schemeClr val="bg1">
                        <a:lumMod val="95000"/>
                      </a:schemeClr>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bg1"/>
                          </a:solidFill>
                        </a:rPr>
                        <a:t>By 31 March 2021</a:t>
                      </a:r>
                    </a:p>
                  </a:txBody>
                  <a:tcPr>
                    <a:solidFill>
                      <a:srgbClr val="FF0000"/>
                    </a:solidFill>
                  </a:tcPr>
                </a:tc>
                <a:tc>
                  <a:txBody>
                    <a:bodyPr/>
                    <a:lstStyle/>
                    <a:p>
                      <a:pPr lvl="0">
                        <a:buNone/>
                      </a:pPr>
                      <a:r>
                        <a:rPr lang="en-US" sz="1200" dirty="0"/>
                        <a:t>A23</a:t>
                      </a:r>
                    </a:p>
                  </a:txBody>
                  <a:tcPr>
                    <a:solidFill>
                      <a:schemeClr val="bg1">
                        <a:lumMod val="85000"/>
                      </a:schemeClr>
                    </a:solidFill>
                  </a:tcPr>
                </a:tc>
                <a:extLst>
                  <a:ext uri="{0D108BD9-81ED-4DB2-BD59-A6C34878D82A}">
                    <a16:rowId xmlns:a16="http://schemas.microsoft.com/office/drawing/2014/main" val="2170211165"/>
                  </a:ext>
                </a:extLst>
              </a:tr>
              <a:tr h="370840">
                <a:tc>
                  <a:txBody>
                    <a:bodyPr/>
                    <a:lstStyle/>
                    <a:p>
                      <a:r>
                        <a:rPr lang="en-AU" sz="1200" dirty="0">
                          <a:solidFill>
                            <a:srgbClr val="FF0000"/>
                          </a:solidFill>
                        </a:rPr>
                        <a:t>MCs</a:t>
                      </a:r>
                      <a:r>
                        <a:rPr lang="en-AU" sz="1200" dirty="0">
                          <a:solidFill>
                            <a:schemeClr val="tx1"/>
                          </a:solidFill>
                        </a:rPr>
                        <a:t> to</a:t>
                      </a:r>
                      <a:r>
                        <a:rPr lang="en-AU" sz="1200" dirty="0"/>
                        <a:t> ensure that details of the Inventory Table, calculation methodologies and Agreed Loads are agreed prior to implementation by relevant Registered Participants </a:t>
                      </a:r>
                    </a:p>
                  </a:txBody>
                  <a:tcPr>
                    <a:solidFill>
                      <a:schemeClr val="bg1">
                        <a:lumMod val="85000"/>
                      </a:schemeClr>
                    </a:solidFill>
                  </a:tcPr>
                </a:tc>
                <a:tc>
                  <a:txBody>
                    <a:bodyPr/>
                    <a:lstStyle/>
                    <a:p>
                      <a:pPr algn="ctr"/>
                      <a:r>
                        <a:rPr lang="en-AU" sz="1200" dirty="0">
                          <a:solidFill>
                            <a:schemeClr val="bg1"/>
                          </a:solidFill>
                        </a:rPr>
                        <a:t>By 31 March 2021</a:t>
                      </a:r>
                    </a:p>
                  </a:txBody>
                  <a:tcPr>
                    <a:solidFill>
                      <a:srgbClr val="FF0000"/>
                    </a:solidFill>
                  </a:tcPr>
                </a:tc>
                <a:tc>
                  <a:txBody>
                    <a:bodyPr/>
                    <a:lstStyle/>
                    <a:p>
                      <a:pPr lvl="0">
                        <a:buNone/>
                      </a:pPr>
                      <a:r>
                        <a:rPr lang="en-AU" sz="1200" dirty="0"/>
                        <a:t>A87</a:t>
                      </a:r>
                      <a:endParaRPr lang="en-US" sz="1200" dirty="0"/>
                    </a:p>
                  </a:txBody>
                  <a:tcPr>
                    <a:solidFill>
                      <a:schemeClr val="bg1">
                        <a:lumMod val="85000"/>
                      </a:schemeClr>
                    </a:solidFill>
                  </a:tcPr>
                </a:tc>
                <a:extLst>
                  <a:ext uri="{0D108BD9-81ED-4DB2-BD59-A6C34878D82A}">
                    <a16:rowId xmlns:a16="http://schemas.microsoft.com/office/drawing/2014/main" val="723622651"/>
                  </a:ext>
                </a:extLst>
              </a:tr>
              <a:tr h="370840">
                <a:tc>
                  <a:txBody>
                    <a:bodyPr/>
                    <a:lstStyle/>
                    <a:p>
                      <a:r>
                        <a:rPr lang="en-AU" sz="1200" dirty="0">
                          <a:solidFill>
                            <a:srgbClr val="FF0000"/>
                          </a:solidFill>
                        </a:rPr>
                        <a:t>AEMO</a:t>
                      </a:r>
                      <a:r>
                        <a:rPr lang="en-AU" sz="1200" dirty="0">
                          <a:solidFill>
                            <a:schemeClr val="tx1"/>
                          </a:solidFill>
                        </a:rPr>
                        <a:t> to have the capability to provide 5-min metering data based on SCADA data</a:t>
                      </a:r>
                    </a:p>
                  </a:txBody>
                  <a:tcPr>
                    <a:solidFill>
                      <a:schemeClr val="bg1">
                        <a:lumMod val="85000"/>
                      </a:schemeClr>
                    </a:solidFill>
                  </a:tcPr>
                </a:tc>
                <a:tc>
                  <a:txBody>
                    <a:bodyPr/>
                    <a:lstStyle/>
                    <a:p>
                      <a:pPr algn="ctr"/>
                      <a:r>
                        <a:rPr lang="en-AU" sz="1200" dirty="0">
                          <a:solidFill>
                            <a:schemeClr val="bg1"/>
                          </a:solidFill>
                        </a:rPr>
                        <a:t>By 1 April 2021</a:t>
                      </a:r>
                    </a:p>
                  </a:txBody>
                  <a:tcPr>
                    <a:solidFill>
                      <a:srgbClr val="FF0000"/>
                    </a:solidFill>
                  </a:tcPr>
                </a:tc>
                <a:tc>
                  <a:txBody>
                    <a:bodyPr/>
                    <a:lstStyle/>
                    <a:p>
                      <a:pPr lvl="0">
                        <a:buNone/>
                      </a:pPr>
                      <a:r>
                        <a:rPr lang="en-US" sz="1200" dirty="0">
                          <a:solidFill>
                            <a:schemeClr val="tx1"/>
                          </a:solidFill>
                        </a:rPr>
                        <a:t>A30</a:t>
                      </a:r>
                    </a:p>
                  </a:txBody>
                  <a:tcPr>
                    <a:solidFill>
                      <a:schemeClr val="bg1">
                        <a:lumMod val="85000"/>
                      </a:schemeClr>
                    </a:solidFill>
                  </a:tcPr>
                </a:tc>
                <a:extLst>
                  <a:ext uri="{0D108BD9-81ED-4DB2-BD59-A6C34878D82A}">
                    <a16:rowId xmlns:a16="http://schemas.microsoft.com/office/drawing/2014/main" val="3847678715"/>
                  </a:ext>
                </a:extLst>
              </a:tr>
              <a:tr h="370840">
                <a:tc>
                  <a:txBody>
                    <a:bodyPr/>
                    <a:lstStyle/>
                    <a:p>
                      <a:pPr lvl="0">
                        <a:buNone/>
                      </a:pPr>
                      <a:r>
                        <a:rPr lang="en-AU" sz="1200" dirty="0">
                          <a:solidFill>
                            <a:srgbClr val="FF0000"/>
                          </a:solidFill>
                        </a:rPr>
                        <a:t>MPs</a:t>
                      </a:r>
                      <a:r>
                        <a:rPr lang="en-AU" sz="1200" dirty="0">
                          <a:solidFill>
                            <a:schemeClr val="tx1"/>
                          </a:solidFill>
                        </a:rPr>
                        <a:t> to update the Meter Read Type code with RWDA or RWDD, as applicable, as per the transitional arrangements</a:t>
                      </a:r>
                      <a:endParaRPr lang="en-US" sz="1200" dirty="0">
                        <a:solidFill>
                          <a:schemeClr val="tx1"/>
                        </a:solidFill>
                      </a:endParaRPr>
                    </a:p>
                  </a:txBody>
                  <a:tcPr>
                    <a:solidFill>
                      <a:schemeClr val="bg1">
                        <a:lumMod val="95000"/>
                      </a:schemeClr>
                    </a:solidFill>
                  </a:tcPr>
                </a:tc>
                <a:tc>
                  <a:txBody>
                    <a:bodyPr/>
                    <a:lstStyle/>
                    <a:p>
                      <a:pPr marL="0" marR="0" lvl="0" indent="0" algn="ctr" rtl="0">
                        <a:lnSpc>
                          <a:spcPct val="100000"/>
                        </a:lnSpc>
                        <a:spcBef>
                          <a:spcPts val="0"/>
                        </a:spcBef>
                        <a:spcAft>
                          <a:spcPts val="0"/>
                        </a:spcAft>
                        <a:buClrTx/>
                        <a:buSzTx/>
                        <a:buFontTx/>
                        <a:buNone/>
                      </a:pPr>
                      <a:r>
                        <a:rPr lang="en-AU" sz="1200" dirty="0">
                          <a:solidFill>
                            <a:schemeClr val="tx1"/>
                          </a:solidFill>
                        </a:rPr>
                        <a:t>From 1 May 2021</a:t>
                      </a:r>
                    </a:p>
                  </a:txBody>
                  <a:tcPr>
                    <a:solidFill>
                      <a:schemeClr val="bg1">
                        <a:lumMod val="95000"/>
                      </a:schemeClr>
                    </a:solidFill>
                  </a:tcPr>
                </a:tc>
                <a:tc>
                  <a:txBody>
                    <a:bodyPr/>
                    <a:lstStyle/>
                    <a:p>
                      <a:pPr lvl="0">
                        <a:buNone/>
                      </a:pPr>
                      <a:r>
                        <a:rPr lang="en-US" sz="1200" dirty="0">
                          <a:solidFill>
                            <a:schemeClr val="tx1"/>
                          </a:solidFill>
                        </a:rPr>
                        <a:t>A4a, A9a, A14a, A20a, A25a, A26a, A27a, A28a</a:t>
                      </a:r>
                    </a:p>
                  </a:txBody>
                  <a:tcPr>
                    <a:solidFill>
                      <a:schemeClr val="bg1">
                        <a:lumMod val="95000"/>
                      </a:schemeClr>
                    </a:solidFill>
                  </a:tcPr>
                </a:tc>
                <a:extLst>
                  <a:ext uri="{0D108BD9-81ED-4DB2-BD59-A6C34878D82A}">
                    <a16:rowId xmlns:a16="http://schemas.microsoft.com/office/drawing/2014/main" val="2576016501"/>
                  </a:ext>
                </a:extLst>
              </a:tr>
              <a:tr h="370840">
                <a:tc>
                  <a:txBody>
                    <a:bodyPr/>
                    <a:lstStyle/>
                    <a:p>
                      <a:r>
                        <a:rPr lang="en-AU" sz="1200" dirty="0">
                          <a:solidFill>
                            <a:srgbClr val="FF0000"/>
                          </a:solidFill>
                        </a:rPr>
                        <a:t>AEMO</a:t>
                      </a:r>
                      <a:r>
                        <a:rPr lang="en-AU" sz="1200" dirty="0">
                          <a:solidFill>
                            <a:schemeClr val="tx1"/>
                          </a:solidFill>
                        </a:rPr>
                        <a:t> Metering Business to approve MDP NCONUML profiles/algorithms </a:t>
                      </a:r>
                    </a:p>
                  </a:txBody>
                  <a:tcPr>
                    <a:solidFill>
                      <a:schemeClr val="bg1">
                        <a:lumMod val="85000"/>
                      </a:schemeClr>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By 1 May 2021</a:t>
                      </a:r>
                    </a:p>
                  </a:txBody>
                  <a:tcPr>
                    <a:solidFill>
                      <a:schemeClr val="bg1">
                        <a:lumMod val="85000"/>
                      </a:schemeClr>
                    </a:solidFill>
                  </a:tcPr>
                </a:tc>
                <a:tc>
                  <a:txBody>
                    <a:bodyPr/>
                    <a:lstStyle/>
                    <a:p>
                      <a:pPr lvl="0">
                        <a:buNone/>
                      </a:pPr>
                      <a:r>
                        <a:rPr lang="en-US" sz="1200" dirty="0">
                          <a:solidFill>
                            <a:schemeClr val="tx1"/>
                          </a:solidFill>
                        </a:rPr>
                        <a:t>A89</a:t>
                      </a:r>
                    </a:p>
                  </a:txBody>
                  <a:tcPr>
                    <a:solidFill>
                      <a:schemeClr val="bg1">
                        <a:lumMod val="85000"/>
                      </a:schemeClr>
                    </a:solidFill>
                  </a:tcPr>
                </a:tc>
                <a:extLst>
                  <a:ext uri="{0D108BD9-81ED-4DB2-BD59-A6C34878D82A}">
                    <a16:rowId xmlns:a16="http://schemas.microsoft.com/office/drawing/2014/main" val="1974350838"/>
                  </a:ext>
                </a:extLst>
              </a:tr>
              <a:tr h="370840">
                <a:tc>
                  <a:txBody>
                    <a:bodyPr/>
                    <a:lstStyle/>
                    <a:p>
                      <a:r>
                        <a:rPr lang="en-AU" sz="1200" dirty="0">
                          <a:solidFill>
                            <a:srgbClr val="FF0000"/>
                          </a:solidFill>
                        </a:rPr>
                        <a:t>MDPs</a:t>
                      </a:r>
                      <a:r>
                        <a:rPr lang="en-AU" sz="1200" dirty="0">
                          <a:solidFill>
                            <a:schemeClr val="tx1"/>
                          </a:solidFill>
                        </a:rPr>
                        <a:t> to provide AEMO with NMI lists associated with each NCONUML profile/algorithm</a:t>
                      </a:r>
                    </a:p>
                  </a:txBody>
                  <a:tcPr>
                    <a:solidFill>
                      <a:schemeClr val="bg1">
                        <a:lumMod val="95000"/>
                      </a:schemeClr>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By 1 May 2021</a:t>
                      </a:r>
                    </a:p>
                  </a:txBody>
                  <a:tcPr>
                    <a:solidFill>
                      <a:schemeClr val="bg1">
                        <a:lumMod val="95000"/>
                      </a:schemeClr>
                    </a:solidFill>
                  </a:tcPr>
                </a:tc>
                <a:tc>
                  <a:txBody>
                    <a:bodyPr/>
                    <a:lstStyle/>
                    <a:p>
                      <a:pPr lvl="0">
                        <a:buNone/>
                      </a:pPr>
                      <a:r>
                        <a:rPr lang="en-US" sz="1200" dirty="0">
                          <a:solidFill>
                            <a:schemeClr val="tx1"/>
                          </a:solidFill>
                        </a:rPr>
                        <a:t>A89a</a:t>
                      </a:r>
                    </a:p>
                  </a:txBody>
                  <a:tcPr>
                    <a:solidFill>
                      <a:schemeClr val="bg1">
                        <a:lumMod val="95000"/>
                      </a:schemeClr>
                    </a:solidFill>
                  </a:tcPr>
                </a:tc>
                <a:extLst>
                  <a:ext uri="{0D108BD9-81ED-4DB2-BD59-A6C34878D82A}">
                    <a16:rowId xmlns:a16="http://schemas.microsoft.com/office/drawing/2014/main" val="4193326510"/>
                  </a:ext>
                </a:extLst>
              </a:tr>
              <a:tr h="370840">
                <a:tc>
                  <a:txBody>
                    <a:bodyPr/>
                    <a:lstStyle/>
                    <a:p>
                      <a:r>
                        <a:rPr lang="en-AU" sz="1200" dirty="0">
                          <a:solidFill>
                            <a:srgbClr val="FF0000"/>
                          </a:solidFill>
                        </a:rPr>
                        <a:t>MCs</a:t>
                      </a:r>
                      <a:r>
                        <a:rPr lang="en-AU" sz="1200" dirty="0">
                          <a:solidFill>
                            <a:schemeClr val="tx1"/>
                          </a:solidFill>
                        </a:rPr>
                        <a:t> to provide progress and amendments to forward plans for Type 1-3, subset of 4 and ‘known’ cross boundary meters to AEMO</a:t>
                      </a:r>
                    </a:p>
                  </a:txBody>
                  <a:tcPr>
                    <a:solidFill>
                      <a:schemeClr val="bg1">
                        <a:lumMod val="85000"/>
                      </a:schemeClr>
                    </a:solidFill>
                  </a:tcPr>
                </a:tc>
                <a:tc>
                  <a:txBody>
                    <a:bodyPr/>
                    <a:lstStyle/>
                    <a:p>
                      <a:pPr algn="ctr"/>
                      <a:r>
                        <a:rPr lang="en-AU" sz="1200" dirty="0">
                          <a:solidFill>
                            <a:schemeClr val="tx1"/>
                          </a:solidFill>
                        </a:rPr>
                        <a:t>By 1 May 2021</a:t>
                      </a:r>
                    </a:p>
                  </a:txBody>
                  <a:tcPr>
                    <a:solidFill>
                      <a:schemeClr val="bg1">
                        <a:lumMod val="85000"/>
                      </a:schemeClr>
                    </a:solidFill>
                  </a:tcPr>
                </a:tc>
                <a:tc>
                  <a:txBody>
                    <a:bodyPr/>
                    <a:lstStyle/>
                    <a:p>
                      <a:pPr lvl="0">
                        <a:buNone/>
                      </a:pPr>
                      <a:r>
                        <a:rPr lang="en-AU" sz="1200" dirty="0">
                          <a:solidFill>
                            <a:schemeClr val="tx1"/>
                          </a:solidFill>
                        </a:rPr>
                        <a:t>A3a, A8a, A13a, A19a</a:t>
                      </a:r>
                      <a:endParaRPr lang="en-US" sz="1200" dirty="0">
                        <a:solidFill>
                          <a:schemeClr val="tx1"/>
                        </a:solidFill>
                      </a:endParaRPr>
                    </a:p>
                  </a:txBody>
                  <a:tcPr>
                    <a:solidFill>
                      <a:schemeClr val="bg1">
                        <a:lumMod val="85000"/>
                      </a:schemeClr>
                    </a:solidFill>
                  </a:tcPr>
                </a:tc>
                <a:extLst>
                  <a:ext uri="{0D108BD9-81ED-4DB2-BD59-A6C34878D82A}">
                    <a16:rowId xmlns:a16="http://schemas.microsoft.com/office/drawing/2014/main" val="3241447664"/>
                  </a:ext>
                </a:extLst>
              </a:tr>
              <a:tr h="370840">
                <a:tc>
                  <a:txBody>
                    <a:bodyPr/>
                    <a:lstStyle/>
                    <a:p>
                      <a:r>
                        <a:rPr lang="en-AU" sz="1200" dirty="0">
                          <a:solidFill>
                            <a:srgbClr val="FF0000"/>
                          </a:solidFill>
                        </a:rPr>
                        <a:t>MDPs</a:t>
                      </a:r>
                      <a:r>
                        <a:rPr lang="en-AU" sz="1200" dirty="0">
                          <a:solidFill>
                            <a:schemeClr val="tx1"/>
                          </a:solidFill>
                        </a:rPr>
                        <a:t> to provide progress and amendments to forward plans for Type 1-3, subset 4, 4, 4A, VICAMI and Sample meters to AEMO</a:t>
                      </a:r>
                    </a:p>
                  </a:txBody>
                  <a:tcPr>
                    <a:solidFill>
                      <a:schemeClr val="bg1">
                        <a:lumMod val="95000"/>
                      </a:schemeClr>
                    </a:solidFill>
                  </a:tcPr>
                </a:tc>
                <a:tc>
                  <a:txBody>
                    <a:bodyPr/>
                    <a:lstStyle/>
                    <a:p>
                      <a:pPr algn="ctr"/>
                      <a:r>
                        <a:rPr lang="en-AU" sz="1200" dirty="0">
                          <a:solidFill>
                            <a:schemeClr val="tx1"/>
                          </a:solidFill>
                        </a:rPr>
                        <a:t>By 1 May 2021</a:t>
                      </a:r>
                    </a:p>
                  </a:txBody>
                  <a:tcPr>
                    <a:solidFill>
                      <a:schemeClr val="bg1">
                        <a:lumMod val="95000"/>
                      </a:schemeClr>
                    </a:solidFill>
                  </a:tcPr>
                </a:tc>
                <a:tc>
                  <a:txBody>
                    <a:bodyPr/>
                    <a:lstStyle/>
                    <a:p>
                      <a:pPr lvl="0">
                        <a:buNone/>
                      </a:pPr>
                      <a:r>
                        <a:rPr lang="en-AU" sz="1200" dirty="0">
                          <a:solidFill>
                            <a:schemeClr val="tx1"/>
                          </a:solidFill>
                        </a:rPr>
                        <a:t>A52a, A58a, A64a, A70a</a:t>
                      </a:r>
                      <a:endParaRPr lang="en-US" sz="1200" dirty="0">
                        <a:solidFill>
                          <a:schemeClr val="tx1"/>
                        </a:solidFill>
                      </a:endParaRPr>
                    </a:p>
                  </a:txBody>
                  <a:tcPr>
                    <a:solidFill>
                      <a:schemeClr val="bg1">
                        <a:lumMod val="95000"/>
                      </a:schemeClr>
                    </a:solidFill>
                  </a:tcPr>
                </a:tc>
                <a:extLst>
                  <a:ext uri="{0D108BD9-81ED-4DB2-BD59-A6C34878D82A}">
                    <a16:rowId xmlns:a16="http://schemas.microsoft.com/office/drawing/2014/main" val="1597691744"/>
                  </a:ext>
                </a:extLst>
              </a:tr>
              <a:tr h="370840">
                <a:tc>
                  <a:txBody>
                    <a:bodyPr/>
                    <a:lstStyle/>
                    <a:p>
                      <a:r>
                        <a:rPr lang="en-AU" sz="1200" dirty="0">
                          <a:solidFill>
                            <a:srgbClr val="FF0000"/>
                          </a:solidFill>
                        </a:rPr>
                        <a:t>MDPs</a:t>
                      </a:r>
                      <a:r>
                        <a:rPr lang="en-AU" sz="1200" dirty="0">
                          <a:solidFill>
                            <a:schemeClr val="tx1"/>
                          </a:solidFill>
                        </a:rPr>
                        <a:t> to provide datastream conversion plans to convert Net datastreams to register level</a:t>
                      </a:r>
                    </a:p>
                  </a:txBody>
                  <a:tcPr>
                    <a:solidFill>
                      <a:schemeClr val="bg1">
                        <a:lumMod val="85000"/>
                      </a:schemeClr>
                    </a:solidFill>
                  </a:tcPr>
                </a:tc>
                <a:tc>
                  <a:txBody>
                    <a:bodyPr/>
                    <a:lstStyle/>
                    <a:p>
                      <a:pPr algn="ctr"/>
                      <a:r>
                        <a:rPr lang="en-AU" sz="1200" dirty="0">
                          <a:solidFill>
                            <a:schemeClr val="tx1"/>
                          </a:solidFill>
                        </a:rPr>
                        <a:t>By 1 May 2021</a:t>
                      </a:r>
                    </a:p>
                  </a:txBody>
                  <a:tcPr>
                    <a:solidFill>
                      <a:schemeClr val="bg1">
                        <a:lumMod val="85000"/>
                      </a:schemeClr>
                    </a:solidFill>
                  </a:tcPr>
                </a:tc>
                <a:tc>
                  <a:txBody>
                    <a:bodyPr/>
                    <a:lstStyle/>
                    <a:p>
                      <a:pPr lvl="0">
                        <a:buNone/>
                      </a:pPr>
                      <a:r>
                        <a:rPr lang="en-AU" sz="1200" kern="1200" dirty="0">
                          <a:solidFill>
                            <a:schemeClr val="dk1"/>
                          </a:solidFill>
                          <a:latin typeface="+mn-lt"/>
                          <a:ea typeface="+mn-ea"/>
                          <a:cs typeface="+mn-cs"/>
                        </a:rPr>
                        <a:t>A32a, A37a, A42a, A52b, A58b, A64b, A70b, A82a</a:t>
                      </a:r>
                      <a:endParaRPr lang="en-US" sz="1200" kern="1200" dirty="0">
                        <a:solidFill>
                          <a:schemeClr val="dk1"/>
                        </a:solidFill>
                        <a:latin typeface="+mn-lt"/>
                        <a:ea typeface="+mn-ea"/>
                        <a:cs typeface="+mn-cs"/>
                      </a:endParaRPr>
                    </a:p>
                  </a:txBody>
                  <a:tcPr>
                    <a:solidFill>
                      <a:schemeClr val="bg1">
                        <a:lumMod val="85000"/>
                      </a:schemeClr>
                    </a:solidFill>
                  </a:tcPr>
                </a:tc>
                <a:extLst>
                  <a:ext uri="{0D108BD9-81ED-4DB2-BD59-A6C34878D82A}">
                    <a16:rowId xmlns:a16="http://schemas.microsoft.com/office/drawing/2014/main" val="4054485886"/>
                  </a:ext>
                </a:extLst>
              </a:tr>
              <a:tr h="370840">
                <a:tc>
                  <a:txBody>
                    <a:bodyPr/>
                    <a:lstStyle/>
                    <a:p>
                      <a:r>
                        <a:rPr lang="en-AU" sz="1200" dirty="0">
                          <a:solidFill>
                            <a:srgbClr val="FF0000"/>
                          </a:solidFill>
                        </a:rPr>
                        <a:t>LNSPs </a:t>
                      </a:r>
                      <a:r>
                        <a:rPr lang="en-AU" sz="1200" dirty="0">
                          <a:solidFill>
                            <a:schemeClr val="tx1"/>
                          </a:solidFill>
                        </a:rPr>
                        <a:t>to provide NMI Create plans for Cross Boundary and NCONUMLs to AEMO</a:t>
                      </a:r>
                    </a:p>
                  </a:txBody>
                  <a:tcPr>
                    <a:solidFill>
                      <a:schemeClr val="bg1">
                        <a:lumMod val="95000"/>
                      </a:schemeClr>
                    </a:solidFill>
                  </a:tcPr>
                </a:tc>
                <a:tc>
                  <a:txBody>
                    <a:bodyPr/>
                    <a:lstStyle/>
                    <a:p>
                      <a:pPr algn="ctr"/>
                      <a:r>
                        <a:rPr lang="en-AU" sz="1200" dirty="0">
                          <a:solidFill>
                            <a:schemeClr val="tx1"/>
                          </a:solidFill>
                        </a:rPr>
                        <a:t>By 1 May 2021</a:t>
                      </a:r>
                    </a:p>
                  </a:txBody>
                  <a:tcPr>
                    <a:solidFill>
                      <a:schemeClr val="bg1">
                        <a:lumMod val="95000"/>
                      </a:schemeClr>
                    </a:solidFill>
                  </a:tcPr>
                </a:tc>
                <a:tc>
                  <a:txBody>
                    <a:bodyPr/>
                    <a:lstStyle/>
                    <a:p>
                      <a:pPr lvl="0">
                        <a:buNone/>
                      </a:pPr>
                      <a:r>
                        <a:rPr lang="en-US" sz="1200" dirty="0">
                          <a:solidFill>
                            <a:schemeClr val="tx1"/>
                          </a:solidFill>
                        </a:rPr>
                        <a:t>A95a, A99a</a:t>
                      </a:r>
                    </a:p>
                  </a:txBody>
                  <a:tcPr>
                    <a:solidFill>
                      <a:schemeClr val="bg1">
                        <a:lumMod val="95000"/>
                      </a:schemeClr>
                    </a:solidFill>
                  </a:tcPr>
                </a:tc>
                <a:extLst>
                  <a:ext uri="{0D108BD9-81ED-4DB2-BD59-A6C34878D82A}">
                    <a16:rowId xmlns:a16="http://schemas.microsoft.com/office/drawing/2014/main" val="1480677839"/>
                  </a:ext>
                </a:extLst>
              </a:tr>
            </a:tbl>
          </a:graphicData>
        </a:graphic>
      </p:graphicFrame>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19</a:t>
            </a:fld>
            <a:endParaRPr lang="en-AU" dirty="0"/>
          </a:p>
        </p:txBody>
      </p:sp>
    </p:spTree>
    <p:extLst>
      <p:ext uri="{BB962C8B-B14F-4D97-AF65-F5344CB8AC3E}">
        <p14:creationId xmlns:p14="http://schemas.microsoft.com/office/powerpoint/2010/main" val="2767191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FD31EA-0B02-4F5E-9F04-B0BD413AB60D}"/>
              </a:ext>
            </a:extLst>
          </p:cNvPr>
          <p:cNvSpPr>
            <a:spLocks noGrp="1"/>
          </p:cNvSpPr>
          <p:nvPr>
            <p:ph type="title"/>
          </p:nvPr>
        </p:nvSpPr>
        <p:spPr>
          <a:xfrm>
            <a:off x="233620" y="1173708"/>
            <a:ext cx="2907626" cy="2201542"/>
          </a:xfrm>
        </p:spPr>
        <p:txBody>
          <a:bodyPr/>
          <a:lstStyle/>
          <a:p>
            <a:r>
              <a:rPr lang="en-AU" dirty="0">
                <a:latin typeface="Calibri" panose="020F0502020204030204" pitchFamily="34" charset="0"/>
                <a:cs typeface="Calibri" panose="020F0502020204030204" pitchFamily="34" charset="0"/>
              </a:rPr>
              <a:t>AEMO Competition Law </a:t>
            </a:r>
            <a:br>
              <a:rPr lang="en-AU" dirty="0">
                <a:latin typeface="Calibri" panose="020F0502020204030204" pitchFamily="34" charset="0"/>
                <a:cs typeface="Calibri" panose="020F0502020204030204" pitchFamily="34" charset="0"/>
              </a:rPr>
            </a:br>
            <a:r>
              <a:rPr lang="en-AU" dirty="0">
                <a:latin typeface="Calibri" panose="020F0502020204030204" pitchFamily="34" charset="0"/>
                <a:cs typeface="Calibri" panose="020F0502020204030204" pitchFamily="34" charset="0"/>
              </a:rPr>
              <a:t>Meeting Protocol</a:t>
            </a:r>
            <a:endParaRPr lang="en-AU" dirty="0"/>
          </a:p>
        </p:txBody>
      </p:sp>
      <p:sp>
        <p:nvSpPr>
          <p:cNvPr id="6" name="Slide Number Placeholder 5">
            <a:extLst>
              <a:ext uri="{FF2B5EF4-FFF2-40B4-BE49-F238E27FC236}">
                <a16:creationId xmlns:a16="http://schemas.microsoft.com/office/drawing/2014/main" id="{962C179C-7C0B-4C6E-984B-3E659C1C1E7C}"/>
              </a:ext>
            </a:extLst>
          </p:cNvPr>
          <p:cNvSpPr>
            <a:spLocks noGrp="1"/>
          </p:cNvSpPr>
          <p:nvPr>
            <p:ph type="sldNum" sz="quarter" idx="12"/>
          </p:nvPr>
        </p:nvSpPr>
        <p:spPr/>
        <p:txBody>
          <a:bodyPr/>
          <a:lstStyle/>
          <a:p>
            <a:fld id="{4EC81F68-4976-451A-B2E9-79BCBD2F70CC}" type="slidenum">
              <a:rPr lang="en-AU" smtClean="0"/>
              <a:pPr/>
              <a:t>2</a:t>
            </a:fld>
            <a:endParaRPr lang="en-AU" dirty="0"/>
          </a:p>
        </p:txBody>
      </p:sp>
      <p:sp>
        <p:nvSpPr>
          <p:cNvPr id="13" name="Text Placeholder 12">
            <a:extLst>
              <a:ext uri="{FF2B5EF4-FFF2-40B4-BE49-F238E27FC236}">
                <a16:creationId xmlns:a16="http://schemas.microsoft.com/office/drawing/2014/main" id="{1E0A56E1-88E5-44F7-A23A-29E717150844}"/>
              </a:ext>
            </a:extLst>
          </p:cNvPr>
          <p:cNvSpPr>
            <a:spLocks noGrp="1"/>
          </p:cNvSpPr>
          <p:nvPr>
            <p:ph type="body" sz="quarter" idx="13"/>
          </p:nvPr>
        </p:nvSpPr>
        <p:spPr>
          <a:xfrm>
            <a:off x="3683203" y="892491"/>
            <a:ext cx="6774989" cy="5493476"/>
          </a:xfrm>
        </p:spPr>
        <p:txBody>
          <a:bodyPr>
            <a:noAutofit/>
          </a:bodyPr>
          <a:lstStyle/>
          <a:p>
            <a:pPr marL="0" indent="0">
              <a:buNone/>
            </a:pPr>
            <a:r>
              <a:rPr lang="en-AU" sz="1228" dirty="0">
                <a:latin typeface="Calibri" panose="020F0502020204030204" pitchFamily="34" charset="0"/>
                <a:cs typeface="Calibri" panose="020F0502020204030204" pitchFamily="34" charset="0"/>
              </a:rPr>
              <a:t>AEMO is committed to complying with all applicable laws, including the Competition and Consumer Act 2010 (CCA). In any dealings with AEMO regarding proposed reforms or other initiatives, all participants agree to adhere to the CCA at all times and to comply with this Protocol. Participants must arrange for their representatives to be briefed on competition law risks and obligations.</a:t>
            </a:r>
          </a:p>
          <a:p>
            <a:pPr marL="0" indent="0">
              <a:buNone/>
            </a:pPr>
            <a:r>
              <a:rPr lang="en-AU" sz="1228" dirty="0">
                <a:latin typeface="Calibri" panose="020F0502020204030204" pitchFamily="34" charset="0"/>
                <a:cs typeface="Calibri" panose="020F0502020204030204" pitchFamily="34" charset="0"/>
              </a:rPr>
              <a:t>Participants in AEMO discussions </a:t>
            </a:r>
            <a:r>
              <a:rPr lang="en-AU" sz="1228" b="1" dirty="0">
                <a:latin typeface="Calibri" panose="020F0502020204030204" pitchFamily="34" charset="0"/>
                <a:cs typeface="Calibri" panose="020F0502020204030204" pitchFamily="34" charset="0"/>
              </a:rPr>
              <a:t>must</a:t>
            </a:r>
            <a:r>
              <a:rPr lang="en-AU" sz="1228" dirty="0">
                <a:latin typeface="Calibri" panose="020F0502020204030204" pitchFamily="34" charset="0"/>
                <a:cs typeface="Calibri" panose="020F0502020204030204" pitchFamily="34" charset="0"/>
              </a:rPr>
              <a:t>: </a:t>
            </a:r>
          </a:p>
          <a:p>
            <a:pPr lvl="0"/>
            <a:r>
              <a:rPr lang="en-AU" sz="1228" dirty="0">
                <a:latin typeface="Calibri" panose="020F0502020204030204" pitchFamily="34" charset="0"/>
                <a:cs typeface="Calibri" panose="020F0502020204030204" pitchFamily="34" charset="0"/>
              </a:rPr>
              <a:t>Ensure that discussions are limited to the matters contemplated by the agenda for the discussion  </a:t>
            </a:r>
          </a:p>
          <a:p>
            <a:pPr lvl="0"/>
            <a:r>
              <a:rPr lang="en-AU" sz="1228" dirty="0">
                <a:latin typeface="Calibri" panose="020F0502020204030204" pitchFamily="34" charset="0"/>
                <a:cs typeface="Calibri" panose="020F0502020204030204" pitchFamily="34" charset="0"/>
              </a:rPr>
              <a:t>Make independent and unilateral decisions about their commercial positions and approach in relation to the matters under discussion with AEMO</a:t>
            </a:r>
          </a:p>
          <a:p>
            <a:pPr lvl="0"/>
            <a:r>
              <a:rPr lang="en-AU" sz="1228" dirty="0">
                <a:latin typeface="Calibri" panose="020F0502020204030204" pitchFamily="34" charset="0"/>
                <a:cs typeface="Calibri" panose="020F0502020204030204" pitchFamily="34" charset="0"/>
              </a:rPr>
              <a:t>Immediately and clearly raise an objection with AEMO or the Chair of the meeting if a matter is discussed that the participant is concerned may give rise to competition law risks or a breach of this Protocol</a:t>
            </a:r>
          </a:p>
          <a:p>
            <a:pPr marL="0" indent="0">
              <a:buNone/>
            </a:pPr>
            <a:r>
              <a:rPr lang="en-AU" sz="1228" dirty="0">
                <a:latin typeface="Calibri" panose="020F0502020204030204" pitchFamily="34" charset="0"/>
                <a:cs typeface="Calibri" panose="020F0502020204030204" pitchFamily="34" charset="0"/>
              </a:rPr>
              <a:t>Participants in AEMO meetings </a:t>
            </a:r>
            <a:r>
              <a:rPr lang="en-AU" sz="1228" b="1" dirty="0">
                <a:latin typeface="Calibri" panose="020F0502020204030204" pitchFamily="34" charset="0"/>
                <a:cs typeface="Calibri" panose="020F0502020204030204" pitchFamily="34" charset="0"/>
              </a:rPr>
              <a:t>must not</a:t>
            </a:r>
            <a:r>
              <a:rPr lang="en-AU" sz="1228" dirty="0">
                <a:latin typeface="Calibri" panose="020F0502020204030204" pitchFamily="34" charset="0"/>
                <a:cs typeface="Calibri" panose="020F0502020204030204" pitchFamily="34" charset="0"/>
              </a:rPr>
              <a:t> discuss or agree on the following topics:</a:t>
            </a:r>
          </a:p>
          <a:p>
            <a:pPr lvl="0"/>
            <a:r>
              <a:rPr lang="en-AU" sz="1228" dirty="0">
                <a:latin typeface="Calibri" panose="020F0502020204030204" pitchFamily="34" charset="0"/>
                <a:cs typeface="Calibri" panose="020F0502020204030204" pitchFamily="34" charset="0"/>
              </a:rPr>
              <a:t>Which customers they will supply or market to</a:t>
            </a:r>
          </a:p>
          <a:p>
            <a:pPr lvl="0"/>
            <a:r>
              <a:rPr lang="en-AU" sz="1228" dirty="0">
                <a:latin typeface="Calibri" panose="020F0502020204030204" pitchFamily="34" charset="0"/>
                <a:cs typeface="Calibri" panose="020F0502020204030204" pitchFamily="34" charset="0"/>
              </a:rPr>
              <a:t>The price or other terms at which Participants will supply</a:t>
            </a:r>
          </a:p>
          <a:p>
            <a:pPr lvl="0"/>
            <a:r>
              <a:rPr lang="en-AU" sz="1228" dirty="0">
                <a:latin typeface="Calibri" panose="020F0502020204030204" pitchFamily="34" charset="0"/>
                <a:cs typeface="Calibri" panose="020F0502020204030204" pitchFamily="34" charset="0"/>
              </a:rPr>
              <a:t>Bids or tenders, including the nature of a bid that a Participant intends to make or whether the Participant will participate in the bid</a:t>
            </a:r>
          </a:p>
          <a:p>
            <a:pPr lvl="0"/>
            <a:r>
              <a:rPr lang="en-AU" sz="1228" dirty="0">
                <a:latin typeface="Calibri" panose="020F0502020204030204" pitchFamily="34" charset="0"/>
                <a:cs typeface="Calibri" panose="020F0502020204030204" pitchFamily="34" charset="0"/>
              </a:rPr>
              <a:t>Which suppliers Participants will acquire from (or the price or other terms on which they acquire goods or services)</a:t>
            </a:r>
          </a:p>
          <a:p>
            <a:pPr lvl="0"/>
            <a:r>
              <a:rPr lang="en-AU" sz="1228" dirty="0">
                <a:latin typeface="Calibri" panose="020F0502020204030204" pitchFamily="34" charset="0"/>
                <a:cs typeface="Calibri" panose="020F0502020204030204" pitchFamily="34" charset="0"/>
              </a:rPr>
              <a:t>Refusing to supply a person or company access to any products, services or inputs they require</a:t>
            </a:r>
          </a:p>
          <a:p>
            <a:pPr marL="0" indent="0">
              <a:buNone/>
            </a:pPr>
            <a:endParaRPr lang="en-AU" sz="1052" dirty="0">
              <a:latin typeface="Calibri" panose="020F0502020204030204" pitchFamily="34" charset="0"/>
              <a:cs typeface="Calibri" panose="020F0502020204030204" pitchFamily="34" charset="0"/>
            </a:endParaRPr>
          </a:p>
          <a:p>
            <a:pPr marL="0" indent="0">
              <a:buNone/>
            </a:pPr>
            <a:r>
              <a:rPr lang="en-AU" sz="1052" dirty="0">
                <a:latin typeface="Calibri" panose="020F0502020204030204" pitchFamily="34" charset="0"/>
                <a:cs typeface="Calibri" panose="020F0502020204030204" pitchFamily="34" charset="0"/>
              </a:rPr>
              <a:t>Under no circumstances must Participants share Competitively Sensitive Information. Competitively Sensitive Information means confidential information relating to a Participant which if disclosed to a competitor could affect its current or future commercial strategies, such as pricing information, customer terms and conditions, supply terms and conditions, sales, marketing or procurement strategies, product development, margins, costs, capacity or production planning.</a:t>
            </a:r>
          </a:p>
        </p:txBody>
      </p:sp>
    </p:spTree>
    <p:extLst>
      <p:ext uri="{BB962C8B-B14F-4D97-AF65-F5344CB8AC3E}">
        <p14:creationId xmlns:p14="http://schemas.microsoft.com/office/powerpoint/2010/main" val="8003411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10485266" cy="1310695"/>
          </a:xfrm>
        </p:spPr>
        <p:txBody>
          <a:bodyPr/>
          <a:lstStyle/>
          <a:p>
            <a:r>
              <a:rPr lang="en-AU" dirty="0"/>
              <a:t>Upcoming v1.7 MTP Activities</a:t>
            </a:r>
          </a:p>
        </p:txBody>
      </p:sp>
      <p:graphicFrame>
        <p:nvGraphicFramePr>
          <p:cNvPr id="5" name="Table 5">
            <a:extLst>
              <a:ext uri="{FF2B5EF4-FFF2-40B4-BE49-F238E27FC236}">
                <a16:creationId xmlns:a16="http://schemas.microsoft.com/office/drawing/2014/main" id="{B4749FEA-DB41-4E08-ADEC-4FC9C98B61DE}"/>
              </a:ext>
            </a:extLst>
          </p:cNvPr>
          <p:cNvGraphicFramePr>
            <a:graphicFrameLocks noGrp="1"/>
          </p:cNvGraphicFramePr>
          <p:nvPr>
            <p:ph idx="1"/>
            <p:extLst>
              <p:ext uri="{D42A27DB-BD31-4B8C-83A1-F6EECF244321}">
                <p14:modId xmlns:p14="http://schemas.microsoft.com/office/powerpoint/2010/main" val="3562482915"/>
              </p:ext>
            </p:extLst>
          </p:nvPr>
        </p:nvGraphicFramePr>
        <p:xfrm>
          <a:off x="144725" y="1504315"/>
          <a:ext cx="10420212" cy="5004858"/>
        </p:xfrm>
        <a:graphic>
          <a:graphicData uri="http://schemas.openxmlformats.org/drawingml/2006/table">
            <a:tbl>
              <a:tblPr firstRow="1" bandRow="1">
                <a:tableStyleId>{5C22544A-7EE6-4342-B048-85BDC9FD1C3A}</a:tableStyleId>
              </a:tblPr>
              <a:tblGrid>
                <a:gridCol w="6966544">
                  <a:extLst>
                    <a:ext uri="{9D8B030D-6E8A-4147-A177-3AD203B41FA5}">
                      <a16:colId xmlns:a16="http://schemas.microsoft.com/office/drawing/2014/main" val="116888471"/>
                    </a:ext>
                  </a:extLst>
                </a:gridCol>
                <a:gridCol w="1514442">
                  <a:extLst>
                    <a:ext uri="{9D8B030D-6E8A-4147-A177-3AD203B41FA5}">
                      <a16:colId xmlns:a16="http://schemas.microsoft.com/office/drawing/2014/main" val="4048816944"/>
                    </a:ext>
                  </a:extLst>
                </a:gridCol>
                <a:gridCol w="1939226">
                  <a:extLst>
                    <a:ext uri="{9D8B030D-6E8A-4147-A177-3AD203B41FA5}">
                      <a16:colId xmlns:a16="http://schemas.microsoft.com/office/drawing/2014/main" val="2964596239"/>
                    </a:ext>
                  </a:extLst>
                </a:gridCol>
              </a:tblGrid>
              <a:tr h="370840">
                <a:tc>
                  <a:txBody>
                    <a:bodyPr/>
                    <a:lstStyle/>
                    <a:p>
                      <a:pPr algn="ctr"/>
                      <a:r>
                        <a:rPr lang="en-AU" sz="1200" dirty="0"/>
                        <a:t>Description</a:t>
                      </a:r>
                    </a:p>
                  </a:txBody>
                  <a:tcPr>
                    <a:solidFill>
                      <a:srgbClr val="002060"/>
                    </a:solidFill>
                  </a:tcPr>
                </a:tc>
                <a:tc>
                  <a:txBody>
                    <a:bodyPr/>
                    <a:lstStyle/>
                    <a:p>
                      <a:pPr algn="ctr"/>
                      <a:r>
                        <a:rPr lang="en-AU" sz="1200" dirty="0"/>
                        <a:t>Date</a:t>
                      </a:r>
                    </a:p>
                  </a:txBody>
                  <a:tcPr>
                    <a:solidFill>
                      <a:srgbClr val="002060"/>
                    </a:solidFill>
                  </a:tcPr>
                </a:tc>
                <a:tc>
                  <a:txBody>
                    <a:bodyPr/>
                    <a:lstStyle/>
                    <a:p>
                      <a:pPr lvl="0" algn="ctr">
                        <a:buNone/>
                      </a:pPr>
                      <a:r>
                        <a:rPr lang="en-AU" sz="1200" b="1" i="0" u="none" strike="noStrike" noProof="0" dirty="0">
                          <a:latin typeface="Segoe UI Semilight"/>
                        </a:rPr>
                        <a:t>Activity ID</a:t>
                      </a:r>
                      <a:endParaRPr lang="en-US" sz="1200" b="1" i="0" u="none" strike="noStrike" noProof="0" dirty="0">
                        <a:latin typeface="Segoe UI Semilight"/>
                      </a:endParaRPr>
                    </a:p>
                  </a:txBody>
                  <a:tcPr>
                    <a:solidFill>
                      <a:srgbClr val="002060"/>
                    </a:solidFill>
                  </a:tcPr>
                </a:tc>
                <a:extLst>
                  <a:ext uri="{0D108BD9-81ED-4DB2-BD59-A6C34878D82A}">
                    <a16:rowId xmlns:a16="http://schemas.microsoft.com/office/drawing/2014/main" val="2493088496"/>
                  </a:ext>
                </a:extLst>
              </a:tr>
              <a:tr h="370840">
                <a:tc>
                  <a:txBody>
                    <a:bodyPr/>
                    <a:lstStyle/>
                    <a:p>
                      <a:r>
                        <a:rPr lang="en-AU" sz="1200" dirty="0">
                          <a:solidFill>
                            <a:srgbClr val="FF0000"/>
                          </a:solidFill>
                        </a:rPr>
                        <a:t>Participants</a:t>
                      </a:r>
                      <a:r>
                        <a:rPr lang="en-AU" sz="1200" dirty="0"/>
                        <a:t> to establish agreements to allow the delivery of 5min metering data pre 1 Oct 2021 between NSP, Retailer, MDP and AEMO, as applicable</a:t>
                      </a:r>
                    </a:p>
                  </a:txBody>
                  <a:tcPr>
                    <a:solidFill>
                      <a:schemeClr val="bg1">
                        <a:lumMod val="85000"/>
                      </a:schemeClr>
                    </a:solidFill>
                  </a:tcPr>
                </a:tc>
                <a:tc>
                  <a:txBody>
                    <a:bodyPr/>
                    <a:lstStyle/>
                    <a:p>
                      <a:pPr algn="ctr"/>
                      <a:r>
                        <a:rPr lang="en-AU" sz="1200" dirty="0">
                          <a:solidFill>
                            <a:schemeClr val="tx1"/>
                          </a:solidFill>
                        </a:rPr>
                        <a:t>By 31 May 2021</a:t>
                      </a:r>
                    </a:p>
                  </a:txBody>
                  <a:tcPr>
                    <a:solidFill>
                      <a:schemeClr val="bg1">
                        <a:lumMod val="85000"/>
                      </a:schemeClr>
                    </a:solidFill>
                  </a:tcPr>
                </a:tc>
                <a:tc>
                  <a:txBody>
                    <a:bodyPr/>
                    <a:lstStyle/>
                    <a:p>
                      <a:pPr lvl="0">
                        <a:buNone/>
                      </a:pPr>
                      <a:r>
                        <a:rPr lang="en-AU" sz="1200" dirty="0"/>
                        <a:t>A32, A37, A42, A47, A53, A59, A65, A71, A84, A88</a:t>
                      </a:r>
                      <a:endParaRPr lang="en-US" sz="1200" dirty="0"/>
                    </a:p>
                  </a:txBody>
                  <a:tcPr>
                    <a:solidFill>
                      <a:schemeClr val="bg1">
                        <a:lumMod val="85000"/>
                      </a:schemeClr>
                    </a:solidFill>
                  </a:tcPr>
                </a:tc>
                <a:extLst>
                  <a:ext uri="{0D108BD9-81ED-4DB2-BD59-A6C34878D82A}">
                    <a16:rowId xmlns:a16="http://schemas.microsoft.com/office/drawing/2014/main" val="3319209400"/>
                  </a:ext>
                </a:extLst>
              </a:tr>
              <a:tr h="370840">
                <a:tc>
                  <a:txBody>
                    <a:bodyPr/>
                    <a:lstStyle/>
                    <a:p>
                      <a:pPr lvl="0">
                        <a:buNone/>
                      </a:pPr>
                      <a:r>
                        <a:rPr lang="en-AU" sz="1200" dirty="0">
                          <a:solidFill>
                            <a:srgbClr val="FF0000"/>
                          </a:solidFill>
                        </a:rPr>
                        <a:t>MDPs</a:t>
                      </a:r>
                      <a:r>
                        <a:rPr lang="en-AU" sz="1200" dirty="0">
                          <a:solidFill>
                            <a:schemeClr val="tx1"/>
                          </a:solidFill>
                        </a:rPr>
                        <a:t> to create/convert export and import Active (kWh) and Reactive (kVarh) energy datastreams, where applicable, in the CNDS table</a:t>
                      </a:r>
                      <a:endParaRPr lang="en-US" sz="1200" dirty="0">
                        <a:solidFill>
                          <a:schemeClr val="tx1"/>
                        </a:solidFill>
                      </a:endParaRPr>
                    </a:p>
                  </a:txBody>
                  <a:tcPr>
                    <a:solidFill>
                      <a:schemeClr val="bg1"/>
                    </a:solidFill>
                  </a:tcPr>
                </a:tc>
                <a:tc>
                  <a:txBody>
                    <a:bodyPr/>
                    <a:lstStyle/>
                    <a:p>
                      <a:pPr marL="0" marR="0" lvl="0" indent="0" algn="ctr" rtl="0">
                        <a:lnSpc>
                          <a:spcPct val="100000"/>
                        </a:lnSpc>
                        <a:spcBef>
                          <a:spcPts val="0"/>
                        </a:spcBef>
                        <a:spcAft>
                          <a:spcPts val="0"/>
                        </a:spcAft>
                        <a:buClrTx/>
                        <a:buSzTx/>
                        <a:buFontTx/>
                        <a:buNone/>
                      </a:pPr>
                      <a:r>
                        <a:rPr lang="en-AU" sz="1200" dirty="0">
                          <a:solidFill>
                            <a:schemeClr val="tx1"/>
                          </a:solidFill>
                        </a:rPr>
                        <a:t>From 31 May 2021</a:t>
                      </a:r>
                    </a:p>
                  </a:txBody>
                  <a:tcPr>
                    <a:solidFill>
                      <a:schemeClr val="bg1"/>
                    </a:solidFill>
                  </a:tcPr>
                </a:tc>
                <a:tc>
                  <a:txBody>
                    <a:bodyPr/>
                    <a:lstStyle/>
                    <a:p>
                      <a:pPr lvl="0">
                        <a:buNone/>
                      </a:pPr>
                      <a:r>
                        <a:rPr lang="en-AU" sz="1200" dirty="0">
                          <a:solidFill>
                            <a:schemeClr val="tx1"/>
                          </a:solidFill>
                        </a:rPr>
                        <a:t>A36, A40, A45, A51, A57, A63, A69, A75</a:t>
                      </a:r>
                      <a:endParaRPr lang="en-US" sz="1200" dirty="0">
                        <a:solidFill>
                          <a:schemeClr val="tx1"/>
                        </a:solidFill>
                      </a:endParaRPr>
                    </a:p>
                  </a:txBody>
                  <a:tcPr>
                    <a:solidFill>
                      <a:schemeClr val="bg1"/>
                    </a:solidFill>
                  </a:tcPr>
                </a:tc>
                <a:extLst>
                  <a:ext uri="{0D108BD9-81ED-4DB2-BD59-A6C34878D82A}">
                    <a16:rowId xmlns:a16="http://schemas.microsoft.com/office/drawing/2014/main" val="3441185319"/>
                  </a:ext>
                </a:extLst>
              </a:tr>
              <a:tr h="370840">
                <a:tc>
                  <a:txBody>
                    <a:bodyPr/>
                    <a:lstStyle/>
                    <a:p>
                      <a:pPr lvl="0">
                        <a:buNone/>
                      </a:pPr>
                      <a:r>
                        <a:rPr lang="en-US" sz="1200" dirty="0">
                          <a:solidFill>
                            <a:srgbClr val="FF0000"/>
                          </a:solidFill>
                        </a:rPr>
                        <a:t>Participants</a:t>
                      </a:r>
                      <a:r>
                        <a:rPr lang="en-US" sz="1200" dirty="0">
                          <a:solidFill>
                            <a:schemeClr val="tx1"/>
                          </a:solidFill>
                        </a:rPr>
                        <a:t> to create cross-boundary NMIs, datastreams and registers</a:t>
                      </a:r>
                    </a:p>
                  </a:txBody>
                  <a:tcPr>
                    <a:solidFill>
                      <a:schemeClr val="bg1">
                        <a:lumMod val="85000"/>
                      </a:schemeClr>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From 31 May 2021</a:t>
                      </a:r>
                    </a:p>
                  </a:txBody>
                  <a:tcPr>
                    <a:solidFill>
                      <a:schemeClr val="bg1">
                        <a:lumMod val="85000"/>
                      </a:schemeClr>
                    </a:solidFill>
                  </a:tcPr>
                </a:tc>
                <a:tc>
                  <a:txBody>
                    <a:bodyPr/>
                    <a:lstStyle/>
                    <a:p>
                      <a:pPr lvl="0">
                        <a:buNone/>
                      </a:pPr>
                      <a:r>
                        <a:rPr lang="en-US" sz="1200" dirty="0">
                          <a:solidFill>
                            <a:schemeClr val="tx1"/>
                          </a:solidFill>
                        </a:rPr>
                        <a:t>A95, A96, A97</a:t>
                      </a:r>
                    </a:p>
                  </a:txBody>
                  <a:tcPr>
                    <a:solidFill>
                      <a:schemeClr val="bg1">
                        <a:lumMod val="85000"/>
                      </a:schemeClr>
                    </a:solidFill>
                  </a:tcPr>
                </a:tc>
                <a:extLst>
                  <a:ext uri="{0D108BD9-81ED-4DB2-BD59-A6C34878D82A}">
                    <a16:rowId xmlns:a16="http://schemas.microsoft.com/office/drawing/2014/main" val="2036425776"/>
                  </a:ext>
                </a:extLst>
              </a:tr>
              <a:tr h="370840">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US" sz="1200" dirty="0">
                          <a:solidFill>
                            <a:srgbClr val="FF0000"/>
                          </a:solidFill>
                        </a:rPr>
                        <a:t>Participants</a:t>
                      </a:r>
                      <a:r>
                        <a:rPr lang="en-US" sz="1200" dirty="0">
                          <a:solidFill>
                            <a:schemeClr val="tx1"/>
                          </a:solidFill>
                        </a:rPr>
                        <a:t> to create NCONUML NMIs, datastreams and registers</a:t>
                      </a:r>
                    </a:p>
                  </a:txBody>
                  <a:tcPr>
                    <a:solidFill>
                      <a:schemeClr val="bg1">
                        <a:lumMod val="95000"/>
                      </a:schemeClr>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From 31 May 2021</a:t>
                      </a:r>
                    </a:p>
                  </a:txBody>
                  <a:tcPr>
                    <a:solidFill>
                      <a:schemeClr val="bg1">
                        <a:lumMod val="95000"/>
                      </a:schemeClr>
                    </a:solidFill>
                  </a:tcPr>
                </a:tc>
                <a:tc>
                  <a:txBody>
                    <a:bodyPr/>
                    <a:lstStyle/>
                    <a:p>
                      <a:pPr lvl="0">
                        <a:buNone/>
                      </a:pPr>
                      <a:r>
                        <a:rPr lang="en-US" sz="1200" dirty="0">
                          <a:solidFill>
                            <a:schemeClr val="tx1"/>
                          </a:solidFill>
                        </a:rPr>
                        <a:t>A99, A100, A101</a:t>
                      </a:r>
                    </a:p>
                  </a:txBody>
                  <a:tcPr>
                    <a:solidFill>
                      <a:schemeClr val="bg1">
                        <a:lumMod val="95000"/>
                      </a:schemeClr>
                    </a:solidFill>
                  </a:tcPr>
                </a:tc>
                <a:extLst>
                  <a:ext uri="{0D108BD9-81ED-4DB2-BD59-A6C34878D82A}">
                    <a16:rowId xmlns:a16="http://schemas.microsoft.com/office/drawing/2014/main" val="515350687"/>
                  </a:ext>
                </a:extLst>
              </a:tr>
              <a:tr h="493818">
                <a:tc>
                  <a:txBody>
                    <a:bodyPr/>
                    <a:lstStyle/>
                    <a:p>
                      <a:pPr lvl="0">
                        <a:buNone/>
                      </a:pPr>
                      <a:r>
                        <a:rPr lang="en-US" sz="1200" dirty="0">
                          <a:solidFill>
                            <a:srgbClr val="FF0000"/>
                          </a:solidFill>
                        </a:rPr>
                        <a:t>MDPs</a:t>
                      </a:r>
                      <a:r>
                        <a:rPr lang="en-US" sz="1200" dirty="0"/>
                        <a:t> able to send </a:t>
                      </a:r>
                      <a:r>
                        <a:rPr lang="en-AU" sz="1200" dirty="0"/>
                        <a:t>15 and 30min metering data via MDFF to AEMO</a:t>
                      </a:r>
                      <a:endParaRPr lang="en-US" sz="1200" dirty="0"/>
                    </a:p>
                  </a:txBody>
                  <a:tcPr>
                    <a:solidFill>
                      <a:schemeClr val="bg1">
                        <a:lumMod val="85000"/>
                      </a:schemeClr>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From 31 May 2021</a:t>
                      </a:r>
                    </a:p>
                  </a:txBody>
                  <a:tcPr>
                    <a:solidFill>
                      <a:schemeClr val="bg1">
                        <a:lumMod val="85000"/>
                      </a:schemeClr>
                    </a:solidFill>
                  </a:tcPr>
                </a:tc>
                <a:tc>
                  <a:txBody>
                    <a:bodyPr/>
                    <a:lstStyle/>
                    <a:p>
                      <a:pPr lvl="0">
                        <a:buNone/>
                      </a:pPr>
                      <a:r>
                        <a:rPr lang="en-US" sz="1200" dirty="0"/>
                        <a:t>A94</a:t>
                      </a:r>
                    </a:p>
                  </a:txBody>
                  <a:tcPr>
                    <a:solidFill>
                      <a:schemeClr val="bg1">
                        <a:lumMod val="85000"/>
                      </a:schemeClr>
                    </a:solidFill>
                  </a:tcPr>
                </a:tc>
                <a:extLst>
                  <a:ext uri="{0D108BD9-81ED-4DB2-BD59-A6C34878D82A}">
                    <a16:rowId xmlns:a16="http://schemas.microsoft.com/office/drawing/2014/main" val="3993328097"/>
                  </a:ext>
                </a:extLst>
              </a:tr>
              <a:tr h="370840">
                <a:tc>
                  <a:txBody>
                    <a:bodyPr/>
                    <a:lstStyle/>
                    <a:p>
                      <a:pPr lvl="0">
                        <a:buNone/>
                      </a:pPr>
                      <a:r>
                        <a:rPr lang="en-US" sz="1200" dirty="0">
                          <a:solidFill>
                            <a:srgbClr val="FF0000"/>
                          </a:solidFill>
                        </a:rPr>
                        <a:t>LNSPs</a:t>
                      </a:r>
                      <a:r>
                        <a:rPr lang="en-US" sz="1200" dirty="0"/>
                        <a:t> to apply new NMI classification codes</a:t>
                      </a:r>
                    </a:p>
                  </a:txBody>
                  <a:tcPr>
                    <a:solidFill>
                      <a:schemeClr val="bg1">
                        <a:lumMod val="95000"/>
                      </a:schemeClr>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From 31 May 2021</a:t>
                      </a:r>
                    </a:p>
                  </a:txBody>
                  <a:tcPr>
                    <a:solidFill>
                      <a:schemeClr val="bg1">
                        <a:lumMod val="95000"/>
                      </a:schemeClr>
                    </a:solidFill>
                  </a:tcPr>
                </a:tc>
                <a:tc>
                  <a:txBody>
                    <a:bodyPr/>
                    <a:lstStyle/>
                    <a:p>
                      <a:pPr lvl="0">
                        <a:buNone/>
                      </a:pPr>
                      <a:r>
                        <a:rPr lang="en-US" sz="1200" dirty="0"/>
                        <a:t>A103, A105, A107, A109, A111, A113, A115</a:t>
                      </a:r>
                    </a:p>
                  </a:txBody>
                  <a:tcPr>
                    <a:solidFill>
                      <a:schemeClr val="bg1">
                        <a:lumMod val="95000"/>
                      </a:schemeClr>
                    </a:solidFill>
                  </a:tcPr>
                </a:tc>
                <a:extLst>
                  <a:ext uri="{0D108BD9-81ED-4DB2-BD59-A6C34878D82A}">
                    <a16:rowId xmlns:a16="http://schemas.microsoft.com/office/drawing/2014/main" val="129006358"/>
                  </a:ext>
                </a:extLst>
              </a:tr>
              <a:tr h="370840">
                <a:tc>
                  <a:txBody>
                    <a:bodyPr/>
                    <a:lstStyle/>
                    <a:p>
                      <a:pPr lvl="0">
                        <a:buNone/>
                      </a:pPr>
                      <a:r>
                        <a:rPr lang="en-AU" sz="1200" dirty="0">
                          <a:solidFill>
                            <a:srgbClr val="FF0000"/>
                          </a:solidFill>
                        </a:rPr>
                        <a:t>MDPs</a:t>
                      </a:r>
                      <a:r>
                        <a:rPr lang="en-AU" sz="1200" dirty="0"/>
                        <a:t> to provide 5min metering data to AEMO (MDFF) (Export and import (active (kWh) and reactive (kVarh)) energy metering data as applicable) </a:t>
                      </a:r>
                      <a:endParaRPr lang="en-US" sz="1200" dirty="0"/>
                    </a:p>
                  </a:txBody>
                  <a:tcPr>
                    <a:solidFill>
                      <a:schemeClr val="bg1">
                        <a:lumMod val="85000"/>
                      </a:schemeClr>
                    </a:solidFill>
                  </a:tcPr>
                </a:tc>
                <a:tc>
                  <a:txBody>
                    <a:bodyPr/>
                    <a:lstStyle/>
                    <a:p>
                      <a:pPr algn="ctr"/>
                      <a:r>
                        <a:rPr lang="en-AU" sz="1200" dirty="0">
                          <a:solidFill>
                            <a:schemeClr val="tx1"/>
                          </a:solidFill>
                        </a:rPr>
                        <a:t>From 21 June 2021</a:t>
                      </a:r>
                    </a:p>
                  </a:txBody>
                  <a:tcPr>
                    <a:solidFill>
                      <a:schemeClr val="bg1">
                        <a:lumMod val="85000"/>
                      </a:schemeClr>
                    </a:solidFill>
                  </a:tcPr>
                </a:tc>
                <a:tc>
                  <a:txBody>
                    <a:bodyPr/>
                    <a:lstStyle/>
                    <a:p>
                      <a:pPr lvl="0">
                        <a:buNone/>
                      </a:pPr>
                      <a:r>
                        <a:rPr lang="en-US" sz="1200" dirty="0"/>
                        <a:t>A35, A41, A46, A50, A56, A62, A68, A74, A86, A92</a:t>
                      </a:r>
                    </a:p>
                  </a:txBody>
                  <a:tcPr>
                    <a:solidFill>
                      <a:schemeClr val="bg1">
                        <a:lumMod val="85000"/>
                      </a:schemeClr>
                    </a:solidFill>
                  </a:tcPr>
                </a:tc>
                <a:extLst>
                  <a:ext uri="{0D108BD9-81ED-4DB2-BD59-A6C34878D82A}">
                    <a16:rowId xmlns:a16="http://schemas.microsoft.com/office/drawing/2014/main" val="2066428957"/>
                  </a:ext>
                </a:extLst>
              </a:tr>
              <a:tr h="370840">
                <a:tc>
                  <a:txBody>
                    <a:bodyPr/>
                    <a:lstStyle/>
                    <a:p>
                      <a:pPr lvl="0">
                        <a:buNone/>
                      </a:pPr>
                      <a:r>
                        <a:rPr lang="en-US" sz="1200" dirty="0">
                          <a:solidFill>
                            <a:srgbClr val="FF0000"/>
                          </a:solidFill>
                        </a:rPr>
                        <a:t>SAPN</a:t>
                      </a:r>
                      <a:r>
                        <a:rPr lang="en-US" sz="1200" dirty="0"/>
                        <a:t> to </a:t>
                      </a:r>
                      <a:r>
                        <a:rPr lang="en-AU" sz="1200" dirty="0"/>
                        <a:t>make existing 'Bulk' NMI extinct in MSATS and create/activate individual controlled load datastreams and registers</a:t>
                      </a:r>
                      <a:endParaRPr lang="en-US" sz="1200" dirty="0"/>
                    </a:p>
                  </a:txBody>
                  <a:tcPr>
                    <a:solidFill>
                      <a:schemeClr val="bg1">
                        <a:lumMod val="95000"/>
                      </a:schemeClr>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By 30 June 2021</a:t>
                      </a:r>
                    </a:p>
                  </a:txBody>
                  <a:tcPr>
                    <a:solidFill>
                      <a:schemeClr val="bg1">
                        <a:lumMod val="95000"/>
                      </a:schemeClr>
                    </a:solidFill>
                  </a:tcPr>
                </a:tc>
                <a:tc>
                  <a:txBody>
                    <a:bodyPr/>
                    <a:lstStyle/>
                    <a:p>
                      <a:pPr lvl="0">
                        <a:buNone/>
                      </a:pPr>
                      <a:r>
                        <a:rPr lang="en-US" sz="1200" dirty="0"/>
                        <a:t>A101a, A101b, A102c</a:t>
                      </a:r>
                    </a:p>
                  </a:txBody>
                  <a:tcPr>
                    <a:solidFill>
                      <a:schemeClr val="bg1">
                        <a:lumMod val="95000"/>
                      </a:schemeClr>
                    </a:solidFill>
                  </a:tcPr>
                </a:tc>
                <a:extLst>
                  <a:ext uri="{0D108BD9-81ED-4DB2-BD59-A6C34878D82A}">
                    <a16:rowId xmlns:a16="http://schemas.microsoft.com/office/drawing/2014/main" val="1209124257"/>
                  </a:ext>
                </a:extLst>
              </a:tr>
              <a:tr h="370840">
                <a:tc>
                  <a:txBody>
                    <a:bodyPr/>
                    <a:lstStyle/>
                    <a:p>
                      <a:pPr lvl="0">
                        <a:buNone/>
                      </a:pPr>
                      <a:r>
                        <a:rPr lang="en-AU" sz="1200" dirty="0">
                          <a:solidFill>
                            <a:srgbClr val="FF0000"/>
                          </a:solidFill>
                        </a:rPr>
                        <a:t>MDPs</a:t>
                      </a:r>
                      <a:r>
                        <a:rPr lang="en-AU" sz="1200" dirty="0"/>
                        <a:t> to deliver tier 1 basic meter metering data (Actuals, Subs and Forward Estimates) to AEMO</a:t>
                      </a:r>
                      <a:endParaRPr lang="en-US" sz="1200" dirty="0"/>
                    </a:p>
                  </a:txBody>
                  <a:tcPr>
                    <a:solidFill>
                      <a:schemeClr val="bg1">
                        <a:lumMod val="85000"/>
                      </a:schemeClr>
                    </a:solidFill>
                  </a:tcPr>
                </a:tc>
                <a:tc>
                  <a:txBody>
                    <a:bodyPr/>
                    <a:lstStyle/>
                    <a:p>
                      <a:pPr algn="ctr"/>
                      <a:r>
                        <a:rPr lang="en-AU" sz="1200" dirty="0">
                          <a:solidFill>
                            <a:schemeClr val="tx1"/>
                          </a:solidFill>
                        </a:rPr>
                        <a:t>By 30 June 2021</a:t>
                      </a:r>
                    </a:p>
                  </a:txBody>
                  <a:tcPr>
                    <a:solidFill>
                      <a:schemeClr val="bg1">
                        <a:lumMod val="85000"/>
                      </a:schemeClr>
                    </a:solidFill>
                  </a:tcPr>
                </a:tc>
                <a:tc>
                  <a:txBody>
                    <a:bodyPr/>
                    <a:lstStyle/>
                    <a:p>
                      <a:pPr lvl="0">
                        <a:buNone/>
                      </a:pPr>
                      <a:r>
                        <a:rPr lang="en-US" sz="1200" dirty="0"/>
                        <a:t>A93</a:t>
                      </a:r>
                    </a:p>
                  </a:txBody>
                  <a:tcPr>
                    <a:solidFill>
                      <a:schemeClr val="bg1">
                        <a:lumMod val="85000"/>
                      </a:schemeClr>
                    </a:solidFill>
                  </a:tcPr>
                </a:tc>
                <a:extLst>
                  <a:ext uri="{0D108BD9-81ED-4DB2-BD59-A6C34878D82A}">
                    <a16:rowId xmlns:a16="http://schemas.microsoft.com/office/drawing/2014/main" val="4241217548"/>
                  </a:ext>
                </a:extLst>
              </a:tr>
              <a:tr h="370840">
                <a:tc>
                  <a:txBody>
                    <a:bodyPr/>
                    <a:lstStyle/>
                    <a:p>
                      <a:pPr lvl="0">
                        <a:buNone/>
                      </a:pPr>
                      <a:r>
                        <a:rPr lang="en-AU" sz="1200" dirty="0">
                          <a:solidFill>
                            <a:srgbClr val="FF0000"/>
                          </a:solidFill>
                        </a:rPr>
                        <a:t>MPs</a:t>
                      </a:r>
                      <a:r>
                        <a:rPr lang="en-AU" sz="1200" dirty="0"/>
                        <a:t> Install or reconfigure 5min meters as required</a:t>
                      </a:r>
                      <a:endParaRPr lang="en-US" sz="1200" dirty="0"/>
                    </a:p>
                  </a:txBody>
                  <a:tcPr>
                    <a:solidFill>
                      <a:schemeClr val="bg1">
                        <a:lumMod val="95000"/>
                      </a:schemeClr>
                    </a:solidFill>
                  </a:tcPr>
                </a:tc>
                <a:tc>
                  <a:txBody>
                    <a:bodyPr/>
                    <a:lstStyle/>
                    <a:p>
                      <a:pPr algn="ctr"/>
                      <a:r>
                        <a:rPr lang="en-AU" sz="1200" dirty="0">
                          <a:solidFill>
                            <a:schemeClr val="tx1"/>
                          </a:solidFill>
                        </a:rPr>
                        <a:t>By 31 July 2021</a:t>
                      </a:r>
                    </a:p>
                  </a:txBody>
                  <a:tcPr>
                    <a:solidFill>
                      <a:schemeClr val="bg1">
                        <a:lumMod val="95000"/>
                      </a:schemeClr>
                    </a:solidFill>
                  </a:tcPr>
                </a:tc>
                <a:tc>
                  <a:txBody>
                    <a:bodyPr/>
                    <a:lstStyle/>
                    <a:p>
                      <a:pPr lvl="0">
                        <a:buNone/>
                      </a:pPr>
                      <a:r>
                        <a:rPr lang="en-US" sz="1200" dirty="0"/>
                        <a:t>A4, A9, A14, A20, A24</a:t>
                      </a:r>
                    </a:p>
                  </a:txBody>
                  <a:tcPr>
                    <a:solidFill>
                      <a:schemeClr val="bg1">
                        <a:lumMod val="95000"/>
                      </a:schemeClr>
                    </a:solidFill>
                  </a:tcPr>
                </a:tc>
                <a:extLst>
                  <a:ext uri="{0D108BD9-81ED-4DB2-BD59-A6C34878D82A}">
                    <a16:rowId xmlns:a16="http://schemas.microsoft.com/office/drawing/2014/main" val="2308457711"/>
                  </a:ext>
                </a:extLst>
              </a:tr>
              <a:tr h="370840">
                <a:tc>
                  <a:txBody>
                    <a:bodyPr/>
                    <a:lstStyle/>
                    <a:p>
                      <a:pPr lvl="0">
                        <a:buNone/>
                      </a:pPr>
                      <a:r>
                        <a:rPr lang="en-US" sz="1200" dirty="0">
                          <a:solidFill>
                            <a:srgbClr val="FF0000"/>
                          </a:solidFill>
                        </a:rPr>
                        <a:t>MPs</a:t>
                      </a:r>
                      <a:r>
                        <a:rPr lang="en-US" sz="1200" dirty="0"/>
                        <a:t> to </a:t>
                      </a:r>
                      <a:r>
                        <a:rPr lang="en-AU" sz="1200" dirty="0"/>
                        <a:t>apply for data storage exemptions as required</a:t>
                      </a:r>
                      <a:endParaRPr lang="en-US" sz="1200" dirty="0"/>
                    </a:p>
                  </a:txBody>
                  <a:tcPr>
                    <a:solidFill>
                      <a:schemeClr val="bg1">
                        <a:lumMod val="85000"/>
                      </a:schemeClr>
                    </a:solidFill>
                  </a:tcPr>
                </a:tc>
                <a:tc>
                  <a:txBody>
                    <a:bodyPr/>
                    <a:lstStyle/>
                    <a:p>
                      <a:pPr marL="0" marR="0" lvl="0" indent="0" algn="ctr" defTabSz="801929" rtl="0" eaLnBrk="1" fontAlgn="auto" latinLnBrk="0" hangingPunct="1">
                        <a:lnSpc>
                          <a:spcPct val="100000"/>
                        </a:lnSpc>
                        <a:spcBef>
                          <a:spcPts val="0"/>
                        </a:spcBef>
                        <a:spcAft>
                          <a:spcPts val="0"/>
                        </a:spcAft>
                        <a:buClrTx/>
                        <a:buSzTx/>
                        <a:buFontTx/>
                        <a:buNone/>
                        <a:tabLst/>
                        <a:defRPr/>
                      </a:pPr>
                      <a:r>
                        <a:rPr lang="en-AU" sz="1200" dirty="0">
                          <a:solidFill>
                            <a:schemeClr val="tx1"/>
                          </a:solidFill>
                        </a:rPr>
                        <a:t>By 31 July 2021</a:t>
                      </a:r>
                    </a:p>
                  </a:txBody>
                  <a:tcPr>
                    <a:solidFill>
                      <a:schemeClr val="bg1">
                        <a:lumMod val="85000"/>
                      </a:schemeClr>
                    </a:solidFill>
                  </a:tcPr>
                </a:tc>
                <a:tc>
                  <a:txBody>
                    <a:bodyPr/>
                    <a:lstStyle/>
                    <a:p>
                      <a:pPr lvl="0">
                        <a:buNone/>
                      </a:pPr>
                      <a:r>
                        <a:rPr lang="en-US" sz="1200" dirty="0"/>
                        <a:t>A5, A10, A15, A21, </a:t>
                      </a:r>
                    </a:p>
                  </a:txBody>
                  <a:tcPr>
                    <a:solidFill>
                      <a:schemeClr val="bg1">
                        <a:lumMod val="85000"/>
                      </a:schemeClr>
                    </a:solidFill>
                  </a:tcPr>
                </a:tc>
                <a:extLst>
                  <a:ext uri="{0D108BD9-81ED-4DB2-BD59-A6C34878D82A}">
                    <a16:rowId xmlns:a16="http://schemas.microsoft.com/office/drawing/2014/main" val="3426007732"/>
                  </a:ext>
                </a:extLst>
              </a:tr>
            </a:tbl>
          </a:graphicData>
        </a:graphic>
      </p:graphicFrame>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20</a:t>
            </a:fld>
            <a:endParaRPr lang="en-AU" dirty="0"/>
          </a:p>
        </p:txBody>
      </p:sp>
    </p:spTree>
    <p:extLst>
      <p:ext uri="{BB962C8B-B14F-4D97-AF65-F5344CB8AC3E}">
        <p14:creationId xmlns:p14="http://schemas.microsoft.com/office/powerpoint/2010/main" val="2493558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76A63-BA8D-4C83-9E59-B6E90A026618}"/>
              </a:ext>
            </a:extLst>
          </p:cNvPr>
          <p:cNvSpPr>
            <a:spLocks noGrp="1"/>
          </p:cNvSpPr>
          <p:nvPr>
            <p:ph type="title"/>
          </p:nvPr>
        </p:nvSpPr>
        <p:spPr/>
        <p:txBody>
          <a:bodyPr/>
          <a:lstStyle/>
          <a:p>
            <a:r>
              <a:rPr lang="fr-FR" dirty="0"/>
              <a:t>MSDR Data Transition WG Update</a:t>
            </a:r>
          </a:p>
        </p:txBody>
      </p:sp>
      <p:sp>
        <p:nvSpPr>
          <p:cNvPr id="3" name="Text Placeholder 2">
            <a:extLst>
              <a:ext uri="{FF2B5EF4-FFF2-40B4-BE49-F238E27FC236}">
                <a16:creationId xmlns:a16="http://schemas.microsoft.com/office/drawing/2014/main" id="{5D9F9F8A-7B3B-4CFD-AD51-F4ACC0AD73A4}"/>
              </a:ext>
            </a:extLst>
          </p:cNvPr>
          <p:cNvSpPr>
            <a:spLocks noGrp="1"/>
          </p:cNvSpPr>
          <p:nvPr>
            <p:ph type="body" idx="1"/>
          </p:nvPr>
        </p:nvSpPr>
        <p:spPr/>
        <p:txBody>
          <a:bodyPr/>
          <a:lstStyle/>
          <a:p>
            <a:r>
              <a:rPr lang="en-AU" dirty="0"/>
              <a:t>Blaine Miner</a:t>
            </a:r>
          </a:p>
        </p:txBody>
      </p:sp>
      <p:sp>
        <p:nvSpPr>
          <p:cNvPr id="4" name="Slide Number Placeholder 3">
            <a:extLst>
              <a:ext uri="{FF2B5EF4-FFF2-40B4-BE49-F238E27FC236}">
                <a16:creationId xmlns:a16="http://schemas.microsoft.com/office/drawing/2014/main" id="{5886942E-5AEC-44B3-8F61-D2530F45260F}"/>
              </a:ext>
            </a:extLst>
          </p:cNvPr>
          <p:cNvSpPr>
            <a:spLocks noGrp="1"/>
          </p:cNvSpPr>
          <p:nvPr>
            <p:ph type="sldNum" sz="quarter" idx="12"/>
          </p:nvPr>
        </p:nvSpPr>
        <p:spPr/>
        <p:txBody>
          <a:bodyPr/>
          <a:lstStyle/>
          <a:p>
            <a:fld id="{4EC81F68-4976-451A-B2E9-79BCBD2F70CC}" type="slidenum">
              <a:rPr lang="en-AU" smtClean="0"/>
              <a:pPr/>
              <a:t>21</a:t>
            </a:fld>
            <a:endParaRPr lang="en-AU" dirty="0"/>
          </a:p>
        </p:txBody>
      </p:sp>
    </p:spTree>
    <p:extLst>
      <p:ext uri="{BB962C8B-B14F-4D97-AF65-F5344CB8AC3E}">
        <p14:creationId xmlns:p14="http://schemas.microsoft.com/office/powerpoint/2010/main" val="3955917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5FCD6-6009-4C00-A987-1BE3EEB4D728}"/>
              </a:ext>
            </a:extLst>
          </p:cNvPr>
          <p:cNvSpPr>
            <a:spLocks noGrp="1"/>
          </p:cNvSpPr>
          <p:nvPr>
            <p:ph type="title"/>
          </p:nvPr>
        </p:nvSpPr>
        <p:spPr>
          <a:xfrm>
            <a:off x="206547" y="150494"/>
            <a:ext cx="10255424" cy="1310695"/>
          </a:xfrm>
        </p:spPr>
        <p:txBody>
          <a:bodyPr/>
          <a:lstStyle/>
          <a:p>
            <a:r>
              <a:rPr lang="en-AU" dirty="0"/>
              <a:t>MSDR Data Transition WG Update</a:t>
            </a:r>
          </a:p>
        </p:txBody>
      </p:sp>
      <p:sp>
        <p:nvSpPr>
          <p:cNvPr id="3" name="Content Placeholder 2">
            <a:extLst>
              <a:ext uri="{FF2B5EF4-FFF2-40B4-BE49-F238E27FC236}">
                <a16:creationId xmlns:a16="http://schemas.microsoft.com/office/drawing/2014/main" id="{0A29A197-A1BA-4B29-9CD8-7E11CB479ECA}"/>
              </a:ext>
            </a:extLst>
          </p:cNvPr>
          <p:cNvSpPr>
            <a:spLocks noGrp="1"/>
          </p:cNvSpPr>
          <p:nvPr>
            <p:ph idx="1"/>
          </p:nvPr>
        </p:nvSpPr>
        <p:spPr>
          <a:xfrm>
            <a:off x="206546" y="1611683"/>
            <a:ext cx="10255425" cy="5479713"/>
          </a:xfrm>
        </p:spPr>
        <p:txBody>
          <a:bodyPr vert="horz" lIns="91440" tIns="45720" rIns="91440" bIns="45720" rtlCol="0" anchor="t">
            <a:normAutofit/>
          </a:bodyPr>
          <a:lstStyle/>
          <a:p>
            <a:pPr marL="200025" indent="-200025">
              <a:lnSpc>
                <a:spcPct val="110000"/>
              </a:lnSpc>
            </a:pPr>
            <a:r>
              <a:rPr lang="en-AU" sz="2400" dirty="0"/>
              <a:t>Initial MSDR WG meeting scheduled for Tues 30 March 2021</a:t>
            </a:r>
            <a:endParaRPr lang="en-US" sz="2400" dirty="0">
              <a:cs typeface="Segoe UI Semilight"/>
            </a:endParaRPr>
          </a:p>
          <a:p>
            <a:pPr marL="200025" indent="-200025">
              <a:lnSpc>
                <a:spcPct val="110000"/>
              </a:lnSpc>
            </a:pPr>
            <a:r>
              <a:rPr lang="en-AU" sz="2400" dirty="0">
                <a:cs typeface="Segoe UI Semilight"/>
              </a:rPr>
              <a:t>Indicative approach to the workshop and outputs</a:t>
            </a:r>
          </a:p>
          <a:p>
            <a:pPr marL="601345" lvl="1" indent="-200025">
              <a:lnSpc>
                <a:spcPct val="110000"/>
              </a:lnSpc>
              <a:spcBef>
                <a:spcPts val="438"/>
              </a:spcBef>
            </a:pPr>
            <a:r>
              <a:rPr lang="en-AU" sz="2000" dirty="0">
                <a:cs typeface="Segoe UI Semilight"/>
              </a:rPr>
              <a:t>Objective</a:t>
            </a:r>
          </a:p>
          <a:p>
            <a:pPr marL="1002309" lvl="2" indent="-200025">
              <a:lnSpc>
                <a:spcPct val="110000"/>
              </a:lnSpc>
              <a:spcBef>
                <a:spcPts val="438"/>
              </a:spcBef>
            </a:pPr>
            <a:r>
              <a:rPr lang="en-AU" sz="1649" dirty="0">
                <a:cs typeface="Segoe UI Semilight"/>
              </a:rPr>
              <a:t>To establish transitional arrangements, where appropriate, to enable an orderly data transition </a:t>
            </a:r>
          </a:p>
          <a:p>
            <a:pPr marL="1403273" lvl="3" indent="-200025">
              <a:lnSpc>
                <a:spcPct val="110000"/>
              </a:lnSpc>
              <a:spcBef>
                <a:spcPts val="438"/>
              </a:spcBef>
            </a:pPr>
            <a:r>
              <a:rPr lang="en-AU" sz="1625" dirty="0">
                <a:cs typeface="Segoe UI Semilight"/>
              </a:rPr>
              <a:t>Participants should be prepared to propose and explain preferred holiday/transitional arrangements</a:t>
            </a:r>
            <a:endParaRPr lang="en-AU" sz="1625" dirty="0">
              <a:highlight>
                <a:srgbClr val="FFFF00"/>
              </a:highlight>
              <a:cs typeface="Segoe UI Semilight"/>
            </a:endParaRPr>
          </a:p>
          <a:p>
            <a:pPr marL="601345" lvl="1" indent="-200025">
              <a:lnSpc>
                <a:spcPct val="110000"/>
              </a:lnSpc>
              <a:spcBef>
                <a:spcPts val="438"/>
              </a:spcBef>
            </a:pPr>
            <a:r>
              <a:rPr lang="en-AU" sz="2000" dirty="0">
                <a:cs typeface="Segoe UI Semilight"/>
              </a:rPr>
              <a:t>Approach</a:t>
            </a:r>
          </a:p>
          <a:p>
            <a:pPr marL="1002309" lvl="2" indent="-200025">
              <a:lnSpc>
                <a:spcPct val="110000"/>
              </a:lnSpc>
              <a:spcBef>
                <a:spcPts val="438"/>
              </a:spcBef>
            </a:pPr>
            <a:r>
              <a:rPr lang="en-AU" sz="1649" dirty="0">
                <a:cs typeface="Segoe UI Semilight"/>
              </a:rPr>
              <a:t>A pack will be sent out prior to the meeting, which is expected to outline AEMO’s draft plan for the data transition</a:t>
            </a:r>
          </a:p>
          <a:p>
            <a:pPr marL="1002309" lvl="2" indent="-200025">
              <a:lnSpc>
                <a:spcPct val="110000"/>
              </a:lnSpc>
              <a:spcBef>
                <a:spcPts val="438"/>
              </a:spcBef>
            </a:pPr>
            <a:r>
              <a:rPr lang="en-AU" sz="1649" dirty="0">
                <a:cs typeface="Segoe UI Semilight"/>
              </a:rPr>
              <a:t>Participants will be asked to provide indicative CR volumes (including notifications) to help inform the discussions on the day</a:t>
            </a:r>
          </a:p>
          <a:p>
            <a:pPr marL="1002309" lvl="2" indent="-200025">
              <a:lnSpc>
                <a:spcPct val="110000"/>
              </a:lnSpc>
              <a:spcBef>
                <a:spcPts val="438"/>
              </a:spcBef>
            </a:pPr>
            <a:r>
              <a:rPr lang="en-AU" sz="1649" dirty="0">
                <a:cs typeface="Segoe UI Semilight"/>
              </a:rPr>
              <a:t>Suggested prioritisation based on volumes of data (CR and Notifications) being rated highest to lowest</a:t>
            </a:r>
          </a:p>
          <a:p>
            <a:pPr marL="1002309" lvl="2" indent="-200025">
              <a:lnSpc>
                <a:spcPct val="110000"/>
              </a:lnSpc>
              <a:spcBef>
                <a:spcPts val="438"/>
              </a:spcBef>
            </a:pPr>
            <a:r>
              <a:rPr lang="en-AU" sz="1649" dirty="0">
                <a:cs typeface="Segoe UI Semilight"/>
              </a:rPr>
              <a:t>Planning to break up the workshop attendees into smaller groups (virtually using the Teams "Breakout groups" function) to discuss lower-level field details</a:t>
            </a:r>
          </a:p>
          <a:p>
            <a:pPr marL="1002309" lvl="2" indent="-200025">
              <a:lnSpc>
                <a:spcPct val="110000"/>
              </a:lnSpc>
              <a:spcBef>
                <a:spcPts val="438"/>
              </a:spcBef>
            </a:pPr>
            <a:r>
              <a:rPr lang="en-AU" sz="1649" dirty="0">
                <a:cs typeface="Segoe UI Semilight"/>
              </a:rPr>
              <a:t>Second workshop will be used to finalise transitional arrangements</a:t>
            </a:r>
          </a:p>
          <a:p>
            <a:pPr marL="200025" indent="-200025">
              <a:lnSpc>
                <a:spcPct val="110000"/>
              </a:lnSpc>
            </a:pPr>
            <a:endParaRPr lang="en-AU" sz="5500" dirty="0">
              <a:cs typeface="Segoe UI Semilight"/>
            </a:endParaRPr>
          </a:p>
        </p:txBody>
      </p:sp>
      <p:sp>
        <p:nvSpPr>
          <p:cNvPr id="4" name="Slide Number Placeholder 3">
            <a:extLst>
              <a:ext uri="{FF2B5EF4-FFF2-40B4-BE49-F238E27FC236}">
                <a16:creationId xmlns:a16="http://schemas.microsoft.com/office/drawing/2014/main" id="{1301B032-995D-407E-A275-3C300485B563}"/>
              </a:ext>
            </a:extLst>
          </p:cNvPr>
          <p:cNvSpPr>
            <a:spLocks noGrp="1"/>
          </p:cNvSpPr>
          <p:nvPr>
            <p:ph type="sldNum" sz="quarter" idx="12"/>
          </p:nvPr>
        </p:nvSpPr>
        <p:spPr/>
        <p:txBody>
          <a:bodyPr/>
          <a:lstStyle/>
          <a:p>
            <a:fld id="{4EC81F68-4976-451A-B2E9-79BCBD2F70CC}" type="slidenum">
              <a:rPr lang="en-AU" smtClean="0"/>
              <a:t>22</a:t>
            </a:fld>
            <a:endParaRPr lang="en-AU" dirty="0"/>
          </a:p>
        </p:txBody>
      </p:sp>
    </p:spTree>
    <p:extLst>
      <p:ext uri="{BB962C8B-B14F-4D97-AF65-F5344CB8AC3E}">
        <p14:creationId xmlns:p14="http://schemas.microsoft.com/office/powerpoint/2010/main" val="4099949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76A63-BA8D-4C83-9E59-B6E90A026618}"/>
              </a:ext>
            </a:extLst>
          </p:cNvPr>
          <p:cNvSpPr>
            <a:spLocks noGrp="1"/>
          </p:cNvSpPr>
          <p:nvPr>
            <p:ph type="title"/>
          </p:nvPr>
        </p:nvSpPr>
        <p:spPr/>
        <p:txBody>
          <a:bodyPr/>
          <a:lstStyle/>
          <a:p>
            <a:r>
              <a:rPr lang="fr-FR" dirty="0"/>
              <a:t>GLOPOOL Planning</a:t>
            </a:r>
          </a:p>
        </p:txBody>
      </p:sp>
      <p:sp>
        <p:nvSpPr>
          <p:cNvPr id="3" name="Text Placeholder 2">
            <a:extLst>
              <a:ext uri="{FF2B5EF4-FFF2-40B4-BE49-F238E27FC236}">
                <a16:creationId xmlns:a16="http://schemas.microsoft.com/office/drawing/2014/main" id="{5D9F9F8A-7B3B-4CFD-AD51-F4ACC0AD73A4}"/>
              </a:ext>
            </a:extLst>
          </p:cNvPr>
          <p:cNvSpPr>
            <a:spLocks noGrp="1"/>
          </p:cNvSpPr>
          <p:nvPr>
            <p:ph type="body" idx="1"/>
          </p:nvPr>
        </p:nvSpPr>
        <p:spPr/>
        <p:txBody>
          <a:bodyPr/>
          <a:lstStyle/>
          <a:p>
            <a:r>
              <a:rPr lang="en-AU" dirty="0"/>
              <a:t>Paul Lyttle</a:t>
            </a:r>
          </a:p>
        </p:txBody>
      </p:sp>
      <p:sp>
        <p:nvSpPr>
          <p:cNvPr id="4" name="Slide Number Placeholder 3">
            <a:extLst>
              <a:ext uri="{FF2B5EF4-FFF2-40B4-BE49-F238E27FC236}">
                <a16:creationId xmlns:a16="http://schemas.microsoft.com/office/drawing/2014/main" id="{5886942E-5AEC-44B3-8F61-D2530F45260F}"/>
              </a:ext>
            </a:extLst>
          </p:cNvPr>
          <p:cNvSpPr>
            <a:spLocks noGrp="1"/>
          </p:cNvSpPr>
          <p:nvPr>
            <p:ph type="sldNum" sz="quarter" idx="12"/>
          </p:nvPr>
        </p:nvSpPr>
        <p:spPr/>
        <p:txBody>
          <a:bodyPr/>
          <a:lstStyle/>
          <a:p>
            <a:fld id="{4EC81F68-4976-451A-B2E9-79BCBD2F70CC}" type="slidenum">
              <a:rPr lang="en-AU" smtClean="0"/>
              <a:pPr/>
              <a:t>23</a:t>
            </a:fld>
            <a:endParaRPr lang="en-AU" dirty="0"/>
          </a:p>
        </p:txBody>
      </p:sp>
    </p:spTree>
    <p:extLst>
      <p:ext uri="{BB962C8B-B14F-4D97-AF65-F5344CB8AC3E}">
        <p14:creationId xmlns:p14="http://schemas.microsoft.com/office/powerpoint/2010/main" val="683094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D4DFE-EE81-42E8-9E04-95CE9669F7D2}"/>
              </a:ext>
            </a:extLst>
          </p:cNvPr>
          <p:cNvSpPr>
            <a:spLocks noGrp="1"/>
          </p:cNvSpPr>
          <p:nvPr>
            <p:ph type="title"/>
          </p:nvPr>
        </p:nvSpPr>
        <p:spPr>
          <a:xfrm>
            <a:off x="206547" y="150494"/>
            <a:ext cx="10485266" cy="1310695"/>
          </a:xfrm>
        </p:spPr>
        <p:txBody>
          <a:bodyPr/>
          <a:lstStyle/>
          <a:p>
            <a:r>
              <a:rPr lang="en-AU" dirty="0"/>
              <a:t>GLOPOOL Update</a:t>
            </a:r>
          </a:p>
        </p:txBody>
      </p:sp>
      <p:sp>
        <p:nvSpPr>
          <p:cNvPr id="3" name="Content Placeholder 2">
            <a:extLst>
              <a:ext uri="{FF2B5EF4-FFF2-40B4-BE49-F238E27FC236}">
                <a16:creationId xmlns:a16="http://schemas.microsoft.com/office/drawing/2014/main" id="{A4DA0B88-77DD-4B57-9A69-21BD75E6DEDE}"/>
              </a:ext>
            </a:extLst>
          </p:cNvPr>
          <p:cNvSpPr>
            <a:spLocks noGrp="1"/>
          </p:cNvSpPr>
          <p:nvPr>
            <p:ph idx="1"/>
          </p:nvPr>
        </p:nvSpPr>
        <p:spPr>
          <a:xfrm>
            <a:off x="206546" y="1746503"/>
            <a:ext cx="10255425" cy="5662677"/>
          </a:xfrm>
        </p:spPr>
        <p:txBody>
          <a:bodyPr vert="horz" lIns="91440" tIns="45720" rIns="91440" bIns="45720" rtlCol="0" anchor="t">
            <a:normAutofit/>
          </a:bodyPr>
          <a:lstStyle/>
          <a:p>
            <a:pPr marL="200025" indent="-200025"/>
            <a:r>
              <a:rPr lang="en-AU" sz="2751" dirty="0"/>
              <a:t>AEMO’s suggested time frames</a:t>
            </a:r>
          </a:p>
          <a:p>
            <a:pPr marL="200025" indent="-200025"/>
            <a:endParaRPr lang="en-US" dirty="0"/>
          </a:p>
          <a:p>
            <a:pPr marL="601345" lvl="1" indent="-200025"/>
            <a:endParaRPr lang="en-AU" sz="2225" dirty="0">
              <a:cs typeface="Segoe UI Semilight"/>
            </a:endParaRPr>
          </a:p>
          <a:p>
            <a:pPr marL="601345" lvl="1" indent="-200025"/>
            <a:endParaRPr lang="en-AU" sz="2225" dirty="0">
              <a:cs typeface="Segoe UI Semilight"/>
            </a:endParaRPr>
          </a:p>
          <a:p>
            <a:pPr marL="601345" lvl="1" indent="-200025"/>
            <a:endParaRPr lang="en-AU" sz="2225" dirty="0">
              <a:cs typeface="Segoe UI Semilight"/>
            </a:endParaRPr>
          </a:p>
          <a:p>
            <a:pPr marL="601345" lvl="1" indent="-200025"/>
            <a:endParaRPr lang="en-AU" sz="2225" dirty="0">
              <a:cs typeface="Segoe UI Semilight"/>
            </a:endParaRPr>
          </a:p>
          <a:p>
            <a:pPr marL="601345" lvl="1" indent="-200025"/>
            <a:endParaRPr lang="en-AU" sz="2225" dirty="0">
              <a:cs typeface="Segoe UI Semilight"/>
            </a:endParaRPr>
          </a:p>
          <a:p>
            <a:pPr marL="601345" lvl="1" indent="-200025"/>
            <a:endParaRPr lang="en-AU" sz="2225" dirty="0">
              <a:cs typeface="Segoe UI Semilight"/>
            </a:endParaRPr>
          </a:p>
          <a:p>
            <a:pPr marL="601345" lvl="1" indent="-200025"/>
            <a:endParaRPr lang="en-AU" sz="2225" dirty="0">
              <a:cs typeface="Segoe UI Semilight"/>
            </a:endParaRPr>
          </a:p>
          <a:p>
            <a:pPr marL="601345" lvl="1" indent="-200025"/>
            <a:endParaRPr lang="en-AU" sz="2225" dirty="0">
              <a:cs typeface="Segoe UI Semilight"/>
            </a:endParaRPr>
          </a:p>
          <a:p>
            <a:pPr marL="601345" lvl="1" indent="-200025"/>
            <a:endParaRPr lang="en-AU" sz="2225" dirty="0">
              <a:cs typeface="Segoe UI Semilight"/>
            </a:endParaRPr>
          </a:p>
          <a:p>
            <a:pPr marL="601345" lvl="1" indent="-200025"/>
            <a:endParaRPr lang="en-AU" sz="2225" dirty="0">
              <a:cs typeface="Segoe UI Semilight"/>
            </a:endParaRPr>
          </a:p>
          <a:p>
            <a:pPr marL="601345" lvl="1" indent="-200025"/>
            <a:r>
              <a:rPr lang="en-AU" sz="2225" dirty="0">
                <a:cs typeface="Segoe UI Semilight"/>
              </a:rPr>
              <a:t>What additional information are participants looking to be included in plan?</a:t>
            </a:r>
          </a:p>
          <a:p>
            <a:pPr marL="601345" lvl="1" indent="-200025"/>
            <a:r>
              <a:rPr lang="en-AU" sz="2225" dirty="0">
                <a:cs typeface="Segoe UI Semilight"/>
              </a:rPr>
              <a:t>Timeframes are for discussion. </a:t>
            </a:r>
          </a:p>
          <a:p>
            <a:pPr marL="0" indent="0">
              <a:lnSpc>
                <a:spcPct val="100000"/>
              </a:lnSpc>
              <a:buNone/>
            </a:pPr>
            <a:endParaRPr lang="en-AU" sz="2400" dirty="0"/>
          </a:p>
        </p:txBody>
      </p:sp>
      <p:sp>
        <p:nvSpPr>
          <p:cNvPr id="4" name="Slide Number Placeholder 3">
            <a:extLst>
              <a:ext uri="{FF2B5EF4-FFF2-40B4-BE49-F238E27FC236}">
                <a16:creationId xmlns:a16="http://schemas.microsoft.com/office/drawing/2014/main" id="{8AAC6FF2-8955-4A7B-97D4-D2A76727B397}"/>
              </a:ext>
            </a:extLst>
          </p:cNvPr>
          <p:cNvSpPr>
            <a:spLocks noGrp="1"/>
          </p:cNvSpPr>
          <p:nvPr>
            <p:ph type="sldNum" sz="quarter" idx="12"/>
          </p:nvPr>
        </p:nvSpPr>
        <p:spPr/>
        <p:txBody>
          <a:bodyPr/>
          <a:lstStyle/>
          <a:p>
            <a:fld id="{4EC81F68-4976-451A-B2E9-79BCBD2F70CC}" type="slidenum">
              <a:rPr lang="en-AU" smtClean="0"/>
              <a:t>24</a:t>
            </a:fld>
            <a:endParaRPr lang="en-AU" dirty="0"/>
          </a:p>
        </p:txBody>
      </p:sp>
      <p:pic>
        <p:nvPicPr>
          <p:cNvPr id="6" name="Picture 6" descr="Table&#10;&#10;Description automatically generated">
            <a:extLst>
              <a:ext uri="{FF2B5EF4-FFF2-40B4-BE49-F238E27FC236}">
                <a16:creationId xmlns:a16="http://schemas.microsoft.com/office/drawing/2014/main" id="{C00A3440-18BE-4988-AE70-D1BCF04F413D}"/>
              </a:ext>
            </a:extLst>
          </p:cNvPr>
          <p:cNvPicPr>
            <a:picLocks noChangeAspect="1"/>
          </p:cNvPicPr>
          <p:nvPr/>
        </p:nvPicPr>
        <p:blipFill>
          <a:blip r:embed="rId2"/>
          <a:stretch>
            <a:fillRect/>
          </a:stretch>
        </p:blipFill>
        <p:spPr>
          <a:xfrm>
            <a:off x="1212723" y="2341792"/>
            <a:ext cx="7033539" cy="3614597"/>
          </a:xfrm>
          <a:prstGeom prst="rect">
            <a:avLst/>
          </a:prstGeom>
        </p:spPr>
      </p:pic>
    </p:spTree>
    <p:extLst>
      <p:ext uri="{BB962C8B-B14F-4D97-AF65-F5344CB8AC3E}">
        <p14:creationId xmlns:p14="http://schemas.microsoft.com/office/powerpoint/2010/main" val="2961821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Next steps and general business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t>Greg Minney</a:t>
            </a:r>
            <a:endParaRPr lang="en-AU" dirty="0">
              <a:latin typeface="Arial" panose="020B0604020202020204" pitchFamily="34" charset="0"/>
              <a:cs typeface="Arial" panose="020B0604020202020204" pitchFamily="34" charset="0"/>
            </a:endParaRPr>
          </a:p>
        </p:txBody>
      </p:sp>
      <p:sp>
        <p:nvSpPr>
          <p:cNvPr id="4" name="Slide Number Placeholder 5">
            <a:extLst>
              <a:ext uri="{FF2B5EF4-FFF2-40B4-BE49-F238E27FC236}">
                <a16:creationId xmlns:a16="http://schemas.microsoft.com/office/drawing/2014/main" id="{AF05FD86-41F3-47F6-8D42-A9C87160FC9A}"/>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26422759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036FB-68AB-42D2-854F-411C00C1495F}"/>
              </a:ext>
            </a:extLst>
          </p:cNvPr>
          <p:cNvSpPr>
            <a:spLocks noGrp="1"/>
          </p:cNvSpPr>
          <p:nvPr>
            <p:ph type="title"/>
          </p:nvPr>
        </p:nvSpPr>
        <p:spPr>
          <a:xfrm>
            <a:off x="206547" y="150494"/>
            <a:ext cx="7894138" cy="1310695"/>
          </a:xfrm>
        </p:spPr>
        <p:txBody>
          <a:bodyPr anchor="b">
            <a:normAutofit/>
          </a:bodyPr>
          <a:lstStyle/>
          <a:p>
            <a:r>
              <a:rPr lang="en-AU" dirty="0"/>
              <a:t>Next steps &amp; general business</a:t>
            </a:r>
          </a:p>
        </p:txBody>
      </p:sp>
      <p:sp>
        <p:nvSpPr>
          <p:cNvPr id="3" name="Content Placeholder 2">
            <a:extLst>
              <a:ext uri="{FF2B5EF4-FFF2-40B4-BE49-F238E27FC236}">
                <a16:creationId xmlns:a16="http://schemas.microsoft.com/office/drawing/2014/main" id="{D7586C48-3689-47D4-8867-D788646D9250}"/>
              </a:ext>
            </a:extLst>
          </p:cNvPr>
          <p:cNvSpPr>
            <a:spLocks noGrp="1"/>
          </p:cNvSpPr>
          <p:nvPr>
            <p:ph sz="quarter" idx="4"/>
          </p:nvPr>
        </p:nvSpPr>
        <p:spPr>
          <a:xfrm>
            <a:off x="294144" y="1899138"/>
            <a:ext cx="10172994" cy="4923819"/>
          </a:xfrm>
        </p:spPr>
        <p:txBody>
          <a:bodyPr vert="horz" lIns="91440" tIns="45720" rIns="91440" bIns="45720" rtlCol="0" anchor="t">
            <a:normAutofit/>
          </a:bodyPr>
          <a:lstStyle/>
          <a:p>
            <a:pPr marL="200025" indent="-200025"/>
            <a:r>
              <a:rPr lang="en-AU" sz="2450" dirty="0"/>
              <a:t>AER interested in Participant 5MS/GS readiness</a:t>
            </a:r>
            <a:endParaRPr lang="en-US" dirty="0"/>
          </a:p>
          <a:p>
            <a:pPr marL="601345" lvl="1" indent="-200025">
              <a:spcBef>
                <a:spcPts val="438"/>
              </a:spcBef>
            </a:pPr>
            <a:r>
              <a:rPr lang="en-AU" sz="2100" dirty="0">
                <a:cs typeface="Segoe UI Semilight"/>
              </a:rPr>
              <a:t>Have engaged AEMO to understand current status</a:t>
            </a:r>
          </a:p>
          <a:p>
            <a:pPr marL="601345" lvl="1" indent="-200025">
              <a:spcBef>
                <a:spcPts val="438"/>
              </a:spcBef>
            </a:pPr>
            <a:r>
              <a:rPr lang="en-AU" sz="2100" dirty="0">
                <a:cs typeface="Segoe UI Semilight"/>
              </a:rPr>
              <a:t>Confidential information not being shared, information is being aggregated e.g. Industry Readiness Reports</a:t>
            </a:r>
            <a:endParaRPr lang="en-AU" sz="2100" dirty="0"/>
          </a:p>
          <a:p>
            <a:pPr marL="200025" indent="-200025">
              <a:spcBef>
                <a:spcPts val="438"/>
              </a:spcBef>
            </a:pPr>
            <a:r>
              <a:rPr lang="en-AU" sz="2450" dirty="0"/>
              <a:t>Cross boundary guidelines update</a:t>
            </a:r>
            <a:endParaRPr lang="en-AU" sz="2450" dirty="0">
              <a:cs typeface="Segoe UI Semilight"/>
            </a:endParaRPr>
          </a:p>
          <a:p>
            <a:pPr marL="200025" indent="-200025"/>
            <a:r>
              <a:rPr lang="en-AU" sz="2450" dirty="0"/>
              <a:t>Next TFG scheduled for 15 April 2021</a:t>
            </a:r>
          </a:p>
          <a:p>
            <a:pPr marL="600710" lvl="1" indent="-200025"/>
            <a:r>
              <a:rPr lang="en-AU" sz="2099" dirty="0"/>
              <a:t>Agenda items for next meeting</a:t>
            </a:r>
          </a:p>
          <a:p>
            <a:pPr marL="1001674" lvl="2" indent="-200025"/>
            <a:r>
              <a:rPr lang="en-AU" sz="1748" dirty="0">
                <a:cs typeface="Segoe UI Semilight"/>
              </a:rPr>
              <a:t>Updated CATS Volume analysis</a:t>
            </a:r>
          </a:p>
          <a:p>
            <a:pPr marL="1001395" lvl="2" indent="-200025"/>
            <a:r>
              <a:rPr lang="en-AU" dirty="0"/>
              <a:t>Debrief from MSDR DT WG</a:t>
            </a:r>
          </a:p>
          <a:p>
            <a:pPr marL="1001395" lvl="2" indent="-200025"/>
            <a:r>
              <a:rPr lang="en-AU" dirty="0">
                <a:cs typeface="Segoe UI Semilight"/>
              </a:rPr>
              <a:t>??</a:t>
            </a:r>
          </a:p>
        </p:txBody>
      </p:sp>
      <p:sp>
        <p:nvSpPr>
          <p:cNvPr id="4" name="Slide Number Placeholder 3">
            <a:extLst>
              <a:ext uri="{FF2B5EF4-FFF2-40B4-BE49-F238E27FC236}">
                <a16:creationId xmlns:a16="http://schemas.microsoft.com/office/drawing/2014/main" id="{D4C9155D-941D-47B3-A634-A455B11CAA35}"/>
              </a:ext>
            </a:extLst>
          </p:cNvPr>
          <p:cNvSpPr>
            <a:spLocks noGrp="1"/>
          </p:cNvSpPr>
          <p:nvPr>
            <p:ph type="sldNum" sz="quarter" idx="12"/>
          </p:nvPr>
        </p:nvSpPr>
        <p:spPr>
          <a:xfrm>
            <a:off x="9956751" y="7006699"/>
            <a:ext cx="505220" cy="402483"/>
          </a:xfrm>
        </p:spPr>
        <p:txBody>
          <a:bodyPr anchor="ctr">
            <a:normAutofit/>
          </a:bodyPr>
          <a:lstStyle/>
          <a:p>
            <a:pPr>
              <a:spcAft>
                <a:spcPts val="600"/>
              </a:spcAft>
            </a:pPr>
            <a:fld id="{4EC81F68-4976-451A-B2E9-79BCBD2F70CC}" type="slidenum">
              <a:rPr lang="en-AU" smtClean="0"/>
              <a:pPr>
                <a:spcAft>
                  <a:spcPts val="600"/>
                </a:spcAft>
              </a:pPr>
              <a:t>26</a:t>
            </a:fld>
            <a:endParaRPr lang="en-AU" dirty="0"/>
          </a:p>
        </p:txBody>
      </p:sp>
    </p:spTree>
    <p:extLst>
      <p:ext uri="{BB962C8B-B14F-4D97-AF65-F5344CB8AC3E}">
        <p14:creationId xmlns:p14="http://schemas.microsoft.com/office/powerpoint/2010/main" val="17364924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35062" y="921509"/>
            <a:ext cx="9221689" cy="3144614"/>
          </a:xfrm>
        </p:spPr>
        <p:txBody>
          <a:bodyPr/>
          <a:lstStyle/>
          <a:p>
            <a:pPr algn="ctr"/>
            <a:r>
              <a:rPr lang="en-AU" dirty="0">
                <a:latin typeface="Arial" panose="020B0604020202020204" pitchFamily="34" charset="0"/>
                <a:cs typeface="Arial" panose="020B0604020202020204" pitchFamily="34" charset="0"/>
              </a:rPr>
              <a:t>Thank you for your attendance and participation!</a:t>
            </a:r>
          </a:p>
        </p:txBody>
      </p:sp>
      <p:sp>
        <p:nvSpPr>
          <p:cNvPr id="4" name="Slide Number Placeholder 5">
            <a:extLst>
              <a:ext uri="{FF2B5EF4-FFF2-40B4-BE49-F238E27FC236}">
                <a16:creationId xmlns:a16="http://schemas.microsoft.com/office/drawing/2014/main" id="{AF05FD86-41F3-47F6-8D42-A9C87160FC9A}"/>
              </a:ext>
            </a:extLst>
          </p:cNvPr>
          <p:cNvSpPr>
            <a:spLocks noGrp="1"/>
          </p:cNvSpPr>
          <p:nvPr>
            <p:ph type="sldNum" sz="quarter" idx="12"/>
          </p:nvPr>
        </p:nvSpPr>
        <p:spPr>
          <a:xfrm>
            <a:off x="9956751" y="7006699"/>
            <a:ext cx="505220" cy="402483"/>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Tree>
    <p:extLst>
      <p:ext uri="{BB962C8B-B14F-4D97-AF65-F5344CB8AC3E}">
        <p14:creationId xmlns:p14="http://schemas.microsoft.com/office/powerpoint/2010/main" val="4277267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146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06547" y="4190"/>
            <a:ext cx="10485266" cy="1310695"/>
          </a:xfrm>
        </p:spPr>
        <p:txBody>
          <a:bodyPr>
            <a:normAutofit fontScale="90000"/>
          </a:bodyPr>
          <a:lstStyle/>
          <a:p>
            <a:r>
              <a:rPr lang="en-AU" dirty="0">
                <a:latin typeface="Arial" panose="020B0604020202020204" pitchFamily="34" charset="0"/>
                <a:cs typeface="Arial" panose="020B0604020202020204" pitchFamily="34" charset="0"/>
              </a:rPr>
              <a:t>Agenda</a:t>
            </a:r>
            <a:br>
              <a:rPr lang="en-AU" dirty="0">
                <a:latin typeface="Arial" panose="020B0604020202020204" pitchFamily="34" charset="0"/>
                <a:cs typeface="Arial" panose="020B0604020202020204" pitchFamily="34" charset="0"/>
              </a:rPr>
            </a:br>
            <a:r>
              <a:rPr lang="en-AU" sz="2700" b="1" dirty="0">
                <a:solidFill>
                  <a:srgbClr val="FFFF00"/>
                </a:solidFill>
                <a:latin typeface="Arial" panose="020B0604020202020204" pitchFamily="34" charset="0"/>
                <a:cs typeface="Arial" panose="020B0604020202020204" pitchFamily="34" charset="0"/>
              </a:rPr>
              <a:t>**Please disconnect from your workplace VPN for the WebEx call**</a:t>
            </a:r>
            <a:endParaRPr lang="en-AU"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3</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2343442098"/>
              </p:ext>
            </p:extLst>
          </p:nvPr>
        </p:nvGraphicFramePr>
        <p:xfrm>
          <a:off x="92180" y="1537919"/>
          <a:ext cx="10514666" cy="3476667"/>
        </p:xfrm>
        <a:graphic>
          <a:graphicData uri="http://schemas.openxmlformats.org/drawingml/2006/table">
            <a:tbl>
              <a:tblPr firstRow="1" firstCol="1" bandRow="1">
                <a:tableStyleId>{5C22544A-7EE6-4342-B048-85BDC9FD1C3A}</a:tableStyleId>
              </a:tblPr>
              <a:tblGrid>
                <a:gridCol w="612436">
                  <a:extLst>
                    <a:ext uri="{9D8B030D-6E8A-4147-A177-3AD203B41FA5}">
                      <a16:colId xmlns:a16="http://schemas.microsoft.com/office/drawing/2014/main" val="538271126"/>
                    </a:ext>
                  </a:extLst>
                </a:gridCol>
                <a:gridCol w="1303199">
                  <a:extLst>
                    <a:ext uri="{9D8B030D-6E8A-4147-A177-3AD203B41FA5}">
                      <a16:colId xmlns:a16="http://schemas.microsoft.com/office/drawing/2014/main" val="1740697902"/>
                    </a:ext>
                  </a:extLst>
                </a:gridCol>
                <a:gridCol w="4795833">
                  <a:extLst>
                    <a:ext uri="{9D8B030D-6E8A-4147-A177-3AD203B41FA5}">
                      <a16:colId xmlns:a16="http://schemas.microsoft.com/office/drawing/2014/main" val="659629278"/>
                    </a:ext>
                  </a:extLst>
                </a:gridCol>
                <a:gridCol w="3803198">
                  <a:extLst>
                    <a:ext uri="{9D8B030D-6E8A-4147-A177-3AD203B41FA5}">
                      <a16:colId xmlns:a16="http://schemas.microsoft.com/office/drawing/2014/main" val="2467962161"/>
                    </a:ext>
                  </a:extLst>
                </a:gridCol>
              </a:tblGrid>
              <a:tr h="352997">
                <a:tc>
                  <a:txBody>
                    <a:bodyPr/>
                    <a:lstStyle/>
                    <a:p>
                      <a:pPr algn="ctr">
                        <a:spcBef>
                          <a:spcPts val="100"/>
                        </a:spcBef>
                        <a:spcAft>
                          <a:spcPts val="100"/>
                        </a:spcAft>
                        <a:tabLst>
                          <a:tab pos="252095" algn="l"/>
                          <a:tab pos="504190" algn="l"/>
                          <a:tab pos="756285" algn="l"/>
                        </a:tabLst>
                      </a:pPr>
                      <a:r>
                        <a:rPr lang="en-AU" sz="1200" cap="all" dirty="0">
                          <a:effectLst/>
                          <a:latin typeface="+mn-lt"/>
                          <a:cs typeface="Arial"/>
                        </a:rPr>
                        <a:t>NO</a:t>
                      </a:r>
                      <a:endParaRPr lang="en-AU" sz="1200" b="1" dirty="0">
                        <a:solidFill>
                          <a:srgbClr val="2E74B5"/>
                        </a:solidFill>
                        <a:effectLst/>
                        <a:latin typeface="+mn-lt"/>
                        <a:ea typeface="Times New Roman" panose="02020603050405020304" pitchFamily="18" charset="0"/>
                        <a:cs typeface="Arial"/>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200" cap="all" dirty="0">
                          <a:effectLst/>
                          <a:latin typeface="+mn-lt"/>
                          <a:cs typeface="Arial"/>
                        </a:rPr>
                        <a:t>Indicative Time</a:t>
                      </a:r>
                      <a:endParaRPr lang="en-AU" sz="1200" b="1" dirty="0">
                        <a:solidFill>
                          <a:srgbClr val="2E74B5"/>
                        </a:solidFill>
                        <a:effectLst/>
                        <a:latin typeface="+mn-lt"/>
                        <a:ea typeface="Times New Roman" panose="02020603050405020304" pitchFamily="18" charset="0"/>
                        <a:cs typeface="Arial"/>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200" cap="all" dirty="0">
                          <a:effectLst/>
                          <a:latin typeface="+mn-lt"/>
                          <a:cs typeface="Arial"/>
                        </a:rPr>
                        <a:t>AGENDA ITEM</a:t>
                      </a:r>
                      <a:endParaRPr lang="en-AU" sz="1200" b="1" dirty="0">
                        <a:solidFill>
                          <a:srgbClr val="2E74B5"/>
                        </a:solidFill>
                        <a:effectLst/>
                        <a:latin typeface="+mn-lt"/>
                        <a:ea typeface="Times New Roman" panose="02020603050405020304" pitchFamily="18" charset="0"/>
                        <a:cs typeface="Arial"/>
                      </a:endParaRPr>
                    </a:p>
                  </a:txBody>
                  <a:tcPr marL="68580" marR="68580" marT="0" marB="0" anchor="ctr"/>
                </a:tc>
                <a:tc>
                  <a:txBody>
                    <a:bodyPr/>
                    <a:lstStyle/>
                    <a:p>
                      <a:r>
                        <a:rPr lang="en-AU" sz="1200" cap="all" dirty="0">
                          <a:effectLst/>
                          <a:latin typeface="+mn-lt"/>
                          <a:cs typeface="Arial"/>
                        </a:rPr>
                        <a:t>Responsible</a:t>
                      </a:r>
                      <a:endParaRPr lang="en-AU" sz="1200" dirty="0">
                        <a:cs typeface="Arial"/>
                      </a:endParaRPr>
                    </a:p>
                  </a:txBody>
                  <a:tcPr marL="68580" marR="68580" marT="0" marB="0" anchor="ctr"/>
                </a:tc>
                <a:extLst>
                  <a:ext uri="{0D108BD9-81ED-4DB2-BD59-A6C34878D82A}">
                    <a16:rowId xmlns:a16="http://schemas.microsoft.com/office/drawing/2014/main" val="2054372720"/>
                  </a:ext>
                </a:extLst>
              </a:tr>
              <a:tr h="528396">
                <a:tc>
                  <a:txBody>
                    <a:bodyPr/>
                    <a:lstStyle/>
                    <a:p>
                      <a:pPr algn="ct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a:rPr>
                        <a:t>1</a:t>
                      </a:r>
                    </a:p>
                  </a:txBody>
                  <a:tcPr marL="68580" marR="68580" marT="0" marB="0" anchor="ctr"/>
                </a:tc>
                <a:tc>
                  <a:txBody>
                    <a:bodyPr/>
                    <a:lstStyle/>
                    <a:p>
                      <a:pPr marL="0" algn="ctr" defTabSz="801929" rtl="0" eaLnBrk="1" latinLnBrk="0" hangingPunct="1">
                        <a:spcBef>
                          <a:spcPts val="100"/>
                        </a:spcBef>
                        <a:spcAft>
                          <a:spcPts val="100"/>
                        </a:spcAft>
                        <a:tabLst>
                          <a:tab pos="504190" algn="l"/>
                          <a:tab pos="756285" algn="l"/>
                        </a:tabLst>
                      </a:pPr>
                      <a:r>
                        <a:rPr lang="en-AU" sz="1200" kern="1200" dirty="0">
                          <a:solidFill>
                            <a:schemeClr val="dk1"/>
                          </a:solidFill>
                          <a:latin typeface="+mn-lt"/>
                          <a:ea typeface="+mn-ea"/>
                          <a:cs typeface="+mn-cs"/>
                        </a:rPr>
                        <a:t>10:30 - 10:40</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200" dirty="0">
                          <a:effectLst/>
                          <a:latin typeface="+mn-lt"/>
                          <a:cs typeface="Arial"/>
                        </a:rPr>
                        <a:t>Welcome and introduction</a:t>
                      </a:r>
                      <a:endParaRPr lang="en-AU" sz="1200" kern="1200" dirty="0">
                        <a:solidFill>
                          <a:schemeClr val="dk1"/>
                        </a:solidFill>
                        <a:latin typeface="+mn-lt"/>
                        <a:ea typeface="+mn-ea"/>
                        <a:cs typeface="Arial"/>
                      </a:endParaRP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200" b="0" kern="1200" dirty="0">
                          <a:solidFill>
                            <a:schemeClr val="tx1"/>
                          </a:solidFill>
                          <a:effectLst/>
                          <a:latin typeface="+mn-lt"/>
                          <a:ea typeface="+mn-ea"/>
                          <a:cs typeface="Arial"/>
                        </a:rPr>
                        <a:t>Greg Minney</a:t>
                      </a:r>
                      <a:endParaRPr lang="en-AU" sz="1200" kern="1200" dirty="0">
                        <a:solidFill>
                          <a:schemeClr val="dk1"/>
                        </a:solidFill>
                        <a:latin typeface="+mn-lt"/>
                        <a:ea typeface="+mn-ea"/>
                        <a:cs typeface="Arial"/>
                      </a:endParaRPr>
                    </a:p>
                  </a:txBody>
                  <a:tcPr marL="68580" marR="68580" marT="0" marB="0" anchor="ctr"/>
                </a:tc>
                <a:extLst>
                  <a:ext uri="{0D108BD9-81ED-4DB2-BD59-A6C34878D82A}">
                    <a16:rowId xmlns:a16="http://schemas.microsoft.com/office/drawing/2014/main" val="1102688441"/>
                  </a:ext>
                </a:extLst>
              </a:tr>
              <a:tr h="337753">
                <a:tc>
                  <a:txBody>
                    <a:bodyPr/>
                    <a:lstStyle/>
                    <a:p>
                      <a:pPr lvl="0" algn="ctr">
                        <a:spcBef>
                          <a:spcPts val="100"/>
                        </a:spcBef>
                        <a:spcAft>
                          <a:spcPts val="100"/>
                        </a:spcAft>
                        <a:buNone/>
                        <a:tabLst>
                          <a:tab pos="504190" algn="l"/>
                          <a:tab pos="756285" algn="l"/>
                        </a:tabLst>
                      </a:pPr>
                      <a:r>
                        <a:rPr lang="en-AU" sz="1200" b="1" dirty="0">
                          <a:solidFill>
                            <a:schemeClr val="bg1"/>
                          </a:solidFill>
                          <a:effectLst/>
                          <a:latin typeface="+mn-lt"/>
                          <a:ea typeface="Times New Roman" panose="02020603050405020304" pitchFamily="18" charset="0"/>
                          <a:cs typeface="Arial"/>
                        </a:rPr>
                        <a:t>3</a:t>
                      </a:r>
                    </a:p>
                  </a:txBody>
                  <a:tcPr marL="68580" marR="68580" marT="0" marB="0" anchor="ctr"/>
                </a:tc>
                <a:tc>
                  <a:txBody>
                    <a:bodyPr/>
                    <a:lstStyle/>
                    <a:p>
                      <a:pPr marL="0" marR="0" lvl="0" indent="0" algn="ctr"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kern="1200" dirty="0">
                          <a:solidFill>
                            <a:schemeClr val="dk1"/>
                          </a:solidFill>
                          <a:latin typeface="+mn-lt"/>
                          <a:ea typeface="+mn-ea"/>
                          <a:cs typeface="+mn-cs"/>
                        </a:rPr>
                        <a:t>10:40 - 11:00</a:t>
                      </a:r>
                    </a:p>
                  </a:txBody>
                  <a:tcPr marL="68580" marR="68580" marT="0" marB="0" anchor="ctr"/>
                </a:tc>
                <a:tc>
                  <a:txBody>
                    <a:bodyPr/>
                    <a:lstStyle/>
                    <a:p>
                      <a:pPr lvl="0">
                        <a:buNone/>
                      </a:pPr>
                      <a:r>
                        <a:rPr lang="en-US" sz="1200" dirty="0"/>
                        <a:t>Readiness report summary</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kern="1200" dirty="0">
                          <a:solidFill>
                            <a:schemeClr val="tx1"/>
                          </a:solidFill>
                          <a:effectLst/>
                          <a:latin typeface="+mn-lt"/>
                          <a:ea typeface="+mn-ea"/>
                          <a:cs typeface="Arial"/>
                        </a:rPr>
                        <a:t>Austin Tan</a:t>
                      </a:r>
                      <a:endParaRPr lang="en-AU" sz="1200" kern="1200" dirty="0">
                        <a:solidFill>
                          <a:schemeClr val="dk1"/>
                        </a:solidFill>
                        <a:latin typeface="+mn-lt"/>
                        <a:ea typeface="+mn-ea"/>
                        <a:cs typeface="Arial"/>
                      </a:endParaRPr>
                    </a:p>
                  </a:txBody>
                  <a:tcPr marL="68580" marR="68580" marT="0" marB="0" anchor="ctr"/>
                </a:tc>
                <a:extLst>
                  <a:ext uri="{0D108BD9-81ED-4DB2-BD59-A6C34878D82A}">
                    <a16:rowId xmlns:a16="http://schemas.microsoft.com/office/drawing/2014/main" val="1976767218"/>
                  </a:ext>
                </a:extLst>
              </a:tr>
              <a:tr h="337754">
                <a:tc>
                  <a:txBody>
                    <a:bodyPr/>
                    <a:lstStyle/>
                    <a:p>
                      <a:pPr algn="ct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a:rPr>
                        <a:t>4</a:t>
                      </a:r>
                    </a:p>
                  </a:txBody>
                  <a:tcPr marL="68580" marR="68580" marT="0" marB="0" anchor="ctr"/>
                </a:tc>
                <a:tc>
                  <a:txBody>
                    <a:bodyPr/>
                    <a:lstStyle/>
                    <a:p>
                      <a:pPr marL="0" algn="ctr" defTabSz="801929" rtl="0" eaLnBrk="1" latinLnBrk="0" hangingPunct="1">
                        <a:spcBef>
                          <a:spcPts val="100"/>
                        </a:spcBef>
                        <a:spcAft>
                          <a:spcPts val="100"/>
                        </a:spcAft>
                        <a:tabLst>
                          <a:tab pos="504190" algn="l"/>
                          <a:tab pos="756285" algn="l"/>
                        </a:tabLst>
                      </a:pPr>
                      <a:r>
                        <a:rPr lang="en-AU" sz="1200" kern="1200" dirty="0">
                          <a:solidFill>
                            <a:schemeClr val="dk1"/>
                          </a:solidFill>
                          <a:latin typeface="+mn-lt"/>
                          <a:ea typeface="+mn-ea"/>
                          <a:cs typeface="+mn-cs"/>
                        </a:rPr>
                        <a:t>11:00 - 11:20</a:t>
                      </a:r>
                    </a:p>
                  </a:txBody>
                  <a:tcPr marL="68580" marR="68580" marT="0" marB="0" anchor="ctr"/>
                </a:tc>
                <a:tc>
                  <a:txBody>
                    <a:bodyPr/>
                    <a:lstStyle/>
                    <a:p>
                      <a:r>
                        <a:rPr lang="en-AU" sz="1200" kern="1200" dirty="0">
                          <a:solidFill>
                            <a:schemeClr val="dk1"/>
                          </a:solidFill>
                          <a:latin typeface="+mn-lt"/>
                          <a:ea typeface="+mn-ea"/>
                          <a:cs typeface="+mn-cs"/>
                        </a:rPr>
                        <a:t>Roll-out plans overview </a:t>
                      </a:r>
                    </a:p>
                  </a:txBody>
                  <a:tcPr marL="68580" marR="68580" marT="0" marB="0" anchor="ctr"/>
                </a:tc>
                <a:tc>
                  <a:txBody>
                    <a:bodyPr/>
                    <a:lstStyle/>
                    <a:p>
                      <a:r>
                        <a:rPr lang="en-AU" sz="1200" dirty="0"/>
                        <a:t>Blaine Miner</a:t>
                      </a:r>
                    </a:p>
                  </a:txBody>
                  <a:tcPr marL="68580" marR="68580" marT="0" marB="0" anchor="ctr"/>
                </a:tc>
                <a:extLst>
                  <a:ext uri="{0D108BD9-81ED-4DB2-BD59-A6C34878D82A}">
                    <a16:rowId xmlns:a16="http://schemas.microsoft.com/office/drawing/2014/main" val="815682833"/>
                  </a:ext>
                </a:extLst>
              </a:tr>
              <a:tr h="337754">
                <a:tc>
                  <a:txBody>
                    <a:bodyPr/>
                    <a:lstStyle/>
                    <a:p>
                      <a:pPr algn="ct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a:rPr>
                        <a:t>5</a:t>
                      </a:r>
                    </a:p>
                  </a:txBody>
                  <a:tcPr marL="68580" marR="68580" marT="0" marB="0" anchor="ctr"/>
                </a:tc>
                <a:tc>
                  <a:txBody>
                    <a:bodyPr/>
                    <a:lstStyle/>
                    <a:p>
                      <a:pPr marL="0" algn="ctr" defTabSz="801929" rtl="0" eaLnBrk="1" latinLnBrk="0" hangingPunct="1">
                        <a:spcBef>
                          <a:spcPts val="100"/>
                        </a:spcBef>
                        <a:spcAft>
                          <a:spcPts val="100"/>
                        </a:spcAft>
                        <a:tabLst>
                          <a:tab pos="504190" algn="l"/>
                          <a:tab pos="756285" algn="l"/>
                        </a:tabLst>
                      </a:pPr>
                      <a:r>
                        <a:rPr lang="en-AU" sz="1200" kern="1200" dirty="0">
                          <a:solidFill>
                            <a:schemeClr val="dk1"/>
                          </a:solidFill>
                          <a:latin typeface="+mn-lt"/>
                          <a:ea typeface="+mn-ea"/>
                          <a:cs typeface="+mn-cs"/>
                        </a:rPr>
                        <a:t>11:20 - 11:40</a:t>
                      </a:r>
                    </a:p>
                  </a:txBody>
                  <a:tcPr marL="68580" marR="68580" marT="0" marB="0" anchor="ctr"/>
                </a:tc>
                <a:tc>
                  <a:txBody>
                    <a:bodyPr/>
                    <a:lstStyle/>
                    <a:p>
                      <a:r>
                        <a:rPr lang="fr-FR" sz="1200" dirty="0"/>
                        <a:t>RTC transition approach</a:t>
                      </a:r>
                    </a:p>
                  </a:txBody>
                  <a:tcPr marL="68580" marR="68580" marT="0" marB="0" anchor="ctr"/>
                </a:tc>
                <a:tc>
                  <a:txBody>
                    <a:bodyPr/>
                    <a:lstStyle/>
                    <a:p>
                      <a:pPr marL="0" algn="l" defTabSz="801929" rtl="0" eaLnBrk="1" latinLnBrk="0" hangingPunct="1">
                        <a:spcBef>
                          <a:spcPts val="100"/>
                        </a:spcBef>
                        <a:spcAft>
                          <a:spcPts val="100"/>
                        </a:spcAft>
                        <a:tabLst>
                          <a:tab pos="504190" algn="l"/>
                          <a:tab pos="756285" algn="l"/>
                        </a:tabLst>
                      </a:pPr>
                      <a:r>
                        <a:rPr lang="en-AU" sz="1200" b="0" kern="1200" dirty="0">
                          <a:solidFill>
                            <a:schemeClr val="tx1"/>
                          </a:solidFill>
                          <a:effectLst/>
                          <a:latin typeface="+mn-lt"/>
                          <a:ea typeface="+mn-ea"/>
                          <a:cs typeface="Arial"/>
                        </a:rPr>
                        <a:t>Blaine Miner</a:t>
                      </a:r>
                      <a:endParaRPr lang="en-AU" sz="1200" b="0" kern="1200" dirty="0">
                        <a:solidFill>
                          <a:schemeClr val="tx1"/>
                        </a:solidFill>
                        <a:latin typeface="+mn-lt"/>
                        <a:ea typeface="+mn-ea"/>
                        <a:cs typeface="Arial"/>
                      </a:endParaRPr>
                    </a:p>
                  </a:txBody>
                  <a:tcPr marL="68580" marR="68580" marT="0" marB="0" anchor="ctr"/>
                </a:tc>
                <a:extLst>
                  <a:ext uri="{0D108BD9-81ED-4DB2-BD59-A6C34878D82A}">
                    <a16:rowId xmlns:a16="http://schemas.microsoft.com/office/drawing/2014/main" val="4179191662"/>
                  </a:ext>
                </a:extLst>
              </a:tr>
              <a:tr h="337754">
                <a:tc>
                  <a:txBody>
                    <a:bodyPr/>
                    <a:lstStyle/>
                    <a:p>
                      <a:pPr algn="ct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a:rPr>
                        <a:t>6</a:t>
                      </a:r>
                    </a:p>
                  </a:txBody>
                  <a:tcPr marL="68580" marR="68580" marT="0" marB="0" anchor="ctr"/>
                </a:tc>
                <a:tc>
                  <a:txBody>
                    <a:bodyPr/>
                    <a:lstStyle/>
                    <a:p>
                      <a:pPr marL="0" marR="0" lvl="0" indent="0" algn="ctr"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kern="1200" dirty="0">
                          <a:solidFill>
                            <a:schemeClr val="dk1"/>
                          </a:solidFill>
                          <a:latin typeface="+mn-lt"/>
                          <a:ea typeface="+mn-ea"/>
                          <a:cs typeface="+mn-cs"/>
                        </a:rPr>
                        <a:t>11:40 - 12:00</a:t>
                      </a:r>
                    </a:p>
                  </a:txBody>
                  <a:tcPr marL="68580" marR="68580" marT="0" marB="0" anchor="ctr"/>
                </a:tc>
                <a:tc>
                  <a:txBody>
                    <a:bodyPr/>
                    <a:lstStyle/>
                    <a:p>
                      <a:r>
                        <a:rPr lang="fr-FR" sz="1200" dirty="0"/>
                        <a:t>Upcoming MTP Activities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b="0" kern="1200" dirty="0">
                          <a:solidFill>
                            <a:schemeClr val="tx1"/>
                          </a:solidFill>
                          <a:effectLst/>
                          <a:latin typeface="+mn-lt"/>
                          <a:ea typeface="+mn-ea"/>
                          <a:cs typeface="Arial"/>
                        </a:rPr>
                        <a:t>Blaine Miner</a:t>
                      </a:r>
                      <a:endParaRPr lang="en-AU" sz="1200" b="0" kern="1200" dirty="0">
                        <a:solidFill>
                          <a:schemeClr val="tx1"/>
                        </a:solidFill>
                        <a:latin typeface="+mn-lt"/>
                        <a:ea typeface="+mn-ea"/>
                        <a:cs typeface="Arial"/>
                      </a:endParaRPr>
                    </a:p>
                  </a:txBody>
                  <a:tcPr marL="68580" marR="68580" marT="0" marB="0" anchor="ctr"/>
                </a:tc>
                <a:extLst>
                  <a:ext uri="{0D108BD9-81ED-4DB2-BD59-A6C34878D82A}">
                    <a16:rowId xmlns:a16="http://schemas.microsoft.com/office/drawing/2014/main" val="3638552666"/>
                  </a:ext>
                </a:extLst>
              </a:tr>
              <a:tr h="414753">
                <a:tc>
                  <a:txBody>
                    <a:bodyPr/>
                    <a:lstStyle/>
                    <a:p>
                      <a:pPr algn="ct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a:rPr>
                        <a:t>7</a:t>
                      </a:r>
                    </a:p>
                  </a:txBody>
                  <a:tcPr marL="68580" marR="68580" marT="0" marB="0" anchor="ctr"/>
                </a:tc>
                <a:tc>
                  <a:txBody>
                    <a:bodyPr/>
                    <a:lstStyle/>
                    <a:p>
                      <a:pPr marL="0" marR="0" lvl="0" indent="0" algn="ctr"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kern="1200" dirty="0">
                          <a:solidFill>
                            <a:schemeClr val="dk1"/>
                          </a:solidFill>
                          <a:latin typeface="+mn-lt"/>
                          <a:ea typeface="+mn-ea"/>
                          <a:cs typeface="+mn-cs"/>
                        </a:rPr>
                        <a:t>12:00 - 12:10</a:t>
                      </a:r>
                    </a:p>
                  </a:txBody>
                  <a:tcPr marL="68580" marR="68580" marT="0" marB="0" anchor="ctr"/>
                </a:tc>
                <a:tc>
                  <a:txBody>
                    <a:bodyPr/>
                    <a:lstStyle/>
                    <a:p>
                      <a:r>
                        <a:rPr lang="en-AU" sz="1200" dirty="0">
                          <a:cs typeface="Arial"/>
                        </a:rPr>
                        <a:t>MSDR Data Transition WG Update</a:t>
                      </a:r>
                    </a:p>
                  </a:txBody>
                  <a:tcPr marL="68580" marR="68580" marT="0" marB="0" anchor="ctr"/>
                </a:tc>
                <a:tc>
                  <a:txBody>
                    <a:bodyPr/>
                    <a:lstStyle/>
                    <a:p>
                      <a:pPr marL="0" marR="0" lvl="0" indent="0" algn="l" defTabSz="801929" rtl="0" eaLnBrk="1" fontAlgn="auto" latinLnBrk="0" hangingPunct="1">
                        <a:lnSpc>
                          <a:spcPct val="100000"/>
                        </a:lnSpc>
                        <a:spcBef>
                          <a:spcPts val="0"/>
                        </a:spcBef>
                        <a:spcAft>
                          <a:spcPts val="0"/>
                        </a:spcAft>
                        <a:buClrTx/>
                        <a:buSzTx/>
                        <a:buFontTx/>
                        <a:buNone/>
                        <a:tabLst/>
                        <a:defRPr/>
                      </a:pPr>
                      <a:r>
                        <a:rPr lang="en-AU" sz="1200" b="0" kern="1200" dirty="0">
                          <a:solidFill>
                            <a:schemeClr val="tx1"/>
                          </a:solidFill>
                          <a:effectLst/>
                          <a:latin typeface="+mn-lt"/>
                          <a:ea typeface="+mn-ea"/>
                          <a:cs typeface="Arial"/>
                        </a:rPr>
                        <a:t>Blaine Miner</a:t>
                      </a:r>
                      <a:endParaRPr lang="en-AU" sz="1200" b="0" kern="1200" dirty="0">
                        <a:solidFill>
                          <a:schemeClr val="tx1"/>
                        </a:solidFill>
                        <a:latin typeface="+mn-lt"/>
                        <a:ea typeface="+mn-ea"/>
                        <a:cs typeface="Arial"/>
                      </a:endParaRPr>
                    </a:p>
                  </a:txBody>
                  <a:tcPr marL="68580" marR="68580" marT="0" marB="0" anchor="ctr"/>
                </a:tc>
                <a:extLst>
                  <a:ext uri="{0D108BD9-81ED-4DB2-BD59-A6C34878D82A}">
                    <a16:rowId xmlns:a16="http://schemas.microsoft.com/office/drawing/2014/main" val="3602813886"/>
                  </a:ext>
                </a:extLst>
              </a:tr>
              <a:tr h="414753">
                <a:tc>
                  <a:txBody>
                    <a:bodyPr/>
                    <a:lstStyle/>
                    <a:p>
                      <a:pPr algn="ct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a:rPr>
                        <a:t>8</a:t>
                      </a:r>
                    </a:p>
                  </a:txBody>
                  <a:tcPr marL="68580" marR="68580" marT="0" marB="0" anchor="ctr"/>
                </a:tc>
                <a:tc>
                  <a:txBody>
                    <a:bodyPr/>
                    <a:lstStyle/>
                    <a:p>
                      <a:pPr marL="0" marR="0" lvl="0" indent="0" algn="ctr"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200" kern="1200" dirty="0">
                          <a:solidFill>
                            <a:schemeClr val="dk1"/>
                          </a:solidFill>
                          <a:latin typeface="+mn-lt"/>
                          <a:ea typeface="+mn-ea"/>
                          <a:cs typeface="+mn-cs"/>
                        </a:rPr>
                        <a:t>12:10 - 12:25</a:t>
                      </a:r>
                    </a:p>
                  </a:txBody>
                  <a:tcPr marL="68580" marR="68580" marT="0" marB="0" anchor="ctr"/>
                </a:tc>
                <a:tc>
                  <a:txBody>
                    <a:bodyPr/>
                    <a:lstStyle/>
                    <a:p>
                      <a:r>
                        <a:rPr lang="en-AU" sz="1200" dirty="0">
                          <a:cs typeface="Arial"/>
                        </a:rPr>
                        <a:t>GLOPOOL planning</a:t>
                      </a:r>
                    </a:p>
                  </a:txBody>
                  <a:tcPr marL="68580" marR="68580" marT="0" marB="0" anchor="ctr"/>
                </a:tc>
                <a:tc>
                  <a:txBody>
                    <a:bodyPr/>
                    <a:lstStyle/>
                    <a:p>
                      <a:r>
                        <a:rPr lang="en-AU" sz="1200" dirty="0">
                          <a:cs typeface="Arial"/>
                        </a:rPr>
                        <a:t>Paul Lyttle</a:t>
                      </a:r>
                    </a:p>
                  </a:txBody>
                  <a:tcPr marL="68580" marR="68580" marT="0" marB="0" anchor="ctr"/>
                </a:tc>
                <a:extLst>
                  <a:ext uri="{0D108BD9-81ED-4DB2-BD59-A6C34878D82A}">
                    <a16:rowId xmlns:a16="http://schemas.microsoft.com/office/drawing/2014/main" val="2497060795"/>
                  </a:ext>
                </a:extLst>
              </a:tr>
              <a:tr h="414753">
                <a:tc>
                  <a:txBody>
                    <a:bodyPr/>
                    <a:lstStyle/>
                    <a:p>
                      <a:pPr algn="ctr">
                        <a:spcBef>
                          <a:spcPts val="100"/>
                        </a:spcBef>
                        <a:spcAft>
                          <a:spcPts val="100"/>
                        </a:spcAft>
                        <a:tabLst>
                          <a:tab pos="504190" algn="l"/>
                          <a:tab pos="756285" algn="l"/>
                        </a:tabLst>
                      </a:pPr>
                      <a:r>
                        <a:rPr lang="en-AU" sz="1200" b="1" dirty="0">
                          <a:solidFill>
                            <a:schemeClr val="bg1"/>
                          </a:solidFill>
                          <a:effectLst/>
                          <a:latin typeface="+mn-lt"/>
                          <a:ea typeface="Times New Roman" panose="02020603050405020304" pitchFamily="18" charset="0"/>
                          <a:cs typeface="Arial"/>
                        </a:rPr>
                        <a:t>9</a:t>
                      </a:r>
                    </a:p>
                  </a:txBody>
                  <a:tcPr marL="68580" marR="68580" marT="0" marB="0" anchor="ctr"/>
                </a:tc>
                <a:tc>
                  <a:txBody>
                    <a:bodyPr/>
                    <a:lstStyle/>
                    <a:p>
                      <a:pPr marL="0" algn="ctr" defTabSz="801929" rtl="0" eaLnBrk="1" latinLnBrk="0" hangingPunct="1">
                        <a:spcBef>
                          <a:spcPts val="100"/>
                        </a:spcBef>
                        <a:spcAft>
                          <a:spcPts val="100"/>
                        </a:spcAft>
                        <a:tabLst>
                          <a:tab pos="504190" algn="l"/>
                          <a:tab pos="756285" algn="l"/>
                        </a:tabLst>
                      </a:pPr>
                      <a:r>
                        <a:rPr lang="en-AU" sz="1200" kern="1200" dirty="0">
                          <a:solidFill>
                            <a:schemeClr val="dk1"/>
                          </a:solidFill>
                          <a:latin typeface="+mn-lt"/>
                          <a:ea typeface="+mn-ea"/>
                          <a:cs typeface="+mn-cs"/>
                        </a:rPr>
                        <a:t>12:25 - 12:30</a:t>
                      </a:r>
                    </a:p>
                  </a:txBody>
                  <a:tcPr marL="68580" marR="68580" marT="0" marB="0" anchor="ctr"/>
                </a:tc>
                <a:tc>
                  <a:txBody>
                    <a:bodyPr/>
                    <a:lstStyle/>
                    <a:p>
                      <a:r>
                        <a:rPr lang="en-AU" sz="1200" b="0" kern="1200" dirty="0">
                          <a:solidFill>
                            <a:schemeClr val="tx1"/>
                          </a:solidFill>
                          <a:effectLst/>
                          <a:latin typeface="+mn-lt"/>
                          <a:ea typeface="+mn-ea"/>
                          <a:cs typeface="Arial"/>
                        </a:rPr>
                        <a:t>Next steps and general business</a:t>
                      </a:r>
                      <a:endParaRPr lang="en-AU" sz="1200" dirty="0">
                        <a:cs typeface="Arial"/>
                      </a:endParaRPr>
                    </a:p>
                  </a:txBody>
                  <a:tcPr marL="68580" marR="68580" marT="0" marB="0" anchor="ctr"/>
                </a:tc>
                <a:tc>
                  <a:txBody>
                    <a:bodyPr/>
                    <a:lstStyle/>
                    <a:p>
                      <a:r>
                        <a:rPr lang="en-AU" sz="1200" b="0" kern="1200" dirty="0">
                          <a:solidFill>
                            <a:schemeClr val="tx1"/>
                          </a:solidFill>
                          <a:effectLst/>
                          <a:latin typeface="+mn-lt"/>
                          <a:cs typeface="Arial"/>
                        </a:rPr>
                        <a:t>Greg Minney</a:t>
                      </a:r>
                      <a:endParaRPr lang="en-AU" sz="1200" dirty="0">
                        <a:cs typeface="Arial"/>
                      </a:endParaRPr>
                    </a:p>
                  </a:txBody>
                  <a:tcPr marL="68580" marR="68580" marT="0" marB="0" anchor="ctr"/>
                </a:tc>
                <a:extLst>
                  <a:ext uri="{0D108BD9-81ED-4DB2-BD59-A6C34878D82A}">
                    <a16:rowId xmlns:a16="http://schemas.microsoft.com/office/drawing/2014/main" val="3817438379"/>
                  </a:ext>
                </a:extLst>
              </a:tr>
            </a:tbl>
          </a:graphicData>
        </a:graphic>
      </p:graphicFrame>
    </p:spTree>
    <p:extLst>
      <p:ext uri="{BB962C8B-B14F-4D97-AF65-F5344CB8AC3E}">
        <p14:creationId xmlns:p14="http://schemas.microsoft.com/office/powerpoint/2010/main" val="3750593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76A63-BA8D-4C83-9E59-B6E90A026618}"/>
              </a:ext>
            </a:extLst>
          </p:cNvPr>
          <p:cNvSpPr>
            <a:spLocks noGrp="1"/>
          </p:cNvSpPr>
          <p:nvPr>
            <p:ph type="title"/>
          </p:nvPr>
        </p:nvSpPr>
        <p:spPr/>
        <p:txBody>
          <a:bodyPr/>
          <a:lstStyle/>
          <a:p>
            <a:r>
              <a:rPr lang="en-AU" dirty="0"/>
              <a:t>Readiness report summary</a:t>
            </a:r>
          </a:p>
        </p:txBody>
      </p:sp>
      <p:sp>
        <p:nvSpPr>
          <p:cNvPr id="3" name="Text Placeholder 2">
            <a:extLst>
              <a:ext uri="{FF2B5EF4-FFF2-40B4-BE49-F238E27FC236}">
                <a16:creationId xmlns:a16="http://schemas.microsoft.com/office/drawing/2014/main" id="{5D9F9F8A-7B3B-4CFD-AD51-F4ACC0AD73A4}"/>
              </a:ext>
            </a:extLst>
          </p:cNvPr>
          <p:cNvSpPr>
            <a:spLocks noGrp="1"/>
          </p:cNvSpPr>
          <p:nvPr>
            <p:ph type="body" idx="1"/>
          </p:nvPr>
        </p:nvSpPr>
        <p:spPr/>
        <p:txBody>
          <a:bodyPr/>
          <a:lstStyle/>
          <a:p>
            <a:r>
              <a:rPr lang="en-AU" dirty="0"/>
              <a:t>Austin Tan</a:t>
            </a:r>
          </a:p>
        </p:txBody>
      </p:sp>
      <p:sp>
        <p:nvSpPr>
          <p:cNvPr id="4" name="Slide Number Placeholder 3">
            <a:extLst>
              <a:ext uri="{FF2B5EF4-FFF2-40B4-BE49-F238E27FC236}">
                <a16:creationId xmlns:a16="http://schemas.microsoft.com/office/drawing/2014/main" id="{5886942E-5AEC-44B3-8F61-D2530F45260F}"/>
              </a:ext>
            </a:extLst>
          </p:cNvPr>
          <p:cNvSpPr>
            <a:spLocks noGrp="1"/>
          </p:cNvSpPr>
          <p:nvPr>
            <p:ph type="sldNum" sz="quarter" idx="12"/>
          </p:nvPr>
        </p:nvSpPr>
        <p:spPr/>
        <p:txBody>
          <a:bodyPr/>
          <a:lstStyle/>
          <a:p>
            <a:fld id="{4EC81F68-4976-451A-B2E9-79BCBD2F70CC}" type="slidenum">
              <a:rPr lang="en-AU" smtClean="0"/>
              <a:pPr/>
              <a:t>4</a:t>
            </a:fld>
            <a:endParaRPr lang="en-AU" dirty="0"/>
          </a:p>
        </p:txBody>
      </p:sp>
    </p:spTree>
    <p:extLst>
      <p:ext uri="{BB962C8B-B14F-4D97-AF65-F5344CB8AC3E}">
        <p14:creationId xmlns:p14="http://schemas.microsoft.com/office/powerpoint/2010/main" val="3167653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B9F16-94F8-4A8B-AC02-A6EE46E9F038}"/>
              </a:ext>
            </a:extLst>
          </p:cNvPr>
          <p:cNvSpPr>
            <a:spLocks noGrp="1"/>
          </p:cNvSpPr>
          <p:nvPr>
            <p:ph type="title"/>
          </p:nvPr>
        </p:nvSpPr>
        <p:spPr>
          <a:xfrm>
            <a:off x="277576" y="381294"/>
            <a:ext cx="8334987" cy="1042731"/>
          </a:xfrm>
        </p:spPr>
        <p:txBody>
          <a:bodyPr>
            <a:normAutofit/>
          </a:bodyPr>
          <a:lstStyle/>
          <a:p>
            <a:r>
              <a:rPr lang="en-AU" sz="3157" dirty="0"/>
              <a:t>5MS Rule Commencement – Round 6- Draft</a:t>
            </a:r>
          </a:p>
        </p:txBody>
      </p:sp>
      <p:sp>
        <p:nvSpPr>
          <p:cNvPr id="4" name="Slide Number Placeholder 3">
            <a:extLst>
              <a:ext uri="{FF2B5EF4-FFF2-40B4-BE49-F238E27FC236}">
                <a16:creationId xmlns:a16="http://schemas.microsoft.com/office/drawing/2014/main" id="{F859AE8D-042B-4646-952D-F1D870F51F8D}"/>
              </a:ext>
            </a:extLst>
          </p:cNvPr>
          <p:cNvSpPr>
            <a:spLocks noGrp="1"/>
          </p:cNvSpPr>
          <p:nvPr>
            <p:ph type="sldNum" sz="quarter" idx="12"/>
          </p:nvPr>
        </p:nvSpPr>
        <p:spPr>
          <a:xfrm>
            <a:off x="8964604" y="6487749"/>
            <a:ext cx="378915" cy="320198"/>
          </a:xfrm>
        </p:spPr>
        <p:txBody>
          <a:bodyPr/>
          <a:lstStyle/>
          <a:p>
            <a:pPr defTabSz="801929">
              <a:defRPr/>
            </a:pPr>
            <a:fld id="{4EC81F68-4976-451A-B2E9-79BCBD2F70CC}" type="slidenum">
              <a:rPr lang="en-AU">
                <a:solidFill>
                  <a:srgbClr val="222324">
                    <a:tint val="75000"/>
                  </a:srgbClr>
                </a:solidFill>
                <a:latin typeface="Segoe UI Semilight"/>
              </a:rPr>
              <a:pPr defTabSz="801929">
                <a:defRPr/>
              </a:pPr>
              <a:t>5</a:t>
            </a:fld>
            <a:endParaRPr lang="en-AU" dirty="0">
              <a:solidFill>
                <a:srgbClr val="222324">
                  <a:tint val="75000"/>
                </a:srgbClr>
              </a:solidFill>
              <a:latin typeface="Segoe UI Semilight"/>
            </a:endParaRPr>
          </a:p>
        </p:txBody>
      </p:sp>
      <p:graphicFrame>
        <p:nvGraphicFramePr>
          <p:cNvPr id="5" name="Table 4">
            <a:extLst>
              <a:ext uri="{FF2B5EF4-FFF2-40B4-BE49-F238E27FC236}">
                <a16:creationId xmlns:a16="http://schemas.microsoft.com/office/drawing/2014/main" id="{98767EC6-C512-4B61-89B0-B32D8F83F721}"/>
              </a:ext>
            </a:extLst>
          </p:cNvPr>
          <p:cNvGraphicFramePr>
            <a:graphicFrameLocks noGrp="1"/>
          </p:cNvGraphicFramePr>
          <p:nvPr/>
        </p:nvGraphicFramePr>
        <p:xfrm>
          <a:off x="7718152" y="377459"/>
          <a:ext cx="2818329" cy="1042731"/>
        </p:xfrm>
        <a:graphic>
          <a:graphicData uri="http://schemas.openxmlformats.org/drawingml/2006/table">
            <a:tbl>
              <a:tblPr/>
              <a:tblGrid>
                <a:gridCol w="399362">
                  <a:extLst>
                    <a:ext uri="{9D8B030D-6E8A-4147-A177-3AD203B41FA5}">
                      <a16:colId xmlns:a16="http://schemas.microsoft.com/office/drawing/2014/main" val="3752375256"/>
                    </a:ext>
                  </a:extLst>
                </a:gridCol>
                <a:gridCol w="885296">
                  <a:extLst>
                    <a:ext uri="{9D8B030D-6E8A-4147-A177-3AD203B41FA5}">
                      <a16:colId xmlns:a16="http://schemas.microsoft.com/office/drawing/2014/main" val="1888874333"/>
                    </a:ext>
                  </a:extLst>
                </a:gridCol>
                <a:gridCol w="1533671">
                  <a:extLst>
                    <a:ext uri="{9D8B030D-6E8A-4147-A177-3AD203B41FA5}">
                      <a16:colId xmlns:a16="http://schemas.microsoft.com/office/drawing/2014/main" val="489716578"/>
                    </a:ext>
                  </a:extLst>
                </a:gridCol>
              </a:tblGrid>
              <a:tr h="346570">
                <a:tc>
                  <a:txBody>
                    <a:bodyPr/>
                    <a:lstStyle/>
                    <a:p>
                      <a:pPr algn="l" fontAlgn="t"/>
                      <a:endParaRPr lang="en-AU" sz="800" b="0" i="0" u="none" strike="noStrike" dirty="0">
                        <a:solidFill>
                          <a:srgbClr val="000000"/>
                        </a:solidFill>
                        <a:effectLst/>
                        <a:latin typeface="Calibri" panose="020F0502020204030204" pitchFamily="34" charset="0"/>
                      </a:endParaRPr>
                    </a:p>
                  </a:txBody>
                  <a:tcPr marL="63141" marR="63141"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700" b="1" i="0" u="none" strike="noStrike" dirty="0">
                          <a:solidFill>
                            <a:schemeClr val="tx1"/>
                          </a:solidFill>
                          <a:effectLst/>
                          <a:latin typeface="Calibri" panose="020F0502020204030204" pitchFamily="34" charset="0"/>
                        </a:rPr>
                        <a:t>On track</a:t>
                      </a:r>
                    </a:p>
                  </a:txBody>
                  <a:tcPr marL="63141" marR="63141"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700" b="0" i="0" u="none" strike="noStrike" dirty="0">
                          <a:solidFill>
                            <a:schemeClr val="tx1"/>
                          </a:solidFill>
                          <a:effectLst/>
                          <a:latin typeface="Calibri" panose="020F0502020204030204" pitchFamily="34" charset="0"/>
                        </a:rPr>
                        <a:t>On track for commencement date</a:t>
                      </a:r>
                    </a:p>
                  </a:txBody>
                  <a:tcPr marL="47355" marR="47355"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4156069"/>
                  </a:ext>
                </a:extLst>
              </a:tr>
              <a:tr h="324576">
                <a:tc>
                  <a:txBody>
                    <a:bodyPr/>
                    <a:lstStyle/>
                    <a:p>
                      <a:pPr algn="l" fontAlgn="t"/>
                      <a:endParaRPr lang="en-AU" sz="800" b="0" i="0" u="none" strike="noStrike" dirty="0">
                        <a:solidFill>
                          <a:srgbClr val="000000"/>
                        </a:solidFill>
                        <a:effectLst/>
                        <a:latin typeface="Calibri" panose="020F0502020204030204" pitchFamily="34" charset="0"/>
                      </a:endParaRPr>
                    </a:p>
                  </a:txBody>
                  <a:tcPr marL="63141" marR="63141"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700" b="1" i="0" u="none" strike="noStrike" dirty="0">
                          <a:solidFill>
                            <a:schemeClr val="tx1"/>
                          </a:solidFill>
                          <a:effectLst/>
                          <a:latin typeface="Calibri" panose="020F0502020204030204" pitchFamily="34" charset="0"/>
                        </a:rPr>
                        <a:t>Risk 1 – Risk to major milestones or deliveries</a:t>
                      </a:r>
                    </a:p>
                  </a:txBody>
                  <a:tcPr marL="63141" marR="63141"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700" b="0" i="0" u="none" strike="noStrike" dirty="0">
                          <a:solidFill>
                            <a:schemeClr val="tx1"/>
                          </a:solidFill>
                          <a:effectLst/>
                          <a:latin typeface="Calibri" panose="020F0502020204030204" pitchFamily="34" charset="0"/>
                        </a:rPr>
                        <a:t>Remediation or contingency activation required to ensure on track delivery for Rule Commencement</a:t>
                      </a:r>
                    </a:p>
                  </a:txBody>
                  <a:tcPr marL="47355" marR="47355"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061604"/>
                  </a:ext>
                </a:extLst>
              </a:tr>
              <a:tr h="371585">
                <a:tc>
                  <a:txBody>
                    <a:bodyPr/>
                    <a:lstStyle/>
                    <a:p>
                      <a:pPr algn="l" fontAlgn="t"/>
                      <a:endParaRPr lang="en-AU" sz="800" b="0" i="0" u="none" strike="noStrike" dirty="0">
                        <a:solidFill>
                          <a:srgbClr val="000000"/>
                        </a:solidFill>
                        <a:effectLst/>
                        <a:latin typeface="Calibri" panose="020F0502020204030204" pitchFamily="34" charset="0"/>
                      </a:endParaRPr>
                    </a:p>
                  </a:txBody>
                  <a:tcPr marL="63141" marR="63141"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700" b="1" i="0" u="none" strike="noStrike" dirty="0">
                          <a:solidFill>
                            <a:schemeClr val="tx1"/>
                          </a:solidFill>
                          <a:effectLst/>
                          <a:latin typeface="Calibri" panose="020F0502020204030204" pitchFamily="34" charset="0"/>
                        </a:rPr>
                        <a:t>Risk 2 – Risk to rule commencement</a:t>
                      </a:r>
                    </a:p>
                  </a:txBody>
                  <a:tcPr marL="63141" marR="63141"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700" b="0" i="0" u="none" strike="noStrike" dirty="0">
                          <a:solidFill>
                            <a:schemeClr val="tx1"/>
                          </a:solidFill>
                          <a:effectLst/>
                          <a:latin typeface="Calibri" panose="020F0502020204030204" pitchFamily="34" charset="0"/>
                        </a:rPr>
                        <a:t>Cannot be addressed with available contingencies to be on track for commencement date</a:t>
                      </a:r>
                    </a:p>
                  </a:txBody>
                  <a:tcPr marL="47355" marR="47355"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91541292"/>
                  </a:ext>
                </a:extLst>
              </a:tr>
            </a:tbl>
          </a:graphicData>
        </a:graphic>
      </p:graphicFrame>
      <p:graphicFrame>
        <p:nvGraphicFramePr>
          <p:cNvPr id="6" name="Table 5">
            <a:extLst>
              <a:ext uri="{FF2B5EF4-FFF2-40B4-BE49-F238E27FC236}">
                <a16:creationId xmlns:a16="http://schemas.microsoft.com/office/drawing/2014/main" id="{4B84434F-6DA0-4C34-90A9-6134336FAE2F}"/>
              </a:ext>
            </a:extLst>
          </p:cNvPr>
          <p:cNvGraphicFramePr>
            <a:graphicFrameLocks noGrp="1"/>
          </p:cNvGraphicFramePr>
          <p:nvPr>
            <p:extLst>
              <p:ext uri="{D42A27DB-BD31-4B8C-83A1-F6EECF244321}">
                <p14:modId xmlns:p14="http://schemas.microsoft.com/office/powerpoint/2010/main" val="2700393206"/>
              </p:ext>
            </p:extLst>
          </p:nvPr>
        </p:nvGraphicFramePr>
        <p:xfrm>
          <a:off x="583988" y="1938392"/>
          <a:ext cx="9356000" cy="4553191"/>
        </p:xfrm>
        <a:graphic>
          <a:graphicData uri="http://schemas.openxmlformats.org/drawingml/2006/table">
            <a:tbl>
              <a:tblPr>
                <a:tableStyleId>{93296810-A885-4BE3-A3E7-6D5BEEA58F35}</a:tableStyleId>
              </a:tblPr>
              <a:tblGrid>
                <a:gridCol w="3520944">
                  <a:extLst>
                    <a:ext uri="{9D8B030D-6E8A-4147-A177-3AD203B41FA5}">
                      <a16:colId xmlns:a16="http://schemas.microsoft.com/office/drawing/2014/main" val="2629449130"/>
                    </a:ext>
                  </a:extLst>
                </a:gridCol>
                <a:gridCol w="709377">
                  <a:extLst>
                    <a:ext uri="{9D8B030D-6E8A-4147-A177-3AD203B41FA5}">
                      <a16:colId xmlns:a16="http://schemas.microsoft.com/office/drawing/2014/main" val="2571583907"/>
                    </a:ext>
                  </a:extLst>
                </a:gridCol>
                <a:gridCol w="5125679">
                  <a:extLst>
                    <a:ext uri="{9D8B030D-6E8A-4147-A177-3AD203B41FA5}">
                      <a16:colId xmlns:a16="http://schemas.microsoft.com/office/drawing/2014/main" val="2451703600"/>
                    </a:ext>
                  </a:extLst>
                </a:gridCol>
              </a:tblGrid>
              <a:tr h="416441">
                <a:tc>
                  <a:txBody>
                    <a:bodyPr/>
                    <a:lstStyle/>
                    <a:p>
                      <a:pPr algn="ctr" fontAlgn="b"/>
                      <a:r>
                        <a:rPr lang="en-AU" sz="1400" b="1" u="none" strike="noStrike" kern="1200" dirty="0">
                          <a:solidFill>
                            <a:schemeClr val="bg1"/>
                          </a:solidFill>
                          <a:effectLst/>
                        </a:rPr>
                        <a:t>Activity</a:t>
                      </a:r>
                      <a:endParaRPr lang="en-AU" sz="1400" b="1" i="0" u="none" strike="noStrike" kern="1200" dirty="0">
                        <a:solidFill>
                          <a:schemeClr val="bg1"/>
                        </a:solidFill>
                        <a:effectLst/>
                        <a:latin typeface="Calibri" panose="020F0502020204030204" pitchFamily="34" charset="0"/>
                        <a:ea typeface="+mn-ea"/>
                        <a:cs typeface="+mn-cs"/>
                      </a:endParaRPr>
                    </a:p>
                  </a:txBody>
                  <a:tcPr>
                    <a:solidFill>
                      <a:schemeClr val="accent5"/>
                    </a:solidFill>
                  </a:tcPr>
                </a:tc>
                <a:tc>
                  <a:txBody>
                    <a:bodyPr/>
                    <a:lstStyle/>
                    <a:p>
                      <a:pPr algn="ctr" fontAlgn="t"/>
                      <a:r>
                        <a:rPr lang="en-AU" sz="1400" b="1" u="none" strike="noStrike" dirty="0">
                          <a:solidFill>
                            <a:schemeClr val="bg1"/>
                          </a:solidFill>
                          <a:effectLst/>
                        </a:rPr>
                        <a:t>Status</a:t>
                      </a:r>
                      <a:endParaRPr lang="en-AU" sz="1400" b="1" i="0" u="none" strike="noStrike" dirty="0">
                        <a:solidFill>
                          <a:schemeClr val="bg1"/>
                        </a:solidFill>
                        <a:effectLst/>
                        <a:latin typeface="Calibri"/>
                      </a:endParaRPr>
                    </a:p>
                  </a:txBody>
                  <a:tcPr>
                    <a:solidFill>
                      <a:schemeClr val="accent5"/>
                    </a:solidFill>
                  </a:tcPr>
                </a:tc>
                <a:tc>
                  <a:txBody>
                    <a:bodyPr/>
                    <a:lstStyle/>
                    <a:p>
                      <a:pPr algn="ctr" fontAlgn="t"/>
                      <a:r>
                        <a:rPr lang="en-AU" sz="1400" b="1" u="none" strike="noStrike" dirty="0">
                          <a:solidFill>
                            <a:schemeClr val="bg1"/>
                          </a:solidFill>
                          <a:effectLst/>
                        </a:rPr>
                        <a:t>Comments</a:t>
                      </a:r>
                      <a:endParaRPr lang="en-AU" sz="1400" b="1" i="0" u="none" strike="noStrike" dirty="0">
                        <a:solidFill>
                          <a:schemeClr val="bg1"/>
                        </a:solidFill>
                        <a:effectLst/>
                        <a:latin typeface="Calibri"/>
                      </a:endParaRPr>
                    </a:p>
                  </a:txBody>
                  <a:tcPr>
                    <a:solidFill>
                      <a:schemeClr val="accent5"/>
                    </a:solidFill>
                  </a:tcPr>
                </a:tc>
                <a:extLst>
                  <a:ext uri="{0D108BD9-81ED-4DB2-BD59-A6C34878D82A}">
                    <a16:rowId xmlns:a16="http://schemas.microsoft.com/office/drawing/2014/main" val="1682879141"/>
                  </a:ext>
                </a:extLst>
              </a:tr>
              <a:tr h="1344926">
                <a:tc>
                  <a:txBody>
                    <a:bodyPr/>
                    <a:lstStyle/>
                    <a:p>
                      <a:pPr algn="l" fontAlgn="t"/>
                      <a:r>
                        <a:rPr lang="en-AU" sz="1100" b="1" u="none" strike="noStrike" dirty="0">
                          <a:effectLst/>
                        </a:rPr>
                        <a:t>AEMO Business Readiness for 5MS and GS (Part A)</a:t>
                      </a:r>
                      <a:endParaRPr lang="en-AU" sz="1100" b="1" i="0" u="none" strike="noStrike" dirty="0">
                        <a:solidFill>
                          <a:srgbClr val="000000"/>
                        </a:solidFill>
                        <a:effectLst/>
                        <a:latin typeface="Calibri" panose="020F0502020204030204" pitchFamily="34" charset="0"/>
                      </a:endParaRPr>
                    </a:p>
                  </a:txBody>
                  <a:tcPr anchor="ctr"/>
                </a:tc>
                <a:tc>
                  <a:txBody>
                    <a:bodyPr/>
                    <a:lstStyle/>
                    <a:p>
                      <a:pPr algn="ctr" fontAlgn="t"/>
                      <a:endParaRPr lang="en-AU" sz="1050" b="0" i="0" u="none" strike="noStrike" dirty="0">
                        <a:solidFill>
                          <a:srgbClr val="000000"/>
                        </a:solidFill>
                        <a:effectLst/>
                        <a:latin typeface="Calibri" panose="020F0502020204030204" pitchFamily="34" charset="0"/>
                      </a:endParaRPr>
                    </a:p>
                  </a:txBody>
                  <a:tcPr anchor="ctr">
                    <a:solidFill>
                      <a:schemeClr val="tx1"/>
                    </a:solidFill>
                  </a:tcPr>
                </a:tc>
                <a:tc>
                  <a:txBody>
                    <a:bodyPr/>
                    <a:lstStyle/>
                    <a:p>
                      <a:pPr marL="171450" indent="-171450" algn="l" fontAlgn="b">
                        <a:buFont typeface="Arial" panose="020B0604020202020204" pitchFamily="34" charset="0"/>
                        <a:buChar char="•"/>
                      </a:pPr>
                      <a:r>
                        <a:rPr lang="en-AU" sz="1100" u="none" strike="noStrike" dirty="0">
                          <a:effectLst/>
                        </a:rPr>
                        <a:t>Bidding platform operating successfully in Industry test, on schedule for 1 April Go-live</a:t>
                      </a:r>
                    </a:p>
                    <a:p>
                      <a:pPr marL="171450" indent="-171450" algn="l" fontAlgn="b">
                        <a:buFont typeface="Arial" panose="020B0604020202020204" pitchFamily="34" charset="0"/>
                        <a:buChar char="•"/>
                      </a:pPr>
                      <a:r>
                        <a:rPr lang="en-AU" sz="1100" u="none" strike="noStrike" dirty="0">
                          <a:effectLst/>
                        </a:rPr>
                        <a:t>Retail Platform go-live rescheduled to 31 May, Settlements platform rescheduled to 17 May</a:t>
                      </a:r>
                    </a:p>
                    <a:p>
                      <a:pPr marL="628650" lvl="1" indent="-171450" algn="l" fontAlgn="b">
                        <a:buFont typeface="Arial" panose="020B0604020202020204" pitchFamily="34" charset="0"/>
                        <a:buChar char="•"/>
                      </a:pPr>
                      <a:r>
                        <a:rPr lang="en-AU" sz="1100" u="none" strike="noStrike" dirty="0">
                          <a:effectLst/>
                        </a:rPr>
                        <a:t>Rescheduling of platform deliveries is not expected to impact 5MS Rule commencement nor 5MS market trials</a:t>
                      </a:r>
                      <a:endParaRPr lang="en-AU" sz="1100" b="0" i="0" u="none" strike="noStrike" dirty="0">
                        <a:solidFill>
                          <a:srgbClr val="000000"/>
                        </a:solidFill>
                        <a:effectLst/>
                        <a:latin typeface="Calibri"/>
                      </a:endParaRPr>
                    </a:p>
                  </a:txBody>
                  <a:tcPr anchor="ctr"/>
                </a:tc>
                <a:extLst>
                  <a:ext uri="{0D108BD9-81ED-4DB2-BD59-A6C34878D82A}">
                    <a16:rowId xmlns:a16="http://schemas.microsoft.com/office/drawing/2014/main" val="4145844044"/>
                  </a:ext>
                </a:extLst>
              </a:tr>
              <a:tr h="956257">
                <a:tc>
                  <a:txBody>
                    <a:bodyPr/>
                    <a:lstStyle/>
                    <a:p>
                      <a:pPr algn="l" fontAlgn="t"/>
                      <a:r>
                        <a:rPr lang="en-AU" sz="1100" b="1" u="none" strike="noStrike" dirty="0">
                          <a:effectLst/>
                        </a:rPr>
                        <a:t>Essential Industry Capabilities for 5MS commencement (Part A)</a:t>
                      </a:r>
                      <a:endParaRPr lang="en-AU" sz="1100" b="1" i="0" u="none" strike="noStrike" dirty="0">
                        <a:solidFill>
                          <a:srgbClr val="000000"/>
                        </a:solidFill>
                        <a:effectLst/>
                        <a:latin typeface="Calibri" panose="020F0502020204030204" pitchFamily="34" charset="0"/>
                      </a:endParaRPr>
                    </a:p>
                  </a:txBody>
                  <a:tcPr anchor="ctr">
                    <a:solidFill>
                      <a:schemeClr val="accent5">
                        <a:lumMod val="20000"/>
                        <a:lumOff val="80000"/>
                      </a:schemeClr>
                    </a:solidFill>
                  </a:tcPr>
                </a:tc>
                <a:tc>
                  <a:txBody>
                    <a:bodyPr/>
                    <a:lstStyle/>
                    <a:p>
                      <a:pPr algn="ctr" fontAlgn="t"/>
                      <a:endParaRPr lang="en-AU" sz="1050" b="0" i="0" u="none" strike="noStrike" dirty="0">
                        <a:solidFill>
                          <a:srgbClr val="000000"/>
                        </a:solidFill>
                        <a:effectLst/>
                        <a:latin typeface="Calibri" panose="020F0502020204030204" pitchFamily="34" charset="0"/>
                      </a:endParaRPr>
                    </a:p>
                  </a:txBody>
                  <a:tcPr anchor="ctr">
                    <a:solidFill>
                      <a:schemeClr val="tx1"/>
                    </a:solidFill>
                  </a:tcPr>
                </a:tc>
                <a:tc>
                  <a:txBody>
                    <a:bodyPr/>
                    <a:lstStyle/>
                    <a:p>
                      <a:pPr marL="171450" indent="-171450" algn="l" fontAlgn="b">
                        <a:buFont typeface="Arial" panose="020B0604020202020204" pitchFamily="34" charset="0"/>
                        <a:buChar char="•"/>
                      </a:pPr>
                      <a:r>
                        <a:rPr lang="en-AU" sz="1100" u="none" strike="noStrike" dirty="0">
                          <a:effectLst/>
                        </a:rPr>
                        <a:t>On track for 1 Oct 21 commencement</a:t>
                      </a:r>
                    </a:p>
                    <a:p>
                      <a:pPr marL="572414" lvl="1" indent="-171450" algn="l" fontAlgn="b">
                        <a:buFont typeface="Arial" panose="020B0604020202020204" pitchFamily="34" charset="0"/>
                        <a:buChar char="•"/>
                      </a:pPr>
                      <a:r>
                        <a:rPr lang="en-AU" sz="1100" u="none" strike="noStrike" dirty="0">
                          <a:effectLst/>
                        </a:rPr>
                        <a:t>MDPs and MPs reporting on track with minor exceptions</a:t>
                      </a:r>
                    </a:p>
                    <a:p>
                      <a:pPr marL="572414" lvl="1" indent="-171450" algn="l" fontAlgn="b">
                        <a:buFont typeface="Arial" panose="020B0604020202020204" pitchFamily="34" charset="0"/>
                        <a:buChar char="•"/>
                      </a:pPr>
                      <a:r>
                        <a:rPr lang="en-AU" sz="1100" u="none" strike="noStrike" dirty="0">
                          <a:effectLst/>
                        </a:rPr>
                        <a:t>Generators reporting on-track  </a:t>
                      </a:r>
                      <a:endParaRPr lang="en-AU" sz="1100" b="0" i="0" u="none" strike="noStrike" dirty="0">
                        <a:solidFill>
                          <a:srgbClr val="000000"/>
                        </a:solidFill>
                        <a:effectLst/>
                        <a:latin typeface="Calibri"/>
                      </a:endParaRPr>
                    </a:p>
                  </a:txBody>
                  <a:tcPr anchor="ctr">
                    <a:solidFill>
                      <a:schemeClr val="accent5">
                        <a:lumMod val="20000"/>
                        <a:lumOff val="80000"/>
                      </a:schemeClr>
                    </a:solidFill>
                  </a:tcPr>
                </a:tc>
                <a:extLst>
                  <a:ext uri="{0D108BD9-81ED-4DB2-BD59-A6C34878D82A}">
                    <a16:rowId xmlns:a16="http://schemas.microsoft.com/office/drawing/2014/main" val="326185240"/>
                  </a:ext>
                </a:extLst>
              </a:tr>
              <a:tr h="879310">
                <a:tc>
                  <a:txBody>
                    <a:bodyPr/>
                    <a:lstStyle/>
                    <a:p>
                      <a:pPr marL="0" lvl="0" algn="l" defTabSz="801929" rtl="0" eaLnBrk="1" fontAlgn="t" latinLnBrk="0" hangingPunct="1">
                        <a:buNone/>
                      </a:pPr>
                      <a:r>
                        <a:rPr lang="en-AU" sz="1100" b="1" u="none" strike="noStrike" kern="1200" noProof="0" dirty="0">
                          <a:solidFill>
                            <a:srgbClr val="FF0000"/>
                          </a:solidFill>
                          <a:effectLst/>
                          <a:latin typeface="+mn-lt"/>
                          <a:ea typeface="+mn-ea"/>
                          <a:cs typeface="+mn-cs"/>
                        </a:rPr>
                        <a:t>Summary: 5MS Rule Commencement</a:t>
                      </a:r>
                      <a:endParaRPr lang="en-US" sz="1100" b="1" u="none" strike="noStrike" kern="1200" dirty="0">
                        <a:solidFill>
                          <a:srgbClr val="FF0000"/>
                        </a:solidFill>
                        <a:effectLst/>
                        <a:latin typeface="+mn-lt"/>
                        <a:ea typeface="+mn-ea"/>
                        <a:cs typeface="+mn-cs"/>
                      </a:endParaRPr>
                    </a:p>
                  </a:txBody>
                  <a:tcPr anchor="ctr"/>
                </a:tc>
                <a:tc>
                  <a:txBody>
                    <a:bodyPr/>
                    <a:lstStyle/>
                    <a:p>
                      <a:pPr algn="ctr" fontAlgn="t"/>
                      <a:endParaRPr lang="en-AU" sz="1050" b="0" i="0" u="none" strike="noStrike" dirty="0">
                        <a:solidFill>
                          <a:srgbClr val="000000"/>
                        </a:solidFill>
                        <a:effectLst/>
                        <a:latin typeface="Calibri" panose="020F0502020204030204" pitchFamily="34" charset="0"/>
                      </a:endParaRPr>
                    </a:p>
                  </a:txBody>
                  <a:tcPr anchor="ctr">
                    <a:solidFill>
                      <a:schemeClr val="tx1"/>
                    </a:solidFill>
                  </a:tcPr>
                </a:tc>
                <a:tc>
                  <a:txBody>
                    <a:bodyPr/>
                    <a:lstStyle/>
                    <a:p>
                      <a:pPr marL="171450" lvl="0" indent="-171450" algn="l">
                        <a:buFont typeface="Arial" panose="020B0604020202020204" pitchFamily="34" charset="0"/>
                        <a:buChar char="•"/>
                      </a:pPr>
                      <a:r>
                        <a:rPr lang="en-AU" sz="1100" b="0" i="0" u="none" strike="noStrike" noProof="0" dirty="0">
                          <a:effectLst/>
                          <a:latin typeface="Segoe UI Semilight"/>
                        </a:rPr>
                        <a:t>Overall Industry and AEMO components of essential capability currently on track for 5MS Rule commencement</a:t>
                      </a:r>
                    </a:p>
                  </a:txBody>
                  <a:tcPr anchor="ctr"/>
                </a:tc>
                <a:extLst>
                  <a:ext uri="{0D108BD9-81ED-4DB2-BD59-A6C34878D82A}">
                    <a16:rowId xmlns:a16="http://schemas.microsoft.com/office/drawing/2014/main" val="1204976311"/>
                  </a:ext>
                </a:extLst>
              </a:tr>
              <a:tr h="956257">
                <a:tc>
                  <a:txBody>
                    <a:bodyPr/>
                    <a:lstStyle/>
                    <a:p>
                      <a:pPr lvl="0" algn="l">
                        <a:buNone/>
                      </a:pPr>
                      <a:r>
                        <a:rPr lang="en-AU" sz="1100" b="1" i="0" u="none" strike="noStrike" noProof="0" dirty="0">
                          <a:effectLst/>
                          <a:latin typeface="Segoe UI Semilight"/>
                        </a:rPr>
                        <a:t>Other industry capabilities for 5MS and GS (Part B)</a:t>
                      </a:r>
                      <a:endParaRPr lang="en-US" sz="2000" b="1" dirty="0"/>
                    </a:p>
                  </a:txBody>
                  <a:tcPr anchor="ctr">
                    <a:solidFill>
                      <a:schemeClr val="accent5">
                        <a:lumMod val="20000"/>
                        <a:lumOff val="80000"/>
                      </a:schemeClr>
                    </a:solidFill>
                  </a:tcPr>
                </a:tc>
                <a:tc>
                  <a:txBody>
                    <a:bodyPr/>
                    <a:lstStyle/>
                    <a:p>
                      <a:pPr lvl="0" algn="ctr">
                        <a:buNone/>
                      </a:pPr>
                      <a:endParaRPr lang="en-AU" sz="1050" b="0" i="0" u="none" strike="noStrike" dirty="0">
                        <a:solidFill>
                          <a:srgbClr val="000000"/>
                        </a:solidFill>
                        <a:effectLst/>
                        <a:latin typeface="Calibri"/>
                      </a:endParaRPr>
                    </a:p>
                  </a:txBody>
                  <a:tcPr anchor="ctr">
                    <a:solidFill>
                      <a:schemeClr val="tx1"/>
                    </a:solidFill>
                  </a:tcPr>
                </a:tc>
                <a:tc>
                  <a:txBody>
                    <a:bodyPr/>
                    <a:lstStyle/>
                    <a:p>
                      <a:pPr marL="171450" lvl="0" indent="-171450" algn="l">
                        <a:buFont typeface="Arial" panose="020B0604020202020204" pitchFamily="34" charset="0"/>
                        <a:buChar char="•"/>
                      </a:pPr>
                      <a:r>
                        <a:rPr lang="en-AU" sz="1100" b="0" i="0" u="none" strike="noStrike" noProof="0" dirty="0">
                          <a:effectLst/>
                          <a:latin typeface="Segoe UI Semilight"/>
                        </a:rPr>
                        <a:t>Other Participant readiness activities proceeding in line with 5MS Rule commencement </a:t>
                      </a:r>
                    </a:p>
                    <a:p>
                      <a:pPr marL="171450" lvl="0" indent="-171450" algn="l">
                        <a:buFont typeface="Arial" panose="020B0604020202020204" pitchFamily="34" charset="0"/>
                        <a:buChar char="•"/>
                      </a:pPr>
                      <a:r>
                        <a:rPr lang="en-AU" sz="1100" b="0" i="0" u="none" strike="noStrike" noProof="0" dirty="0">
                          <a:effectLst/>
                          <a:latin typeface="Segoe UI Semilight"/>
                        </a:rPr>
                        <a:t>Individual participant readiness risks noted in regards to Global Settlement standing data maintenance activities., no systemic issues noted</a:t>
                      </a:r>
                      <a:endParaRPr lang="en-US" sz="2000" dirty="0"/>
                    </a:p>
                  </a:txBody>
                  <a:tcPr anchor="ctr">
                    <a:solidFill>
                      <a:schemeClr val="accent5">
                        <a:lumMod val="20000"/>
                        <a:lumOff val="80000"/>
                      </a:schemeClr>
                    </a:solidFill>
                  </a:tcPr>
                </a:tc>
                <a:extLst>
                  <a:ext uri="{0D108BD9-81ED-4DB2-BD59-A6C34878D82A}">
                    <a16:rowId xmlns:a16="http://schemas.microsoft.com/office/drawing/2014/main" val="3469651296"/>
                  </a:ext>
                </a:extLst>
              </a:tr>
            </a:tbl>
          </a:graphicData>
        </a:graphic>
      </p:graphicFrame>
      <p:grpSp>
        <p:nvGrpSpPr>
          <p:cNvPr id="16" name="Group 15">
            <a:extLst>
              <a:ext uri="{FF2B5EF4-FFF2-40B4-BE49-F238E27FC236}">
                <a16:creationId xmlns:a16="http://schemas.microsoft.com/office/drawing/2014/main" id="{5CAE7AE1-CCB8-4186-8964-FD995D0224DC}"/>
              </a:ext>
            </a:extLst>
          </p:cNvPr>
          <p:cNvGrpSpPr/>
          <p:nvPr/>
        </p:nvGrpSpPr>
        <p:grpSpPr>
          <a:xfrm>
            <a:off x="4133930" y="3884885"/>
            <a:ext cx="646487" cy="2424378"/>
            <a:chOff x="4119509" y="3478164"/>
            <a:chExt cx="546729" cy="2118094"/>
          </a:xfrm>
        </p:grpSpPr>
        <p:sp>
          <p:nvSpPr>
            <p:cNvPr id="9" name="Flowchart: Connector 8">
              <a:extLst>
                <a:ext uri="{FF2B5EF4-FFF2-40B4-BE49-F238E27FC236}">
                  <a16:creationId xmlns:a16="http://schemas.microsoft.com/office/drawing/2014/main" id="{BD9AD2AD-E384-4C0A-A54F-25EE689B787B}"/>
                </a:ext>
              </a:extLst>
            </p:cNvPr>
            <p:cNvSpPr/>
            <p:nvPr/>
          </p:nvSpPr>
          <p:spPr>
            <a:xfrm>
              <a:off x="4126238" y="3478164"/>
              <a:ext cx="540000" cy="54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a:defRPr/>
              </a:pPr>
              <a:r>
                <a:rPr lang="en-AU" sz="1100" dirty="0">
                  <a:solidFill>
                    <a:srgbClr val="FFFFFF"/>
                  </a:solidFill>
                </a:rPr>
                <a:t>On track   </a:t>
              </a:r>
            </a:p>
          </p:txBody>
        </p:sp>
        <p:sp>
          <p:nvSpPr>
            <p:cNvPr id="10" name="Flowchart: Connector 9">
              <a:extLst>
                <a:ext uri="{FF2B5EF4-FFF2-40B4-BE49-F238E27FC236}">
                  <a16:creationId xmlns:a16="http://schemas.microsoft.com/office/drawing/2014/main" id="{DE603FC4-D909-4137-89F4-2F0263B9CEE0}"/>
                </a:ext>
              </a:extLst>
            </p:cNvPr>
            <p:cNvSpPr/>
            <p:nvPr/>
          </p:nvSpPr>
          <p:spPr>
            <a:xfrm>
              <a:off x="4119509" y="5056258"/>
              <a:ext cx="540000" cy="54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a:defRPr/>
              </a:pPr>
              <a:r>
                <a:rPr lang="en-AU" sz="1100" dirty="0">
                  <a:solidFill>
                    <a:srgbClr val="FFFFFF"/>
                  </a:solidFill>
                </a:rPr>
                <a:t>On track   </a:t>
              </a:r>
            </a:p>
          </p:txBody>
        </p:sp>
        <p:sp>
          <p:nvSpPr>
            <p:cNvPr id="11" name="Flowchart: Connector 10">
              <a:extLst>
                <a:ext uri="{FF2B5EF4-FFF2-40B4-BE49-F238E27FC236}">
                  <a16:creationId xmlns:a16="http://schemas.microsoft.com/office/drawing/2014/main" id="{A6090171-8E2B-4103-875D-CC2B5648E070}"/>
                </a:ext>
              </a:extLst>
            </p:cNvPr>
            <p:cNvSpPr/>
            <p:nvPr/>
          </p:nvSpPr>
          <p:spPr>
            <a:xfrm>
              <a:off x="4126238" y="4267211"/>
              <a:ext cx="540000" cy="54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a:defRPr/>
              </a:pPr>
              <a:r>
                <a:rPr lang="en-AU" sz="1100" dirty="0">
                  <a:solidFill>
                    <a:srgbClr val="FFFFFF"/>
                  </a:solidFill>
                </a:rPr>
                <a:t>On track   </a:t>
              </a:r>
            </a:p>
          </p:txBody>
        </p:sp>
      </p:grpSp>
      <p:grpSp>
        <p:nvGrpSpPr>
          <p:cNvPr id="15" name="Group 14">
            <a:extLst>
              <a:ext uri="{FF2B5EF4-FFF2-40B4-BE49-F238E27FC236}">
                <a16:creationId xmlns:a16="http://schemas.microsoft.com/office/drawing/2014/main" id="{2B2A0E2C-A55F-4999-9728-DB329779C1B8}"/>
              </a:ext>
            </a:extLst>
          </p:cNvPr>
          <p:cNvGrpSpPr/>
          <p:nvPr/>
        </p:nvGrpSpPr>
        <p:grpSpPr>
          <a:xfrm>
            <a:off x="7774913" y="386614"/>
            <a:ext cx="315703" cy="1004915"/>
            <a:chOff x="3944236" y="5494678"/>
            <a:chExt cx="360000" cy="1145916"/>
          </a:xfrm>
        </p:grpSpPr>
        <p:sp>
          <p:nvSpPr>
            <p:cNvPr id="12" name="Flowchart: Connector 11">
              <a:extLst>
                <a:ext uri="{FF2B5EF4-FFF2-40B4-BE49-F238E27FC236}">
                  <a16:creationId xmlns:a16="http://schemas.microsoft.com/office/drawing/2014/main" id="{1075B53A-21C8-4084-8F8F-FB0D429FD4B5}"/>
                </a:ext>
              </a:extLst>
            </p:cNvPr>
            <p:cNvSpPr/>
            <p:nvPr/>
          </p:nvSpPr>
          <p:spPr>
            <a:xfrm>
              <a:off x="3944236" y="5494678"/>
              <a:ext cx="360000" cy="36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1570" rIns="0" bIns="31570" rtlCol="0" anchor="ctr"/>
            <a:lstStyle/>
            <a:p>
              <a:pPr algn="ctr" defTabSz="801929">
                <a:defRPr/>
              </a:pPr>
              <a:r>
                <a:rPr lang="en-AU" sz="614" dirty="0">
                  <a:solidFill>
                    <a:srgbClr val="FFFFFF"/>
                  </a:solidFill>
                  <a:latin typeface="Segoe UI Semilight"/>
                </a:rPr>
                <a:t>On track   </a:t>
              </a:r>
            </a:p>
          </p:txBody>
        </p:sp>
        <p:sp>
          <p:nvSpPr>
            <p:cNvPr id="13" name="Flowchart: Connector 12">
              <a:extLst>
                <a:ext uri="{FF2B5EF4-FFF2-40B4-BE49-F238E27FC236}">
                  <a16:creationId xmlns:a16="http://schemas.microsoft.com/office/drawing/2014/main" id="{7270BEC4-587A-4E8D-AD11-B06B9261EC52}"/>
                </a:ext>
              </a:extLst>
            </p:cNvPr>
            <p:cNvSpPr/>
            <p:nvPr/>
          </p:nvSpPr>
          <p:spPr>
            <a:xfrm>
              <a:off x="3944236" y="5886140"/>
              <a:ext cx="360000" cy="360000"/>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tIns="31570" rIns="31570" bIns="31570" rtlCol="0" anchor="ctr"/>
            <a:lstStyle/>
            <a:p>
              <a:pPr algn="ctr" defTabSz="801929">
                <a:defRPr/>
              </a:pPr>
              <a:r>
                <a:rPr lang="en-AU" sz="614" dirty="0">
                  <a:solidFill>
                    <a:srgbClr val="FFFFFF"/>
                  </a:solidFill>
                  <a:latin typeface="Segoe UI Semilight"/>
                </a:rPr>
                <a:t>Risk 1          </a:t>
              </a:r>
            </a:p>
          </p:txBody>
        </p:sp>
        <p:sp>
          <p:nvSpPr>
            <p:cNvPr id="14" name="Flowchart: Connector 13">
              <a:extLst>
                <a:ext uri="{FF2B5EF4-FFF2-40B4-BE49-F238E27FC236}">
                  <a16:creationId xmlns:a16="http://schemas.microsoft.com/office/drawing/2014/main" id="{3E37BBF9-FCE0-45C4-828B-BD8034E6AF98}"/>
                </a:ext>
              </a:extLst>
            </p:cNvPr>
            <p:cNvSpPr/>
            <p:nvPr/>
          </p:nvSpPr>
          <p:spPr>
            <a:xfrm>
              <a:off x="3944236" y="6280594"/>
              <a:ext cx="360000" cy="360000"/>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tIns="31570" rIns="31570" bIns="31570" rtlCol="0" anchor="ctr"/>
            <a:lstStyle/>
            <a:p>
              <a:pPr algn="ctr" defTabSz="801929">
                <a:defRPr/>
              </a:pPr>
              <a:r>
                <a:rPr lang="en-AU" sz="614" dirty="0">
                  <a:solidFill>
                    <a:srgbClr val="FFFFFF"/>
                  </a:solidFill>
                  <a:latin typeface="Segoe UI Semilight"/>
                </a:rPr>
                <a:t>Risk 2        </a:t>
              </a:r>
            </a:p>
          </p:txBody>
        </p:sp>
      </p:grpSp>
      <p:sp>
        <p:nvSpPr>
          <p:cNvPr id="7" name="Flowchart: Connector 6">
            <a:extLst>
              <a:ext uri="{FF2B5EF4-FFF2-40B4-BE49-F238E27FC236}">
                <a16:creationId xmlns:a16="http://schemas.microsoft.com/office/drawing/2014/main" id="{2B1719BB-48F6-4239-900C-13DF901D3404}"/>
              </a:ext>
            </a:extLst>
          </p:cNvPr>
          <p:cNvSpPr/>
          <p:nvPr/>
        </p:nvSpPr>
        <p:spPr>
          <a:xfrm>
            <a:off x="4135309" y="2777805"/>
            <a:ext cx="622609" cy="598496"/>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tIns="31570" rIns="31570" bIns="31570" rtlCol="0" anchor="ctr"/>
          <a:lstStyle/>
          <a:p>
            <a:pPr algn="ctr" defTabSz="801929">
              <a:defRPr/>
            </a:pPr>
            <a:r>
              <a:rPr lang="en-AU" sz="1100" dirty="0">
                <a:solidFill>
                  <a:schemeClr val="tx1"/>
                </a:solidFill>
                <a:latin typeface="Segoe UI Semilight"/>
              </a:rPr>
              <a:t>Risk 1</a:t>
            </a:r>
          </a:p>
        </p:txBody>
      </p:sp>
      <p:sp>
        <p:nvSpPr>
          <p:cNvPr id="3" name="TextBox 2">
            <a:extLst>
              <a:ext uri="{FF2B5EF4-FFF2-40B4-BE49-F238E27FC236}">
                <a16:creationId xmlns:a16="http://schemas.microsoft.com/office/drawing/2014/main" id="{00B6D339-1157-48ED-A713-BCB06FBF660D}"/>
              </a:ext>
            </a:extLst>
          </p:cNvPr>
          <p:cNvSpPr txBox="1"/>
          <p:nvPr/>
        </p:nvSpPr>
        <p:spPr>
          <a:xfrm>
            <a:off x="534032" y="6647848"/>
            <a:ext cx="1628523" cy="281295"/>
          </a:xfrm>
          <a:prstGeom prst="rect">
            <a:avLst/>
          </a:prstGeom>
          <a:noFill/>
        </p:spPr>
        <p:txBody>
          <a:bodyPr wrap="none" rtlCol="0">
            <a:spAutoFit/>
          </a:bodyPr>
          <a:lstStyle/>
          <a:p>
            <a:r>
              <a:rPr lang="en-AU" sz="1228" dirty="0"/>
              <a:t>*** As At 22 Feb 2021</a:t>
            </a:r>
          </a:p>
        </p:txBody>
      </p:sp>
    </p:spTree>
    <p:extLst>
      <p:ext uri="{BB962C8B-B14F-4D97-AF65-F5344CB8AC3E}">
        <p14:creationId xmlns:p14="http://schemas.microsoft.com/office/powerpoint/2010/main" val="3452363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F44AF-4BEE-460C-A576-768E811B5BB7}"/>
              </a:ext>
            </a:extLst>
          </p:cNvPr>
          <p:cNvSpPr>
            <a:spLocks noGrp="1"/>
          </p:cNvSpPr>
          <p:nvPr>
            <p:ph type="title"/>
          </p:nvPr>
        </p:nvSpPr>
        <p:spPr>
          <a:xfrm>
            <a:off x="243284" y="401194"/>
            <a:ext cx="6652672" cy="1042731"/>
          </a:xfrm>
        </p:spPr>
        <p:txBody>
          <a:bodyPr>
            <a:normAutofit/>
          </a:bodyPr>
          <a:lstStyle/>
          <a:p>
            <a:r>
              <a:rPr lang="en-AU" sz="2806" dirty="0"/>
              <a:t>Part A 5MS Essential Capability - Draft</a:t>
            </a:r>
          </a:p>
        </p:txBody>
      </p:sp>
      <p:sp>
        <p:nvSpPr>
          <p:cNvPr id="4" name="Slide Number Placeholder 3">
            <a:extLst>
              <a:ext uri="{FF2B5EF4-FFF2-40B4-BE49-F238E27FC236}">
                <a16:creationId xmlns:a16="http://schemas.microsoft.com/office/drawing/2014/main" id="{F9397817-E200-4E2A-8BBE-E45544B652D9}"/>
              </a:ext>
            </a:extLst>
          </p:cNvPr>
          <p:cNvSpPr>
            <a:spLocks noGrp="1"/>
          </p:cNvSpPr>
          <p:nvPr>
            <p:ph type="sldNum" sz="quarter" idx="12"/>
          </p:nvPr>
        </p:nvSpPr>
        <p:spPr/>
        <p:txBody>
          <a:bodyPr/>
          <a:lstStyle/>
          <a:p>
            <a:pPr defTabSz="801929">
              <a:defRPr/>
            </a:pPr>
            <a:fld id="{4EC81F68-4976-451A-B2E9-79BCBD2F70CC}" type="slidenum">
              <a:rPr lang="en-AU">
                <a:solidFill>
                  <a:srgbClr val="222324">
                    <a:tint val="75000"/>
                  </a:srgbClr>
                </a:solidFill>
                <a:latin typeface="Segoe UI Semilight"/>
              </a:rPr>
              <a:pPr defTabSz="801929">
                <a:defRPr/>
              </a:pPr>
              <a:t>6</a:t>
            </a:fld>
            <a:endParaRPr lang="en-AU" dirty="0">
              <a:solidFill>
                <a:srgbClr val="222324">
                  <a:tint val="75000"/>
                </a:srgbClr>
              </a:solidFill>
              <a:latin typeface="Segoe UI Semilight"/>
            </a:endParaRPr>
          </a:p>
        </p:txBody>
      </p:sp>
      <p:graphicFrame>
        <p:nvGraphicFramePr>
          <p:cNvPr id="10" name="Table 10">
            <a:extLst>
              <a:ext uri="{FF2B5EF4-FFF2-40B4-BE49-F238E27FC236}">
                <a16:creationId xmlns:a16="http://schemas.microsoft.com/office/drawing/2014/main" id="{FE25B907-F079-4522-9FD3-2EFAD42139EA}"/>
              </a:ext>
            </a:extLst>
          </p:cNvPr>
          <p:cNvGraphicFramePr>
            <a:graphicFrameLocks noGrp="1"/>
          </p:cNvGraphicFramePr>
          <p:nvPr>
            <p:extLst>
              <p:ext uri="{D42A27DB-BD31-4B8C-83A1-F6EECF244321}">
                <p14:modId xmlns:p14="http://schemas.microsoft.com/office/powerpoint/2010/main" val="3838565189"/>
              </p:ext>
            </p:extLst>
          </p:nvPr>
        </p:nvGraphicFramePr>
        <p:xfrm>
          <a:off x="399049" y="1774670"/>
          <a:ext cx="9955505" cy="5169345"/>
        </p:xfrm>
        <a:graphic>
          <a:graphicData uri="http://schemas.openxmlformats.org/drawingml/2006/table">
            <a:tbl>
              <a:tblPr firstRow="1" bandRow="1">
                <a:tableStyleId>{7DF18680-E054-41AD-8BC1-D1AEF772440D}</a:tableStyleId>
              </a:tblPr>
              <a:tblGrid>
                <a:gridCol w="1898968">
                  <a:extLst>
                    <a:ext uri="{9D8B030D-6E8A-4147-A177-3AD203B41FA5}">
                      <a16:colId xmlns:a16="http://schemas.microsoft.com/office/drawing/2014/main" val="1302584941"/>
                    </a:ext>
                  </a:extLst>
                </a:gridCol>
                <a:gridCol w="2409364">
                  <a:extLst>
                    <a:ext uri="{9D8B030D-6E8A-4147-A177-3AD203B41FA5}">
                      <a16:colId xmlns:a16="http://schemas.microsoft.com/office/drawing/2014/main" val="3914486943"/>
                    </a:ext>
                  </a:extLst>
                </a:gridCol>
                <a:gridCol w="791565">
                  <a:extLst>
                    <a:ext uri="{9D8B030D-6E8A-4147-A177-3AD203B41FA5}">
                      <a16:colId xmlns:a16="http://schemas.microsoft.com/office/drawing/2014/main" val="4100144419"/>
                    </a:ext>
                  </a:extLst>
                </a:gridCol>
                <a:gridCol w="4855608">
                  <a:extLst>
                    <a:ext uri="{9D8B030D-6E8A-4147-A177-3AD203B41FA5}">
                      <a16:colId xmlns:a16="http://schemas.microsoft.com/office/drawing/2014/main" val="3851802741"/>
                    </a:ext>
                  </a:extLst>
                </a:gridCol>
              </a:tblGrid>
              <a:tr h="434498">
                <a:tc>
                  <a:txBody>
                    <a:bodyPr/>
                    <a:lstStyle/>
                    <a:p>
                      <a:r>
                        <a:rPr lang="en-AU" sz="1100" dirty="0"/>
                        <a:t>Responsible Participant </a:t>
                      </a:r>
                    </a:p>
                  </a:txBody>
                  <a:tcPr anchor="ctr"/>
                </a:tc>
                <a:tc>
                  <a:txBody>
                    <a:bodyPr/>
                    <a:lstStyle/>
                    <a:p>
                      <a:r>
                        <a:rPr lang="en-AU" sz="1100" dirty="0"/>
                        <a:t>Essential Criteria</a:t>
                      </a:r>
                    </a:p>
                  </a:txBody>
                  <a:tcPr anchor="ctr"/>
                </a:tc>
                <a:tc>
                  <a:txBody>
                    <a:bodyPr/>
                    <a:lstStyle/>
                    <a:p>
                      <a:pPr algn="ctr"/>
                      <a:r>
                        <a:rPr lang="en-AU" sz="1100" dirty="0"/>
                        <a:t>Status</a:t>
                      </a:r>
                    </a:p>
                  </a:txBody>
                  <a:tcPr anchor="ctr"/>
                </a:tc>
                <a:tc>
                  <a:txBody>
                    <a:bodyPr/>
                    <a:lstStyle/>
                    <a:p>
                      <a:r>
                        <a:rPr lang="en-AU" sz="1100" dirty="0"/>
                        <a:t>Comments</a:t>
                      </a:r>
                    </a:p>
                  </a:txBody>
                  <a:tcPr anchor="ctr"/>
                </a:tc>
                <a:extLst>
                  <a:ext uri="{0D108BD9-81ED-4DB2-BD59-A6C34878D82A}">
                    <a16:rowId xmlns:a16="http://schemas.microsoft.com/office/drawing/2014/main" val="3883184238"/>
                  </a:ext>
                </a:extLst>
              </a:tr>
              <a:tr h="874588">
                <a:tc>
                  <a:txBody>
                    <a:bodyPr/>
                    <a:lstStyle/>
                    <a:p>
                      <a:pPr algn="l"/>
                      <a:r>
                        <a:rPr lang="en-AU" sz="1100" b="1" dirty="0"/>
                        <a:t>Generator</a:t>
                      </a:r>
                    </a:p>
                  </a:txBody>
                  <a:tcPr anchor="ctr"/>
                </a:tc>
                <a:tc>
                  <a:txBody>
                    <a:bodyPr/>
                    <a:lstStyle/>
                    <a:p>
                      <a:r>
                        <a:rPr lang="en-AU" sz="1100" dirty="0"/>
                        <a:t>Generators and MNSPs are able to submit 5-min offers</a:t>
                      </a:r>
                    </a:p>
                  </a:txBody>
                  <a:tcPr anchor="ctr"/>
                </a:tc>
                <a:tc>
                  <a:txBody>
                    <a:bodyPr/>
                    <a:lstStyle/>
                    <a:p>
                      <a:endParaRPr lang="en-AU" sz="1100" dirty="0"/>
                    </a:p>
                  </a:txBody>
                  <a:tcPr anchor="ctr">
                    <a:solidFill>
                      <a:schemeClr val="tx1"/>
                    </a:solidFill>
                  </a:tcPr>
                </a:tc>
                <a:tc>
                  <a:txBody>
                    <a:bodyPr/>
                    <a:lstStyle/>
                    <a:p>
                      <a:pPr marL="171450" indent="-171450">
                        <a:buFont typeface="Arial" panose="020B0604020202020204" pitchFamily="34" charset="0"/>
                        <a:buChar char="•"/>
                      </a:pPr>
                      <a:r>
                        <a:rPr lang="en-AU" sz="1100" dirty="0"/>
                        <a:t>16/17 Generators representing 95% of NEM volume reporting on-track</a:t>
                      </a:r>
                    </a:p>
                    <a:p>
                      <a:pPr marL="171450" indent="-171450">
                        <a:buFont typeface="Arial" panose="020B0604020202020204" pitchFamily="34" charset="0"/>
                        <a:buChar char="•"/>
                      </a:pPr>
                      <a:r>
                        <a:rPr lang="en-AU" sz="1100" dirty="0"/>
                        <a:t>15/17 intending to participate in Market Trials</a:t>
                      </a:r>
                    </a:p>
                    <a:p>
                      <a:pPr marL="171450" indent="-171450">
                        <a:buFont typeface="Arial" panose="020B0604020202020204" pitchFamily="34" charset="0"/>
                        <a:buChar char="•"/>
                      </a:pPr>
                      <a:r>
                        <a:rPr lang="en-AU" sz="1100" dirty="0"/>
                        <a:t>Average program completion 50-74%</a:t>
                      </a:r>
                    </a:p>
                    <a:p>
                      <a:pPr marL="171450" indent="-171450">
                        <a:buFont typeface="Arial" panose="020B0604020202020204" pitchFamily="34" charset="0"/>
                        <a:buChar char="•"/>
                      </a:pPr>
                      <a:r>
                        <a:rPr lang="en-AU" sz="1100" dirty="0"/>
                        <a:t>12/17 intending to commence 5-minute bidding within transition period</a:t>
                      </a:r>
                    </a:p>
                    <a:p>
                      <a:endParaRPr lang="en-AU" sz="1100" dirty="0">
                        <a:highlight>
                          <a:srgbClr val="FFFF00"/>
                        </a:highlight>
                      </a:endParaRPr>
                    </a:p>
                  </a:txBody>
                  <a:tcPr anchor="ctr"/>
                </a:tc>
                <a:extLst>
                  <a:ext uri="{0D108BD9-81ED-4DB2-BD59-A6C34878D82A}">
                    <a16:rowId xmlns:a16="http://schemas.microsoft.com/office/drawing/2014/main" val="4061172690"/>
                  </a:ext>
                </a:extLst>
              </a:tr>
              <a:tr h="717981">
                <a:tc>
                  <a:txBody>
                    <a:bodyPr/>
                    <a:lstStyle/>
                    <a:p>
                      <a:pPr algn="l"/>
                      <a:r>
                        <a:rPr lang="en-AU" sz="1100" b="1" dirty="0"/>
                        <a:t>MP, MC</a:t>
                      </a:r>
                    </a:p>
                  </a:txBody>
                  <a:tcPr anchor="ctr"/>
                </a:tc>
                <a:tc>
                  <a:txBody>
                    <a:bodyPr/>
                    <a:lstStyle/>
                    <a:p>
                      <a:r>
                        <a:rPr lang="en-AU" sz="1100" dirty="0"/>
                        <a:t>All essential meters* are able to produce and store 5-min data</a:t>
                      </a:r>
                    </a:p>
                  </a:txBody>
                  <a:tcPr anchor="ctr"/>
                </a:tc>
                <a:tc>
                  <a:txBody>
                    <a:bodyPr/>
                    <a:lstStyle/>
                    <a:p>
                      <a:endParaRPr lang="en-AU" sz="1100" dirty="0"/>
                    </a:p>
                  </a:txBody>
                  <a:tcPr anchor="ctr">
                    <a:solidFill>
                      <a:schemeClr val="tx1"/>
                    </a:solidFill>
                  </a:tcPr>
                </a:tc>
                <a:tc>
                  <a:txBody>
                    <a:bodyPr/>
                    <a:lstStyle/>
                    <a:p>
                      <a:pPr marL="171450" indent="-171450">
                        <a:buFont typeface="Arial" panose="020B0604020202020204" pitchFamily="34" charset="0"/>
                        <a:buChar char="•"/>
                      </a:pPr>
                      <a:r>
                        <a:rPr lang="en-AU" sz="1100" dirty="0"/>
                        <a:t>9/10 MPs reporting on track</a:t>
                      </a:r>
                    </a:p>
                    <a:p>
                      <a:pPr marL="171450" indent="-171450">
                        <a:buFont typeface="Arial" panose="020B0604020202020204" pitchFamily="34" charset="0"/>
                        <a:buChar char="•"/>
                      </a:pPr>
                      <a:r>
                        <a:rPr lang="en-AU" sz="1100" dirty="0">
                          <a:highlight>
                            <a:srgbClr val="FFFF00"/>
                          </a:highlight>
                        </a:rPr>
                        <a:t>1 MP reporting “late”, remediation in place</a:t>
                      </a:r>
                    </a:p>
                  </a:txBody>
                  <a:tcPr anchor="ctr"/>
                </a:tc>
                <a:extLst>
                  <a:ext uri="{0D108BD9-81ED-4DB2-BD59-A6C34878D82A}">
                    <a16:rowId xmlns:a16="http://schemas.microsoft.com/office/drawing/2014/main" val="2863320031"/>
                  </a:ext>
                </a:extLst>
              </a:tr>
              <a:tr h="601613">
                <a:tc>
                  <a:txBody>
                    <a:bodyPr/>
                    <a:lstStyle/>
                    <a:p>
                      <a:pPr algn="l"/>
                      <a:r>
                        <a:rPr lang="en-AU" sz="1100" b="1" dirty="0"/>
                        <a:t>MDP</a:t>
                      </a:r>
                    </a:p>
                  </a:txBody>
                  <a:tcPr anchor="ctr"/>
                </a:tc>
                <a:tc>
                  <a:txBody>
                    <a:bodyPr/>
                    <a:lstStyle/>
                    <a:p>
                      <a:r>
                        <a:rPr lang="en-AU" sz="1100" dirty="0"/>
                        <a:t>All essential meters* are able to deliver 5-min metering data</a:t>
                      </a:r>
                    </a:p>
                  </a:txBody>
                  <a:tcPr anchor="ctr"/>
                </a:tc>
                <a:tc>
                  <a:txBody>
                    <a:bodyPr/>
                    <a:lstStyle/>
                    <a:p>
                      <a:endParaRPr lang="en-AU" sz="1100" dirty="0"/>
                    </a:p>
                  </a:txBody>
                  <a:tcPr anchor="ctr">
                    <a:solidFill>
                      <a:schemeClr val="tx1"/>
                    </a:solidFill>
                  </a:tcPr>
                </a:tc>
                <a:tc>
                  <a:txBody>
                    <a:bodyPr/>
                    <a:lstStyle/>
                    <a:p>
                      <a:pPr marL="171450" indent="-171450">
                        <a:buFont typeface="Arial" panose="020B0604020202020204" pitchFamily="34" charset="0"/>
                        <a:buChar char="•"/>
                      </a:pPr>
                      <a:r>
                        <a:rPr lang="en-AU" sz="1100" dirty="0"/>
                        <a:t>3/3 MDPs servicing Essential meters are reporting programs on track</a:t>
                      </a:r>
                    </a:p>
                    <a:p>
                      <a:pPr marL="628650" lvl="1" indent="-171450">
                        <a:buFont typeface="Arial" panose="020B0604020202020204" pitchFamily="34" charset="0"/>
                        <a:buChar char="•"/>
                      </a:pPr>
                      <a:r>
                        <a:rPr lang="en-AU" sz="1100" dirty="0"/>
                        <a:t>Rollout plans to be used to support responses</a:t>
                      </a:r>
                    </a:p>
                  </a:txBody>
                  <a:tcPr anchor="ctr"/>
                </a:tc>
                <a:extLst>
                  <a:ext uri="{0D108BD9-81ED-4DB2-BD59-A6C34878D82A}">
                    <a16:rowId xmlns:a16="http://schemas.microsoft.com/office/drawing/2014/main" val="2437914078"/>
                  </a:ext>
                </a:extLst>
              </a:tr>
              <a:tr h="534893">
                <a:tc rowSpan="3">
                  <a:txBody>
                    <a:bodyPr/>
                    <a:lstStyle/>
                    <a:p>
                      <a:pPr algn="l"/>
                      <a:r>
                        <a:rPr lang="en-AU" sz="1100" b="1" dirty="0"/>
                        <a:t>AEMO</a:t>
                      </a:r>
                    </a:p>
                  </a:txBody>
                  <a:tcPr anchor="ctr"/>
                </a:tc>
                <a:tc>
                  <a:txBody>
                    <a:bodyPr/>
                    <a:lstStyle/>
                    <a:p>
                      <a:r>
                        <a:rPr lang="en-AU" sz="1100" dirty="0"/>
                        <a:t>The 5-minute bidding and dispatch solution, including the web bidding interface is deployed</a:t>
                      </a:r>
                    </a:p>
                  </a:txBody>
                  <a:tcPr anchor="ctr"/>
                </a:tc>
                <a:tc>
                  <a:txBody>
                    <a:bodyPr/>
                    <a:lstStyle/>
                    <a:p>
                      <a:endParaRPr lang="en-AU" sz="1100" dirty="0"/>
                    </a:p>
                  </a:txBody>
                  <a:tcPr anchor="ctr">
                    <a:solidFill>
                      <a:schemeClr val="tx1"/>
                    </a:solidFill>
                  </a:tcPr>
                </a:tc>
                <a:tc>
                  <a:txBody>
                    <a:bodyPr/>
                    <a:lstStyle/>
                    <a:p>
                      <a:pPr marL="171450" indent="-171450">
                        <a:buFont typeface="Arial" panose="020B0604020202020204" pitchFamily="34" charset="0"/>
                        <a:buChar char="•"/>
                      </a:pPr>
                      <a:r>
                        <a:rPr lang="en-AU" sz="1100" dirty="0"/>
                        <a:t>AEMO bidding platform deployed for Industry testing, on track for 1 April production deployment.</a:t>
                      </a:r>
                    </a:p>
                  </a:txBody>
                  <a:tcPr anchor="ctr"/>
                </a:tc>
                <a:extLst>
                  <a:ext uri="{0D108BD9-81ED-4DB2-BD59-A6C34878D82A}">
                    <a16:rowId xmlns:a16="http://schemas.microsoft.com/office/drawing/2014/main" val="805851165"/>
                  </a:ext>
                </a:extLst>
              </a:tr>
              <a:tr h="534893">
                <a:tc vMerge="1">
                  <a:txBody>
                    <a:bodyPr/>
                    <a:lstStyle/>
                    <a:p>
                      <a:endParaRPr lang="en-AU" sz="1050"/>
                    </a:p>
                  </a:txBody>
                  <a:tcPr/>
                </a:tc>
                <a:tc>
                  <a:txBody>
                    <a:bodyPr/>
                    <a:lstStyle/>
                    <a:p>
                      <a:r>
                        <a:rPr lang="en-AU" sz="1100" dirty="0"/>
                        <a:t>The Metering Data Management (MDM) solution is deployed</a:t>
                      </a:r>
                    </a:p>
                  </a:txBody>
                  <a:tcPr anchor="ctr"/>
                </a:tc>
                <a:tc>
                  <a:txBody>
                    <a:bodyPr/>
                    <a:lstStyle/>
                    <a:p>
                      <a:endParaRPr lang="en-AU" sz="1100" dirty="0"/>
                    </a:p>
                  </a:txBody>
                  <a:tcPr anchor="ctr">
                    <a:solidFill>
                      <a:schemeClr val="tx1"/>
                    </a:solidFill>
                  </a:tcPr>
                </a:tc>
                <a:tc>
                  <a:txBody>
                    <a:bodyPr/>
                    <a:lstStyle/>
                    <a:p>
                      <a:pPr marL="171450" indent="-171450">
                        <a:buFont typeface="Arial" panose="020B0604020202020204" pitchFamily="34" charset="0"/>
                        <a:buChar char="•"/>
                      </a:pPr>
                      <a:r>
                        <a:rPr lang="en-AU" sz="1100" b="1" dirty="0"/>
                        <a:t>Mitigation Action</a:t>
                      </a:r>
                      <a:r>
                        <a:rPr lang="en-AU" sz="1100" dirty="0"/>
                        <a:t>: Retail Platform Deployment rescheduled to 31 May, criteria rated Amber to reflect the increase in delivery risk  </a:t>
                      </a:r>
                    </a:p>
                  </a:txBody>
                  <a:tcPr anchor="ctr"/>
                </a:tc>
                <a:extLst>
                  <a:ext uri="{0D108BD9-81ED-4DB2-BD59-A6C34878D82A}">
                    <a16:rowId xmlns:a16="http://schemas.microsoft.com/office/drawing/2014/main" val="3823480913"/>
                  </a:ext>
                </a:extLst>
              </a:tr>
              <a:tr h="717981">
                <a:tc vMerge="1">
                  <a:txBody>
                    <a:bodyPr/>
                    <a:lstStyle/>
                    <a:p>
                      <a:endParaRPr lang="en-AU" sz="1050"/>
                    </a:p>
                  </a:txBody>
                  <a:tcPr/>
                </a:tc>
                <a:tc>
                  <a:txBody>
                    <a:bodyPr/>
                    <a:lstStyle/>
                    <a:p>
                      <a:r>
                        <a:rPr lang="en-AU" sz="1100" dirty="0"/>
                        <a:t>The 5-minute settlements solution is deployed</a:t>
                      </a:r>
                    </a:p>
                  </a:txBody>
                  <a:tcPr anchor="ctr"/>
                </a:tc>
                <a:tc>
                  <a:txBody>
                    <a:bodyPr/>
                    <a:lstStyle/>
                    <a:p>
                      <a:endParaRPr lang="en-AU" sz="1100" dirty="0"/>
                    </a:p>
                  </a:txBody>
                  <a:tcPr anchor="ctr">
                    <a:solidFill>
                      <a:schemeClr val="tx1"/>
                    </a:solidFill>
                  </a:tcPr>
                </a:tc>
                <a:tc>
                  <a:txBody>
                    <a:bodyPr/>
                    <a:lstStyle/>
                    <a:p>
                      <a:pPr marL="171450" indent="-171450">
                        <a:buFont typeface="Arial" panose="020B0604020202020204" pitchFamily="34" charset="0"/>
                        <a:buChar char="•"/>
                      </a:pPr>
                      <a:r>
                        <a:rPr lang="en-AU" sz="1100" b="1" dirty="0"/>
                        <a:t>Mitigation Action</a:t>
                      </a:r>
                      <a:r>
                        <a:rPr lang="en-AU" sz="1100" dirty="0"/>
                        <a:t>: AEMO Settlement Platform deployment rescheduled to 17</a:t>
                      </a:r>
                      <a:r>
                        <a:rPr lang="en-AU" sz="1100" baseline="30000" dirty="0"/>
                        <a:t>th</a:t>
                      </a:r>
                      <a:r>
                        <a:rPr lang="en-AU" sz="1100" dirty="0"/>
                        <a:t> May.  Industry test period extended to reflect changed order of platform deployment.  </a:t>
                      </a:r>
                    </a:p>
                    <a:p>
                      <a:pPr marL="171450" indent="-171450">
                        <a:buFont typeface="Arial" panose="020B0604020202020204" pitchFamily="34" charset="0"/>
                        <a:buChar char="•"/>
                      </a:pPr>
                      <a:r>
                        <a:rPr lang="en-AU" sz="1100" i="0" dirty="0"/>
                        <a:t>Certification testing of platform completed</a:t>
                      </a:r>
                    </a:p>
                  </a:txBody>
                  <a:tcPr anchor="ctr"/>
                </a:tc>
                <a:extLst>
                  <a:ext uri="{0D108BD9-81ED-4DB2-BD59-A6C34878D82A}">
                    <a16:rowId xmlns:a16="http://schemas.microsoft.com/office/drawing/2014/main" val="1850303073"/>
                  </a:ext>
                </a:extLst>
              </a:tr>
              <a:tr h="561375">
                <a:tc>
                  <a:txBody>
                    <a:bodyPr/>
                    <a:lstStyle/>
                    <a:p>
                      <a:pPr algn="l"/>
                      <a:r>
                        <a:rPr lang="en-AU" sz="1100" b="1" dirty="0"/>
                        <a:t>Summary - Essential Criteria</a:t>
                      </a:r>
                    </a:p>
                  </a:txBody>
                  <a:tcPr anchor="ctr"/>
                </a:tc>
                <a:tc>
                  <a:txBody>
                    <a:bodyPr/>
                    <a:lstStyle/>
                    <a:p>
                      <a:pPr algn="ctr"/>
                      <a:r>
                        <a:rPr lang="en-AU" sz="1100" dirty="0"/>
                        <a:t>-</a:t>
                      </a:r>
                    </a:p>
                  </a:txBody>
                  <a:tcPr anchor="ctr"/>
                </a:tc>
                <a:tc>
                  <a:txBody>
                    <a:bodyPr/>
                    <a:lstStyle/>
                    <a:p>
                      <a:pPr algn="ctr"/>
                      <a:r>
                        <a:rPr lang="en-AU" sz="1100" dirty="0"/>
                        <a:t>-</a:t>
                      </a:r>
                    </a:p>
                  </a:txBody>
                  <a:tcPr anchor="ctr">
                    <a:solidFill>
                      <a:srgbClr val="D8D9DE"/>
                    </a:solidFill>
                  </a:tcPr>
                </a:tc>
                <a:tc>
                  <a:txBody>
                    <a:bodyPr/>
                    <a:lstStyle/>
                    <a:p>
                      <a:pPr marL="171450" indent="-171450">
                        <a:buFont typeface="Arial" panose="020B0604020202020204" pitchFamily="34" charset="0"/>
                        <a:buChar char="•"/>
                      </a:pPr>
                      <a:r>
                        <a:rPr lang="en-AU" sz="1100" dirty="0"/>
                        <a:t>All components on track for delivery at 5MS rule commencement, AEMO Metering and Settlement rating reflects shift in planned go-lives and subsequent compression of transitional activity</a:t>
                      </a:r>
                    </a:p>
                  </a:txBody>
                  <a:tcPr anchor="ctr"/>
                </a:tc>
                <a:extLst>
                  <a:ext uri="{0D108BD9-81ED-4DB2-BD59-A6C34878D82A}">
                    <a16:rowId xmlns:a16="http://schemas.microsoft.com/office/drawing/2014/main" val="1638541548"/>
                  </a:ext>
                </a:extLst>
              </a:tr>
            </a:tbl>
          </a:graphicData>
        </a:graphic>
      </p:graphicFrame>
      <p:sp>
        <p:nvSpPr>
          <p:cNvPr id="13" name="Flowchart: Connector 12">
            <a:extLst>
              <a:ext uri="{FF2B5EF4-FFF2-40B4-BE49-F238E27FC236}">
                <a16:creationId xmlns:a16="http://schemas.microsoft.com/office/drawing/2014/main" id="{50F76A19-DB6F-4C51-8595-A7E9035F6743}"/>
              </a:ext>
            </a:extLst>
          </p:cNvPr>
          <p:cNvSpPr/>
          <p:nvPr/>
        </p:nvSpPr>
        <p:spPr>
          <a:xfrm>
            <a:off x="4842260" y="2459120"/>
            <a:ext cx="492103" cy="49210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defTabSz="801929">
              <a:defRPr/>
            </a:pPr>
            <a:r>
              <a:rPr lang="en-AU" sz="1050" dirty="0">
                <a:solidFill>
                  <a:srgbClr val="FFFFFF"/>
                </a:solidFill>
                <a:latin typeface="Segoe UI Semilight"/>
              </a:rPr>
              <a:t>On track</a:t>
            </a:r>
          </a:p>
        </p:txBody>
      </p:sp>
      <p:sp>
        <p:nvSpPr>
          <p:cNvPr id="17" name="Flowchart: Connector 16">
            <a:extLst>
              <a:ext uri="{FF2B5EF4-FFF2-40B4-BE49-F238E27FC236}">
                <a16:creationId xmlns:a16="http://schemas.microsoft.com/office/drawing/2014/main" id="{E457D720-25CD-49B6-95C1-40F80D0298B7}"/>
              </a:ext>
            </a:extLst>
          </p:cNvPr>
          <p:cNvSpPr/>
          <p:nvPr/>
        </p:nvSpPr>
        <p:spPr>
          <a:xfrm>
            <a:off x="4834347" y="3286728"/>
            <a:ext cx="492103" cy="49210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defTabSz="801929">
              <a:defRPr/>
            </a:pPr>
            <a:r>
              <a:rPr lang="en-AU" sz="1050" dirty="0">
                <a:solidFill>
                  <a:srgbClr val="FFFFFF"/>
                </a:solidFill>
                <a:latin typeface="Segoe UI Semilight"/>
              </a:rPr>
              <a:t>On track</a:t>
            </a:r>
          </a:p>
        </p:txBody>
      </p:sp>
      <p:sp>
        <p:nvSpPr>
          <p:cNvPr id="18" name="Flowchart: Connector 17">
            <a:extLst>
              <a:ext uri="{FF2B5EF4-FFF2-40B4-BE49-F238E27FC236}">
                <a16:creationId xmlns:a16="http://schemas.microsoft.com/office/drawing/2014/main" id="{CC7B465F-22CB-48D1-9EB7-7449827AF52A}"/>
              </a:ext>
            </a:extLst>
          </p:cNvPr>
          <p:cNvSpPr/>
          <p:nvPr/>
        </p:nvSpPr>
        <p:spPr>
          <a:xfrm>
            <a:off x="4838383" y="3961596"/>
            <a:ext cx="492103" cy="49210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defTabSz="801929">
              <a:defRPr/>
            </a:pPr>
            <a:r>
              <a:rPr lang="en-AU" sz="1050" dirty="0">
                <a:solidFill>
                  <a:srgbClr val="FFFFFF"/>
                </a:solidFill>
                <a:latin typeface="Segoe UI Semilight"/>
              </a:rPr>
              <a:t>On track</a:t>
            </a:r>
          </a:p>
        </p:txBody>
      </p:sp>
      <p:sp>
        <p:nvSpPr>
          <p:cNvPr id="19" name="Flowchart: Connector 18">
            <a:extLst>
              <a:ext uri="{FF2B5EF4-FFF2-40B4-BE49-F238E27FC236}">
                <a16:creationId xmlns:a16="http://schemas.microsoft.com/office/drawing/2014/main" id="{D032E887-E6A7-449B-A9C1-7F823FA50BC1}"/>
              </a:ext>
            </a:extLst>
          </p:cNvPr>
          <p:cNvSpPr/>
          <p:nvPr/>
        </p:nvSpPr>
        <p:spPr>
          <a:xfrm>
            <a:off x="4839520" y="4549387"/>
            <a:ext cx="492103" cy="49210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defTabSz="801929">
              <a:defRPr/>
            </a:pPr>
            <a:r>
              <a:rPr lang="en-AU" sz="1050" dirty="0">
                <a:solidFill>
                  <a:srgbClr val="FFFFFF"/>
                </a:solidFill>
                <a:latin typeface="Segoe UI Semilight"/>
              </a:rPr>
              <a:t>On track</a:t>
            </a:r>
          </a:p>
        </p:txBody>
      </p:sp>
      <p:sp>
        <p:nvSpPr>
          <p:cNvPr id="20" name="Flowchart: Connector 19">
            <a:extLst>
              <a:ext uri="{FF2B5EF4-FFF2-40B4-BE49-F238E27FC236}">
                <a16:creationId xmlns:a16="http://schemas.microsoft.com/office/drawing/2014/main" id="{9D831B41-ABD8-4DF8-B9B6-F2A691AE0CC4}"/>
              </a:ext>
            </a:extLst>
          </p:cNvPr>
          <p:cNvSpPr/>
          <p:nvPr/>
        </p:nvSpPr>
        <p:spPr>
          <a:xfrm>
            <a:off x="4835681" y="5121717"/>
            <a:ext cx="492103" cy="492103"/>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defTabSz="801929">
              <a:defRPr/>
            </a:pPr>
            <a:r>
              <a:rPr lang="en-AU" sz="1050" dirty="0">
                <a:solidFill>
                  <a:schemeClr val="tx1"/>
                </a:solidFill>
                <a:latin typeface="Segoe UI Semilight"/>
              </a:rPr>
              <a:t>Risk 1</a:t>
            </a:r>
          </a:p>
        </p:txBody>
      </p:sp>
      <p:sp>
        <p:nvSpPr>
          <p:cNvPr id="21" name="Flowchart: Connector 20">
            <a:extLst>
              <a:ext uri="{FF2B5EF4-FFF2-40B4-BE49-F238E27FC236}">
                <a16:creationId xmlns:a16="http://schemas.microsoft.com/office/drawing/2014/main" id="{34A65835-A38A-4DC9-983C-0156F088EAA7}"/>
              </a:ext>
            </a:extLst>
          </p:cNvPr>
          <p:cNvSpPr/>
          <p:nvPr/>
        </p:nvSpPr>
        <p:spPr>
          <a:xfrm>
            <a:off x="4835680" y="5746965"/>
            <a:ext cx="492103" cy="492103"/>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defTabSz="801929">
              <a:defRPr/>
            </a:pPr>
            <a:r>
              <a:rPr lang="en-AU" sz="1050" dirty="0">
                <a:solidFill>
                  <a:schemeClr val="tx1"/>
                </a:solidFill>
                <a:latin typeface="Segoe UI Semilight"/>
              </a:rPr>
              <a:t>Risk 1</a:t>
            </a:r>
          </a:p>
        </p:txBody>
      </p:sp>
      <p:graphicFrame>
        <p:nvGraphicFramePr>
          <p:cNvPr id="23" name="Table 22">
            <a:extLst>
              <a:ext uri="{FF2B5EF4-FFF2-40B4-BE49-F238E27FC236}">
                <a16:creationId xmlns:a16="http://schemas.microsoft.com/office/drawing/2014/main" id="{5F0BD7A6-4776-48B8-A97A-A3514E73CDF5}"/>
              </a:ext>
            </a:extLst>
          </p:cNvPr>
          <p:cNvGraphicFramePr>
            <a:graphicFrameLocks noGrp="1"/>
          </p:cNvGraphicFramePr>
          <p:nvPr/>
        </p:nvGraphicFramePr>
        <p:xfrm>
          <a:off x="7718152" y="322377"/>
          <a:ext cx="2818329" cy="1042731"/>
        </p:xfrm>
        <a:graphic>
          <a:graphicData uri="http://schemas.openxmlformats.org/drawingml/2006/table">
            <a:tbl>
              <a:tblPr/>
              <a:tblGrid>
                <a:gridCol w="399362">
                  <a:extLst>
                    <a:ext uri="{9D8B030D-6E8A-4147-A177-3AD203B41FA5}">
                      <a16:colId xmlns:a16="http://schemas.microsoft.com/office/drawing/2014/main" val="3752375256"/>
                    </a:ext>
                  </a:extLst>
                </a:gridCol>
                <a:gridCol w="885296">
                  <a:extLst>
                    <a:ext uri="{9D8B030D-6E8A-4147-A177-3AD203B41FA5}">
                      <a16:colId xmlns:a16="http://schemas.microsoft.com/office/drawing/2014/main" val="1888874333"/>
                    </a:ext>
                  </a:extLst>
                </a:gridCol>
                <a:gridCol w="1533671">
                  <a:extLst>
                    <a:ext uri="{9D8B030D-6E8A-4147-A177-3AD203B41FA5}">
                      <a16:colId xmlns:a16="http://schemas.microsoft.com/office/drawing/2014/main" val="489716578"/>
                    </a:ext>
                  </a:extLst>
                </a:gridCol>
              </a:tblGrid>
              <a:tr h="346570">
                <a:tc>
                  <a:txBody>
                    <a:bodyPr/>
                    <a:lstStyle/>
                    <a:p>
                      <a:pPr algn="l" fontAlgn="t"/>
                      <a:endParaRPr lang="en-AU" sz="800" b="0" i="0" u="none" strike="noStrike" dirty="0">
                        <a:solidFill>
                          <a:srgbClr val="000000"/>
                        </a:solidFill>
                        <a:effectLst/>
                        <a:latin typeface="Calibri" panose="020F0502020204030204" pitchFamily="34" charset="0"/>
                      </a:endParaRPr>
                    </a:p>
                  </a:txBody>
                  <a:tcPr marL="63141" marR="63141"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700" b="1" i="0" u="none" strike="noStrike" dirty="0">
                          <a:solidFill>
                            <a:schemeClr val="tx1"/>
                          </a:solidFill>
                          <a:effectLst/>
                          <a:latin typeface="Calibri" panose="020F0502020204030204" pitchFamily="34" charset="0"/>
                        </a:rPr>
                        <a:t>On track</a:t>
                      </a:r>
                    </a:p>
                  </a:txBody>
                  <a:tcPr marL="63141" marR="63141"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700" b="0" i="0" u="none" strike="noStrike" dirty="0">
                          <a:solidFill>
                            <a:schemeClr val="tx1"/>
                          </a:solidFill>
                          <a:effectLst/>
                          <a:latin typeface="Calibri" panose="020F0502020204030204" pitchFamily="34" charset="0"/>
                        </a:rPr>
                        <a:t>On track for commencement date</a:t>
                      </a:r>
                    </a:p>
                  </a:txBody>
                  <a:tcPr marL="47355" marR="47355"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4156069"/>
                  </a:ext>
                </a:extLst>
              </a:tr>
              <a:tr h="324576">
                <a:tc>
                  <a:txBody>
                    <a:bodyPr/>
                    <a:lstStyle/>
                    <a:p>
                      <a:pPr algn="l" fontAlgn="t"/>
                      <a:endParaRPr lang="en-AU" sz="800" b="0" i="0" u="none" strike="noStrike" dirty="0">
                        <a:solidFill>
                          <a:srgbClr val="000000"/>
                        </a:solidFill>
                        <a:effectLst/>
                        <a:latin typeface="Calibri" panose="020F0502020204030204" pitchFamily="34" charset="0"/>
                      </a:endParaRPr>
                    </a:p>
                  </a:txBody>
                  <a:tcPr marL="63141" marR="63141"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700" b="1" i="0" u="none" strike="noStrike" dirty="0">
                          <a:solidFill>
                            <a:schemeClr val="tx1"/>
                          </a:solidFill>
                          <a:effectLst/>
                          <a:latin typeface="Calibri" panose="020F0502020204030204" pitchFamily="34" charset="0"/>
                        </a:rPr>
                        <a:t>Risk 1 – Risk to major milestones or deliveries</a:t>
                      </a:r>
                    </a:p>
                  </a:txBody>
                  <a:tcPr marL="63141" marR="63141"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700" b="0" i="0" u="none" strike="noStrike" dirty="0">
                          <a:solidFill>
                            <a:schemeClr val="tx1"/>
                          </a:solidFill>
                          <a:effectLst/>
                          <a:latin typeface="Calibri" panose="020F0502020204030204" pitchFamily="34" charset="0"/>
                        </a:rPr>
                        <a:t>Remediation or contingency activation required to ensure on track delivery for Rule Commencement</a:t>
                      </a:r>
                    </a:p>
                  </a:txBody>
                  <a:tcPr marL="47355" marR="47355"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6061604"/>
                  </a:ext>
                </a:extLst>
              </a:tr>
              <a:tr h="371585">
                <a:tc>
                  <a:txBody>
                    <a:bodyPr/>
                    <a:lstStyle/>
                    <a:p>
                      <a:pPr algn="l" fontAlgn="t"/>
                      <a:endParaRPr lang="en-AU" sz="800" b="0" i="0" u="none" strike="noStrike" dirty="0">
                        <a:solidFill>
                          <a:srgbClr val="000000"/>
                        </a:solidFill>
                        <a:effectLst/>
                        <a:latin typeface="Calibri" panose="020F0502020204030204" pitchFamily="34" charset="0"/>
                      </a:endParaRPr>
                    </a:p>
                  </a:txBody>
                  <a:tcPr marL="63141" marR="63141" marT="0" marB="0" anchor="ctr">
                    <a:lnL w="12700" cap="flat" cmpd="sng" algn="ctr">
                      <a:solidFill>
                        <a:schemeClr val="bg1"/>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1"/>
                    </a:solidFill>
                  </a:tcPr>
                </a:tc>
                <a:tc>
                  <a:txBody>
                    <a:bodyPr/>
                    <a:lstStyle/>
                    <a:p>
                      <a:pPr algn="l" fontAlgn="t"/>
                      <a:r>
                        <a:rPr lang="en-AU" sz="700" b="1" i="0" u="none" strike="noStrike" dirty="0">
                          <a:solidFill>
                            <a:schemeClr val="tx1"/>
                          </a:solidFill>
                          <a:effectLst/>
                          <a:latin typeface="Calibri" panose="020F0502020204030204" pitchFamily="34" charset="0"/>
                        </a:rPr>
                        <a:t>Risk 2 – Risk to rule commencement</a:t>
                      </a:r>
                    </a:p>
                  </a:txBody>
                  <a:tcPr marL="63141" marR="63141"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tc>
                  <a:txBody>
                    <a:bodyPr/>
                    <a:lstStyle/>
                    <a:p>
                      <a:pPr algn="l" fontAlgn="t"/>
                      <a:r>
                        <a:rPr lang="en-AU" sz="700" b="0" i="0" u="none" strike="noStrike" dirty="0">
                          <a:solidFill>
                            <a:schemeClr val="tx1"/>
                          </a:solidFill>
                          <a:effectLst/>
                          <a:latin typeface="Calibri" panose="020F0502020204030204" pitchFamily="34" charset="0"/>
                        </a:rPr>
                        <a:t>Cannot be addressed with available contingencies to be on track for commencement date</a:t>
                      </a:r>
                    </a:p>
                  </a:txBody>
                  <a:tcPr marL="47355" marR="47355" marT="0" marB="0" anchor="ctr">
                    <a:lnL w="12700" cap="flat" cmpd="sng" algn="ctr">
                      <a:solidFill>
                        <a:schemeClr val="accent5">
                          <a:lumMod val="40000"/>
                          <a:lumOff val="60000"/>
                        </a:schemeClr>
                      </a:solidFill>
                      <a:prstDash val="solid"/>
                      <a:round/>
                      <a:headEnd type="none" w="med" len="med"/>
                      <a:tailEnd type="none" w="med" len="med"/>
                    </a:lnL>
                    <a:lnR w="12700" cap="flat" cmpd="sng" algn="ctr">
                      <a:solidFill>
                        <a:schemeClr val="accent5">
                          <a:lumMod val="40000"/>
                          <a:lumOff val="60000"/>
                        </a:schemeClr>
                      </a:solidFill>
                      <a:prstDash val="solid"/>
                      <a:round/>
                      <a:headEnd type="none" w="med" len="med"/>
                      <a:tailEnd type="none" w="med" len="med"/>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91541292"/>
                  </a:ext>
                </a:extLst>
              </a:tr>
            </a:tbl>
          </a:graphicData>
        </a:graphic>
      </p:graphicFrame>
      <p:grpSp>
        <p:nvGrpSpPr>
          <p:cNvPr id="24" name="Group 23">
            <a:extLst>
              <a:ext uri="{FF2B5EF4-FFF2-40B4-BE49-F238E27FC236}">
                <a16:creationId xmlns:a16="http://schemas.microsoft.com/office/drawing/2014/main" id="{5C1C0B8F-F3EB-4CB8-A3B9-7611AE648270}"/>
              </a:ext>
            </a:extLst>
          </p:cNvPr>
          <p:cNvGrpSpPr/>
          <p:nvPr/>
        </p:nvGrpSpPr>
        <p:grpSpPr>
          <a:xfrm>
            <a:off x="7774913" y="342549"/>
            <a:ext cx="315703" cy="1004915"/>
            <a:chOff x="3944236" y="5494678"/>
            <a:chExt cx="360000" cy="1145916"/>
          </a:xfrm>
        </p:grpSpPr>
        <p:sp>
          <p:nvSpPr>
            <p:cNvPr id="25" name="Flowchart: Connector 24">
              <a:extLst>
                <a:ext uri="{FF2B5EF4-FFF2-40B4-BE49-F238E27FC236}">
                  <a16:creationId xmlns:a16="http://schemas.microsoft.com/office/drawing/2014/main" id="{805F1BA4-CF4E-4C1F-901C-CA09E5AE2D84}"/>
                </a:ext>
              </a:extLst>
            </p:cNvPr>
            <p:cNvSpPr/>
            <p:nvPr/>
          </p:nvSpPr>
          <p:spPr>
            <a:xfrm>
              <a:off x="3944236" y="5494678"/>
              <a:ext cx="360000" cy="360000"/>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31570" rIns="0" bIns="31570" rtlCol="0" anchor="ctr"/>
            <a:lstStyle/>
            <a:p>
              <a:pPr algn="ctr" defTabSz="801929">
                <a:defRPr/>
              </a:pPr>
              <a:r>
                <a:rPr lang="en-AU" sz="614" dirty="0">
                  <a:solidFill>
                    <a:srgbClr val="FFFFFF"/>
                  </a:solidFill>
                  <a:latin typeface="Segoe UI Semilight"/>
                </a:rPr>
                <a:t>On track   </a:t>
              </a:r>
            </a:p>
          </p:txBody>
        </p:sp>
        <p:sp>
          <p:nvSpPr>
            <p:cNvPr id="26" name="Flowchart: Connector 25">
              <a:extLst>
                <a:ext uri="{FF2B5EF4-FFF2-40B4-BE49-F238E27FC236}">
                  <a16:creationId xmlns:a16="http://schemas.microsoft.com/office/drawing/2014/main" id="{133180B2-7483-41E4-988F-A9BD29D8E7E0}"/>
                </a:ext>
              </a:extLst>
            </p:cNvPr>
            <p:cNvSpPr/>
            <p:nvPr/>
          </p:nvSpPr>
          <p:spPr>
            <a:xfrm>
              <a:off x="3944236" y="5886140"/>
              <a:ext cx="360000" cy="360000"/>
            </a:xfrm>
            <a:prstGeom prst="flowChartConnector">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tIns="31570" rIns="31570" bIns="31570" rtlCol="0" anchor="ctr"/>
            <a:lstStyle/>
            <a:p>
              <a:pPr algn="ctr" defTabSz="801929">
                <a:defRPr/>
              </a:pPr>
              <a:r>
                <a:rPr lang="en-AU" sz="614" dirty="0">
                  <a:solidFill>
                    <a:srgbClr val="FFFFFF"/>
                  </a:solidFill>
                  <a:latin typeface="Segoe UI Semilight"/>
                </a:rPr>
                <a:t>Risk 1          </a:t>
              </a:r>
            </a:p>
          </p:txBody>
        </p:sp>
        <p:sp>
          <p:nvSpPr>
            <p:cNvPr id="27" name="Flowchart: Connector 26">
              <a:extLst>
                <a:ext uri="{FF2B5EF4-FFF2-40B4-BE49-F238E27FC236}">
                  <a16:creationId xmlns:a16="http://schemas.microsoft.com/office/drawing/2014/main" id="{D6260E60-5DE1-4428-A651-7D4E291422C1}"/>
                </a:ext>
              </a:extLst>
            </p:cNvPr>
            <p:cNvSpPr/>
            <p:nvPr/>
          </p:nvSpPr>
          <p:spPr>
            <a:xfrm>
              <a:off x="3944236" y="6280594"/>
              <a:ext cx="360000" cy="360000"/>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tIns="31570" rIns="31570" bIns="31570" rtlCol="0" anchor="ctr"/>
            <a:lstStyle/>
            <a:p>
              <a:pPr algn="ctr" defTabSz="801929">
                <a:defRPr/>
              </a:pPr>
              <a:r>
                <a:rPr lang="en-AU" sz="614" dirty="0">
                  <a:solidFill>
                    <a:srgbClr val="FFFFFF"/>
                  </a:solidFill>
                  <a:latin typeface="Segoe UI Semilight"/>
                </a:rPr>
                <a:t>Risk 2        </a:t>
              </a:r>
            </a:p>
          </p:txBody>
        </p:sp>
      </p:grpSp>
      <p:sp>
        <p:nvSpPr>
          <p:cNvPr id="29" name="TextBox 28">
            <a:extLst>
              <a:ext uri="{FF2B5EF4-FFF2-40B4-BE49-F238E27FC236}">
                <a16:creationId xmlns:a16="http://schemas.microsoft.com/office/drawing/2014/main" id="{4BA27F56-70EE-4B86-830E-459CDFC76B5F}"/>
              </a:ext>
            </a:extLst>
          </p:cNvPr>
          <p:cNvSpPr txBox="1"/>
          <p:nvPr/>
        </p:nvSpPr>
        <p:spPr>
          <a:xfrm>
            <a:off x="399049" y="7023514"/>
            <a:ext cx="1605801" cy="269934"/>
          </a:xfrm>
          <a:prstGeom prst="rect">
            <a:avLst/>
          </a:prstGeom>
          <a:noFill/>
        </p:spPr>
        <p:txBody>
          <a:bodyPr wrap="none" lIns="80189" tIns="40094" rIns="80189" bIns="40094" rtlCol="0" anchor="t">
            <a:spAutoFit/>
          </a:bodyPr>
          <a:lstStyle/>
          <a:p>
            <a:r>
              <a:rPr lang="en-AU" sz="1228" dirty="0"/>
              <a:t>*** As At 22 Feb 2021</a:t>
            </a:r>
          </a:p>
        </p:txBody>
      </p:sp>
      <p:sp>
        <p:nvSpPr>
          <p:cNvPr id="30" name="Flowchart: Connector 29">
            <a:extLst>
              <a:ext uri="{FF2B5EF4-FFF2-40B4-BE49-F238E27FC236}">
                <a16:creationId xmlns:a16="http://schemas.microsoft.com/office/drawing/2014/main" id="{3CD9DE91-80B0-4E15-AE86-674A56B6349F}"/>
              </a:ext>
            </a:extLst>
          </p:cNvPr>
          <p:cNvSpPr/>
          <p:nvPr/>
        </p:nvSpPr>
        <p:spPr>
          <a:xfrm>
            <a:off x="4839520" y="6437993"/>
            <a:ext cx="492103" cy="49210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defTabSz="801929">
              <a:defRPr/>
            </a:pPr>
            <a:r>
              <a:rPr lang="en-AU" sz="1050" dirty="0">
                <a:solidFill>
                  <a:srgbClr val="FFFFFF"/>
                </a:solidFill>
                <a:latin typeface="Segoe UI Semilight"/>
              </a:rPr>
              <a:t>On track</a:t>
            </a:r>
          </a:p>
        </p:txBody>
      </p:sp>
    </p:spTree>
    <p:extLst>
      <p:ext uri="{BB962C8B-B14F-4D97-AF65-F5344CB8AC3E}">
        <p14:creationId xmlns:p14="http://schemas.microsoft.com/office/powerpoint/2010/main" val="3788310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7D396CD-8649-4D7D-ABC4-764E4B5F5477}"/>
              </a:ext>
            </a:extLst>
          </p:cNvPr>
          <p:cNvSpPr/>
          <p:nvPr/>
        </p:nvSpPr>
        <p:spPr>
          <a:xfrm>
            <a:off x="123367" y="6054418"/>
            <a:ext cx="2205186" cy="686992"/>
          </a:xfrm>
          <a:prstGeom prst="rect">
            <a:avLst/>
          </a:prstGeom>
          <a:solidFill>
            <a:srgbClr val="E0E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01929">
              <a:defRPr/>
            </a:pPr>
            <a:endParaRPr lang="en-AU" sz="1579" dirty="0">
              <a:solidFill>
                <a:srgbClr val="FFFFFF"/>
              </a:solidFill>
              <a:latin typeface="Segoe UI Semilight"/>
            </a:endParaRPr>
          </a:p>
        </p:txBody>
      </p:sp>
      <p:sp>
        <p:nvSpPr>
          <p:cNvPr id="2" name="Title 1">
            <a:extLst>
              <a:ext uri="{FF2B5EF4-FFF2-40B4-BE49-F238E27FC236}">
                <a16:creationId xmlns:a16="http://schemas.microsoft.com/office/drawing/2014/main" id="{CBD1B524-7198-4422-862C-F5D721E7C9FF}"/>
              </a:ext>
            </a:extLst>
          </p:cNvPr>
          <p:cNvSpPr>
            <a:spLocks noGrp="1"/>
          </p:cNvSpPr>
          <p:nvPr>
            <p:ph type="title"/>
          </p:nvPr>
        </p:nvSpPr>
        <p:spPr>
          <a:xfrm>
            <a:off x="206546" y="286560"/>
            <a:ext cx="8382885" cy="1042731"/>
          </a:xfrm>
        </p:spPr>
        <p:txBody>
          <a:bodyPr>
            <a:normAutofit/>
          </a:bodyPr>
          <a:lstStyle/>
          <a:p>
            <a:r>
              <a:rPr lang="en-AU" sz="3157" dirty="0"/>
              <a:t>Part B – Other Industry Capabilities - Draft </a:t>
            </a:r>
          </a:p>
        </p:txBody>
      </p:sp>
      <p:sp>
        <p:nvSpPr>
          <p:cNvPr id="4" name="Slide Number Placeholder 3">
            <a:extLst>
              <a:ext uri="{FF2B5EF4-FFF2-40B4-BE49-F238E27FC236}">
                <a16:creationId xmlns:a16="http://schemas.microsoft.com/office/drawing/2014/main" id="{7B47FA67-80BA-4B37-91BB-2B0D9C0C0D57}"/>
              </a:ext>
            </a:extLst>
          </p:cNvPr>
          <p:cNvSpPr>
            <a:spLocks noGrp="1"/>
          </p:cNvSpPr>
          <p:nvPr>
            <p:ph type="sldNum" sz="quarter" idx="12"/>
          </p:nvPr>
        </p:nvSpPr>
        <p:spPr/>
        <p:txBody>
          <a:bodyPr/>
          <a:lstStyle/>
          <a:p>
            <a:pPr defTabSz="801929">
              <a:defRPr/>
            </a:pPr>
            <a:fld id="{4EC81F68-4976-451A-B2E9-79BCBD2F70CC}" type="slidenum">
              <a:rPr lang="en-AU">
                <a:solidFill>
                  <a:srgbClr val="222324">
                    <a:tint val="75000"/>
                  </a:srgbClr>
                </a:solidFill>
                <a:latin typeface="Segoe UI Semilight"/>
              </a:rPr>
              <a:pPr defTabSz="801929">
                <a:defRPr/>
              </a:pPr>
              <a:t>7</a:t>
            </a:fld>
            <a:endParaRPr lang="en-AU" dirty="0">
              <a:solidFill>
                <a:srgbClr val="222324">
                  <a:tint val="75000"/>
                </a:srgbClr>
              </a:solidFill>
              <a:latin typeface="Segoe UI Semilight"/>
            </a:endParaRPr>
          </a:p>
        </p:txBody>
      </p:sp>
      <p:graphicFrame>
        <p:nvGraphicFramePr>
          <p:cNvPr id="6" name="Table 5">
            <a:extLst>
              <a:ext uri="{FF2B5EF4-FFF2-40B4-BE49-F238E27FC236}">
                <a16:creationId xmlns:a16="http://schemas.microsoft.com/office/drawing/2014/main" id="{EA4B267B-101A-4719-AD5E-64B0E92DF172}"/>
              </a:ext>
            </a:extLst>
          </p:cNvPr>
          <p:cNvGraphicFramePr>
            <a:graphicFrameLocks noGrp="1"/>
          </p:cNvGraphicFramePr>
          <p:nvPr>
            <p:extLst>
              <p:ext uri="{D42A27DB-BD31-4B8C-83A1-F6EECF244321}">
                <p14:modId xmlns:p14="http://schemas.microsoft.com/office/powerpoint/2010/main" val="3296469709"/>
              </p:ext>
            </p:extLst>
          </p:nvPr>
        </p:nvGraphicFramePr>
        <p:xfrm>
          <a:off x="287352" y="1582655"/>
          <a:ext cx="9980498" cy="5656605"/>
        </p:xfrm>
        <a:graphic>
          <a:graphicData uri="http://schemas.openxmlformats.org/drawingml/2006/table">
            <a:tbl>
              <a:tblPr firstRow="1" bandRow="1">
                <a:tableStyleId>{7DF18680-E054-41AD-8BC1-D1AEF772440D}</a:tableStyleId>
              </a:tblPr>
              <a:tblGrid>
                <a:gridCol w="1130677">
                  <a:extLst>
                    <a:ext uri="{9D8B030D-6E8A-4147-A177-3AD203B41FA5}">
                      <a16:colId xmlns:a16="http://schemas.microsoft.com/office/drawing/2014/main" val="3462172089"/>
                    </a:ext>
                  </a:extLst>
                </a:gridCol>
                <a:gridCol w="2923940">
                  <a:extLst>
                    <a:ext uri="{9D8B030D-6E8A-4147-A177-3AD203B41FA5}">
                      <a16:colId xmlns:a16="http://schemas.microsoft.com/office/drawing/2014/main" val="702573530"/>
                    </a:ext>
                  </a:extLst>
                </a:gridCol>
                <a:gridCol w="642346">
                  <a:extLst>
                    <a:ext uri="{9D8B030D-6E8A-4147-A177-3AD203B41FA5}">
                      <a16:colId xmlns:a16="http://schemas.microsoft.com/office/drawing/2014/main" val="679785740"/>
                    </a:ext>
                  </a:extLst>
                </a:gridCol>
                <a:gridCol w="5283535">
                  <a:extLst>
                    <a:ext uri="{9D8B030D-6E8A-4147-A177-3AD203B41FA5}">
                      <a16:colId xmlns:a16="http://schemas.microsoft.com/office/drawing/2014/main" val="2121114831"/>
                    </a:ext>
                  </a:extLst>
                </a:gridCol>
              </a:tblGrid>
              <a:tr h="347484">
                <a:tc>
                  <a:txBody>
                    <a:bodyPr/>
                    <a:lstStyle/>
                    <a:p>
                      <a:r>
                        <a:rPr lang="en-AU" sz="1050" dirty="0"/>
                        <a:t>Responsible Participant </a:t>
                      </a:r>
                    </a:p>
                  </a:txBody>
                  <a:tcPr marL="31570" marR="31570" marT="40094" marB="40094" anchor="ctr"/>
                </a:tc>
                <a:tc>
                  <a:txBody>
                    <a:bodyPr/>
                    <a:lstStyle/>
                    <a:p>
                      <a:r>
                        <a:rPr lang="en-AU" sz="1050" dirty="0"/>
                        <a:t>Criteria</a:t>
                      </a:r>
                    </a:p>
                  </a:txBody>
                  <a:tcPr marL="31570" marR="31570" marT="40094" marB="40094" anchor="ctr"/>
                </a:tc>
                <a:tc>
                  <a:txBody>
                    <a:bodyPr/>
                    <a:lstStyle/>
                    <a:p>
                      <a:pPr algn="ctr"/>
                      <a:r>
                        <a:rPr lang="en-AU" sz="1050" dirty="0"/>
                        <a:t>Status</a:t>
                      </a:r>
                    </a:p>
                  </a:txBody>
                  <a:tcPr marL="31570" marR="31570" marT="40094" marB="40094" anchor="ctr"/>
                </a:tc>
                <a:tc>
                  <a:txBody>
                    <a:bodyPr/>
                    <a:lstStyle/>
                    <a:p>
                      <a:r>
                        <a:rPr lang="en-AU" sz="1050" dirty="0"/>
                        <a:t>Comments</a:t>
                      </a:r>
                    </a:p>
                  </a:txBody>
                  <a:tcPr marL="31570" marR="31570" marT="40094" marB="40094" anchor="ctr"/>
                </a:tc>
                <a:extLst>
                  <a:ext uri="{0D108BD9-81ED-4DB2-BD59-A6C34878D82A}">
                    <a16:rowId xmlns:a16="http://schemas.microsoft.com/office/drawing/2014/main" val="2237724404"/>
                  </a:ext>
                </a:extLst>
              </a:tr>
              <a:tr h="661556">
                <a:tc>
                  <a:txBody>
                    <a:bodyPr/>
                    <a:lstStyle/>
                    <a:p>
                      <a:pPr algn="ctr"/>
                      <a:r>
                        <a:rPr lang="en-AU" sz="1000" b="1" dirty="0"/>
                        <a:t>Retailer</a:t>
                      </a:r>
                    </a:p>
                  </a:txBody>
                  <a:tcPr marL="31570" marR="31570" marT="40094" marB="40094" anchor="ctr"/>
                </a:tc>
                <a:tc>
                  <a:txBody>
                    <a:bodyPr/>
                    <a:lstStyle/>
                    <a:p>
                      <a:pPr>
                        <a:spcAft>
                          <a:spcPts val="300"/>
                        </a:spcAft>
                      </a:pPr>
                      <a:r>
                        <a:rPr lang="en-AU" sz="1000" dirty="0"/>
                        <a:t>Receive and process 5-minute metering data.</a:t>
                      </a:r>
                    </a:p>
                    <a:p>
                      <a:r>
                        <a:rPr lang="en-AU" sz="1000" dirty="0"/>
                        <a:t>Receive and process 5-minute settlement data.</a:t>
                      </a:r>
                    </a:p>
                  </a:txBody>
                  <a:tcPr marL="31570" marR="31570" marT="40094" marB="40094" anchor="ctr"/>
                </a:tc>
                <a:tc>
                  <a:txBody>
                    <a:bodyPr/>
                    <a:lstStyle/>
                    <a:p>
                      <a:endParaRPr lang="en-AU" sz="1000" dirty="0"/>
                    </a:p>
                  </a:txBody>
                  <a:tcPr marL="31570" marR="31570" marT="40094" marB="40094" anchor="ctr">
                    <a:solidFill>
                      <a:schemeClr val="tx1"/>
                    </a:solidFill>
                  </a:tcPr>
                </a:tc>
                <a:tc>
                  <a:txBody>
                    <a:bodyPr/>
                    <a:lstStyle/>
                    <a:p>
                      <a:pPr marL="171450" indent="-171450">
                        <a:spcAft>
                          <a:spcPts val="300"/>
                        </a:spcAft>
                        <a:buFont typeface="Arial" panose="020B0604020202020204" pitchFamily="34" charset="0"/>
                        <a:buChar char="•"/>
                      </a:pPr>
                      <a:r>
                        <a:rPr lang="en-AU" sz="1000" dirty="0"/>
                        <a:t>All responding retailers (18, representing 95% of retail load)</a:t>
                      </a:r>
                      <a:r>
                        <a:rPr lang="en-AU" sz="1000" b="0" dirty="0"/>
                        <a:t> reporting ‘On track’.</a:t>
                      </a:r>
                    </a:p>
                    <a:p>
                      <a:pPr marL="171450" indent="-171450">
                        <a:spcAft>
                          <a:spcPts val="300"/>
                        </a:spcAft>
                        <a:buFont typeface="Arial" panose="020B0604020202020204" pitchFamily="34" charset="0"/>
                        <a:buChar char="•"/>
                      </a:pPr>
                      <a:r>
                        <a:rPr lang="en-AU" sz="1000" dirty="0"/>
                        <a:t>17/18 retailers plan to </a:t>
                      </a:r>
                      <a:r>
                        <a:rPr lang="en-AU" sz="1000" b="0" dirty="0"/>
                        <a:t>participate in Market trials. </a:t>
                      </a:r>
                    </a:p>
                    <a:p>
                      <a:pPr marL="171450" indent="-171450">
                        <a:spcAft>
                          <a:spcPts val="300"/>
                        </a:spcAft>
                        <a:buFont typeface="Arial" panose="020B0604020202020204" pitchFamily="34" charset="0"/>
                        <a:buChar char="•"/>
                      </a:pPr>
                      <a:r>
                        <a:rPr lang="en-AU" sz="1000" dirty="0"/>
                        <a:t>6/18 intend to perform in Bi-Lateral Testing. </a:t>
                      </a:r>
                    </a:p>
                    <a:p>
                      <a:pPr marL="171450" indent="-171450">
                        <a:spcAft>
                          <a:spcPts val="300"/>
                        </a:spcAft>
                        <a:buFont typeface="Arial" panose="020B0604020202020204" pitchFamily="34" charset="0"/>
                        <a:buChar char="•"/>
                      </a:pPr>
                      <a:r>
                        <a:rPr lang="en-AU" sz="1000" dirty="0"/>
                        <a:t>18/18 ‘On-track’ for 5-min settlement data, with</a:t>
                      </a:r>
                      <a:r>
                        <a:rPr lang="en-AU" sz="1000" dirty="0">
                          <a:highlight>
                            <a:srgbClr val="FFFF00"/>
                          </a:highlight>
                        </a:rPr>
                        <a:t> 2 reporting late for UFE Allocation</a:t>
                      </a:r>
                    </a:p>
                  </a:txBody>
                  <a:tcPr marL="31570" marR="31570" marT="40094" marB="40094" anchor="ctr"/>
                </a:tc>
                <a:extLst>
                  <a:ext uri="{0D108BD9-81ED-4DB2-BD59-A6C34878D82A}">
                    <a16:rowId xmlns:a16="http://schemas.microsoft.com/office/drawing/2014/main" val="2886843936"/>
                  </a:ext>
                </a:extLst>
              </a:tr>
              <a:tr h="273986">
                <a:tc rowSpan="2">
                  <a:txBody>
                    <a:bodyPr/>
                    <a:lstStyle/>
                    <a:p>
                      <a:pPr algn="ctr">
                        <a:lnSpc>
                          <a:spcPct val="100000"/>
                        </a:lnSpc>
                        <a:spcBef>
                          <a:spcPts val="0"/>
                        </a:spcBef>
                        <a:spcAft>
                          <a:spcPts val="0"/>
                        </a:spcAft>
                      </a:pPr>
                      <a:r>
                        <a:rPr lang="en-AU" sz="1000" b="1" dirty="0"/>
                        <a:t>DNSP</a:t>
                      </a:r>
                    </a:p>
                    <a:p>
                      <a:pPr algn="ctr">
                        <a:lnSpc>
                          <a:spcPct val="100000"/>
                        </a:lnSpc>
                        <a:spcBef>
                          <a:spcPts val="0"/>
                        </a:spcBef>
                        <a:spcAft>
                          <a:spcPts val="0"/>
                        </a:spcAft>
                      </a:pPr>
                      <a:endParaRPr lang="en-AU" sz="1000" b="1" dirty="0"/>
                    </a:p>
                  </a:txBody>
                  <a:tcPr marL="31570" marR="31570" marT="40094" marB="40094"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000" dirty="0"/>
                        <a:t>Receive and process 5-minute metering data.</a:t>
                      </a:r>
                    </a:p>
                  </a:txBody>
                  <a:tcPr marL="31570" marR="31570" marT="40094" marB="40094" anchor="ctr"/>
                </a:tc>
                <a:tc rowSpan="2">
                  <a:txBody>
                    <a:bodyPr/>
                    <a:lstStyle/>
                    <a:p>
                      <a:pPr>
                        <a:lnSpc>
                          <a:spcPct val="100000"/>
                        </a:lnSpc>
                        <a:spcBef>
                          <a:spcPts val="0"/>
                        </a:spcBef>
                        <a:spcAft>
                          <a:spcPts val="0"/>
                        </a:spcAft>
                      </a:pPr>
                      <a:endParaRPr lang="en-AU" sz="1000" dirty="0"/>
                    </a:p>
                  </a:txBody>
                  <a:tcPr marL="31570" marR="31570" marT="40094" marB="40094" anchor="ctr">
                    <a:solidFill>
                      <a:schemeClr val="tx1"/>
                    </a:solidFill>
                  </a:tcPr>
                </a:tc>
                <a:tc>
                  <a:txBody>
                    <a:bodyPr/>
                    <a:lstStyle/>
                    <a:p>
                      <a:pPr marL="171450" indent="-171450">
                        <a:lnSpc>
                          <a:spcPct val="100000"/>
                        </a:lnSpc>
                        <a:spcBef>
                          <a:spcPts val="0"/>
                        </a:spcBef>
                        <a:spcAft>
                          <a:spcPts val="0"/>
                        </a:spcAft>
                        <a:buFont typeface="Arial" panose="020B0604020202020204" pitchFamily="34" charset="0"/>
                        <a:buChar char="•"/>
                      </a:pPr>
                      <a:r>
                        <a:rPr lang="en-AU" sz="1000" dirty="0"/>
                        <a:t>10/10 DNSPs reporting</a:t>
                      </a:r>
                      <a:r>
                        <a:rPr lang="en-AU" sz="1000" b="0" dirty="0"/>
                        <a:t> ‘On track’</a:t>
                      </a:r>
                      <a:r>
                        <a:rPr lang="en-AU" sz="1000" dirty="0"/>
                        <a:t> to receive 5-min metering data and planning on participating in market trials.  </a:t>
                      </a:r>
                    </a:p>
                  </a:txBody>
                  <a:tcPr marL="31570" marR="31570" marT="40094" marB="40094" anchor="ctr"/>
                </a:tc>
                <a:extLst>
                  <a:ext uri="{0D108BD9-81ED-4DB2-BD59-A6C34878D82A}">
                    <a16:rowId xmlns:a16="http://schemas.microsoft.com/office/drawing/2014/main" val="3585666908"/>
                  </a:ext>
                </a:extLst>
              </a:tr>
              <a:tr h="561320">
                <a:tc vMerge="1">
                  <a:txBody>
                    <a:bodyPr/>
                    <a:lstStyle/>
                    <a:p>
                      <a:pPr algn="ctr"/>
                      <a:endParaRPr lang="en-AU" sz="1000" b="1"/>
                    </a:p>
                  </a:txBody>
                  <a:tcPr marL="36000" marR="36000" anchor="ctr"/>
                </a:tc>
                <a:tc>
                  <a:txBody>
                    <a:bodyPr/>
                    <a:lstStyle/>
                    <a:p>
                      <a:pPr>
                        <a:lnSpc>
                          <a:spcPct val="100000"/>
                        </a:lnSpc>
                        <a:spcBef>
                          <a:spcPts val="0"/>
                        </a:spcBef>
                        <a:spcAft>
                          <a:spcPts val="0"/>
                        </a:spcAft>
                      </a:pPr>
                      <a:r>
                        <a:rPr lang="en-AU" sz="1000" dirty="0"/>
                        <a:t>Provide GS metering and standing data updates (incl. NCONUML).</a:t>
                      </a:r>
                    </a:p>
                  </a:txBody>
                  <a:tcPr marL="31570" marR="31570" marT="40094" marB="40094" anchor="ctr"/>
                </a:tc>
                <a:tc vMerge="1">
                  <a:txBody>
                    <a:bodyPr/>
                    <a:lstStyle/>
                    <a:p>
                      <a:endParaRPr lang="en-AU" sz="1050"/>
                    </a:p>
                  </a:txBody>
                  <a:tcPr marL="36000" marR="36000" anchor="ctr">
                    <a:solidFill>
                      <a:schemeClr val="tx1"/>
                    </a:solidFill>
                  </a:tcPr>
                </a:tc>
                <a:tc>
                  <a:txBody>
                    <a:bodyPr/>
                    <a:lstStyle/>
                    <a:p>
                      <a:pPr marL="171450" indent="-171450">
                        <a:lnSpc>
                          <a:spcPct val="100000"/>
                        </a:lnSpc>
                        <a:spcBef>
                          <a:spcPts val="0"/>
                        </a:spcBef>
                        <a:spcAft>
                          <a:spcPts val="0"/>
                        </a:spcAft>
                        <a:buFont typeface="Arial" panose="020B0604020202020204" pitchFamily="34" charset="0"/>
                        <a:buChar char="•"/>
                      </a:pPr>
                      <a:r>
                        <a:rPr lang="en-AU" sz="1000" dirty="0"/>
                        <a:t>10/10 DNSPs </a:t>
                      </a:r>
                      <a:r>
                        <a:rPr lang="en-AU" sz="1000" b="0" dirty="0"/>
                        <a:t>reporting ‘On track</a:t>
                      </a:r>
                      <a:r>
                        <a:rPr lang="en-AU" sz="1000" dirty="0"/>
                        <a:t>’ with average program completion of 50-74%  </a:t>
                      </a:r>
                    </a:p>
                    <a:p>
                      <a:pPr marL="171450" indent="-171450">
                        <a:lnSpc>
                          <a:spcPct val="100000"/>
                        </a:lnSpc>
                        <a:spcBef>
                          <a:spcPts val="0"/>
                        </a:spcBef>
                        <a:spcAft>
                          <a:spcPts val="0"/>
                        </a:spcAft>
                        <a:buFont typeface="Arial" panose="020B0604020202020204" pitchFamily="34" charset="0"/>
                        <a:buChar char="•"/>
                      </a:pPr>
                      <a:r>
                        <a:rPr lang="en-AU" sz="1000" dirty="0">
                          <a:highlight>
                            <a:srgbClr val="FFFF00"/>
                          </a:highlight>
                        </a:rPr>
                        <a:t>GS Standing Data updates generally reported as ‘On track’ (including NCONUML)</a:t>
                      </a:r>
                      <a:r>
                        <a:rPr lang="en-AU" sz="1000" dirty="0"/>
                        <a:t>. </a:t>
                      </a:r>
                    </a:p>
                    <a:p>
                      <a:pPr marL="572414" marR="0" lvl="1" indent="-171450" algn="l" defTabSz="80192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000" dirty="0">
                          <a:highlight>
                            <a:srgbClr val="FFFF00"/>
                          </a:highlight>
                        </a:rPr>
                        <a:t>1 Participant reporting ‘At-risk’ for the delivery of NCONUML, </a:t>
                      </a:r>
                    </a:p>
                    <a:p>
                      <a:pPr marL="171450" indent="-171450">
                        <a:lnSpc>
                          <a:spcPct val="100000"/>
                        </a:lnSpc>
                        <a:spcBef>
                          <a:spcPts val="0"/>
                        </a:spcBef>
                        <a:spcAft>
                          <a:spcPts val="0"/>
                        </a:spcAft>
                        <a:buFont typeface="Arial" panose="020B0604020202020204" pitchFamily="34" charset="0"/>
                        <a:buChar char="•"/>
                      </a:pPr>
                      <a:r>
                        <a:rPr lang="en-AU" sz="1000" dirty="0">
                          <a:highlight>
                            <a:srgbClr val="FFFF00"/>
                          </a:highlight>
                        </a:rPr>
                        <a:t>Type 7 5-min metering data “On Track” </a:t>
                      </a:r>
                    </a:p>
                  </a:txBody>
                  <a:tcPr marL="31570" marR="31570" marT="40094" marB="40094" anchor="ctr"/>
                </a:tc>
                <a:extLst>
                  <a:ext uri="{0D108BD9-81ED-4DB2-BD59-A6C34878D82A}">
                    <a16:rowId xmlns:a16="http://schemas.microsoft.com/office/drawing/2014/main" val="905721622"/>
                  </a:ext>
                </a:extLst>
              </a:tr>
              <a:tr h="358129">
                <a:tc rowSpan="2">
                  <a:txBody>
                    <a:bodyPr/>
                    <a:lstStyle/>
                    <a:p>
                      <a:pPr algn="ctr"/>
                      <a:r>
                        <a:rPr lang="en-AU" sz="1000" b="1" dirty="0"/>
                        <a:t>TNSP</a:t>
                      </a:r>
                    </a:p>
                  </a:txBody>
                  <a:tcPr marL="31570" marR="31570" marT="40094" marB="40094"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AU" sz="1000" dirty="0"/>
                        <a:t>Receive and process 5-minute metering data</a:t>
                      </a:r>
                    </a:p>
                  </a:txBody>
                  <a:tcPr marL="31570" marR="31570" marT="40094" marB="40094" anchor="ctr"/>
                </a:tc>
                <a:tc rowSpan="2">
                  <a:txBody>
                    <a:bodyPr/>
                    <a:lstStyle/>
                    <a:p>
                      <a:endParaRPr lang="en-AU" sz="1000" dirty="0"/>
                    </a:p>
                  </a:txBody>
                  <a:tcPr marL="31570" marR="31570" marT="40094" marB="40094" anchor="ctr">
                    <a:solidFill>
                      <a:schemeClr val="tx1"/>
                    </a:solidFill>
                  </a:tcPr>
                </a:tc>
                <a:tc>
                  <a:txBody>
                    <a:bodyPr/>
                    <a:lstStyle/>
                    <a:p>
                      <a:pPr marL="171450" indent="-171450">
                        <a:buFont typeface="Arial" panose="020B0604020202020204" pitchFamily="34" charset="0"/>
                        <a:buChar char="•"/>
                      </a:pPr>
                      <a:r>
                        <a:rPr lang="en-AU" sz="1000" dirty="0">
                          <a:solidFill>
                            <a:schemeClr val="tx1"/>
                          </a:solidFill>
                        </a:rPr>
                        <a:t>6/6 TNSPs reporting ‘On track' to receive 5-min metering data</a:t>
                      </a:r>
                    </a:p>
                    <a:p>
                      <a:pPr marL="171450" indent="-171450">
                        <a:buFont typeface="Arial" panose="020B0604020202020204" pitchFamily="34" charset="0"/>
                        <a:buChar char="•"/>
                      </a:pPr>
                      <a:r>
                        <a:rPr lang="en-AU" sz="1000" dirty="0">
                          <a:solidFill>
                            <a:schemeClr val="tx1"/>
                          </a:solidFill>
                        </a:rPr>
                        <a:t>2/6 have the intention to receive 5-min metering data prior to the Rule commencement date</a:t>
                      </a:r>
                    </a:p>
                  </a:txBody>
                  <a:tcPr marL="31570" marR="31570" marT="40094" marB="40094" anchor="ctr"/>
                </a:tc>
                <a:extLst>
                  <a:ext uri="{0D108BD9-81ED-4DB2-BD59-A6C34878D82A}">
                    <a16:rowId xmlns:a16="http://schemas.microsoft.com/office/drawing/2014/main" val="1757833865"/>
                  </a:ext>
                </a:extLst>
              </a:tr>
              <a:tr h="233135">
                <a:tc vMerge="1">
                  <a:txBody>
                    <a:bodyPr/>
                    <a:lstStyle/>
                    <a:p>
                      <a:pPr algn="ctr"/>
                      <a:endParaRPr lang="en-AU" sz="1000" b="1"/>
                    </a:p>
                  </a:txBody>
                  <a:tcPr marL="36000" marR="36000"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AU" sz="1000" dirty="0"/>
                        <a:t>Provide GS metering and standing data updates </a:t>
                      </a:r>
                    </a:p>
                  </a:txBody>
                  <a:tcPr marL="31570" marR="31570" marT="40094" marB="40094" anchor="ctr"/>
                </a:tc>
                <a:tc vMerge="1">
                  <a:txBody>
                    <a:bodyPr/>
                    <a:lstStyle/>
                    <a:p>
                      <a:endParaRPr lang="en-AU" sz="1050"/>
                    </a:p>
                  </a:txBody>
                  <a:tcPr marL="36000" marR="36000" anchor="ctr">
                    <a:solidFill>
                      <a:schemeClr val="tx1"/>
                    </a:solidFill>
                  </a:tcPr>
                </a:tc>
                <a:tc>
                  <a:txBody>
                    <a:bodyPr/>
                    <a:lstStyle/>
                    <a:p>
                      <a:pPr marL="171450" indent="-171450">
                        <a:buFont typeface="Arial" panose="020B0604020202020204" pitchFamily="34" charset="0"/>
                        <a:buChar char="•"/>
                      </a:pPr>
                      <a:r>
                        <a:rPr lang="en-AU" sz="1000" dirty="0">
                          <a:solidFill>
                            <a:schemeClr val="tx1"/>
                          </a:solidFill>
                        </a:rPr>
                        <a:t>6/6 reporting ‘On track’.  </a:t>
                      </a:r>
                    </a:p>
                  </a:txBody>
                  <a:tcPr marL="31570" marR="31570" marT="40094" marB="40094" anchor="ctr"/>
                </a:tc>
                <a:extLst>
                  <a:ext uri="{0D108BD9-81ED-4DB2-BD59-A6C34878D82A}">
                    <a16:rowId xmlns:a16="http://schemas.microsoft.com/office/drawing/2014/main" val="4185138651"/>
                  </a:ext>
                </a:extLst>
              </a:tr>
              <a:tr h="561320">
                <a:tc rowSpan="3">
                  <a:txBody>
                    <a:bodyPr/>
                    <a:lstStyle/>
                    <a:p>
                      <a:pPr algn="ctr"/>
                      <a:r>
                        <a:rPr lang="en-AU" sz="1000" b="1" dirty="0"/>
                        <a:t>MDP</a:t>
                      </a:r>
                    </a:p>
                  </a:txBody>
                  <a:tcPr marL="31570" marR="31570" marT="40094" marB="40094" anchor="ctr"/>
                </a:tc>
                <a:tc>
                  <a:txBody>
                    <a:bodyPr/>
                    <a:lstStyle/>
                    <a:p>
                      <a:r>
                        <a:rPr lang="en-AU" sz="1000" dirty="0"/>
                        <a:t>Provide 5-minute metering data </a:t>
                      </a:r>
                      <a:r>
                        <a:rPr lang="en-AU" sz="1000" b="1" dirty="0"/>
                        <a:t>T1-3 distribution connected meters, type 7 meters. </a:t>
                      </a:r>
                    </a:p>
                  </a:txBody>
                  <a:tcPr marL="31570" marR="31570" marT="40094" marB="40094" anchor="ctr"/>
                </a:tc>
                <a:tc rowSpan="3">
                  <a:txBody>
                    <a:bodyPr/>
                    <a:lstStyle/>
                    <a:p>
                      <a:endParaRPr lang="en-AU" sz="1000" dirty="0"/>
                    </a:p>
                  </a:txBody>
                  <a:tcPr marL="31570" marR="31570" marT="40094" marB="40094" anchor="ctr">
                    <a:solidFill>
                      <a:schemeClr val="tx1"/>
                    </a:solidFill>
                  </a:tcPr>
                </a:tc>
                <a:tc>
                  <a:txBody>
                    <a:bodyPr/>
                    <a:lstStyle/>
                    <a:p>
                      <a:pPr marL="171450" indent="-171450">
                        <a:buFont typeface="Arial" panose="020B0604020202020204" pitchFamily="34" charset="0"/>
                        <a:buChar char="•"/>
                      </a:pPr>
                      <a:r>
                        <a:rPr lang="en-AU" sz="1000" dirty="0"/>
                        <a:t>16/17 MDPs reporting ‘On track’, representing 100% coverage of Tranche 1 NMIS</a:t>
                      </a:r>
                    </a:p>
                    <a:p>
                      <a:pPr marL="628650" lvl="1" indent="-171450">
                        <a:buFont typeface="Arial" panose="020B0604020202020204" pitchFamily="34" charset="0"/>
                        <a:buChar char="•"/>
                      </a:pPr>
                      <a:r>
                        <a:rPr lang="en-AU" sz="1000" dirty="0">
                          <a:highlight>
                            <a:srgbClr val="FFFF00"/>
                          </a:highlight>
                        </a:rPr>
                        <a:t>1 participant ‘At risk’, recovery plan is in place</a:t>
                      </a:r>
                      <a:r>
                        <a:rPr lang="en-AU" sz="1000" dirty="0"/>
                        <a:t> </a:t>
                      </a:r>
                    </a:p>
                    <a:p>
                      <a:pPr marL="171450" indent="-171450">
                        <a:buFont typeface="Arial" panose="020B0604020202020204" pitchFamily="34" charset="0"/>
                        <a:buChar char="•"/>
                      </a:pPr>
                      <a:r>
                        <a:rPr lang="en-AU" sz="1000" dirty="0"/>
                        <a:t>17/17  MDPs report ‘On track’ for the delivery of 5-min metering data by 1 October, including</a:t>
                      </a:r>
                      <a:r>
                        <a:rPr lang="en-AU" sz="1000" dirty="0">
                          <a:highlight>
                            <a:srgbClr val="FFFF00"/>
                          </a:highlight>
                        </a:rPr>
                        <a:t> 1 MDP flagging “A risk” for delivery of T1-3 customer meters </a:t>
                      </a:r>
                    </a:p>
                  </a:txBody>
                  <a:tcPr marL="31570" marR="31570" marT="40094" marB="40094" anchor="ctr"/>
                </a:tc>
                <a:extLst>
                  <a:ext uri="{0D108BD9-81ED-4DB2-BD59-A6C34878D82A}">
                    <a16:rowId xmlns:a16="http://schemas.microsoft.com/office/drawing/2014/main" val="1053141533"/>
                  </a:ext>
                </a:extLst>
              </a:tr>
              <a:tr h="609838">
                <a:tc vMerge="1">
                  <a:txBody>
                    <a:bodyPr/>
                    <a:lstStyle/>
                    <a:p>
                      <a:pPr algn="ctr"/>
                      <a:endParaRPr lang="en-AU" sz="1000" b="1"/>
                    </a:p>
                  </a:txBody>
                  <a:tcPr marL="36000" marR="36000" anchor="ctr"/>
                </a:tc>
                <a:tc>
                  <a:txBody>
                    <a:bodyPr/>
                    <a:lstStyle/>
                    <a:p>
                      <a:r>
                        <a:rPr lang="en-AU" sz="1000" dirty="0"/>
                        <a:t>Provide type 4, 4A, Vic Ami metering data at 5-minute granularity by 1 December 2022</a:t>
                      </a:r>
                    </a:p>
                  </a:txBody>
                  <a:tcPr marL="31570" marR="31570" marT="40094" marB="40094" anchor="ctr"/>
                </a:tc>
                <a:tc vMerge="1">
                  <a:txBody>
                    <a:bodyPr/>
                    <a:lstStyle/>
                    <a:p>
                      <a:endParaRPr lang="en-AU" sz="1050"/>
                    </a:p>
                  </a:txBody>
                  <a:tcPr marL="36000" marR="36000" anchor="ctr">
                    <a:solidFill>
                      <a:schemeClr val="tx1"/>
                    </a:solidFill>
                  </a:tcPr>
                </a:tc>
                <a:tc>
                  <a:txBody>
                    <a:bodyPr/>
                    <a:lstStyle/>
                    <a:p>
                      <a:pPr marL="171450" indent="-171450">
                        <a:buFont typeface="Arial" panose="020B0604020202020204" pitchFamily="34" charset="0"/>
                        <a:buChar char="•"/>
                      </a:pPr>
                      <a:r>
                        <a:rPr lang="en-AU" sz="1000" dirty="0"/>
                        <a:t>Majority of tranche 2 rollouts scheduled to commence from 3</a:t>
                      </a:r>
                      <a:r>
                        <a:rPr lang="en-AU" sz="1000" baseline="30000" dirty="0"/>
                        <a:t>rd</a:t>
                      </a:r>
                      <a:r>
                        <a:rPr lang="en-AU" sz="1000" dirty="0"/>
                        <a:t> quarter of 2021. </a:t>
                      </a:r>
                    </a:p>
                    <a:p>
                      <a:pPr marL="171450" indent="-171450">
                        <a:buFont typeface="Arial" panose="020B0604020202020204" pitchFamily="34" charset="0"/>
                        <a:buChar char="•"/>
                      </a:pPr>
                      <a:r>
                        <a:rPr lang="en-AU" sz="1000" dirty="0"/>
                        <a:t>100% of MDPs reporting ‘On track’ for interval meter delivery by Rule commencement. </a:t>
                      </a:r>
                    </a:p>
                  </a:txBody>
                  <a:tcPr marL="31570" marR="31570" marT="40094" marB="40094" anchor="ctr"/>
                </a:tc>
                <a:extLst>
                  <a:ext uri="{0D108BD9-81ED-4DB2-BD59-A6C34878D82A}">
                    <a16:rowId xmlns:a16="http://schemas.microsoft.com/office/drawing/2014/main" val="1633647725"/>
                  </a:ext>
                </a:extLst>
              </a:tr>
              <a:tr h="343040">
                <a:tc vMerge="1">
                  <a:txBody>
                    <a:bodyPr/>
                    <a:lstStyle/>
                    <a:p>
                      <a:pPr algn="ctr"/>
                      <a:endParaRPr lang="en-AU" sz="1000" b="1"/>
                    </a:p>
                  </a:txBody>
                  <a:tcPr marL="36000" marR="36000" anchor="ctr"/>
                </a:tc>
                <a:tc>
                  <a:txBody>
                    <a:bodyPr/>
                    <a:lstStyle/>
                    <a:p>
                      <a:r>
                        <a:rPr lang="en-AU" sz="1000" dirty="0"/>
                        <a:t>Provide basic metering data for tier 1 NMIs to AEMO.</a:t>
                      </a:r>
                    </a:p>
                  </a:txBody>
                  <a:tcPr marL="31570" marR="31570" marT="40094" marB="40094" anchor="ctr"/>
                </a:tc>
                <a:tc vMerge="1">
                  <a:txBody>
                    <a:bodyPr/>
                    <a:lstStyle/>
                    <a:p>
                      <a:endParaRPr lang="en-AU" sz="1050"/>
                    </a:p>
                  </a:txBody>
                  <a:tcPr marL="36000" marR="36000" anchor="ctr">
                    <a:solidFill>
                      <a:schemeClr val="tx1"/>
                    </a:solidFill>
                  </a:tcPr>
                </a:tc>
                <a:tc>
                  <a:txBody>
                    <a:bodyPr/>
                    <a:lstStyle/>
                    <a:p>
                      <a:pPr marL="171450" indent="-171450">
                        <a:buFont typeface="Arial" panose="020B0604020202020204" pitchFamily="34" charset="0"/>
                        <a:buChar char="•"/>
                      </a:pPr>
                      <a:r>
                        <a:rPr lang="en-AU" sz="1000" dirty="0"/>
                        <a:t>3 MDPs reporting ‘Completed’, 6 MDPs reporting “On Track” </a:t>
                      </a:r>
                    </a:p>
                    <a:p>
                      <a:pPr marL="171450" indent="-171450">
                        <a:buFont typeface="Arial" panose="020B0604020202020204" pitchFamily="34" charset="0"/>
                        <a:buChar char="•"/>
                      </a:pPr>
                      <a:r>
                        <a:rPr lang="en-AU" sz="1000" dirty="0">
                          <a:highlight>
                            <a:srgbClr val="FFFF00"/>
                          </a:highlight>
                        </a:rPr>
                        <a:t>1 MDP reporting ‘Late’ against the MTP with a plan to commence data delivery prior to 1 Oct</a:t>
                      </a:r>
                    </a:p>
                  </a:txBody>
                  <a:tcPr marL="31570" marR="31570" marT="40094" marB="40094" anchor="ctr"/>
                </a:tc>
                <a:extLst>
                  <a:ext uri="{0D108BD9-81ED-4DB2-BD59-A6C34878D82A}">
                    <a16:rowId xmlns:a16="http://schemas.microsoft.com/office/drawing/2014/main" val="1924814000"/>
                  </a:ext>
                </a:extLst>
              </a:tr>
              <a:tr h="44103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AU" sz="1000" b="1" dirty="0"/>
                        <a:t>MP, MC</a:t>
                      </a:r>
                    </a:p>
                    <a:p>
                      <a:pPr algn="ctr"/>
                      <a:endParaRPr lang="en-AU" sz="1000" b="1" dirty="0"/>
                    </a:p>
                  </a:txBody>
                  <a:tcPr marL="31570" marR="31570" marT="40094" marB="40094" anchor="ctr"/>
                </a:tc>
                <a:tc>
                  <a:txBody>
                    <a:bodyPr/>
                    <a:lstStyle/>
                    <a:p>
                      <a:pPr algn="l"/>
                      <a:r>
                        <a:rPr lang="en-AU" sz="1000" dirty="0"/>
                        <a:t>All T1-3,4* meters are able to produce and store 5-minute data. </a:t>
                      </a:r>
                    </a:p>
                  </a:txBody>
                  <a:tcPr marL="31570" marR="31570" marT="40094" marB="40094" anchor="ctr"/>
                </a:tc>
                <a:tc>
                  <a:txBody>
                    <a:bodyPr/>
                    <a:lstStyle/>
                    <a:p>
                      <a:pPr algn="ctr"/>
                      <a:endParaRPr lang="en-AU" sz="1000" dirty="0">
                        <a:highlight>
                          <a:srgbClr val="FFFF00"/>
                        </a:highlight>
                      </a:endParaRPr>
                    </a:p>
                  </a:txBody>
                  <a:tcPr marL="31570" marR="31570" marT="40094" marB="40094" anchor="ctr">
                    <a:solidFill>
                      <a:schemeClr val="tx1"/>
                    </a:solidFill>
                  </a:tcPr>
                </a:tc>
                <a:tc>
                  <a:txBody>
                    <a:bodyPr/>
                    <a:lstStyle/>
                    <a:p>
                      <a:pPr marL="171450" indent="-171450">
                        <a:buFont typeface="Arial" panose="020B0604020202020204" pitchFamily="34" charset="0"/>
                        <a:buChar char="•"/>
                      </a:pPr>
                      <a:r>
                        <a:rPr lang="en-AU" sz="1000" dirty="0"/>
                        <a:t>18 /19 MPs representing tranche 1 meters reporting ‘On track’ </a:t>
                      </a:r>
                    </a:p>
                    <a:p>
                      <a:pPr marL="171450" indent="-171450">
                        <a:buFont typeface="Arial" panose="020B0604020202020204" pitchFamily="34" charset="0"/>
                        <a:buChar char="•"/>
                      </a:pPr>
                      <a:r>
                        <a:rPr lang="en-AU" sz="1000" dirty="0">
                          <a:highlight>
                            <a:srgbClr val="FFFF00"/>
                          </a:highlight>
                        </a:rPr>
                        <a:t>1 reporting ‘Late’ with a stated remediation plan</a:t>
                      </a:r>
                    </a:p>
                    <a:p>
                      <a:pPr marL="171450" indent="-171450">
                        <a:buFont typeface="Arial" panose="020B0604020202020204" pitchFamily="34" charset="0"/>
                        <a:buChar char="•"/>
                      </a:pPr>
                      <a:endParaRPr lang="en-AU" sz="1000" dirty="0">
                        <a:highlight>
                          <a:srgbClr val="FFFF00"/>
                        </a:highlight>
                      </a:endParaRPr>
                    </a:p>
                  </a:txBody>
                  <a:tcPr marL="31570" marR="31570" marT="40094" marB="40094" anchor="ctr"/>
                </a:tc>
                <a:extLst>
                  <a:ext uri="{0D108BD9-81ED-4DB2-BD59-A6C34878D82A}">
                    <a16:rowId xmlns:a16="http://schemas.microsoft.com/office/drawing/2014/main" val="413364890"/>
                  </a:ext>
                </a:extLst>
              </a:tr>
              <a:tr h="396278">
                <a:tc>
                  <a:txBody>
                    <a:bodyPr/>
                    <a:lstStyle/>
                    <a:p>
                      <a:pPr algn="ctr"/>
                      <a:r>
                        <a:rPr lang="en-AU" sz="1000" b="1" dirty="0"/>
                        <a:t>Summary</a:t>
                      </a:r>
                    </a:p>
                  </a:txBody>
                  <a:tcPr marL="31570" marR="31570" marT="40094" marB="40094" anchor="ctr"/>
                </a:tc>
                <a:tc>
                  <a:txBody>
                    <a:bodyPr/>
                    <a:lstStyle/>
                    <a:p>
                      <a:pPr algn="ctr"/>
                      <a:r>
                        <a:rPr lang="en-AU" sz="1000" dirty="0"/>
                        <a:t>-</a:t>
                      </a:r>
                    </a:p>
                    <a:p>
                      <a:pPr algn="ctr"/>
                      <a:endParaRPr lang="en-AU" sz="1000" dirty="0"/>
                    </a:p>
                    <a:p>
                      <a:pPr algn="ctr"/>
                      <a:endParaRPr lang="en-AU" sz="1000" dirty="0"/>
                    </a:p>
                  </a:txBody>
                  <a:tcPr marL="31570" marR="31570" marT="40094" marB="40094" anchor="ctr"/>
                </a:tc>
                <a:tc>
                  <a:txBody>
                    <a:bodyPr/>
                    <a:lstStyle/>
                    <a:p>
                      <a:pPr algn="ctr"/>
                      <a:r>
                        <a:rPr lang="en-AU" sz="1000" dirty="0"/>
                        <a:t>-</a:t>
                      </a:r>
                    </a:p>
                  </a:txBody>
                  <a:tcPr marL="31570" marR="31570" marT="40094" marB="40094" anchor="ctr">
                    <a:solidFill>
                      <a:srgbClr val="D8D9DE"/>
                    </a:solidFill>
                  </a:tcPr>
                </a:tc>
                <a:tc>
                  <a:txBody>
                    <a:bodyPr/>
                    <a:lstStyle/>
                    <a:p>
                      <a:r>
                        <a:rPr lang="en-AU" sz="1000" dirty="0"/>
                        <a:t>Overall summary “on track” , no systemic issues identified, individual exceptions noted</a:t>
                      </a:r>
                    </a:p>
                  </a:txBody>
                  <a:tcPr marL="31570" marR="31570" marT="40094" marB="40094" anchor="ctr"/>
                </a:tc>
                <a:extLst>
                  <a:ext uri="{0D108BD9-81ED-4DB2-BD59-A6C34878D82A}">
                    <a16:rowId xmlns:a16="http://schemas.microsoft.com/office/drawing/2014/main" val="3615317680"/>
                  </a:ext>
                </a:extLst>
              </a:tr>
            </a:tbl>
          </a:graphicData>
        </a:graphic>
      </p:graphicFrame>
      <p:sp>
        <p:nvSpPr>
          <p:cNvPr id="13" name="TextBox 12">
            <a:extLst>
              <a:ext uri="{FF2B5EF4-FFF2-40B4-BE49-F238E27FC236}">
                <a16:creationId xmlns:a16="http://schemas.microsoft.com/office/drawing/2014/main" id="{61115B58-5F85-4F98-A868-2F234E7CC768}"/>
              </a:ext>
            </a:extLst>
          </p:cNvPr>
          <p:cNvSpPr txBox="1"/>
          <p:nvPr/>
        </p:nvSpPr>
        <p:spPr>
          <a:xfrm>
            <a:off x="9117685" y="7100780"/>
            <a:ext cx="1746077" cy="269934"/>
          </a:xfrm>
          <a:prstGeom prst="rect">
            <a:avLst/>
          </a:prstGeom>
          <a:noFill/>
        </p:spPr>
        <p:txBody>
          <a:bodyPr wrap="square" lIns="80189" tIns="40094" rIns="80189" bIns="40094" rtlCol="0" anchor="t">
            <a:spAutoFit/>
          </a:bodyPr>
          <a:lstStyle/>
          <a:p>
            <a:r>
              <a:rPr lang="en-AU" sz="1228" dirty="0"/>
              <a:t>*** As At 22 Feb 2021</a:t>
            </a:r>
          </a:p>
        </p:txBody>
      </p:sp>
      <p:grpSp>
        <p:nvGrpSpPr>
          <p:cNvPr id="5" name="Group 4">
            <a:extLst>
              <a:ext uri="{FF2B5EF4-FFF2-40B4-BE49-F238E27FC236}">
                <a16:creationId xmlns:a16="http://schemas.microsoft.com/office/drawing/2014/main" id="{2ACFC667-7033-465F-A25F-15F7F513A4A8}"/>
              </a:ext>
            </a:extLst>
          </p:cNvPr>
          <p:cNvGrpSpPr/>
          <p:nvPr/>
        </p:nvGrpSpPr>
        <p:grpSpPr>
          <a:xfrm>
            <a:off x="4399375" y="2131603"/>
            <a:ext cx="526397" cy="5101527"/>
            <a:chOff x="4389328" y="2246982"/>
            <a:chExt cx="526397" cy="5101527"/>
          </a:xfrm>
        </p:grpSpPr>
        <p:sp>
          <p:nvSpPr>
            <p:cNvPr id="23" name="Flowchart: Connector 22">
              <a:extLst>
                <a:ext uri="{FF2B5EF4-FFF2-40B4-BE49-F238E27FC236}">
                  <a16:creationId xmlns:a16="http://schemas.microsoft.com/office/drawing/2014/main" id="{8B219651-3E32-4CA7-A61E-4506A95194D6}"/>
                </a:ext>
              </a:extLst>
            </p:cNvPr>
            <p:cNvSpPr/>
            <p:nvPr/>
          </p:nvSpPr>
          <p:spPr>
            <a:xfrm>
              <a:off x="4389328" y="2246982"/>
              <a:ext cx="506903" cy="50690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defTabSz="801929">
                <a:defRPr/>
              </a:pPr>
              <a:r>
                <a:rPr lang="en-AU" sz="1000" dirty="0">
                  <a:solidFill>
                    <a:srgbClr val="FFFFFF"/>
                  </a:solidFill>
                  <a:latin typeface="Segoe UI Semilight"/>
                </a:rPr>
                <a:t>On track</a:t>
              </a:r>
            </a:p>
          </p:txBody>
        </p:sp>
        <p:sp>
          <p:nvSpPr>
            <p:cNvPr id="27" name="Flowchart: Connector 26">
              <a:extLst>
                <a:ext uri="{FF2B5EF4-FFF2-40B4-BE49-F238E27FC236}">
                  <a16:creationId xmlns:a16="http://schemas.microsoft.com/office/drawing/2014/main" id="{452B3BBF-2847-479C-8155-6B43D3B8422E}"/>
                </a:ext>
              </a:extLst>
            </p:cNvPr>
            <p:cNvSpPr/>
            <p:nvPr/>
          </p:nvSpPr>
          <p:spPr>
            <a:xfrm>
              <a:off x="4408822" y="4020230"/>
              <a:ext cx="506903" cy="50690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defTabSz="801929">
                <a:defRPr/>
              </a:pPr>
              <a:r>
                <a:rPr lang="en-AU" sz="1000" dirty="0">
                  <a:solidFill>
                    <a:srgbClr val="FFFFFF"/>
                  </a:solidFill>
                  <a:latin typeface="Segoe UI Semilight"/>
                </a:rPr>
                <a:t>On track</a:t>
              </a:r>
            </a:p>
          </p:txBody>
        </p:sp>
        <p:sp>
          <p:nvSpPr>
            <p:cNvPr id="28" name="Flowchart: Connector 27">
              <a:extLst>
                <a:ext uri="{FF2B5EF4-FFF2-40B4-BE49-F238E27FC236}">
                  <a16:creationId xmlns:a16="http://schemas.microsoft.com/office/drawing/2014/main" id="{AB3D8BE6-DB0D-4F1C-A0F5-91D54FB936A9}"/>
                </a:ext>
              </a:extLst>
            </p:cNvPr>
            <p:cNvSpPr/>
            <p:nvPr/>
          </p:nvSpPr>
          <p:spPr>
            <a:xfrm>
              <a:off x="4395666" y="5240573"/>
              <a:ext cx="506903" cy="50690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defTabSz="801929">
                <a:defRPr/>
              </a:pPr>
              <a:r>
                <a:rPr lang="en-AU" sz="1000" dirty="0">
                  <a:solidFill>
                    <a:srgbClr val="FFFFFF"/>
                  </a:solidFill>
                  <a:latin typeface="Segoe UI Semilight"/>
                </a:rPr>
                <a:t>On track</a:t>
              </a:r>
            </a:p>
          </p:txBody>
        </p:sp>
        <p:sp>
          <p:nvSpPr>
            <p:cNvPr id="29" name="Flowchart: Connector 28">
              <a:extLst>
                <a:ext uri="{FF2B5EF4-FFF2-40B4-BE49-F238E27FC236}">
                  <a16:creationId xmlns:a16="http://schemas.microsoft.com/office/drawing/2014/main" id="{06AFC3B4-B79D-41E0-B10B-60B74D5FEE9C}"/>
                </a:ext>
              </a:extLst>
            </p:cNvPr>
            <p:cNvSpPr/>
            <p:nvPr/>
          </p:nvSpPr>
          <p:spPr>
            <a:xfrm>
              <a:off x="4402244" y="6307302"/>
              <a:ext cx="506903" cy="50690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defTabSz="801929">
                <a:defRPr/>
              </a:pPr>
              <a:r>
                <a:rPr lang="en-AU" sz="1000" dirty="0">
                  <a:solidFill>
                    <a:srgbClr val="FFFFFF"/>
                  </a:solidFill>
                  <a:latin typeface="Segoe UI Semilight"/>
                </a:rPr>
                <a:t>On track</a:t>
              </a:r>
            </a:p>
          </p:txBody>
        </p:sp>
        <p:sp>
          <p:nvSpPr>
            <p:cNvPr id="30" name="Flowchart: Connector 29">
              <a:extLst>
                <a:ext uri="{FF2B5EF4-FFF2-40B4-BE49-F238E27FC236}">
                  <a16:creationId xmlns:a16="http://schemas.microsoft.com/office/drawing/2014/main" id="{6D903ECF-4836-4051-9BA8-F92ACBC5B104}"/>
                </a:ext>
              </a:extLst>
            </p:cNvPr>
            <p:cNvSpPr/>
            <p:nvPr/>
          </p:nvSpPr>
          <p:spPr>
            <a:xfrm>
              <a:off x="4395666" y="6841606"/>
              <a:ext cx="506903" cy="50690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lvl="0" algn="ctr">
                <a:defRPr/>
              </a:pPr>
              <a:r>
                <a:rPr lang="en-AU" sz="1000" dirty="0">
                  <a:solidFill>
                    <a:srgbClr val="FFFFFF"/>
                  </a:solidFill>
                  <a:latin typeface="Segoe UI Semilight"/>
                </a:rPr>
                <a:t>On </a:t>
              </a:r>
              <a:r>
                <a:rPr lang="en-AU" sz="1000" dirty="0">
                  <a:solidFill>
                    <a:srgbClr val="FFFFFF"/>
                  </a:solidFill>
                </a:rPr>
                <a:t>track</a:t>
              </a:r>
              <a:endParaRPr lang="en-AU" sz="1000" dirty="0">
                <a:solidFill>
                  <a:srgbClr val="FFFFFF"/>
                </a:solidFill>
                <a:latin typeface="Segoe UI Semilight"/>
              </a:endParaRPr>
            </a:p>
          </p:txBody>
        </p:sp>
        <p:sp>
          <p:nvSpPr>
            <p:cNvPr id="14" name="Flowchart: Connector 13">
              <a:extLst>
                <a:ext uri="{FF2B5EF4-FFF2-40B4-BE49-F238E27FC236}">
                  <a16:creationId xmlns:a16="http://schemas.microsoft.com/office/drawing/2014/main" id="{4A04CE51-0098-4F86-B377-75BFE768C28D}"/>
                </a:ext>
              </a:extLst>
            </p:cNvPr>
            <p:cNvSpPr/>
            <p:nvPr/>
          </p:nvSpPr>
          <p:spPr>
            <a:xfrm>
              <a:off x="4389328" y="3154219"/>
              <a:ext cx="506903" cy="50690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31570" rIns="31570" rtlCol="0" anchor="ctr"/>
            <a:lstStyle/>
            <a:p>
              <a:pPr algn="ctr" defTabSz="801929">
                <a:defRPr/>
              </a:pPr>
              <a:r>
                <a:rPr lang="en-AU" sz="1000" dirty="0">
                  <a:solidFill>
                    <a:srgbClr val="FFFFFF"/>
                  </a:solidFill>
                  <a:latin typeface="Segoe UI Semilight"/>
                </a:rPr>
                <a:t>On track</a:t>
              </a:r>
            </a:p>
          </p:txBody>
        </p:sp>
      </p:grpSp>
    </p:spTree>
    <p:extLst>
      <p:ext uri="{BB962C8B-B14F-4D97-AF65-F5344CB8AC3E}">
        <p14:creationId xmlns:p14="http://schemas.microsoft.com/office/powerpoint/2010/main" val="1322239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5FCD6-6009-4C00-A987-1BE3EEB4D728}"/>
              </a:ext>
            </a:extLst>
          </p:cNvPr>
          <p:cNvSpPr>
            <a:spLocks noGrp="1"/>
          </p:cNvSpPr>
          <p:nvPr>
            <p:ph type="title"/>
          </p:nvPr>
        </p:nvSpPr>
        <p:spPr>
          <a:xfrm>
            <a:off x="206547" y="150494"/>
            <a:ext cx="10255424" cy="1310695"/>
          </a:xfrm>
        </p:spPr>
        <p:txBody>
          <a:bodyPr/>
          <a:lstStyle/>
          <a:p>
            <a:r>
              <a:rPr lang="en-AU" dirty="0"/>
              <a:t>Readiness report summary</a:t>
            </a:r>
          </a:p>
        </p:txBody>
      </p:sp>
      <p:sp>
        <p:nvSpPr>
          <p:cNvPr id="3" name="Content Placeholder 2">
            <a:extLst>
              <a:ext uri="{FF2B5EF4-FFF2-40B4-BE49-F238E27FC236}">
                <a16:creationId xmlns:a16="http://schemas.microsoft.com/office/drawing/2014/main" id="{0A29A197-A1BA-4B29-9CD8-7E11CB479ECA}"/>
              </a:ext>
            </a:extLst>
          </p:cNvPr>
          <p:cNvSpPr>
            <a:spLocks noGrp="1"/>
          </p:cNvSpPr>
          <p:nvPr>
            <p:ph idx="1"/>
          </p:nvPr>
        </p:nvSpPr>
        <p:spPr>
          <a:xfrm>
            <a:off x="206546" y="1611683"/>
            <a:ext cx="10255425" cy="5479713"/>
          </a:xfrm>
        </p:spPr>
        <p:txBody>
          <a:bodyPr vert="horz" lIns="91440" tIns="45720" rIns="91440" bIns="45720" rtlCol="0" anchor="t">
            <a:normAutofit fontScale="77500" lnSpcReduction="20000"/>
          </a:bodyPr>
          <a:lstStyle/>
          <a:p>
            <a:pPr marL="200025" lvl="0" indent="-200025">
              <a:lnSpc>
                <a:spcPct val="110000"/>
              </a:lnSpc>
            </a:pPr>
            <a:r>
              <a:rPr lang="en-AU" sz="2800" dirty="0"/>
              <a:t>Reporting against MTP Dates</a:t>
            </a:r>
            <a:endParaRPr lang="en-US" dirty="0"/>
          </a:p>
          <a:p>
            <a:pPr marL="601345" lvl="1" indent="-200025">
              <a:lnSpc>
                <a:spcPct val="110000"/>
              </a:lnSpc>
            </a:pPr>
            <a:r>
              <a:rPr lang="en-AU" sz="2449" dirty="0"/>
              <a:t>Participants are to report status and progress against transition end dates, not Rule dates</a:t>
            </a:r>
            <a:endParaRPr lang="en-AU" sz="2449" dirty="0">
              <a:cs typeface="Segoe UI Semilight"/>
            </a:endParaRPr>
          </a:p>
          <a:p>
            <a:pPr marL="1002030" lvl="2" indent="-200025">
              <a:lnSpc>
                <a:spcPct val="110000"/>
              </a:lnSpc>
            </a:pPr>
            <a:r>
              <a:rPr lang="en-AU" sz="2098" dirty="0"/>
              <a:t>If a MTP transition end date cannot/will not be met, a remediation plan must be provided</a:t>
            </a:r>
            <a:endParaRPr lang="en-AU" sz="2098" dirty="0">
              <a:cs typeface="Segoe UI Semilight"/>
            </a:endParaRPr>
          </a:p>
          <a:p>
            <a:pPr marL="200025" indent="-200025">
              <a:lnSpc>
                <a:spcPct val="110000"/>
              </a:lnSpc>
            </a:pPr>
            <a:r>
              <a:rPr lang="en-AU" sz="2800" dirty="0"/>
              <a:t>Approach to reporting MTP activities as ‘Late’ or ‘At Risk’ </a:t>
            </a:r>
            <a:endParaRPr lang="en-AU" sz="2800" dirty="0">
              <a:cs typeface="Segoe UI Semilight"/>
            </a:endParaRPr>
          </a:p>
          <a:p>
            <a:pPr marL="601345" lvl="1" indent="-200025">
              <a:lnSpc>
                <a:spcPct val="110000"/>
              </a:lnSpc>
            </a:pPr>
            <a:r>
              <a:rPr lang="en-AU" sz="2400" dirty="0"/>
              <a:t>Activities to be reported as ‘Late’ only where:</a:t>
            </a:r>
            <a:endParaRPr lang="en-AU" sz="2400" dirty="0">
              <a:cs typeface="Segoe UI Semilight"/>
            </a:endParaRPr>
          </a:p>
          <a:p>
            <a:pPr marL="1002030" lvl="2" indent="-200025">
              <a:lnSpc>
                <a:spcPct val="110000"/>
              </a:lnSpc>
              <a:spcBef>
                <a:spcPts val="438"/>
              </a:spcBef>
            </a:pPr>
            <a:r>
              <a:rPr lang="en-AU" sz="2050" dirty="0">
                <a:cs typeface="Segoe UI Semilight"/>
              </a:rPr>
              <a:t>The MTP transition end date has </a:t>
            </a:r>
            <a:r>
              <a:rPr lang="en-AU" sz="2050" dirty="0">
                <a:solidFill>
                  <a:srgbClr val="FF0000"/>
                </a:solidFill>
                <a:cs typeface="Segoe UI Semilight"/>
              </a:rPr>
              <a:t>passed</a:t>
            </a:r>
            <a:r>
              <a:rPr lang="en-AU" sz="2050" dirty="0">
                <a:cs typeface="Segoe UI Semilight"/>
              </a:rPr>
              <a:t>, and the activity has </a:t>
            </a:r>
            <a:r>
              <a:rPr lang="en-AU" sz="2050" dirty="0">
                <a:solidFill>
                  <a:srgbClr val="FF0000"/>
                </a:solidFill>
                <a:cs typeface="Segoe UI Semilight"/>
              </a:rPr>
              <a:t>not</a:t>
            </a:r>
            <a:r>
              <a:rPr lang="en-AU" sz="2050" dirty="0">
                <a:cs typeface="Segoe UI Semilight"/>
              </a:rPr>
              <a:t> been completed</a:t>
            </a:r>
          </a:p>
          <a:p>
            <a:pPr marL="1002030" lvl="2" indent="-200025">
              <a:lnSpc>
                <a:spcPct val="110000"/>
              </a:lnSpc>
              <a:spcBef>
                <a:spcPts val="438"/>
              </a:spcBef>
            </a:pPr>
            <a:r>
              <a:rPr lang="en-AU" sz="2050" dirty="0">
                <a:cs typeface="Segoe UI Semilight"/>
              </a:rPr>
              <a:t>The MTP activity will </a:t>
            </a:r>
            <a:r>
              <a:rPr lang="en-AU" sz="2050" dirty="0">
                <a:solidFill>
                  <a:srgbClr val="FF0000"/>
                </a:solidFill>
                <a:cs typeface="Segoe UI Semilight"/>
              </a:rPr>
              <a:t>not</a:t>
            </a:r>
            <a:r>
              <a:rPr lang="en-AU" sz="2050" dirty="0">
                <a:cs typeface="Segoe UI Semilight"/>
              </a:rPr>
              <a:t> be completed by the MTP transition end date </a:t>
            </a:r>
            <a:r>
              <a:rPr lang="en-AU" sz="2050" dirty="0">
                <a:solidFill>
                  <a:srgbClr val="FF0000"/>
                </a:solidFill>
                <a:cs typeface="Segoe UI Semilight"/>
              </a:rPr>
              <a:t>even with remediation</a:t>
            </a:r>
            <a:endParaRPr lang="en-AU" sz="2050" dirty="0">
              <a:solidFill>
                <a:srgbClr val="FF0000"/>
              </a:solidFill>
            </a:endParaRPr>
          </a:p>
          <a:p>
            <a:pPr marL="1402994" lvl="3" indent="-200025">
              <a:lnSpc>
                <a:spcPct val="110000"/>
              </a:lnSpc>
              <a:spcBef>
                <a:spcPts val="438"/>
              </a:spcBef>
            </a:pPr>
            <a:r>
              <a:rPr lang="en-AU" sz="1875" dirty="0">
                <a:cs typeface="Segoe UI Semilight"/>
              </a:rPr>
              <a:t>The remediation plan is to be provided with the readiness survey, including expected completion date</a:t>
            </a:r>
            <a:endParaRPr lang="en-AU" sz="1875" dirty="0"/>
          </a:p>
          <a:p>
            <a:pPr marL="1402994" lvl="3" indent="-200025">
              <a:lnSpc>
                <a:spcPct val="110000"/>
              </a:lnSpc>
              <a:spcBef>
                <a:spcPts val="438"/>
              </a:spcBef>
            </a:pPr>
            <a:r>
              <a:rPr lang="en-AU" sz="1875" dirty="0">
                <a:solidFill>
                  <a:srgbClr val="FF0000"/>
                </a:solidFill>
                <a:cs typeface="Segoe UI Semilight"/>
              </a:rPr>
              <a:t>NB</a:t>
            </a:r>
            <a:r>
              <a:rPr lang="en-AU" sz="1875" dirty="0">
                <a:cs typeface="Segoe UI Semilight"/>
              </a:rPr>
              <a:t> A ‘Late’ status is to be based on the MTP transition end dates, </a:t>
            </a:r>
            <a:r>
              <a:rPr lang="en-AU" sz="1875" dirty="0">
                <a:solidFill>
                  <a:srgbClr val="FF0000"/>
                </a:solidFill>
                <a:cs typeface="Segoe UI Semilight"/>
              </a:rPr>
              <a:t>not</a:t>
            </a:r>
            <a:r>
              <a:rPr lang="en-AU" sz="1875" dirty="0">
                <a:cs typeface="Segoe UI Semilight"/>
              </a:rPr>
              <a:t> on a Participant’s internal program dates</a:t>
            </a:r>
            <a:endParaRPr lang="en-AU" sz="1875" dirty="0"/>
          </a:p>
          <a:p>
            <a:pPr marL="601345" lvl="1" indent="-200025">
              <a:lnSpc>
                <a:spcPct val="110000"/>
              </a:lnSpc>
              <a:spcBef>
                <a:spcPts val="438"/>
              </a:spcBef>
            </a:pPr>
            <a:r>
              <a:rPr lang="en-AU" sz="2400" dirty="0">
                <a:cs typeface="Segoe UI Semilight"/>
              </a:rPr>
              <a:t>Activities to be reported ‘At Risk’ only where:</a:t>
            </a:r>
          </a:p>
          <a:p>
            <a:pPr marL="1002030" lvl="2" indent="-200025">
              <a:lnSpc>
                <a:spcPct val="110000"/>
              </a:lnSpc>
              <a:spcBef>
                <a:spcPts val="438"/>
              </a:spcBef>
            </a:pPr>
            <a:r>
              <a:rPr lang="en-AU" sz="2050" dirty="0">
                <a:cs typeface="Segoe UI Semilight"/>
              </a:rPr>
              <a:t>A Participant’s progress towards a MTP transition end date indicates that the completion date </a:t>
            </a:r>
            <a:r>
              <a:rPr lang="en-AU" sz="2050" dirty="0">
                <a:solidFill>
                  <a:srgbClr val="FF0000"/>
                </a:solidFill>
                <a:cs typeface="Segoe UI Semilight"/>
              </a:rPr>
              <a:t>may</a:t>
            </a:r>
            <a:r>
              <a:rPr lang="en-AU" sz="2050" dirty="0">
                <a:cs typeface="Segoe UI Semilight"/>
              </a:rPr>
              <a:t> not be met</a:t>
            </a:r>
          </a:p>
          <a:p>
            <a:pPr marL="1402994" lvl="3" indent="-200025">
              <a:lnSpc>
                <a:spcPct val="110000"/>
              </a:lnSpc>
              <a:spcBef>
                <a:spcPts val="438"/>
              </a:spcBef>
            </a:pPr>
            <a:r>
              <a:rPr lang="en-AU" sz="1875" dirty="0">
                <a:cs typeface="Segoe UI Semilight"/>
              </a:rPr>
              <a:t>The remediation plan is to be provided with the readiness survey, including expected completion date</a:t>
            </a:r>
            <a:endParaRPr lang="en-AU" sz="1875" dirty="0"/>
          </a:p>
          <a:p>
            <a:pPr marL="200025" indent="-200025">
              <a:lnSpc>
                <a:spcPct val="110000"/>
              </a:lnSpc>
            </a:pPr>
            <a:r>
              <a:rPr lang="en-AU" sz="2800" dirty="0"/>
              <a:t>Impact Assessments</a:t>
            </a:r>
            <a:endParaRPr lang="en-AU" sz="2800" dirty="0">
              <a:cs typeface="Segoe UI Semilight"/>
            </a:endParaRPr>
          </a:p>
          <a:p>
            <a:pPr marL="601345" lvl="1" indent="-200025">
              <a:lnSpc>
                <a:spcPct val="110000"/>
              </a:lnSpc>
              <a:spcBef>
                <a:spcPts val="438"/>
              </a:spcBef>
            </a:pPr>
            <a:r>
              <a:rPr lang="en-AU" sz="2450" dirty="0">
                <a:cs typeface="Segoe UI Semilight"/>
              </a:rPr>
              <a:t>For activities that are ‘Late’, industry impact assessments may be required</a:t>
            </a:r>
          </a:p>
          <a:p>
            <a:pPr marL="1002309" lvl="2" indent="-200025">
              <a:lnSpc>
                <a:spcPct val="110000"/>
              </a:lnSpc>
              <a:spcBef>
                <a:spcPts val="438"/>
              </a:spcBef>
            </a:pPr>
            <a:r>
              <a:rPr lang="en-AU" sz="2099" dirty="0">
                <a:cs typeface="Segoe UI Semilight"/>
              </a:rPr>
              <a:t>Note, this is not being requested for compliance purposes but instead to enable other participants to assess potential impacts on their own programs and preparations</a:t>
            </a:r>
          </a:p>
        </p:txBody>
      </p:sp>
      <p:sp>
        <p:nvSpPr>
          <p:cNvPr id="4" name="Slide Number Placeholder 3">
            <a:extLst>
              <a:ext uri="{FF2B5EF4-FFF2-40B4-BE49-F238E27FC236}">
                <a16:creationId xmlns:a16="http://schemas.microsoft.com/office/drawing/2014/main" id="{1301B032-995D-407E-A275-3C300485B563}"/>
              </a:ext>
            </a:extLst>
          </p:cNvPr>
          <p:cNvSpPr>
            <a:spLocks noGrp="1"/>
          </p:cNvSpPr>
          <p:nvPr>
            <p:ph type="sldNum" sz="quarter" idx="12"/>
          </p:nvPr>
        </p:nvSpPr>
        <p:spPr/>
        <p:txBody>
          <a:bodyPr/>
          <a:lstStyle/>
          <a:p>
            <a:fld id="{4EC81F68-4976-451A-B2E9-79BCBD2F70CC}" type="slidenum">
              <a:rPr lang="en-AU" smtClean="0"/>
              <a:t>8</a:t>
            </a:fld>
            <a:endParaRPr lang="en-AU" dirty="0"/>
          </a:p>
        </p:txBody>
      </p:sp>
    </p:spTree>
    <p:extLst>
      <p:ext uri="{BB962C8B-B14F-4D97-AF65-F5344CB8AC3E}">
        <p14:creationId xmlns:p14="http://schemas.microsoft.com/office/powerpoint/2010/main" val="1606812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76A63-BA8D-4C83-9E59-B6E90A026618}"/>
              </a:ext>
            </a:extLst>
          </p:cNvPr>
          <p:cNvSpPr>
            <a:spLocks noGrp="1"/>
          </p:cNvSpPr>
          <p:nvPr>
            <p:ph type="title"/>
          </p:nvPr>
        </p:nvSpPr>
        <p:spPr>
          <a:xfrm>
            <a:off x="729493" y="1884670"/>
            <a:ext cx="9399245" cy="3144614"/>
          </a:xfrm>
        </p:spPr>
        <p:txBody>
          <a:bodyPr/>
          <a:lstStyle/>
          <a:p>
            <a:r>
              <a:rPr lang="en-AU" dirty="0"/>
              <a:t>Rollout plans overview </a:t>
            </a:r>
          </a:p>
        </p:txBody>
      </p:sp>
      <p:sp>
        <p:nvSpPr>
          <p:cNvPr id="3" name="Text Placeholder 2">
            <a:extLst>
              <a:ext uri="{FF2B5EF4-FFF2-40B4-BE49-F238E27FC236}">
                <a16:creationId xmlns:a16="http://schemas.microsoft.com/office/drawing/2014/main" id="{5D9F9F8A-7B3B-4CFD-AD51-F4ACC0AD73A4}"/>
              </a:ext>
            </a:extLst>
          </p:cNvPr>
          <p:cNvSpPr>
            <a:spLocks noGrp="1"/>
          </p:cNvSpPr>
          <p:nvPr>
            <p:ph type="body" idx="1"/>
          </p:nvPr>
        </p:nvSpPr>
        <p:spPr/>
        <p:txBody>
          <a:bodyPr/>
          <a:lstStyle/>
          <a:p>
            <a:r>
              <a:rPr lang="en-AU" b="1" dirty="0"/>
              <a:t>Blaine Miner</a:t>
            </a:r>
          </a:p>
        </p:txBody>
      </p:sp>
      <p:sp>
        <p:nvSpPr>
          <p:cNvPr id="4" name="Slide Number Placeholder 3">
            <a:extLst>
              <a:ext uri="{FF2B5EF4-FFF2-40B4-BE49-F238E27FC236}">
                <a16:creationId xmlns:a16="http://schemas.microsoft.com/office/drawing/2014/main" id="{5886942E-5AEC-44B3-8F61-D2530F45260F}"/>
              </a:ext>
            </a:extLst>
          </p:cNvPr>
          <p:cNvSpPr>
            <a:spLocks noGrp="1"/>
          </p:cNvSpPr>
          <p:nvPr>
            <p:ph type="sldNum" sz="quarter" idx="12"/>
          </p:nvPr>
        </p:nvSpPr>
        <p:spPr/>
        <p:txBody>
          <a:bodyPr/>
          <a:lstStyle/>
          <a:p>
            <a:fld id="{4EC81F68-4976-451A-B2E9-79BCBD2F70CC}" type="slidenum">
              <a:rPr lang="en-AU" smtClean="0"/>
              <a:pPr/>
              <a:t>9</a:t>
            </a:fld>
            <a:endParaRPr lang="en-AU" dirty="0"/>
          </a:p>
        </p:txBody>
      </p:sp>
    </p:spTree>
    <p:extLst>
      <p:ext uri="{BB962C8B-B14F-4D97-AF65-F5344CB8AC3E}">
        <p14:creationId xmlns:p14="http://schemas.microsoft.com/office/powerpoint/2010/main" val="91711326"/>
      </p:ext>
    </p:extLst>
  </p:cSld>
  <p:clrMapOvr>
    <a:masterClrMapping/>
  </p:clrMapOvr>
</p:sld>
</file>

<file path=ppt/theme/theme1.xml><?xml version="1.0" encoding="utf-8"?>
<a:theme xmlns:a="http://schemas.openxmlformats.org/drawingml/2006/main" name="AEMO 2018 A4 landscap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AEMO TW Segoe">
      <a:majorFont>
        <a:latin typeface="Century Gothic"/>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EMO 2018 A4 landscape" id="{22A54129-71AA-4D41-B9F4-2AC7F2F42010}" vid="{06A90869-5A30-4725-8A1A-F8FF7B8EB7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0E2964DDED0EC4A8D459028649F1056" ma:contentTypeVersion="14" ma:contentTypeDescription="Create a new document." ma:contentTypeScope="" ma:versionID="e69100847e6549220f3374bec3110ff6">
  <xsd:schema xmlns:xsd="http://www.w3.org/2001/XMLSchema" xmlns:xs="http://www.w3.org/2001/XMLSchema" xmlns:p="http://schemas.microsoft.com/office/2006/metadata/properties" xmlns:ns2="99eba8f5-7fec-4c00-afe1-f2f2944c28a7" xmlns:ns3="ff08f022-2cdc-49e5-914c-f7e666dadb4c" targetNamespace="http://schemas.microsoft.com/office/2006/metadata/properties" ma:root="true" ma:fieldsID="548aab25d8444a675ce2ffc2b062e7fb" ns2:_="" ns3:_="">
    <xsd:import namespace="99eba8f5-7fec-4c00-afe1-f2f2944c28a7"/>
    <xsd:import namespace="ff08f022-2cdc-49e5-914c-f7e666dadb4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Date" minOccurs="0"/>
                <xsd:element ref="ns2:Com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eba8f5-7fec-4c00-afe1-f2f2944c28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Date" ma:index="20" nillable="true" ma:displayName="Date" ma:format="DateOnly" ma:internalName="Date">
      <xsd:simpleType>
        <xsd:restriction base="dms:DateTime"/>
      </xsd:simpleType>
    </xsd:element>
    <xsd:element name="Comment" ma:index="21" nillable="true" ma:displayName="Comment" ma:description="Additional info about the doc" ma:format="Dropdown" ma:internalName="Comment">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08f022-2cdc-49e5-914c-f7e666dadb4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ate xmlns="99eba8f5-7fec-4c00-afe1-f2f2944c28a7" xsi:nil="true"/>
    <Comment xmlns="99eba8f5-7fec-4c00-afe1-f2f2944c28a7" xsi:nil="true"/>
  </documentManagement>
</p:properties>
</file>

<file path=customXml/itemProps1.xml><?xml version="1.0" encoding="utf-8"?>
<ds:datastoreItem xmlns:ds="http://schemas.openxmlformats.org/officeDocument/2006/customXml" ds:itemID="{EE403FD8-9B32-4D52-AE9D-8F35D29AF3DB}">
  <ds:schemaRefs>
    <ds:schemaRef ds:uri="http://schemas.microsoft.com/sharepoint/v3/contenttype/forms"/>
  </ds:schemaRefs>
</ds:datastoreItem>
</file>

<file path=customXml/itemProps2.xml><?xml version="1.0" encoding="utf-8"?>
<ds:datastoreItem xmlns:ds="http://schemas.openxmlformats.org/officeDocument/2006/customXml" ds:itemID="{36AD69B5-C647-4783-B064-D6D9B47B9D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eba8f5-7fec-4c00-afe1-f2f2944c28a7"/>
    <ds:schemaRef ds:uri="ff08f022-2cdc-49e5-914c-f7e666dadb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D8FDC2A-7B43-4B2F-889D-ACA4642F1F92}">
  <ds:schemaRefs>
    <ds:schemaRef ds:uri="http://schemas.microsoft.com/office/2006/documentManagement/types"/>
    <ds:schemaRef ds:uri="http://schemas.openxmlformats.org/package/2006/metadata/core-properties"/>
    <ds:schemaRef ds:uri="99eba8f5-7fec-4c00-afe1-f2f2944c28a7"/>
    <ds:schemaRef ds:uri="http://purl.org/dc/dcmitype/"/>
    <ds:schemaRef ds:uri="http://schemas.microsoft.com/office/infopath/2007/PartnerControls"/>
    <ds:schemaRef ds:uri="http://purl.org/dc/elements/1.1/"/>
    <ds:schemaRef ds:uri="http://schemas.microsoft.com/office/2006/metadata/properties"/>
    <ds:schemaRef ds:uri="ff08f022-2cdc-49e5-914c-f7e666dadb4c"/>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otalTime>0</TotalTime>
  <Words>3300</Words>
  <Application>Microsoft Office PowerPoint</Application>
  <PresentationFormat>Custom</PresentationFormat>
  <Paragraphs>531</Paragraphs>
  <Slides>28</Slides>
  <Notes>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AEMO 2018 A4 landscape</vt:lpstr>
      <vt:lpstr>5MS/GS Transition Focus Group #13: </vt:lpstr>
      <vt:lpstr>AEMO Competition Law  Meeting Protocol</vt:lpstr>
      <vt:lpstr>Agenda **Please disconnect from your workplace VPN for the WebEx call**</vt:lpstr>
      <vt:lpstr>Readiness report summary</vt:lpstr>
      <vt:lpstr>5MS Rule Commencement – Round 6- Draft</vt:lpstr>
      <vt:lpstr>Part A 5MS Essential Capability - Draft</vt:lpstr>
      <vt:lpstr>Part B – Other Industry Capabilities - Draft </vt:lpstr>
      <vt:lpstr>Readiness report summary</vt:lpstr>
      <vt:lpstr>Rollout plans overview </vt:lpstr>
      <vt:lpstr>Roll-out plans overview</vt:lpstr>
      <vt:lpstr>Provided Plans’ Summary</vt:lpstr>
      <vt:lpstr>MC/MP Metering rollout plans Tranche 1 meters</vt:lpstr>
      <vt:lpstr>MDP 5min Metering Data Delivery rollout plans Tranche 2 meters</vt:lpstr>
      <vt:lpstr>MDP Net to Register Datastream Conversion plans Tranche 1 and 2 meters</vt:lpstr>
      <vt:lpstr>LNSP NCONUML and Cross Boundary  NMI Creation Plans</vt:lpstr>
      <vt:lpstr>RTC transition approach</vt:lpstr>
      <vt:lpstr>RTC Draft Transition Approach</vt:lpstr>
      <vt:lpstr>Upcoming MTP Activities</vt:lpstr>
      <vt:lpstr>Upcoming v1.7 MTP Activities</vt:lpstr>
      <vt:lpstr>Upcoming v1.7 MTP Activities</vt:lpstr>
      <vt:lpstr>MSDR Data Transition WG Update</vt:lpstr>
      <vt:lpstr>MSDR Data Transition WG Update</vt:lpstr>
      <vt:lpstr>GLOPOOL Planning</vt:lpstr>
      <vt:lpstr>GLOPOOL Update</vt:lpstr>
      <vt:lpstr>Next steps and general business</vt:lpstr>
      <vt:lpstr>Next steps &amp; general business</vt:lpstr>
      <vt:lpstr>Thank you for your attendance and participation!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5MS/GS Transition Focus Group #9:</dc:title>
  <dc:creator/>
  <cp:lastModifiedBy/>
  <cp:revision>537</cp:revision>
  <dcterms:created xsi:type="dcterms:W3CDTF">2020-07-22T00:49:48Z</dcterms:created>
  <dcterms:modified xsi:type="dcterms:W3CDTF">2021-03-11T05:01:20Z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EMODocumentType">
    <vt:lpwstr>1;#Operational Record|859762f2-4462-42eb-9744-c955c7e2c540</vt:lpwstr>
  </property>
  <property fmtid="{D5CDD505-2E9C-101B-9397-08002B2CF9AE}" pid="3" name="ContentTypeId">
    <vt:lpwstr>0x010100A0E2964DDED0EC4A8D459028649F1056</vt:lpwstr>
  </property>
  <property fmtid="{D5CDD505-2E9C-101B-9397-08002B2CF9AE}" pid="4" name="AEMOKeywords">
    <vt:lpwstr/>
  </property>
  <property fmtid="{D5CDD505-2E9C-101B-9397-08002B2CF9AE}" pid="5" name="_dlc_DocIdItemGuid">
    <vt:lpwstr>e32b781f-3140-40ab-a4cf-ae3cf7be3eb2</vt:lpwstr>
  </property>
</Properties>
</file>