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72" r:id="rId5"/>
  </p:sldMasterIdLst>
  <p:notesMasterIdLst>
    <p:notesMasterId r:id="rId29"/>
  </p:notesMasterIdLst>
  <p:sldIdLst>
    <p:sldId id="257" r:id="rId6"/>
    <p:sldId id="1501" r:id="rId7"/>
    <p:sldId id="465" r:id="rId8"/>
    <p:sldId id="1466" r:id="rId9"/>
    <p:sldId id="3839" r:id="rId10"/>
    <p:sldId id="3840" r:id="rId11"/>
    <p:sldId id="1468" r:id="rId12"/>
    <p:sldId id="3822" r:id="rId13"/>
    <p:sldId id="3834" r:id="rId14"/>
    <p:sldId id="3835" r:id="rId15"/>
    <p:sldId id="3836" r:id="rId16"/>
    <p:sldId id="3837" r:id="rId17"/>
    <p:sldId id="3841" r:id="rId18"/>
    <p:sldId id="256" r:id="rId19"/>
    <p:sldId id="3838" r:id="rId20"/>
    <p:sldId id="1108" r:id="rId21"/>
    <p:sldId id="3832" r:id="rId22"/>
    <p:sldId id="3833" r:id="rId23"/>
    <p:sldId id="3842" r:id="rId24"/>
    <p:sldId id="1519" r:id="rId25"/>
    <p:sldId id="1520" r:id="rId26"/>
    <p:sldId id="3843" r:id="rId27"/>
    <p:sldId id="151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lcolm Borschman" initials="MB" lastIdx="7" clrIdx="6">
    <p:extLst>
      <p:ext uri="{19B8F6BF-5375-455C-9EA6-DF929625EA0E}">
        <p15:presenceInfo xmlns:p15="http://schemas.microsoft.com/office/powerpoint/2012/main" userId="S-1-5-21-256186967-1468483519-2110688028-56809" providerId="AD"/>
      </p:ext>
    </p:extLst>
  </p:cmAuthor>
  <p:cmAuthor id="1" name="Annette Kelly" initials="AK" lastIdx="8" clrIdx="0">
    <p:extLst>
      <p:ext uri="{19B8F6BF-5375-455C-9EA6-DF929625EA0E}">
        <p15:presenceInfo xmlns:p15="http://schemas.microsoft.com/office/powerpoint/2012/main" userId="S-1-5-21-256186967-1468483519-2110688028-4890" providerId="AD"/>
      </p:ext>
    </p:extLst>
  </p:cmAuthor>
  <p:cmAuthor id="8" name="Boris Komissarchik" initials="BK" lastIdx="4" clrIdx="7">
    <p:extLst>
      <p:ext uri="{19B8F6BF-5375-455C-9EA6-DF929625EA0E}">
        <p15:presenceInfo xmlns:p15="http://schemas.microsoft.com/office/powerpoint/2012/main" userId="S::boris.komissarchik@aemo.com.au::0153ce51-d3f0-433e-800c-698e2f111490" providerId="AD"/>
      </p:ext>
    </p:extLst>
  </p:cmAuthor>
  <p:cmAuthor id="2" name="Michael Ryan" initials="MR" lastIdx="4" clrIdx="1">
    <p:extLst>
      <p:ext uri="{19B8F6BF-5375-455C-9EA6-DF929625EA0E}">
        <p15:presenceInfo xmlns:p15="http://schemas.microsoft.com/office/powerpoint/2012/main" userId="S-1-5-21-256186967-1468483519-2110688028-22617" providerId="AD"/>
      </p:ext>
    </p:extLst>
  </p:cmAuthor>
  <p:cmAuthor id="9" name="Peter Carruthers" initials="PC" lastIdx="1" clrIdx="8">
    <p:extLst>
      <p:ext uri="{19B8F6BF-5375-455C-9EA6-DF929625EA0E}">
        <p15:presenceInfo xmlns:p15="http://schemas.microsoft.com/office/powerpoint/2012/main" userId="S-1-5-21-256186967-1468483519-2110688028-56805" providerId="AD"/>
      </p:ext>
    </p:extLst>
  </p:cmAuthor>
  <p:cmAuthor id="3" name="Sonja Nigmann" initials="SN" lastIdx="26" clrIdx="2">
    <p:extLst>
      <p:ext uri="{19B8F6BF-5375-455C-9EA6-DF929625EA0E}">
        <p15:presenceInfo xmlns:p15="http://schemas.microsoft.com/office/powerpoint/2012/main" userId="S-1-5-21-256186967-1468483519-2110688028-50554" providerId="AD"/>
      </p:ext>
    </p:extLst>
  </p:cmAuthor>
  <p:cmAuthor id="10" name="Katherine Walker" initials="KW [2]" lastIdx="13" clrIdx="9">
    <p:extLst>
      <p:ext uri="{19B8F6BF-5375-455C-9EA6-DF929625EA0E}">
        <p15:presenceInfo xmlns:p15="http://schemas.microsoft.com/office/powerpoint/2012/main" userId="S::Katherine.Walker@aemo.com.au::151d0658-4331-41af-a3b9-d8ca88b74285" providerId="AD"/>
      </p:ext>
    </p:extLst>
  </p:cmAuthor>
  <p:cmAuthor id="4" name="Sonja Nigmann" initials="SN [2]" lastIdx="22" clrIdx="3">
    <p:extLst>
      <p:ext uri="{19B8F6BF-5375-455C-9EA6-DF929625EA0E}">
        <p15:presenceInfo xmlns:p15="http://schemas.microsoft.com/office/powerpoint/2012/main" userId="S::sonja.nigmann@aemo.com.au::16f05baa-2571-4dfc-a8dd-ce2221f2dbbd" providerId="AD"/>
      </p:ext>
    </p:extLst>
  </p:cmAuthor>
  <p:cmAuthor id="5" name="Katherine Walker" initials="KW" lastIdx="9" clrIdx="4">
    <p:extLst>
      <p:ext uri="{19B8F6BF-5375-455C-9EA6-DF929625EA0E}">
        <p15:presenceInfo xmlns:p15="http://schemas.microsoft.com/office/powerpoint/2012/main" userId="S-1-5-21-256186967-1468483519-2110688028-56777" providerId="AD"/>
      </p:ext>
    </p:extLst>
  </p:cmAuthor>
  <p:cmAuthor id="6" name="Graeme Windley" initials="GW" lastIdx="13" clrIdx="5">
    <p:extLst>
      <p:ext uri="{19B8F6BF-5375-455C-9EA6-DF929625EA0E}">
        <p15:presenceInfo xmlns:p15="http://schemas.microsoft.com/office/powerpoint/2012/main" userId="S-1-5-21-256186967-1468483519-2110688028-399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064"/>
    <a:srgbClr val="009A00"/>
    <a:srgbClr val="134555"/>
    <a:srgbClr val="620918"/>
    <a:srgbClr val="360F3C"/>
    <a:srgbClr val="A9C399"/>
    <a:srgbClr val="E0E8EA"/>
    <a:srgbClr val="99FF99"/>
    <a:srgbClr val="CCFFCC"/>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11A0E1-B355-4DC1-B579-E8BA511BB23D}" v="1" dt="2021-05-21T07:12:54.6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5" d="100"/>
          <a:sy n="155" d="100"/>
        </p:scale>
        <p:origin x="498"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35" Type="http://schemas.microsoft.com/office/2015/10/relationships/revisionInfo" Target="revisionInfo.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en-AU" dirty="0"/>
          </a:p>
        </p:txBody>
      </p:sp>
      <p:sp>
        <p:nvSpPr>
          <p:cNvPr id="3" name="Date Placeholder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51253FA7-A297-4473-BFE2-D8E764DB6C0A}" type="datetimeFigureOut">
              <a:rPr lang="en-AU" smtClean="0"/>
              <a:t>30/05/2021</a:t>
            </a:fld>
            <a:endParaRPr lang="en-AU" dirty="0"/>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en-AU" dirty="0"/>
          </a:p>
        </p:txBody>
      </p:sp>
      <p:sp>
        <p:nvSpPr>
          <p:cNvPr id="5" name="Notes Placeholder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AEF49620-6741-4FED-BCB0-A1A8263B3F52}" type="slidenum">
              <a:rPr lang="en-AU" smtClean="0"/>
              <a:t>‹#›</a:t>
            </a:fld>
            <a:endParaRPr lang="en-AU" dirty="0"/>
          </a:p>
        </p:txBody>
      </p:sp>
    </p:spTree>
    <p:extLst>
      <p:ext uri="{BB962C8B-B14F-4D97-AF65-F5344CB8AC3E}">
        <p14:creationId xmlns:p14="http://schemas.microsoft.com/office/powerpoint/2010/main" val="146044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19C26B8A-D267-4DFE-879A-4ACA6A364552}" type="datetime1">
              <a:rPr lang="en-AU" smtClean="0"/>
              <a:t>30/05/2021</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endParaRPr lang="en-AU" dirty="0"/>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A3F456F0-636F-47F0-BBA2-C930FA48B289}" type="datetime1">
              <a:rPr lang="en-AU" smtClean="0"/>
              <a:t>30/05/2021</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86680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2"/>
          <p:cNvSpPr>
            <a:spLocks noGrp="1"/>
          </p:cNvSpPr>
          <p:nvPr>
            <p:ph sz="half" idx="10"/>
          </p:nvPr>
        </p:nvSpPr>
        <p:spPr>
          <a:xfrm>
            <a:off x="6096000" y="161768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650562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357299"/>
            <a:ext cx="5386917"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8" y="1357299"/>
            <a:ext cx="5389033"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340537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Tree>
    <p:extLst>
      <p:ext uri="{BB962C8B-B14F-4D97-AF65-F5344CB8AC3E}">
        <p14:creationId xmlns:p14="http://schemas.microsoft.com/office/powerpoint/2010/main" val="389291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03230C1F-AFF3-4284-BD19-B8D596528C40}" type="datetime1">
              <a:rPr lang="en-AU" smtClean="0"/>
              <a:t>30/05/2021</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6B11863-6D55-4E26-A8C4-564E5797E1F1}" type="datetime1">
              <a:rPr lang="en-AU" smtClean="0"/>
              <a:t>30/05/2021</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27A1A61-2C7C-4A5A-87D9-EB525D4638FF}" type="datetime1">
              <a:rPr lang="en-AU" smtClean="0"/>
              <a:t>30/05/2021</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dirty="0"/>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DC67905-FC53-4396-B3CA-2682794D2D36}" type="datetime1">
              <a:rPr lang="en-AU" smtClean="0"/>
              <a:t>30/05/2021</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FCB5436F-4535-42A0-B5CA-09E15DDE10B5}" type="datetime1">
              <a:rPr lang="en-AU" smtClean="0"/>
              <a:t>30/05/2021</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815AB49-6F22-4ED0-B589-EC2B677883EB}" type="datetime1">
              <a:rPr lang="en-AU" smtClean="0"/>
              <a:t>30/05/2021</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76062BD9-CBA2-434B-A965-D8BD4E005856}" type="datetime1">
              <a:rPr lang="en-AU" smtClean="0"/>
              <a:t>30/05/2021</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089AC73-4B71-40F5-AC54-9DE09DE74C46}" type="datetime1">
              <a:rPr lang="en-AU" smtClean="0"/>
              <a:t>30/05/2021</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F163B-F9D1-49E0-8EA9-004EA50620D7}" type="datetime1">
              <a:rPr lang="en-AU" smtClean="0"/>
              <a:t>30/05/2021</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dirty="0"/>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4290"/>
            <a:ext cx="8439171" cy="857256"/>
          </a:xfrm>
          <a:prstGeom prst="rect">
            <a:avLst/>
          </a:prstGeom>
        </p:spPr>
        <p:txBody>
          <a:bodyPr vert="horz" lIns="91440" tIns="45720" rIns="91440" bIns="45720" rtlCol="0" anchor="b">
            <a:normAutofit/>
          </a:bodyPr>
          <a:lstStyle/>
          <a:p>
            <a:r>
              <a:rPr lang="en-US"/>
              <a:t>Click to edit Master title style</a:t>
            </a:r>
            <a:endParaRPr lang="en-AU"/>
          </a:p>
        </p:txBody>
      </p:sp>
      <p:sp>
        <p:nvSpPr>
          <p:cNvPr id="3" name="Text Placeholder 2"/>
          <p:cNvSpPr>
            <a:spLocks noGrp="1"/>
          </p:cNvSpPr>
          <p:nvPr>
            <p:ph type="body" idx="1"/>
          </p:nvPr>
        </p:nvSpPr>
        <p:spPr>
          <a:xfrm>
            <a:off x="609600" y="1357298"/>
            <a:ext cx="10972800" cy="47688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extBox 7"/>
          <p:cNvSpPr txBox="1"/>
          <p:nvPr/>
        </p:nvSpPr>
        <p:spPr>
          <a:xfrm>
            <a:off x="10058389" y="6357958"/>
            <a:ext cx="1524011" cy="261610"/>
          </a:xfrm>
          <a:prstGeom prst="rect">
            <a:avLst/>
          </a:prstGeom>
          <a:noFill/>
        </p:spPr>
        <p:txBody>
          <a:bodyPr wrap="square" rtlCol="0">
            <a:spAutoFit/>
          </a:bodyPr>
          <a:lstStyle/>
          <a:p>
            <a:pPr algn="r"/>
            <a:r>
              <a:rPr lang="en-AU" sz="1100" dirty="0"/>
              <a:t>SLIDE </a:t>
            </a:r>
            <a:fld id="{B602A6DE-BF6F-4EAB-917C-8134D0F37D4B}" type="slidenum">
              <a:rPr lang="en-AU" sz="1100" smtClean="0"/>
              <a:pPr algn="r"/>
              <a:t>‹#›</a:t>
            </a:fld>
            <a:endParaRPr lang="en-AU" sz="1100" dirty="0"/>
          </a:p>
        </p:txBody>
      </p:sp>
      <p:pic>
        <p:nvPicPr>
          <p:cNvPr id="6" name="Picture 5" descr="Header 1"/>
          <p:cNvPicPr/>
          <p:nvPr/>
        </p:nvPicPr>
        <p:blipFill>
          <a:blip r:embed="rId6" cstate="print"/>
          <a:srcRect/>
          <a:stretch>
            <a:fillRect/>
          </a:stretch>
        </p:blipFill>
        <p:spPr bwMode="auto">
          <a:xfrm>
            <a:off x="9334523" y="571480"/>
            <a:ext cx="1905013" cy="428628"/>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878969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l" defTabSz="914400" rtl="0" eaLnBrk="1" latinLnBrk="0" hangingPunct="1">
        <a:spcBef>
          <a:spcPct val="0"/>
        </a:spcBef>
        <a:buNone/>
        <a:defRPr sz="2400" kern="1200" cap="all" baseline="0">
          <a:solidFill>
            <a:schemeClr val="tx1"/>
          </a:solidFill>
          <a:latin typeface="+mj-lt"/>
          <a:ea typeface="+mj-ea"/>
          <a:cs typeface="+mj-cs"/>
        </a:defRPr>
      </a:lvl1pPr>
    </p:titleStyle>
    <p:bodyStyle>
      <a:lvl1pPr marL="363600" indent="-363600"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400" indent="-363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6400" indent="-2700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800" indent="-2700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799" y="2350800"/>
            <a:ext cx="9808179" cy="2387600"/>
          </a:xfrm>
        </p:spPr>
        <p:txBody>
          <a:bodyPr>
            <a:normAutofit fontScale="90000"/>
          </a:bodyPr>
          <a:lstStyle/>
          <a:p>
            <a:r>
              <a:rPr lang="en-AU" dirty="0"/>
              <a:t>5MS &amp; GS Readiness Working Group #23 (incl. Systems Working Group)</a:t>
            </a:r>
            <a:endParaRPr lang="en-AU" baseline="30000" dirty="0"/>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838799" y="4899599"/>
            <a:ext cx="10112979" cy="1227931"/>
          </a:xfrm>
        </p:spPr>
        <p:txBody>
          <a:bodyPr vert="horz" lIns="91440" tIns="45720" rIns="91440" bIns="45720" rtlCol="0" anchor="t">
            <a:normAutofit fontScale="92500" lnSpcReduction="10000"/>
          </a:bodyPr>
          <a:lstStyle/>
          <a:p>
            <a:r>
              <a:rPr lang="en-AU" sz="3200" dirty="0"/>
              <a:t>Thursday, 13 May 2021</a:t>
            </a:r>
          </a:p>
          <a:p>
            <a:r>
              <a:rPr lang="en-AU" sz="2000" dirty="0"/>
              <a:t>This meeting is recorded for the purpose of minute taking.</a:t>
            </a:r>
          </a:p>
          <a:p>
            <a:r>
              <a:rPr lang="en-AU" sz="2000" dirty="0"/>
              <a:t>Please disconnect from your workplace VPN for the WebEx call</a:t>
            </a:r>
          </a:p>
        </p:txBody>
      </p:sp>
    </p:spTree>
    <p:extLst>
      <p:ext uri="{BB962C8B-B14F-4D97-AF65-F5344CB8AC3E}">
        <p14:creationId xmlns:p14="http://schemas.microsoft.com/office/powerpoint/2010/main" val="186552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10</a:t>
            </a:fld>
            <a:endParaRPr lang="en-AU" dirty="0"/>
          </a:p>
        </p:txBody>
      </p:sp>
      <p:sp>
        <p:nvSpPr>
          <p:cNvPr id="6" name="Title 5">
            <a:extLst>
              <a:ext uri="{FF2B5EF4-FFF2-40B4-BE49-F238E27FC236}">
                <a16:creationId xmlns:a16="http://schemas.microsoft.com/office/drawing/2014/main" id="{CA4B9D9D-B373-4F73-A124-DBAC55F72A58}"/>
              </a:ext>
            </a:extLst>
          </p:cNvPr>
          <p:cNvSpPr>
            <a:spLocks noGrp="1"/>
          </p:cNvSpPr>
          <p:nvPr>
            <p:ph type="title"/>
          </p:nvPr>
        </p:nvSpPr>
        <p:spPr/>
        <p:txBody>
          <a:bodyPr/>
          <a:lstStyle/>
          <a:p>
            <a:r>
              <a:rPr lang="fr-FR" dirty="0"/>
              <a:t>Pre 5MS Consolidâtes Plan Sim mary</a:t>
            </a:r>
            <a:endParaRPr lang="en-AU" dirty="0"/>
          </a:p>
        </p:txBody>
      </p:sp>
      <p:sp>
        <p:nvSpPr>
          <p:cNvPr id="8" name="TextBox 7">
            <a:extLst>
              <a:ext uri="{FF2B5EF4-FFF2-40B4-BE49-F238E27FC236}">
                <a16:creationId xmlns:a16="http://schemas.microsoft.com/office/drawing/2014/main" id="{F0FC3BCA-10F9-4085-8A2A-FE160A6A8C98}"/>
              </a:ext>
            </a:extLst>
          </p:cNvPr>
          <p:cNvSpPr txBox="1"/>
          <p:nvPr/>
        </p:nvSpPr>
        <p:spPr>
          <a:xfrm>
            <a:off x="5713795" y="1663391"/>
            <a:ext cx="5357055" cy="2031325"/>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Consolidated Tranche 1 &amp; 2 Change requests</a:t>
            </a:r>
          </a:p>
          <a:p>
            <a:pPr marL="285750" indent="-285750">
              <a:buFont typeface="Arial" panose="020B0604020202020204" pitchFamily="34" charset="0"/>
              <a:buChar char="•"/>
            </a:pPr>
            <a:r>
              <a:rPr lang="en-AU" dirty="0"/>
              <a:t>Estimated Peak in July with 136,543 CRs to be raised</a:t>
            </a:r>
          </a:p>
          <a:p>
            <a:pPr marL="285750" indent="-285750">
              <a:buFont typeface="Arial" panose="020B0604020202020204" pitchFamily="34" charset="0"/>
              <a:buChar char="•"/>
            </a:pPr>
            <a:r>
              <a:rPr lang="en-AU" dirty="0"/>
              <a:t>Numbers include:</a:t>
            </a:r>
          </a:p>
          <a:p>
            <a:pPr marL="742950" lvl="1" indent="-285750">
              <a:buFont typeface="Arial" panose="020B0604020202020204" pitchFamily="34" charset="0"/>
              <a:buChar char="•"/>
            </a:pPr>
            <a:r>
              <a:rPr lang="en-AU" dirty="0"/>
              <a:t>Meter Replacement &amp; Reconfigurations</a:t>
            </a:r>
          </a:p>
          <a:p>
            <a:pPr marL="742950" lvl="1" indent="-285750">
              <a:buFont typeface="Arial" panose="020B0604020202020204" pitchFamily="34" charset="0"/>
              <a:buChar char="•"/>
            </a:pPr>
            <a:r>
              <a:rPr lang="en-AU" dirty="0"/>
              <a:t>RTC updates</a:t>
            </a:r>
          </a:p>
          <a:p>
            <a:pPr marL="742950" lvl="1" indent="-285750">
              <a:buFont typeface="Arial" panose="020B0604020202020204" pitchFamily="34" charset="0"/>
              <a:buChar char="•"/>
            </a:pPr>
            <a:r>
              <a:rPr lang="en-AU" dirty="0"/>
              <a:t>Cross Boundary registration and metering</a:t>
            </a:r>
          </a:p>
          <a:p>
            <a:pPr marL="742950" lvl="1" indent="-285750">
              <a:buFont typeface="Arial" panose="020B0604020202020204" pitchFamily="34" charset="0"/>
              <a:buChar char="•"/>
            </a:pPr>
            <a:r>
              <a:rPr lang="en-AU" dirty="0"/>
              <a:t>Non-Contestable registration and metering</a:t>
            </a:r>
          </a:p>
        </p:txBody>
      </p:sp>
      <p:sp>
        <p:nvSpPr>
          <p:cNvPr id="11" name="TextBox 10">
            <a:extLst>
              <a:ext uri="{FF2B5EF4-FFF2-40B4-BE49-F238E27FC236}">
                <a16:creationId xmlns:a16="http://schemas.microsoft.com/office/drawing/2014/main" id="{C558E052-D266-41D1-AC11-8498128FB41C}"/>
              </a:ext>
            </a:extLst>
          </p:cNvPr>
          <p:cNvSpPr txBox="1"/>
          <p:nvPr/>
        </p:nvSpPr>
        <p:spPr>
          <a:xfrm>
            <a:off x="5713795" y="4781410"/>
            <a:ext cx="5257385" cy="1200329"/>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Consolidated Tranche 1 &amp; 2 Meter data delivery in 5 minutes.</a:t>
            </a:r>
          </a:p>
          <a:p>
            <a:pPr marL="285750" indent="-285750">
              <a:buFont typeface="Arial" panose="020B0604020202020204" pitchFamily="34" charset="0"/>
              <a:buChar char="•"/>
            </a:pPr>
            <a:r>
              <a:rPr lang="en-AU" dirty="0"/>
              <a:t>A total of 38,964 meters estimated to be providing 5 minute reads by end of September</a:t>
            </a:r>
          </a:p>
        </p:txBody>
      </p:sp>
      <p:pic>
        <p:nvPicPr>
          <p:cNvPr id="3" name="Picture 2">
            <a:extLst>
              <a:ext uri="{FF2B5EF4-FFF2-40B4-BE49-F238E27FC236}">
                <a16:creationId xmlns:a16="http://schemas.microsoft.com/office/drawing/2014/main" id="{BDF50BB0-3399-432E-9115-D123B46AE759}"/>
              </a:ext>
            </a:extLst>
          </p:cNvPr>
          <p:cNvPicPr>
            <a:picLocks noChangeAspect="1"/>
          </p:cNvPicPr>
          <p:nvPr/>
        </p:nvPicPr>
        <p:blipFill>
          <a:blip r:embed="rId2"/>
          <a:stretch>
            <a:fillRect/>
          </a:stretch>
        </p:blipFill>
        <p:spPr>
          <a:xfrm>
            <a:off x="416022" y="4406800"/>
            <a:ext cx="4915153" cy="1949550"/>
          </a:xfrm>
          <a:prstGeom prst="rect">
            <a:avLst/>
          </a:prstGeom>
        </p:spPr>
      </p:pic>
      <p:pic>
        <p:nvPicPr>
          <p:cNvPr id="5" name="Picture 4">
            <a:extLst>
              <a:ext uri="{FF2B5EF4-FFF2-40B4-BE49-F238E27FC236}">
                <a16:creationId xmlns:a16="http://schemas.microsoft.com/office/drawing/2014/main" id="{B08F0B7A-DB2F-4580-9681-AE599A214EAC}"/>
              </a:ext>
            </a:extLst>
          </p:cNvPr>
          <p:cNvPicPr>
            <a:picLocks noChangeAspect="1"/>
          </p:cNvPicPr>
          <p:nvPr/>
        </p:nvPicPr>
        <p:blipFill>
          <a:blip r:embed="rId3"/>
          <a:stretch>
            <a:fillRect/>
          </a:stretch>
        </p:blipFill>
        <p:spPr>
          <a:xfrm>
            <a:off x="416022" y="1713803"/>
            <a:ext cx="4959605" cy="1930499"/>
          </a:xfrm>
          <a:prstGeom prst="rect">
            <a:avLst/>
          </a:prstGeom>
        </p:spPr>
      </p:pic>
    </p:spTree>
    <p:extLst>
      <p:ext uri="{BB962C8B-B14F-4D97-AF65-F5344CB8AC3E}">
        <p14:creationId xmlns:p14="http://schemas.microsoft.com/office/powerpoint/2010/main" val="2572849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11</a:t>
            </a:fld>
            <a:endParaRPr lang="en-AU" dirty="0"/>
          </a:p>
        </p:txBody>
      </p:sp>
      <p:sp>
        <p:nvSpPr>
          <p:cNvPr id="6" name="Title 5">
            <a:extLst>
              <a:ext uri="{FF2B5EF4-FFF2-40B4-BE49-F238E27FC236}">
                <a16:creationId xmlns:a16="http://schemas.microsoft.com/office/drawing/2014/main" id="{CA4B9D9D-B373-4F73-A124-DBAC55F72A58}"/>
              </a:ext>
            </a:extLst>
          </p:cNvPr>
          <p:cNvSpPr>
            <a:spLocks noGrp="1"/>
          </p:cNvSpPr>
          <p:nvPr>
            <p:ph type="title"/>
          </p:nvPr>
        </p:nvSpPr>
        <p:spPr/>
        <p:txBody>
          <a:bodyPr/>
          <a:lstStyle/>
          <a:p>
            <a:r>
              <a:rPr lang="fr-FR" dirty="0"/>
              <a:t>Tranche 2 – Consolidâtes Plan résulta</a:t>
            </a:r>
            <a:endParaRPr lang="en-AU" dirty="0"/>
          </a:p>
        </p:txBody>
      </p:sp>
      <p:sp>
        <p:nvSpPr>
          <p:cNvPr id="8" name="TextBox 7">
            <a:extLst>
              <a:ext uri="{FF2B5EF4-FFF2-40B4-BE49-F238E27FC236}">
                <a16:creationId xmlns:a16="http://schemas.microsoft.com/office/drawing/2014/main" id="{F0FC3BCA-10F9-4085-8A2A-FE160A6A8C98}"/>
              </a:ext>
            </a:extLst>
          </p:cNvPr>
          <p:cNvSpPr txBox="1"/>
          <p:nvPr/>
        </p:nvSpPr>
        <p:spPr>
          <a:xfrm>
            <a:off x="7329512" y="2126522"/>
            <a:ext cx="4214055" cy="923330"/>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Consolidated RTC Code changes</a:t>
            </a:r>
          </a:p>
          <a:p>
            <a:pPr marL="285750" indent="-285750">
              <a:buFont typeface="Arial" panose="020B0604020202020204" pitchFamily="34" charset="0"/>
              <a:buChar char="•"/>
            </a:pPr>
            <a:r>
              <a:rPr lang="en-AU" dirty="0"/>
              <a:t>Peak month is April 2022 with 315,000 CRs to be raised</a:t>
            </a:r>
          </a:p>
        </p:txBody>
      </p:sp>
      <p:pic>
        <p:nvPicPr>
          <p:cNvPr id="2" name="Picture 1">
            <a:extLst>
              <a:ext uri="{FF2B5EF4-FFF2-40B4-BE49-F238E27FC236}">
                <a16:creationId xmlns:a16="http://schemas.microsoft.com/office/drawing/2014/main" id="{A0D201E9-5E7A-44E4-BBBA-250DA3E2179E}"/>
              </a:ext>
            </a:extLst>
          </p:cNvPr>
          <p:cNvPicPr>
            <a:picLocks noChangeAspect="1"/>
          </p:cNvPicPr>
          <p:nvPr/>
        </p:nvPicPr>
        <p:blipFill>
          <a:blip r:embed="rId2"/>
          <a:stretch>
            <a:fillRect/>
          </a:stretch>
        </p:blipFill>
        <p:spPr>
          <a:xfrm>
            <a:off x="421089" y="1628451"/>
            <a:ext cx="6710207" cy="2209914"/>
          </a:xfrm>
          <a:prstGeom prst="rect">
            <a:avLst/>
          </a:prstGeom>
        </p:spPr>
      </p:pic>
      <p:pic>
        <p:nvPicPr>
          <p:cNvPr id="3" name="Picture 2">
            <a:extLst>
              <a:ext uri="{FF2B5EF4-FFF2-40B4-BE49-F238E27FC236}">
                <a16:creationId xmlns:a16="http://schemas.microsoft.com/office/drawing/2014/main" id="{AA41D1A3-86BE-4E83-83EC-199070D72145}"/>
              </a:ext>
            </a:extLst>
          </p:cNvPr>
          <p:cNvPicPr>
            <a:picLocks noChangeAspect="1"/>
          </p:cNvPicPr>
          <p:nvPr/>
        </p:nvPicPr>
        <p:blipFill>
          <a:blip r:embed="rId3"/>
          <a:stretch>
            <a:fillRect/>
          </a:stretch>
        </p:blipFill>
        <p:spPr>
          <a:xfrm>
            <a:off x="402038" y="4124592"/>
            <a:ext cx="6729258" cy="2209914"/>
          </a:xfrm>
          <a:prstGeom prst="rect">
            <a:avLst/>
          </a:prstGeom>
        </p:spPr>
      </p:pic>
      <p:sp>
        <p:nvSpPr>
          <p:cNvPr id="12" name="TextBox 11">
            <a:extLst>
              <a:ext uri="{FF2B5EF4-FFF2-40B4-BE49-F238E27FC236}">
                <a16:creationId xmlns:a16="http://schemas.microsoft.com/office/drawing/2014/main" id="{5DB28CA7-5F13-4BB2-BB7C-D52DADC3D601}"/>
              </a:ext>
            </a:extLst>
          </p:cNvPr>
          <p:cNvSpPr txBox="1"/>
          <p:nvPr/>
        </p:nvSpPr>
        <p:spPr>
          <a:xfrm>
            <a:off x="7329512" y="4549886"/>
            <a:ext cx="4214055" cy="923330"/>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Consolidated Net to Register conversions</a:t>
            </a:r>
          </a:p>
          <a:p>
            <a:pPr marL="285750" indent="-285750">
              <a:buFont typeface="Arial" panose="020B0604020202020204" pitchFamily="34" charset="0"/>
              <a:buChar char="•"/>
            </a:pPr>
            <a:r>
              <a:rPr lang="en-AU" dirty="0"/>
              <a:t>Peak month is December 2021 with 378,500 CRs expected to be initiated</a:t>
            </a:r>
          </a:p>
        </p:txBody>
      </p:sp>
    </p:spTree>
    <p:extLst>
      <p:ext uri="{BB962C8B-B14F-4D97-AF65-F5344CB8AC3E}">
        <p14:creationId xmlns:p14="http://schemas.microsoft.com/office/powerpoint/2010/main" val="398156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12</a:t>
            </a:fld>
            <a:endParaRPr lang="en-AU" dirty="0"/>
          </a:p>
        </p:txBody>
      </p:sp>
      <p:sp>
        <p:nvSpPr>
          <p:cNvPr id="6" name="Title 5">
            <a:extLst>
              <a:ext uri="{FF2B5EF4-FFF2-40B4-BE49-F238E27FC236}">
                <a16:creationId xmlns:a16="http://schemas.microsoft.com/office/drawing/2014/main" id="{CA4B9D9D-B373-4F73-A124-DBAC55F72A58}"/>
              </a:ext>
            </a:extLst>
          </p:cNvPr>
          <p:cNvSpPr>
            <a:spLocks noGrp="1"/>
          </p:cNvSpPr>
          <p:nvPr>
            <p:ph type="title"/>
          </p:nvPr>
        </p:nvSpPr>
        <p:spPr/>
        <p:txBody>
          <a:bodyPr/>
          <a:lstStyle/>
          <a:p>
            <a:r>
              <a:rPr lang="fr-FR" dirty="0"/>
              <a:t>Post 5MS Consolidâtes Plan </a:t>
            </a:r>
            <a:r>
              <a:rPr lang="fr-FR" dirty="0" err="1"/>
              <a:t>Summary</a:t>
            </a:r>
            <a:endParaRPr lang="en-AU" dirty="0"/>
          </a:p>
        </p:txBody>
      </p:sp>
      <p:sp>
        <p:nvSpPr>
          <p:cNvPr id="8" name="TextBox 7">
            <a:extLst>
              <a:ext uri="{FF2B5EF4-FFF2-40B4-BE49-F238E27FC236}">
                <a16:creationId xmlns:a16="http://schemas.microsoft.com/office/drawing/2014/main" id="{F0FC3BCA-10F9-4085-8A2A-FE160A6A8C98}"/>
              </a:ext>
            </a:extLst>
          </p:cNvPr>
          <p:cNvSpPr txBox="1"/>
          <p:nvPr/>
        </p:nvSpPr>
        <p:spPr>
          <a:xfrm>
            <a:off x="6608613" y="1645497"/>
            <a:ext cx="5357055" cy="1754326"/>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Consolidated Tranche 1 &amp; 2 Change requests</a:t>
            </a:r>
          </a:p>
          <a:p>
            <a:pPr marL="285750" indent="-285750">
              <a:buFont typeface="Arial" panose="020B0604020202020204" pitchFamily="34" charset="0"/>
              <a:buChar char="•"/>
            </a:pPr>
            <a:r>
              <a:rPr lang="en-AU" dirty="0"/>
              <a:t>Estimated Peak in April with 632,500 CRs to be raised</a:t>
            </a:r>
          </a:p>
          <a:p>
            <a:pPr marL="285750" indent="-285750">
              <a:buFont typeface="Arial" panose="020B0604020202020204" pitchFamily="34" charset="0"/>
              <a:buChar char="•"/>
            </a:pPr>
            <a:r>
              <a:rPr lang="en-AU" dirty="0"/>
              <a:t>Numbers include:</a:t>
            </a:r>
          </a:p>
          <a:p>
            <a:pPr marL="742950" lvl="1" indent="-285750">
              <a:buFont typeface="Arial" panose="020B0604020202020204" pitchFamily="34" charset="0"/>
              <a:buChar char="•"/>
            </a:pPr>
            <a:r>
              <a:rPr lang="en-AU" dirty="0"/>
              <a:t>RTC updates</a:t>
            </a:r>
          </a:p>
          <a:p>
            <a:pPr marL="742950" lvl="1" indent="-285750">
              <a:buFont typeface="Arial" panose="020B0604020202020204" pitchFamily="34" charset="0"/>
              <a:buChar char="•"/>
            </a:pPr>
            <a:r>
              <a:rPr lang="en-AU" dirty="0"/>
              <a:t>Net to Register Conversion</a:t>
            </a:r>
          </a:p>
        </p:txBody>
      </p:sp>
      <p:sp>
        <p:nvSpPr>
          <p:cNvPr id="11" name="TextBox 10">
            <a:extLst>
              <a:ext uri="{FF2B5EF4-FFF2-40B4-BE49-F238E27FC236}">
                <a16:creationId xmlns:a16="http://schemas.microsoft.com/office/drawing/2014/main" id="{C558E052-D266-41D1-AC11-8498128FB41C}"/>
              </a:ext>
            </a:extLst>
          </p:cNvPr>
          <p:cNvSpPr txBox="1"/>
          <p:nvPr/>
        </p:nvSpPr>
        <p:spPr>
          <a:xfrm>
            <a:off x="6608613" y="4301097"/>
            <a:ext cx="5257385" cy="1200329"/>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Consolidated Tranche 1 &amp; 2 meter data delivery in 5 minutes.</a:t>
            </a:r>
          </a:p>
          <a:p>
            <a:pPr marL="285750" indent="-285750">
              <a:buFont typeface="Arial" panose="020B0604020202020204" pitchFamily="34" charset="0"/>
              <a:buChar char="•"/>
            </a:pPr>
            <a:r>
              <a:rPr lang="en-AU" dirty="0"/>
              <a:t>A total of 2,803,964 meters estimated to be providing 5 minute reads by December 2022</a:t>
            </a:r>
          </a:p>
        </p:txBody>
      </p:sp>
      <p:pic>
        <p:nvPicPr>
          <p:cNvPr id="5" name="Picture 4">
            <a:extLst>
              <a:ext uri="{FF2B5EF4-FFF2-40B4-BE49-F238E27FC236}">
                <a16:creationId xmlns:a16="http://schemas.microsoft.com/office/drawing/2014/main" id="{67B9DD1C-5DD2-4207-8D08-6393E748D955}"/>
              </a:ext>
            </a:extLst>
          </p:cNvPr>
          <p:cNvPicPr>
            <a:picLocks noChangeAspect="1"/>
          </p:cNvPicPr>
          <p:nvPr/>
        </p:nvPicPr>
        <p:blipFill>
          <a:blip r:embed="rId2"/>
          <a:stretch>
            <a:fillRect/>
          </a:stretch>
        </p:blipFill>
        <p:spPr>
          <a:xfrm>
            <a:off x="466533" y="1566936"/>
            <a:ext cx="5877117" cy="1911448"/>
          </a:xfrm>
          <a:prstGeom prst="rect">
            <a:avLst/>
          </a:prstGeom>
        </p:spPr>
      </p:pic>
      <p:pic>
        <p:nvPicPr>
          <p:cNvPr id="7" name="Picture 6">
            <a:extLst>
              <a:ext uri="{FF2B5EF4-FFF2-40B4-BE49-F238E27FC236}">
                <a16:creationId xmlns:a16="http://schemas.microsoft.com/office/drawing/2014/main" id="{068B93A3-2E81-4E73-9454-1CD7BDE70D43}"/>
              </a:ext>
            </a:extLst>
          </p:cNvPr>
          <p:cNvPicPr>
            <a:picLocks noChangeAspect="1"/>
          </p:cNvPicPr>
          <p:nvPr/>
        </p:nvPicPr>
        <p:blipFill>
          <a:blip r:embed="rId3"/>
          <a:stretch>
            <a:fillRect/>
          </a:stretch>
        </p:blipFill>
        <p:spPr>
          <a:xfrm>
            <a:off x="466533" y="3743417"/>
            <a:ext cx="5877117" cy="2315691"/>
          </a:xfrm>
          <a:prstGeom prst="rect">
            <a:avLst/>
          </a:prstGeom>
        </p:spPr>
      </p:pic>
    </p:spTree>
    <p:extLst>
      <p:ext uri="{BB962C8B-B14F-4D97-AF65-F5344CB8AC3E}">
        <p14:creationId xmlns:p14="http://schemas.microsoft.com/office/powerpoint/2010/main" val="1691845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480223" y="3802"/>
            <a:ext cx="10465487" cy="1189039"/>
          </a:xfrm>
        </p:spPr>
        <p:txBody>
          <a:bodyPr>
            <a:normAutofit/>
          </a:bodyPr>
          <a:lstStyle/>
          <a:p>
            <a:r>
              <a:rPr lang="en-AU" dirty="0"/>
              <a:t>Notes</a:t>
            </a:r>
            <a:endParaRPr lang="en-AU"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13</a:t>
            </a:fld>
            <a:endParaRPr lang="en-AU" dirty="0"/>
          </a:p>
        </p:txBody>
      </p:sp>
      <p:sp>
        <p:nvSpPr>
          <p:cNvPr id="8" name="AutoShape 2" descr="Image result for control"/>
          <p:cNvSpPr>
            <a:spLocks noChangeAspect="1" noChangeArrowheads="1"/>
          </p:cNvSpPr>
          <p:nvPr/>
        </p:nvSpPr>
        <p:spPr bwMode="auto">
          <a:xfrm>
            <a:off x="1387426" y="-131053"/>
            <a:ext cx="276509" cy="27651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82953" tIns="41476" rIns="82953" bIns="41476" numCol="1" anchor="t" anchorCtr="0" compatLnSpc="1">
            <a:prstTxWarp prst="textNoShape">
              <a:avLst/>
            </a:prstTxWarp>
          </a:bodyPr>
          <a:lstStyle/>
          <a:p>
            <a:endParaRPr lang="en-AU" sz="1633" dirty="0"/>
          </a:p>
        </p:txBody>
      </p:sp>
      <p:sp>
        <p:nvSpPr>
          <p:cNvPr id="5" name="TextBox 4">
            <a:extLst>
              <a:ext uri="{FF2B5EF4-FFF2-40B4-BE49-F238E27FC236}">
                <a16:creationId xmlns:a16="http://schemas.microsoft.com/office/drawing/2014/main" id="{C55C7204-3BC2-4A01-A4F5-15DE6E42FB22}"/>
              </a:ext>
            </a:extLst>
          </p:cNvPr>
          <p:cNvSpPr txBox="1"/>
          <p:nvPr/>
        </p:nvSpPr>
        <p:spPr>
          <a:xfrm>
            <a:off x="480223" y="1638026"/>
            <a:ext cx="11235938" cy="3139321"/>
          </a:xfrm>
          <a:prstGeom prst="rect">
            <a:avLst/>
          </a:prstGeom>
          <a:noFill/>
        </p:spPr>
        <p:txBody>
          <a:bodyPr wrap="square" rtlCol="0">
            <a:spAutoFit/>
          </a:bodyPr>
          <a:lstStyle/>
          <a:p>
            <a:pPr marL="285750" indent="-285750">
              <a:buFont typeface="Arial" panose="020B0604020202020204" pitchFamily="34" charset="0"/>
              <a:buChar char="•"/>
            </a:pPr>
            <a:r>
              <a:rPr lang="en-AU" dirty="0"/>
              <a:t>AEMO provided a summary of the rollout plans that had been received associated to the 1 May 2021 MTP deliverable</a:t>
            </a:r>
          </a:p>
          <a:p>
            <a:pPr marL="285750" indent="-285750">
              <a:buFont typeface="Arial" panose="020B0604020202020204" pitchFamily="34" charset="0"/>
              <a:buChar char="•"/>
            </a:pPr>
            <a:r>
              <a:rPr lang="en-AU" dirty="0"/>
              <a:t>AEMO went through the latest consolidated transaction volume analysis resulting from the application of the these plans</a:t>
            </a:r>
          </a:p>
          <a:p>
            <a:pPr marL="285750" indent="-285750">
              <a:buFont typeface="Arial" panose="020B0604020202020204" pitchFamily="34" charset="0"/>
              <a:buChar char="•"/>
            </a:pPr>
            <a:r>
              <a:rPr lang="en-AU" dirty="0"/>
              <a:t>AEMO answered a number of questions relating to this analysis, including:</a:t>
            </a:r>
          </a:p>
          <a:p>
            <a:pPr marL="742950" lvl="1" indent="-285750">
              <a:buFont typeface="Arial" panose="020B0604020202020204" pitchFamily="34" charset="0"/>
              <a:buChar char="•"/>
            </a:pPr>
            <a:r>
              <a:rPr lang="en-AU" dirty="0"/>
              <a:t>That the 5min metering data delivery volumes are in relation to the delivery of 5min metering data to AEMO via B2M, not Participants via B2B</a:t>
            </a:r>
          </a:p>
          <a:p>
            <a:pPr marL="742950" lvl="1" indent="-285750">
              <a:buFont typeface="Arial" panose="020B0604020202020204" pitchFamily="34" charset="0"/>
              <a:buChar char="•"/>
            </a:pPr>
            <a:r>
              <a:rPr lang="en-AU" dirty="0"/>
              <a:t>The application of NSP2 and TNI2 values associated to cross boundary NMIs, including the updating of the TNI field for the corresponding TNIs values for downstream NMIs</a:t>
            </a:r>
          </a:p>
          <a:p>
            <a:pPr marL="285750" indent="-285750">
              <a:buFont typeface="Arial" panose="020B0604020202020204" pitchFamily="34" charset="0"/>
              <a:buChar char="•"/>
            </a:pPr>
            <a:r>
              <a:rPr lang="en-AU" dirty="0"/>
              <a:t>AEMO reminded the TFG that the next round of rollout plans are due by 1 July 2021</a:t>
            </a:r>
          </a:p>
          <a:p>
            <a:pPr marL="285750" indent="-285750">
              <a:buFont typeface="Arial" panose="020B0604020202020204" pitchFamily="34" charset="0"/>
              <a:buChar char="•"/>
            </a:pPr>
            <a:endParaRPr lang="en-AU" dirty="0"/>
          </a:p>
        </p:txBody>
      </p:sp>
    </p:spTree>
    <p:extLst>
      <p:ext uri="{BB962C8B-B14F-4D97-AF65-F5344CB8AC3E}">
        <p14:creationId xmlns:p14="http://schemas.microsoft.com/office/powerpoint/2010/main" val="3732660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776288" y="1803264"/>
            <a:ext cx="9144000" cy="2387600"/>
          </a:xfrm>
        </p:spPr>
        <p:txBody>
          <a:bodyPr/>
          <a:lstStyle/>
          <a:p>
            <a:r>
              <a:rPr lang="en-AU" dirty="0"/>
              <a:t>MTP Update</a:t>
            </a:r>
          </a:p>
        </p:txBody>
      </p:sp>
      <p:sp>
        <p:nvSpPr>
          <p:cNvPr id="3" name="Text Placeholder 2">
            <a:extLst>
              <a:ext uri="{FF2B5EF4-FFF2-40B4-BE49-F238E27FC236}">
                <a16:creationId xmlns:a16="http://schemas.microsoft.com/office/drawing/2014/main" id="{BFE0243B-6351-4A81-8EBE-0F6E81FD154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dirty="0"/>
          </a:p>
        </p:txBody>
      </p:sp>
      <p:sp>
        <p:nvSpPr>
          <p:cNvPr id="6" name="Text Placeholder 2">
            <a:extLst>
              <a:ext uri="{FF2B5EF4-FFF2-40B4-BE49-F238E27FC236}">
                <a16:creationId xmlns:a16="http://schemas.microsoft.com/office/drawing/2014/main" id="{B48DCEF8-ECB5-4E88-94AC-352D3EF93A52}"/>
              </a:ext>
            </a:extLst>
          </p:cNvPr>
          <p:cNvSpPr txBox="1">
            <a:spLocks/>
          </p:cNvSpPr>
          <p:nvPr/>
        </p:nvSpPr>
        <p:spPr>
          <a:xfrm>
            <a:off x="776288" y="47418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Blaine Miner</a:t>
            </a:r>
          </a:p>
        </p:txBody>
      </p:sp>
    </p:spTree>
    <p:extLst>
      <p:ext uri="{BB962C8B-B14F-4D97-AF65-F5344CB8AC3E}">
        <p14:creationId xmlns:p14="http://schemas.microsoft.com/office/powerpoint/2010/main" val="837215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7" y="136525"/>
            <a:ext cx="11434795" cy="1189039"/>
          </a:xfrm>
        </p:spPr>
        <p:txBody>
          <a:bodyPr>
            <a:normAutofit/>
          </a:bodyPr>
          <a:lstStyle/>
          <a:p>
            <a:r>
              <a:rPr lang="en-AU" dirty="0"/>
              <a:t>New Values in Existing MSATS Fields</a:t>
            </a:r>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15</a:t>
            </a:fld>
            <a:endParaRPr lang="en-AU" dirty="0"/>
          </a:p>
        </p:txBody>
      </p:sp>
      <p:sp>
        <p:nvSpPr>
          <p:cNvPr id="8" name="TextBox 7">
            <a:extLst>
              <a:ext uri="{FF2B5EF4-FFF2-40B4-BE49-F238E27FC236}">
                <a16:creationId xmlns:a16="http://schemas.microsoft.com/office/drawing/2014/main" id="{EB588081-80E8-4999-A3AF-C0A66700BA1E}"/>
              </a:ext>
            </a:extLst>
          </p:cNvPr>
          <p:cNvSpPr txBox="1"/>
          <p:nvPr/>
        </p:nvSpPr>
        <p:spPr>
          <a:xfrm>
            <a:off x="235527" y="1604505"/>
            <a:ext cx="10039750" cy="4708981"/>
          </a:xfrm>
          <a:prstGeom prst="rect">
            <a:avLst/>
          </a:prstGeom>
          <a:noFill/>
        </p:spPr>
        <p:txBody>
          <a:bodyPr wrap="square" rtlCol="0">
            <a:spAutoFit/>
          </a:bodyPr>
          <a:lstStyle/>
          <a:p>
            <a:pPr marL="285750" indent="-285750">
              <a:buFont typeface="Arial" panose="020B0604020202020204" pitchFamily="34" charset="0"/>
              <a:buChar char="•"/>
            </a:pPr>
            <a:r>
              <a:rPr lang="en-AU" sz="2000" dirty="0"/>
              <a:t>Examples of effected fields:</a:t>
            </a:r>
          </a:p>
          <a:p>
            <a:pPr marL="742950" lvl="1" indent="-285750">
              <a:buFont typeface="Arial" panose="020B0604020202020204" pitchFamily="34" charset="0"/>
              <a:buChar char="•"/>
            </a:pPr>
            <a:r>
              <a:rPr lang="en-AU" sz="2000" dirty="0"/>
              <a:t>NMI Classification Code e.g. NCONUML, NREG, etc.</a:t>
            </a:r>
          </a:p>
          <a:p>
            <a:pPr marL="742950" lvl="1" indent="-285750">
              <a:buFont typeface="Arial" panose="020B0604020202020204" pitchFamily="34" charset="0"/>
              <a:buChar char="•"/>
            </a:pPr>
            <a:r>
              <a:rPr lang="en-AU" sz="2000" dirty="0"/>
              <a:t>Datastream Type Code – introduction of the ‘non-settlement’ code of ‘N’</a:t>
            </a:r>
          </a:p>
          <a:p>
            <a:pPr marL="742950" lvl="1" indent="-285750">
              <a:buFont typeface="Arial" panose="020B0604020202020204" pitchFamily="34" charset="0"/>
              <a:buChar char="•"/>
            </a:pPr>
            <a:r>
              <a:rPr lang="en-AU" sz="2000" dirty="0"/>
              <a:t>Read Type Code – 4 character codes e.g. RWDA</a:t>
            </a:r>
          </a:p>
          <a:p>
            <a:pPr marL="742950" lvl="1" indent="-285750">
              <a:buFont typeface="Arial" panose="020B0604020202020204" pitchFamily="34" charset="0"/>
              <a:buChar char="•"/>
            </a:pPr>
            <a:endParaRPr lang="en-AU" sz="2000" dirty="0"/>
          </a:p>
          <a:p>
            <a:pPr marL="285750" indent="-285750">
              <a:buFont typeface="Arial" panose="020B0604020202020204" pitchFamily="34" charset="0"/>
              <a:buChar char="•"/>
            </a:pPr>
            <a:r>
              <a:rPr lang="en-AU" sz="2000" dirty="0"/>
              <a:t>Schema considerations</a:t>
            </a:r>
          </a:p>
          <a:p>
            <a:pPr marL="742950" lvl="1" indent="-285750">
              <a:buFont typeface="Arial" panose="020B0604020202020204" pitchFamily="34" charset="0"/>
              <a:buChar char="•"/>
            </a:pPr>
            <a:r>
              <a:rPr lang="en-AU" sz="2000" dirty="0"/>
              <a:t>Do you need to go onto the new schema?</a:t>
            </a:r>
          </a:p>
          <a:p>
            <a:pPr marL="1200150" lvl="2" indent="-285750">
              <a:buFont typeface="Arial" panose="020B0604020202020204" pitchFamily="34" charset="0"/>
              <a:buChar char="•"/>
            </a:pPr>
            <a:r>
              <a:rPr lang="en-AU" sz="2000" dirty="0"/>
              <a:t>No, both current and superseded schemas support existing fields i.e. new values don’t require a schema change</a:t>
            </a:r>
          </a:p>
          <a:p>
            <a:pPr marL="1200150" lvl="2" indent="-285750">
              <a:buFont typeface="Arial" panose="020B0604020202020204" pitchFamily="34" charset="0"/>
              <a:buChar char="•"/>
            </a:pPr>
            <a:r>
              <a:rPr lang="en-AU" sz="2000" dirty="0"/>
              <a:t>‘New’ schema required for new fields e.g. TNI2 code and new RM reports</a:t>
            </a:r>
          </a:p>
          <a:p>
            <a:pPr marL="1200150" lvl="2" indent="-285750">
              <a:buFont typeface="Arial" panose="020B0604020202020204" pitchFamily="34" charset="0"/>
              <a:buChar char="•"/>
            </a:pPr>
            <a:endParaRPr lang="en-AU" sz="2000" dirty="0"/>
          </a:p>
          <a:p>
            <a:pPr marL="285750" indent="-285750">
              <a:buFont typeface="Arial" panose="020B0604020202020204" pitchFamily="34" charset="0"/>
              <a:buChar char="•"/>
            </a:pPr>
            <a:r>
              <a:rPr lang="en-AU" sz="2000" dirty="0"/>
              <a:t>Participant system considerations:</a:t>
            </a:r>
          </a:p>
          <a:p>
            <a:pPr marL="742950" lvl="1" indent="-285750">
              <a:buFont typeface="Arial" panose="020B0604020202020204" pitchFamily="34" charset="0"/>
              <a:buChar char="•"/>
            </a:pPr>
            <a:r>
              <a:rPr lang="en-AU" sz="2000" dirty="0"/>
              <a:t>Processing</a:t>
            </a:r>
          </a:p>
          <a:p>
            <a:pPr marL="742950" lvl="1" indent="-285750">
              <a:buFont typeface="Arial" panose="020B0604020202020204" pitchFamily="34" charset="0"/>
              <a:buChar char="•"/>
            </a:pPr>
            <a:r>
              <a:rPr lang="en-AU" sz="2000" dirty="0"/>
              <a:t>Validations</a:t>
            </a:r>
          </a:p>
          <a:p>
            <a:pPr marL="742950" lvl="1" indent="-285750">
              <a:buFont typeface="Arial" panose="020B0604020202020204" pitchFamily="34" charset="0"/>
              <a:buChar char="•"/>
            </a:pPr>
            <a:r>
              <a:rPr lang="en-AU" sz="2000" dirty="0"/>
              <a:t>Application</a:t>
            </a:r>
          </a:p>
        </p:txBody>
      </p:sp>
    </p:spTree>
    <p:extLst>
      <p:ext uri="{BB962C8B-B14F-4D97-AF65-F5344CB8AC3E}">
        <p14:creationId xmlns:p14="http://schemas.microsoft.com/office/powerpoint/2010/main" val="2443219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lstStyle/>
          <a:p>
            <a:r>
              <a:rPr lang="en-AU" dirty="0"/>
              <a:t>MTP Update</a:t>
            </a:r>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16</a:t>
            </a:fld>
            <a:endParaRPr lang="en-AU" dirty="0"/>
          </a:p>
        </p:txBody>
      </p:sp>
      <p:graphicFrame>
        <p:nvGraphicFramePr>
          <p:cNvPr id="5" name="Table 4">
            <a:extLst>
              <a:ext uri="{FF2B5EF4-FFF2-40B4-BE49-F238E27FC236}">
                <a16:creationId xmlns:a16="http://schemas.microsoft.com/office/drawing/2014/main" id="{AB4430C9-8CC2-4BA7-A1E8-CA35DB119946}"/>
              </a:ext>
            </a:extLst>
          </p:cNvPr>
          <p:cNvGraphicFramePr>
            <a:graphicFrameLocks/>
          </p:cNvGraphicFramePr>
          <p:nvPr>
            <p:extLst>
              <p:ext uri="{D42A27DB-BD31-4B8C-83A1-F6EECF244321}">
                <p14:modId xmlns:p14="http://schemas.microsoft.com/office/powerpoint/2010/main" val="1990812866"/>
              </p:ext>
            </p:extLst>
          </p:nvPr>
        </p:nvGraphicFramePr>
        <p:xfrm>
          <a:off x="235527" y="4477446"/>
          <a:ext cx="11694380" cy="1199895"/>
        </p:xfrm>
        <a:graphic>
          <a:graphicData uri="http://schemas.openxmlformats.org/drawingml/2006/table">
            <a:tbl>
              <a:tblPr firstRow="1" bandRow="1">
                <a:tableStyleId>{5C22544A-7EE6-4342-B048-85BDC9FD1C3A}</a:tableStyleId>
              </a:tblPr>
              <a:tblGrid>
                <a:gridCol w="7920941">
                  <a:extLst>
                    <a:ext uri="{9D8B030D-6E8A-4147-A177-3AD203B41FA5}">
                      <a16:colId xmlns:a16="http://schemas.microsoft.com/office/drawing/2014/main" val="116888471"/>
                    </a:ext>
                  </a:extLst>
                </a:gridCol>
                <a:gridCol w="1597087">
                  <a:extLst>
                    <a:ext uri="{9D8B030D-6E8A-4147-A177-3AD203B41FA5}">
                      <a16:colId xmlns:a16="http://schemas.microsoft.com/office/drawing/2014/main" val="4048816944"/>
                    </a:ext>
                  </a:extLst>
                </a:gridCol>
                <a:gridCol w="2176352">
                  <a:extLst>
                    <a:ext uri="{9D8B030D-6E8A-4147-A177-3AD203B41FA5}">
                      <a16:colId xmlns:a16="http://schemas.microsoft.com/office/drawing/2014/main" val="2964596239"/>
                    </a:ext>
                  </a:extLst>
                </a:gridCol>
              </a:tblGrid>
              <a:tr h="336419">
                <a:tc>
                  <a:txBody>
                    <a:bodyPr/>
                    <a:lstStyle/>
                    <a:p>
                      <a:pPr algn="ctr"/>
                      <a:r>
                        <a:rPr lang="en-AU" sz="1200" dirty="0"/>
                        <a:t>Description</a:t>
                      </a:r>
                    </a:p>
                  </a:txBody>
                  <a:tcPr marL="82953" marR="82953" marT="41476" marB="41476">
                    <a:solidFill>
                      <a:srgbClr val="002060"/>
                    </a:solidFill>
                  </a:tcPr>
                </a:tc>
                <a:tc>
                  <a:txBody>
                    <a:bodyPr/>
                    <a:lstStyle/>
                    <a:p>
                      <a:pPr algn="ctr"/>
                      <a:r>
                        <a:rPr lang="en-AU" sz="1200" dirty="0"/>
                        <a:t>Date</a:t>
                      </a:r>
                    </a:p>
                  </a:txBody>
                  <a:tcPr marL="82953" marR="82953" marT="41476" marB="41476">
                    <a:solidFill>
                      <a:srgbClr val="002060"/>
                    </a:solidFill>
                  </a:tcPr>
                </a:tc>
                <a:tc>
                  <a:txBody>
                    <a:bodyPr/>
                    <a:lstStyle/>
                    <a:p>
                      <a:pPr lvl="0" algn="ctr">
                        <a:buNone/>
                      </a:pPr>
                      <a:r>
                        <a:rPr lang="en-AU" sz="1200" b="1" i="0" u="none" strike="noStrike" noProof="0" dirty="0">
                          <a:latin typeface="Segoe UI Semilight"/>
                        </a:rPr>
                        <a:t>Activity ID</a:t>
                      </a:r>
                      <a:endParaRPr lang="en-US" sz="1200" b="1" i="0" u="none" strike="noStrike" noProof="0" dirty="0">
                        <a:latin typeface="Segoe UI Semilight"/>
                      </a:endParaRPr>
                    </a:p>
                  </a:txBody>
                  <a:tcPr marL="82953" marR="82953" marT="41476" marB="41476">
                    <a:solidFill>
                      <a:srgbClr val="002060"/>
                    </a:solidFill>
                  </a:tcPr>
                </a:tc>
                <a:extLst>
                  <a:ext uri="{0D108BD9-81ED-4DB2-BD59-A6C34878D82A}">
                    <a16:rowId xmlns:a16="http://schemas.microsoft.com/office/drawing/2014/main" val="2493088496"/>
                  </a:ext>
                </a:extLst>
              </a:tr>
              <a:tr h="414764">
                <a:tc>
                  <a:txBody>
                    <a:bodyPr/>
                    <a:lstStyle/>
                    <a:p>
                      <a:r>
                        <a:rPr lang="en-AU" sz="1200" dirty="0">
                          <a:solidFill>
                            <a:schemeClr val="bg1"/>
                          </a:solidFill>
                        </a:rPr>
                        <a:t>AEMO Metering Business approve MDP NCONUML profiles/algorithms </a:t>
                      </a:r>
                    </a:p>
                  </a:txBody>
                  <a:tcPr marL="82953" marR="82953" marT="41476" marB="41476">
                    <a:solidFill>
                      <a:srgbClr val="00B050"/>
                    </a:solidFill>
                  </a:tcPr>
                </a:tc>
                <a:tc>
                  <a:txBody>
                    <a:bodyPr/>
                    <a:lstStyle/>
                    <a:p>
                      <a:pPr algn="ctr"/>
                      <a:r>
                        <a:rPr lang="en-AU" sz="1200" dirty="0">
                          <a:solidFill>
                            <a:schemeClr val="bg1"/>
                          </a:solidFill>
                        </a:rPr>
                        <a:t>By 1 May 2021</a:t>
                      </a:r>
                    </a:p>
                  </a:txBody>
                  <a:tcPr marL="82953" marR="82953" marT="41476" marB="41476">
                    <a:solidFill>
                      <a:srgbClr val="00B050"/>
                    </a:solidFill>
                  </a:tcPr>
                </a:tc>
                <a:tc>
                  <a:txBody>
                    <a:bodyPr/>
                    <a:lstStyle/>
                    <a:p>
                      <a:pPr lvl="0">
                        <a:buNone/>
                      </a:pPr>
                      <a:r>
                        <a:rPr lang="en-US" sz="1200" dirty="0">
                          <a:solidFill>
                            <a:schemeClr val="bg1"/>
                          </a:solidFill>
                        </a:rPr>
                        <a:t>A89</a:t>
                      </a:r>
                    </a:p>
                  </a:txBody>
                  <a:tcPr marL="82953" marR="82953" marT="41476" marB="41476">
                    <a:solidFill>
                      <a:srgbClr val="00B050"/>
                    </a:solidFill>
                  </a:tcPr>
                </a:tc>
                <a:extLst>
                  <a:ext uri="{0D108BD9-81ED-4DB2-BD59-A6C34878D82A}">
                    <a16:rowId xmlns:a16="http://schemas.microsoft.com/office/drawing/2014/main" val="2591351300"/>
                  </a:ext>
                </a:extLst>
              </a:tr>
              <a:tr h="414764">
                <a:tc>
                  <a:txBody>
                    <a:bodyPr/>
                    <a:lstStyle/>
                    <a:p>
                      <a:r>
                        <a:rPr lang="en-AU" sz="1200" dirty="0">
                          <a:solidFill>
                            <a:schemeClr val="bg1"/>
                          </a:solidFill>
                        </a:rPr>
                        <a:t>MDPs to provide AEMO estimated number of NMIs and associated energy volumes for each Unmetered Device category within  calculation methodology</a:t>
                      </a:r>
                    </a:p>
                  </a:txBody>
                  <a:tcPr marL="82953" marR="82953" marT="41476" marB="41476">
                    <a:solidFill>
                      <a:srgbClr val="00B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dirty="0">
                          <a:solidFill>
                            <a:schemeClr val="bg1"/>
                          </a:solidFill>
                        </a:rPr>
                        <a:t>By 1 May 2021</a:t>
                      </a:r>
                    </a:p>
                    <a:p>
                      <a:pPr algn="ctr"/>
                      <a:endParaRPr lang="en-AU" sz="1200" dirty="0">
                        <a:solidFill>
                          <a:schemeClr val="bg1"/>
                        </a:solidFill>
                      </a:endParaRPr>
                    </a:p>
                  </a:txBody>
                  <a:tcPr marL="82953" marR="82953" marT="41476" marB="41476">
                    <a:solidFill>
                      <a:srgbClr val="00B050"/>
                    </a:solidFill>
                  </a:tcPr>
                </a:tc>
                <a:tc>
                  <a:txBody>
                    <a:bodyPr/>
                    <a:lstStyle/>
                    <a:p>
                      <a:pPr lvl="0">
                        <a:buNone/>
                      </a:pPr>
                      <a:r>
                        <a:rPr lang="en-US" sz="1200" dirty="0">
                          <a:solidFill>
                            <a:schemeClr val="bg1"/>
                          </a:solidFill>
                        </a:rPr>
                        <a:t>A89a</a:t>
                      </a:r>
                    </a:p>
                  </a:txBody>
                  <a:tcPr marL="82953" marR="82953" marT="41476" marB="41476">
                    <a:solidFill>
                      <a:srgbClr val="00B050"/>
                    </a:solidFill>
                  </a:tcPr>
                </a:tc>
                <a:extLst>
                  <a:ext uri="{0D108BD9-81ED-4DB2-BD59-A6C34878D82A}">
                    <a16:rowId xmlns:a16="http://schemas.microsoft.com/office/drawing/2014/main" val="94929314"/>
                  </a:ext>
                </a:extLst>
              </a:tr>
            </a:tbl>
          </a:graphicData>
        </a:graphic>
      </p:graphicFrame>
      <p:sp>
        <p:nvSpPr>
          <p:cNvPr id="6" name="TextBox 5">
            <a:extLst>
              <a:ext uri="{FF2B5EF4-FFF2-40B4-BE49-F238E27FC236}">
                <a16:creationId xmlns:a16="http://schemas.microsoft.com/office/drawing/2014/main" id="{B176C599-6086-43C8-A7BA-6970C280C04F}"/>
              </a:ext>
            </a:extLst>
          </p:cNvPr>
          <p:cNvSpPr txBox="1"/>
          <p:nvPr/>
        </p:nvSpPr>
        <p:spPr>
          <a:xfrm>
            <a:off x="235527" y="4083917"/>
            <a:ext cx="4205569" cy="343620"/>
          </a:xfrm>
          <a:prstGeom prst="rect">
            <a:avLst/>
          </a:prstGeom>
          <a:noFill/>
        </p:spPr>
        <p:txBody>
          <a:bodyPr wrap="square" rtlCol="0">
            <a:spAutoFit/>
          </a:bodyPr>
          <a:lstStyle/>
          <a:p>
            <a:r>
              <a:rPr lang="en-AU" sz="1633" dirty="0"/>
              <a:t>Activities Now Deemed Completed or </a:t>
            </a:r>
            <a:r>
              <a:rPr lang="en-AU" sz="1633" dirty="0">
                <a:solidFill>
                  <a:srgbClr val="FF0000"/>
                </a:solidFill>
              </a:rPr>
              <a:t>Late</a:t>
            </a:r>
          </a:p>
        </p:txBody>
      </p:sp>
      <p:graphicFrame>
        <p:nvGraphicFramePr>
          <p:cNvPr id="7" name="Table 6">
            <a:extLst>
              <a:ext uri="{FF2B5EF4-FFF2-40B4-BE49-F238E27FC236}">
                <a16:creationId xmlns:a16="http://schemas.microsoft.com/office/drawing/2014/main" id="{F5D90EDB-48DF-47D7-9FFB-442E42C5D79D}"/>
              </a:ext>
            </a:extLst>
          </p:cNvPr>
          <p:cNvGraphicFramePr>
            <a:graphicFrameLocks/>
          </p:cNvGraphicFramePr>
          <p:nvPr>
            <p:extLst>
              <p:ext uri="{D42A27DB-BD31-4B8C-83A1-F6EECF244321}">
                <p14:modId xmlns:p14="http://schemas.microsoft.com/office/powerpoint/2010/main" val="3861136849"/>
              </p:ext>
            </p:extLst>
          </p:nvPr>
        </p:nvGraphicFramePr>
        <p:xfrm>
          <a:off x="235528" y="1951515"/>
          <a:ext cx="11694380" cy="2048315"/>
        </p:xfrm>
        <a:graphic>
          <a:graphicData uri="http://schemas.openxmlformats.org/drawingml/2006/table">
            <a:tbl>
              <a:tblPr firstRow="1" bandRow="1">
                <a:tableStyleId>{5C22544A-7EE6-4342-B048-85BDC9FD1C3A}</a:tableStyleId>
              </a:tblPr>
              <a:tblGrid>
                <a:gridCol w="7920941">
                  <a:extLst>
                    <a:ext uri="{9D8B030D-6E8A-4147-A177-3AD203B41FA5}">
                      <a16:colId xmlns:a16="http://schemas.microsoft.com/office/drawing/2014/main" val="116888471"/>
                    </a:ext>
                  </a:extLst>
                </a:gridCol>
                <a:gridCol w="1597087">
                  <a:extLst>
                    <a:ext uri="{9D8B030D-6E8A-4147-A177-3AD203B41FA5}">
                      <a16:colId xmlns:a16="http://schemas.microsoft.com/office/drawing/2014/main" val="4048816944"/>
                    </a:ext>
                  </a:extLst>
                </a:gridCol>
                <a:gridCol w="2176352">
                  <a:extLst>
                    <a:ext uri="{9D8B030D-6E8A-4147-A177-3AD203B41FA5}">
                      <a16:colId xmlns:a16="http://schemas.microsoft.com/office/drawing/2014/main" val="2964596239"/>
                    </a:ext>
                  </a:extLst>
                </a:gridCol>
              </a:tblGrid>
              <a:tr h="336419">
                <a:tc>
                  <a:txBody>
                    <a:bodyPr/>
                    <a:lstStyle/>
                    <a:p>
                      <a:pPr algn="ctr"/>
                      <a:r>
                        <a:rPr lang="en-AU" sz="1200" dirty="0"/>
                        <a:t>Description</a:t>
                      </a:r>
                    </a:p>
                  </a:txBody>
                  <a:tcPr marL="82953" marR="82953" marT="41476" marB="41476">
                    <a:solidFill>
                      <a:srgbClr val="002060"/>
                    </a:solidFill>
                  </a:tcPr>
                </a:tc>
                <a:tc>
                  <a:txBody>
                    <a:bodyPr/>
                    <a:lstStyle/>
                    <a:p>
                      <a:pPr algn="ctr"/>
                      <a:r>
                        <a:rPr lang="en-AU" sz="1200" dirty="0"/>
                        <a:t>Date</a:t>
                      </a:r>
                    </a:p>
                  </a:txBody>
                  <a:tcPr marL="82953" marR="82953" marT="41476" marB="41476">
                    <a:solidFill>
                      <a:srgbClr val="002060"/>
                    </a:solidFill>
                  </a:tcPr>
                </a:tc>
                <a:tc>
                  <a:txBody>
                    <a:bodyPr/>
                    <a:lstStyle/>
                    <a:p>
                      <a:pPr lvl="0" algn="ctr">
                        <a:buNone/>
                      </a:pPr>
                      <a:r>
                        <a:rPr lang="en-AU" sz="1200" b="1" i="0" u="none" strike="noStrike" noProof="0" dirty="0">
                          <a:latin typeface="Segoe UI Semilight"/>
                        </a:rPr>
                        <a:t>Activity ID</a:t>
                      </a:r>
                      <a:endParaRPr lang="en-US" sz="1200" b="1" i="0" u="none" strike="noStrike" noProof="0" dirty="0">
                        <a:latin typeface="Segoe UI Semilight"/>
                      </a:endParaRPr>
                    </a:p>
                  </a:txBody>
                  <a:tcPr marL="82953" marR="82953" marT="41476" marB="41476">
                    <a:solidFill>
                      <a:srgbClr val="002060"/>
                    </a:solidFill>
                  </a:tcPr>
                </a:tc>
                <a:extLst>
                  <a:ext uri="{0D108BD9-81ED-4DB2-BD59-A6C34878D82A}">
                    <a16:rowId xmlns:a16="http://schemas.microsoft.com/office/drawing/2014/main" val="2493088496"/>
                  </a:ext>
                </a:extLst>
              </a:tr>
              <a:tr h="414764">
                <a:tc>
                  <a:txBody>
                    <a:bodyPr/>
                    <a:lstStyle/>
                    <a:p>
                      <a:r>
                        <a:rPr lang="en-AU" sz="1200" dirty="0">
                          <a:solidFill>
                            <a:schemeClr val="tx1"/>
                          </a:solidFill>
                        </a:rPr>
                        <a:t>AEMO to provide TNI2 values to LNSPs to support the updating of applicable TNI fields i.e. TNI fields associated to NMIs downstream of a cross boundary NMI</a:t>
                      </a:r>
                    </a:p>
                    <a:p>
                      <a:r>
                        <a:rPr lang="en-AU" sz="1200" dirty="0">
                          <a:solidFill>
                            <a:schemeClr val="tx1"/>
                          </a:solidFill>
                        </a:rPr>
                        <a:t>(new activity)</a:t>
                      </a:r>
                    </a:p>
                  </a:txBody>
                  <a:tcPr marL="82953" marR="82953" marT="41476" marB="41476">
                    <a:solidFill>
                      <a:srgbClr val="FFFF0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By 31 August 2021</a:t>
                      </a:r>
                    </a:p>
                  </a:txBody>
                  <a:tcPr marL="82953" marR="82953" marT="41476" marB="41476">
                    <a:solidFill>
                      <a:srgbClr val="FFFF00"/>
                    </a:solidFill>
                  </a:tcPr>
                </a:tc>
                <a:tc>
                  <a:txBody>
                    <a:bodyPr/>
                    <a:lstStyle/>
                    <a:p>
                      <a:pPr lvl="0">
                        <a:buNone/>
                      </a:pPr>
                      <a:r>
                        <a:rPr lang="en-US" sz="1200" dirty="0">
                          <a:solidFill>
                            <a:schemeClr val="tx1"/>
                          </a:solidFill>
                        </a:rPr>
                        <a:t>A97a</a:t>
                      </a:r>
                    </a:p>
                  </a:txBody>
                  <a:tcPr marL="82953" marR="82953" marT="41476" marB="41476">
                    <a:solidFill>
                      <a:srgbClr val="FFFF00"/>
                    </a:solidFill>
                  </a:tcPr>
                </a:tc>
                <a:extLst>
                  <a:ext uri="{0D108BD9-81ED-4DB2-BD59-A6C34878D82A}">
                    <a16:rowId xmlns:a16="http://schemas.microsoft.com/office/drawing/2014/main" val="2170211165"/>
                  </a:ext>
                </a:extLst>
              </a:tr>
              <a:tr h="443135">
                <a:tc>
                  <a:txBody>
                    <a:bodyPr/>
                    <a:lstStyle/>
                    <a:p>
                      <a:r>
                        <a:rPr lang="en-AU" sz="1200" dirty="0">
                          <a:solidFill>
                            <a:schemeClr val="tx1"/>
                          </a:solidFill>
                        </a:rPr>
                        <a:t>LNSPs to update the TNI field, for NMIs downstream of a cross boundary NMI, with the AEMO provided TNI2 value</a:t>
                      </a:r>
                    </a:p>
                    <a:p>
                      <a:r>
                        <a:rPr lang="en-AU" sz="1200" dirty="0">
                          <a:solidFill>
                            <a:schemeClr val="tx1"/>
                          </a:solidFill>
                        </a:rPr>
                        <a:t>(new activity)</a:t>
                      </a:r>
                    </a:p>
                  </a:txBody>
                  <a:tcPr marL="82953" marR="82953" marT="41476" marB="41476">
                    <a:solidFill>
                      <a:srgbClr val="FFFF0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By 31 August 2021</a:t>
                      </a:r>
                    </a:p>
                  </a:txBody>
                  <a:tcPr marL="82953" marR="82953" marT="41476" marB="41476">
                    <a:solidFill>
                      <a:srgbClr val="FFFF00"/>
                    </a:solidFill>
                  </a:tcPr>
                </a:tc>
                <a:tc>
                  <a:txBody>
                    <a:bodyPr/>
                    <a:lstStyle/>
                    <a:p>
                      <a:pPr lvl="0">
                        <a:buNone/>
                      </a:pPr>
                      <a:r>
                        <a:rPr lang="en-US" sz="1200" dirty="0">
                          <a:solidFill>
                            <a:schemeClr val="tx1"/>
                          </a:solidFill>
                        </a:rPr>
                        <a:t>A97b</a:t>
                      </a:r>
                    </a:p>
                  </a:txBody>
                  <a:tcPr marL="82953" marR="82953" marT="41476" marB="41476">
                    <a:solidFill>
                      <a:srgbClr val="FFFF00"/>
                    </a:solidFill>
                  </a:tcPr>
                </a:tc>
                <a:extLst>
                  <a:ext uri="{0D108BD9-81ED-4DB2-BD59-A6C34878D82A}">
                    <a16:rowId xmlns:a16="http://schemas.microsoft.com/office/drawing/2014/main" val="121423157"/>
                  </a:ext>
                </a:extLst>
              </a:tr>
              <a:tr h="580669">
                <a:tc>
                  <a:txBody>
                    <a:bodyPr/>
                    <a:lstStyle/>
                    <a:p>
                      <a:r>
                        <a:rPr lang="en-AU" sz="1200" dirty="0">
                          <a:solidFill>
                            <a:schemeClr val="tx1"/>
                          </a:solidFill>
                        </a:rPr>
                        <a:t>Provide AEMO estimated number of NMIs and associated energy volumes for each Unmetered Device category within  calculation methodology </a:t>
                      </a:r>
                    </a:p>
                    <a:p>
                      <a:r>
                        <a:rPr lang="en-AU" sz="1200" dirty="0">
                          <a:solidFill>
                            <a:schemeClr val="tx1"/>
                          </a:solidFill>
                        </a:rPr>
                        <a:t>(change in wording)</a:t>
                      </a:r>
                    </a:p>
                  </a:txBody>
                  <a:tcPr marL="82953" marR="82953" marT="41476" marB="41476">
                    <a:solidFill>
                      <a:srgbClr val="FFFF0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By 1 May 2021</a:t>
                      </a:r>
                    </a:p>
                  </a:txBody>
                  <a:tcPr marL="82953" marR="82953" marT="41476" marB="41476">
                    <a:solidFill>
                      <a:srgbClr val="FFFF00"/>
                    </a:solidFill>
                  </a:tcPr>
                </a:tc>
                <a:tc>
                  <a:txBody>
                    <a:bodyPr/>
                    <a:lstStyle/>
                    <a:p>
                      <a:pPr lvl="0">
                        <a:buNone/>
                      </a:pPr>
                      <a:r>
                        <a:rPr lang="en-US" sz="1200" dirty="0">
                          <a:solidFill>
                            <a:schemeClr val="tx1"/>
                          </a:solidFill>
                        </a:rPr>
                        <a:t>A89a</a:t>
                      </a:r>
                    </a:p>
                  </a:txBody>
                  <a:tcPr marL="82953" marR="82953" marT="41476" marB="41476">
                    <a:solidFill>
                      <a:srgbClr val="FFFF00"/>
                    </a:solidFill>
                  </a:tcPr>
                </a:tc>
                <a:extLst>
                  <a:ext uri="{0D108BD9-81ED-4DB2-BD59-A6C34878D82A}">
                    <a16:rowId xmlns:a16="http://schemas.microsoft.com/office/drawing/2014/main" val="3599390483"/>
                  </a:ext>
                </a:extLst>
              </a:tr>
            </a:tbl>
          </a:graphicData>
        </a:graphic>
      </p:graphicFrame>
      <p:sp>
        <p:nvSpPr>
          <p:cNvPr id="8" name="TextBox 7">
            <a:extLst>
              <a:ext uri="{FF2B5EF4-FFF2-40B4-BE49-F238E27FC236}">
                <a16:creationId xmlns:a16="http://schemas.microsoft.com/office/drawing/2014/main" id="{EB588081-80E8-4999-A3AF-C0A66700BA1E}"/>
              </a:ext>
            </a:extLst>
          </p:cNvPr>
          <p:cNvSpPr txBox="1"/>
          <p:nvPr/>
        </p:nvSpPr>
        <p:spPr>
          <a:xfrm>
            <a:off x="235527" y="1604505"/>
            <a:ext cx="3041216" cy="343620"/>
          </a:xfrm>
          <a:prstGeom prst="rect">
            <a:avLst/>
          </a:prstGeom>
          <a:noFill/>
        </p:spPr>
        <p:txBody>
          <a:bodyPr wrap="square" rtlCol="0">
            <a:spAutoFit/>
          </a:bodyPr>
          <a:lstStyle/>
          <a:p>
            <a:r>
              <a:rPr lang="en-AU" sz="1633" dirty="0"/>
              <a:t>Proposed Updates</a:t>
            </a:r>
          </a:p>
        </p:txBody>
      </p:sp>
    </p:spTree>
    <p:extLst>
      <p:ext uri="{BB962C8B-B14F-4D97-AF65-F5344CB8AC3E}">
        <p14:creationId xmlns:p14="http://schemas.microsoft.com/office/powerpoint/2010/main" val="2765854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normAutofit/>
          </a:bodyPr>
          <a:lstStyle/>
          <a:p>
            <a:r>
              <a:rPr lang="en-AU" dirty="0"/>
              <a:t>Upcoming Transition End Date Activities</a:t>
            </a:r>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17</a:t>
            </a:fld>
            <a:endParaRPr lang="en-AU" dirty="0"/>
          </a:p>
        </p:txBody>
      </p:sp>
      <p:graphicFrame>
        <p:nvGraphicFramePr>
          <p:cNvPr id="9" name="Table 5">
            <a:extLst>
              <a:ext uri="{FF2B5EF4-FFF2-40B4-BE49-F238E27FC236}">
                <a16:creationId xmlns:a16="http://schemas.microsoft.com/office/drawing/2014/main" id="{B7C96F16-6355-4A1C-AD33-21A739C491AB}"/>
              </a:ext>
            </a:extLst>
          </p:cNvPr>
          <p:cNvGraphicFramePr>
            <a:graphicFrameLocks noGrp="1"/>
          </p:cNvGraphicFramePr>
          <p:nvPr>
            <p:ph idx="1"/>
            <p:extLst>
              <p:ext uri="{D42A27DB-BD31-4B8C-83A1-F6EECF244321}">
                <p14:modId xmlns:p14="http://schemas.microsoft.com/office/powerpoint/2010/main" val="3281000979"/>
              </p:ext>
            </p:extLst>
          </p:nvPr>
        </p:nvGraphicFramePr>
        <p:xfrm>
          <a:off x="235528" y="1538699"/>
          <a:ext cx="11694380" cy="4153392"/>
        </p:xfrm>
        <a:graphic>
          <a:graphicData uri="http://schemas.openxmlformats.org/drawingml/2006/table">
            <a:tbl>
              <a:tblPr firstRow="1" bandRow="1">
                <a:tableStyleId>{5C22544A-7EE6-4342-B048-85BDC9FD1C3A}</a:tableStyleId>
              </a:tblPr>
              <a:tblGrid>
                <a:gridCol w="7807124">
                  <a:extLst>
                    <a:ext uri="{9D8B030D-6E8A-4147-A177-3AD203B41FA5}">
                      <a16:colId xmlns:a16="http://schemas.microsoft.com/office/drawing/2014/main" val="116888471"/>
                    </a:ext>
                  </a:extLst>
                </a:gridCol>
                <a:gridCol w="1793738">
                  <a:extLst>
                    <a:ext uri="{9D8B030D-6E8A-4147-A177-3AD203B41FA5}">
                      <a16:colId xmlns:a16="http://schemas.microsoft.com/office/drawing/2014/main" val="4048816944"/>
                    </a:ext>
                  </a:extLst>
                </a:gridCol>
                <a:gridCol w="2093518">
                  <a:extLst>
                    <a:ext uri="{9D8B030D-6E8A-4147-A177-3AD203B41FA5}">
                      <a16:colId xmlns:a16="http://schemas.microsoft.com/office/drawing/2014/main" val="2964596239"/>
                    </a:ext>
                  </a:extLst>
                </a:gridCol>
              </a:tblGrid>
              <a:tr h="258560">
                <a:tc>
                  <a:txBody>
                    <a:bodyPr/>
                    <a:lstStyle/>
                    <a:p>
                      <a:pPr algn="ctr"/>
                      <a:r>
                        <a:rPr lang="en-AU" sz="1200" dirty="0"/>
                        <a:t>Description</a:t>
                      </a:r>
                    </a:p>
                  </a:txBody>
                  <a:tcPr marL="82953" marR="82953" marT="41476" marB="41476">
                    <a:solidFill>
                      <a:srgbClr val="002060"/>
                    </a:solidFill>
                  </a:tcPr>
                </a:tc>
                <a:tc>
                  <a:txBody>
                    <a:bodyPr/>
                    <a:lstStyle/>
                    <a:p>
                      <a:pPr algn="ctr"/>
                      <a:r>
                        <a:rPr lang="en-AU" sz="1200" dirty="0"/>
                        <a:t>Transition End Date</a:t>
                      </a:r>
                    </a:p>
                  </a:txBody>
                  <a:tcPr marL="82953" marR="82953" marT="41476" marB="41476">
                    <a:solidFill>
                      <a:srgbClr val="002060"/>
                    </a:solidFill>
                  </a:tcPr>
                </a:tc>
                <a:tc>
                  <a:txBody>
                    <a:bodyPr/>
                    <a:lstStyle/>
                    <a:p>
                      <a:pPr lvl="0" algn="ctr">
                        <a:buNone/>
                      </a:pPr>
                      <a:r>
                        <a:rPr lang="en-AU" sz="1200" b="1" i="0" u="none" strike="noStrike" noProof="0" dirty="0">
                          <a:latin typeface="Segoe UI Semilight"/>
                        </a:rPr>
                        <a:t>Activity IDMDPs </a:t>
                      </a:r>
                      <a:endParaRPr lang="en-US" sz="1200" b="1" i="0" u="none" strike="noStrike" noProof="0" dirty="0">
                        <a:latin typeface="Segoe UI Semilight"/>
                      </a:endParaRPr>
                    </a:p>
                  </a:txBody>
                  <a:tcPr marL="82953" marR="82953" marT="41476" marB="41476">
                    <a:solidFill>
                      <a:srgbClr val="002060"/>
                    </a:solidFill>
                  </a:tcPr>
                </a:tc>
                <a:extLst>
                  <a:ext uri="{0D108BD9-81ED-4DB2-BD59-A6C34878D82A}">
                    <a16:rowId xmlns:a16="http://schemas.microsoft.com/office/drawing/2014/main" val="2493088496"/>
                  </a:ext>
                </a:extLst>
              </a:tr>
              <a:tr h="414764">
                <a:tc>
                  <a:txBody>
                    <a:bodyPr/>
                    <a:lstStyle/>
                    <a:p>
                      <a:pPr lvl="0"/>
                      <a:r>
                        <a:rPr lang="en-AU" sz="1200" dirty="0">
                          <a:solidFill>
                            <a:srgbClr val="FF0000"/>
                          </a:solidFill>
                        </a:rPr>
                        <a:t>Participants</a:t>
                      </a:r>
                      <a:r>
                        <a:rPr lang="en-AU" sz="1200" dirty="0"/>
                        <a:t> to ensure capability to receive and process new NMI classification codes </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rPr>
                        <a:t>By 30 May 2021</a:t>
                      </a:r>
                    </a:p>
                  </a:txBody>
                  <a:tcPr marL="82953" marR="82953" marT="41476" marB="41476">
                    <a:solidFill>
                      <a:schemeClr val="bg1">
                        <a:lumMod val="85000"/>
                      </a:schemeClr>
                    </a:solidFill>
                  </a:tcPr>
                </a:tc>
                <a:tc>
                  <a:txBody>
                    <a:bodyPr/>
                    <a:lstStyle/>
                    <a:p>
                      <a:pPr lvl="0">
                        <a:buNone/>
                      </a:pPr>
                      <a:r>
                        <a:rPr lang="en-US" sz="1200" dirty="0"/>
                        <a:t>A102, A104, A106, A108, A110, A112, A114</a:t>
                      </a:r>
                    </a:p>
                  </a:txBody>
                  <a:tcPr marL="82953" marR="82953" marT="41476" marB="41476">
                    <a:solidFill>
                      <a:schemeClr val="bg1">
                        <a:lumMod val="85000"/>
                      </a:schemeClr>
                    </a:solidFill>
                  </a:tcPr>
                </a:tc>
                <a:extLst>
                  <a:ext uri="{0D108BD9-81ED-4DB2-BD59-A6C34878D82A}">
                    <a16:rowId xmlns:a16="http://schemas.microsoft.com/office/drawing/2014/main" val="432880487"/>
                  </a:ext>
                </a:extLst>
              </a:tr>
              <a:tr h="414764">
                <a:tc>
                  <a:txBody>
                    <a:bodyPr/>
                    <a:lstStyle/>
                    <a:p>
                      <a:r>
                        <a:rPr lang="en-AU" sz="1200" dirty="0">
                          <a:solidFill>
                            <a:srgbClr val="FF0000"/>
                          </a:solidFill>
                        </a:rPr>
                        <a:t>Participants</a:t>
                      </a:r>
                      <a:r>
                        <a:rPr lang="en-AU" sz="1200" dirty="0"/>
                        <a:t> to establish agreements to allow the delivery of 5min metering data pre 1 Oct 2021 between NSP, Retailer, MDP and AEMO, as applicable</a:t>
                      </a:r>
                    </a:p>
                  </a:txBody>
                  <a:tcPr marL="82953" marR="82953" marT="41476" marB="41476">
                    <a:solidFill>
                      <a:schemeClr val="bg1">
                        <a:lumMod val="85000"/>
                      </a:schemeClr>
                    </a:solidFill>
                  </a:tcPr>
                </a:tc>
                <a:tc>
                  <a:txBody>
                    <a:bodyPr/>
                    <a:lstStyle/>
                    <a:p>
                      <a:pPr algn="ctr"/>
                      <a:r>
                        <a:rPr lang="en-AU" sz="1200" dirty="0">
                          <a:solidFill>
                            <a:schemeClr val="tx1"/>
                          </a:solidFill>
                        </a:rPr>
                        <a:t>By 31 May 2021</a:t>
                      </a:r>
                    </a:p>
                  </a:txBody>
                  <a:tcPr marL="82953" marR="82953" marT="41476" marB="41476">
                    <a:solidFill>
                      <a:schemeClr val="bg1">
                        <a:lumMod val="85000"/>
                      </a:schemeClr>
                    </a:solidFill>
                  </a:tcPr>
                </a:tc>
                <a:tc>
                  <a:txBody>
                    <a:bodyPr/>
                    <a:lstStyle/>
                    <a:p>
                      <a:pPr lvl="0">
                        <a:buNone/>
                      </a:pPr>
                      <a:r>
                        <a:rPr lang="en-AU" sz="1200" dirty="0"/>
                        <a:t>A32, A37, A42, A47, A53, A59, A65, A71, A84, A88</a:t>
                      </a:r>
                      <a:endParaRPr lang="en-US" sz="1200" dirty="0"/>
                    </a:p>
                  </a:txBody>
                  <a:tcPr marL="82953" marR="82953" marT="41476" marB="41476">
                    <a:solidFill>
                      <a:schemeClr val="bg1">
                        <a:lumMod val="85000"/>
                      </a:schemeClr>
                    </a:solidFill>
                  </a:tcPr>
                </a:tc>
                <a:extLst>
                  <a:ext uri="{0D108BD9-81ED-4DB2-BD59-A6C34878D82A}">
                    <a16:rowId xmlns:a16="http://schemas.microsoft.com/office/drawing/2014/main" val="3319209400"/>
                  </a:ext>
                </a:extLst>
              </a:tr>
              <a:tr h="414764">
                <a:tc>
                  <a:txBody>
                    <a:bodyPr/>
                    <a:lstStyle/>
                    <a:p>
                      <a:r>
                        <a:rPr lang="en-AU" sz="1200" dirty="0">
                          <a:solidFill>
                            <a:srgbClr val="FF0000"/>
                          </a:solidFill>
                        </a:rPr>
                        <a:t>SAPN</a:t>
                      </a:r>
                      <a:r>
                        <a:rPr lang="en-AU" sz="1200" dirty="0"/>
                        <a:t> - Convert 'SASCALE NMI’</a:t>
                      </a:r>
                    </a:p>
                    <a:p>
                      <a:pPr lvl="1"/>
                      <a:r>
                        <a:rPr lang="en-AU" sz="1200" dirty="0"/>
                        <a:t>Make existing 'Bulk' NMI extinct in MSATS</a:t>
                      </a:r>
                    </a:p>
                    <a:p>
                      <a:pPr lvl="1"/>
                      <a:r>
                        <a:rPr lang="en-AU" sz="1200" dirty="0"/>
                        <a:t>Create individual controlled load Datastreams in MSATS</a:t>
                      </a:r>
                    </a:p>
                    <a:p>
                      <a:pPr lvl="1"/>
                      <a:r>
                        <a:rPr lang="en-AU" sz="1200" dirty="0"/>
                        <a:t>Create individual controlled load Registers in MSATS</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rPr>
                        <a:t>By 30 June 2021</a:t>
                      </a:r>
                    </a:p>
                  </a:txBody>
                  <a:tcPr marL="82953" marR="82953" marT="41476" marB="41476">
                    <a:solidFill>
                      <a:schemeClr val="bg1">
                        <a:lumMod val="85000"/>
                      </a:schemeClr>
                    </a:solidFill>
                  </a:tcPr>
                </a:tc>
                <a:tc>
                  <a:txBody>
                    <a:bodyPr/>
                    <a:lstStyle/>
                    <a:p>
                      <a:pPr lvl="0">
                        <a:buNone/>
                      </a:pPr>
                      <a:r>
                        <a:rPr lang="en-US" sz="1200" dirty="0"/>
                        <a:t>A101a, A101b, A101c</a:t>
                      </a:r>
                    </a:p>
                  </a:txBody>
                  <a:tcPr marL="82953" marR="82953" marT="41476" marB="41476">
                    <a:solidFill>
                      <a:schemeClr val="bg1">
                        <a:lumMod val="85000"/>
                      </a:schemeClr>
                    </a:solidFill>
                  </a:tcPr>
                </a:tc>
                <a:extLst>
                  <a:ext uri="{0D108BD9-81ED-4DB2-BD59-A6C34878D82A}">
                    <a16:rowId xmlns:a16="http://schemas.microsoft.com/office/drawing/2014/main" val="2991463507"/>
                  </a:ext>
                </a:extLst>
              </a:tr>
              <a:tr h="414764">
                <a:tc>
                  <a:txBody>
                    <a:bodyPr/>
                    <a:lstStyle/>
                    <a:p>
                      <a:pPr lvl="0"/>
                      <a:r>
                        <a:rPr lang="en-AU" sz="1200" dirty="0">
                          <a:solidFill>
                            <a:srgbClr val="FF0000"/>
                          </a:solidFill>
                        </a:rPr>
                        <a:t>MDPs</a:t>
                      </a:r>
                      <a:r>
                        <a:rPr lang="en-AU" sz="1200" dirty="0"/>
                        <a:t> - Create/activate tier 1 basic meter datastreams as required</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rPr>
                        <a:t>By 30 June 2021</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200" dirty="0">
                        <a:solidFill>
                          <a:schemeClr val="tx1"/>
                        </a:solidFill>
                      </a:endParaRPr>
                    </a:p>
                  </a:txBody>
                  <a:tcPr marL="82953" marR="82953" marT="41476" marB="41476">
                    <a:solidFill>
                      <a:schemeClr val="bg1">
                        <a:lumMod val="85000"/>
                      </a:schemeClr>
                    </a:solidFill>
                  </a:tcPr>
                </a:tc>
                <a:tc>
                  <a:txBody>
                    <a:bodyPr/>
                    <a:lstStyle/>
                    <a:p>
                      <a:pPr lvl="0">
                        <a:buNone/>
                      </a:pPr>
                      <a:r>
                        <a:rPr lang="en-US" sz="1200" dirty="0"/>
                        <a:t>A117, A118</a:t>
                      </a:r>
                    </a:p>
                  </a:txBody>
                  <a:tcPr marL="82953" marR="82953" marT="41476" marB="41476">
                    <a:solidFill>
                      <a:schemeClr val="bg1">
                        <a:lumMod val="85000"/>
                      </a:schemeClr>
                    </a:solidFill>
                  </a:tcPr>
                </a:tc>
                <a:extLst>
                  <a:ext uri="{0D108BD9-81ED-4DB2-BD59-A6C34878D82A}">
                    <a16:rowId xmlns:a16="http://schemas.microsoft.com/office/drawing/2014/main" val="1550083638"/>
                  </a:ext>
                </a:extLst>
              </a:tr>
              <a:tr h="414764">
                <a:tc>
                  <a:txBody>
                    <a:bodyPr/>
                    <a:lstStyle/>
                    <a:p>
                      <a:r>
                        <a:rPr lang="en-AU" sz="1200" dirty="0">
                          <a:solidFill>
                            <a:srgbClr val="FF0000"/>
                          </a:solidFill>
                        </a:rPr>
                        <a:t>MDPs</a:t>
                      </a:r>
                      <a:r>
                        <a:rPr lang="en-AU" sz="1200" dirty="0"/>
                        <a:t> - Delivery of tier 1 basic meter metering data (Actuals, Subs and Forward Estimates) to AEMO</a:t>
                      </a:r>
                    </a:p>
                  </a:txBody>
                  <a:tcPr marL="82953" marR="82953" marT="41476" marB="41476">
                    <a:solidFill>
                      <a:schemeClr val="bg1">
                        <a:lumMod val="85000"/>
                      </a:schemeClr>
                    </a:solidFill>
                  </a:tcPr>
                </a:tc>
                <a:tc>
                  <a:txBody>
                    <a:bodyPr/>
                    <a:lstStyle/>
                    <a:p>
                      <a:pPr algn="ctr"/>
                      <a:r>
                        <a:rPr lang="en-AU" sz="1200" dirty="0">
                          <a:solidFill>
                            <a:schemeClr val="tx1"/>
                          </a:solidFill>
                        </a:rPr>
                        <a:t>By 30 June 2021</a:t>
                      </a:r>
                    </a:p>
                  </a:txBody>
                  <a:tcPr marL="82953" marR="82953" marT="41476" marB="41476">
                    <a:solidFill>
                      <a:schemeClr val="bg1">
                        <a:lumMod val="85000"/>
                      </a:schemeClr>
                    </a:solidFill>
                  </a:tcPr>
                </a:tc>
                <a:tc>
                  <a:txBody>
                    <a:bodyPr/>
                    <a:lstStyle/>
                    <a:p>
                      <a:pPr lvl="0">
                        <a:buNone/>
                      </a:pPr>
                      <a:r>
                        <a:rPr lang="en-US" sz="1200" dirty="0"/>
                        <a:t>A93</a:t>
                      </a:r>
                    </a:p>
                  </a:txBody>
                  <a:tcPr marL="82953" marR="82953" marT="41476" marB="41476">
                    <a:solidFill>
                      <a:schemeClr val="bg1">
                        <a:lumMod val="85000"/>
                      </a:schemeClr>
                    </a:solidFill>
                  </a:tcPr>
                </a:tc>
                <a:extLst>
                  <a:ext uri="{0D108BD9-81ED-4DB2-BD59-A6C34878D82A}">
                    <a16:rowId xmlns:a16="http://schemas.microsoft.com/office/drawing/2014/main" val="548232255"/>
                  </a:ext>
                </a:extLst>
              </a:tr>
              <a:tr h="414764">
                <a:tc>
                  <a:txBody>
                    <a:bodyPr/>
                    <a:lstStyle/>
                    <a:p>
                      <a:r>
                        <a:rPr lang="en-AU" sz="1200" dirty="0">
                          <a:solidFill>
                            <a:srgbClr val="FF0000"/>
                          </a:solidFill>
                        </a:rPr>
                        <a:t>MPs </a:t>
                      </a:r>
                      <a:r>
                        <a:rPr lang="en-AU" sz="1200" dirty="0"/>
                        <a:t>- Install or reconfigure meters as required</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rPr>
                        <a:t>By 31 July 2021</a:t>
                      </a:r>
                    </a:p>
                    <a:p>
                      <a:pPr algn="ctr"/>
                      <a:endParaRPr lang="en-AU" sz="1200" dirty="0">
                        <a:solidFill>
                          <a:schemeClr val="tx1"/>
                        </a:solidFill>
                      </a:endParaRPr>
                    </a:p>
                  </a:txBody>
                  <a:tcPr marL="82953" marR="82953" marT="41476" marB="41476">
                    <a:solidFill>
                      <a:schemeClr val="bg1">
                        <a:lumMod val="85000"/>
                      </a:schemeClr>
                    </a:solidFill>
                  </a:tcPr>
                </a:tc>
                <a:tc>
                  <a:txBody>
                    <a:bodyPr/>
                    <a:lstStyle/>
                    <a:p>
                      <a:pPr lvl="0">
                        <a:buNone/>
                      </a:pPr>
                      <a:r>
                        <a:rPr lang="en-US" sz="1200" dirty="0"/>
                        <a:t>A4, A9, A14, A20</a:t>
                      </a:r>
                    </a:p>
                  </a:txBody>
                  <a:tcPr marL="82953" marR="82953" marT="41476" marB="41476">
                    <a:solidFill>
                      <a:schemeClr val="bg1">
                        <a:lumMod val="85000"/>
                      </a:schemeClr>
                    </a:solidFill>
                  </a:tcPr>
                </a:tc>
                <a:extLst>
                  <a:ext uri="{0D108BD9-81ED-4DB2-BD59-A6C34878D82A}">
                    <a16:rowId xmlns:a16="http://schemas.microsoft.com/office/drawing/2014/main" val="3951835746"/>
                  </a:ext>
                </a:extLst>
              </a:tr>
              <a:tr h="414764">
                <a:tc>
                  <a:txBody>
                    <a:bodyPr/>
                    <a:lstStyle/>
                    <a:p>
                      <a:r>
                        <a:rPr lang="en-AU" sz="1200" dirty="0">
                          <a:solidFill>
                            <a:srgbClr val="FF0000"/>
                          </a:solidFill>
                        </a:rPr>
                        <a:t>MPs</a:t>
                      </a:r>
                      <a:r>
                        <a:rPr lang="en-AU" sz="1200" dirty="0"/>
                        <a:t> - Update Meter Read Type code with RWDA</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rPr>
                        <a:t>By 31 July 2021</a:t>
                      </a:r>
                    </a:p>
                  </a:txBody>
                  <a:tcPr marL="82953" marR="82953" marT="41476" marB="41476">
                    <a:solidFill>
                      <a:schemeClr val="bg1">
                        <a:lumMod val="85000"/>
                      </a:schemeClr>
                    </a:solidFill>
                  </a:tcPr>
                </a:tc>
                <a:tc>
                  <a:txBody>
                    <a:bodyPr/>
                    <a:lstStyle/>
                    <a:p>
                      <a:pPr lvl="0">
                        <a:buNone/>
                      </a:pPr>
                      <a:r>
                        <a:rPr lang="en-US" sz="1200" dirty="0"/>
                        <a:t>A4a, A9a, A14a, A20a</a:t>
                      </a:r>
                    </a:p>
                  </a:txBody>
                  <a:tcPr marL="82953" marR="82953" marT="41476" marB="41476">
                    <a:solidFill>
                      <a:schemeClr val="bg1">
                        <a:lumMod val="85000"/>
                      </a:schemeClr>
                    </a:solidFill>
                  </a:tcPr>
                </a:tc>
                <a:extLst>
                  <a:ext uri="{0D108BD9-81ED-4DB2-BD59-A6C34878D82A}">
                    <a16:rowId xmlns:a16="http://schemas.microsoft.com/office/drawing/2014/main" val="4282679163"/>
                  </a:ext>
                </a:extLst>
              </a:tr>
              <a:tr h="414764">
                <a:tc>
                  <a:txBody>
                    <a:bodyPr/>
                    <a:lstStyle/>
                    <a:p>
                      <a:r>
                        <a:rPr lang="en-AU" sz="1200" dirty="0">
                          <a:solidFill>
                            <a:srgbClr val="FF0000"/>
                          </a:solidFill>
                        </a:rPr>
                        <a:t>MPs </a:t>
                      </a:r>
                      <a:r>
                        <a:rPr lang="en-AU" sz="1200" dirty="0"/>
                        <a:t>- Apply for data storage exemptions as required</a:t>
                      </a:r>
                    </a:p>
                  </a:txBody>
                  <a:tcPr marL="82953" marR="82953" marT="41476" marB="41476">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dirty="0">
                          <a:solidFill>
                            <a:schemeClr val="tx1"/>
                          </a:solidFill>
                        </a:rPr>
                        <a:t>By 31 July 2021</a:t>
                      </a:r>
                    </a:p>
                    <a:p>
                      <a:pPr algn="ctr"/>
                      <a:endParaRPr lang="en-AU" sz="1200" dirty="0">
                        <a:solidFill>
                          <a:schemeClr val="tx1"/>
                        </a:solidFill>
                      </a:endParaRPr>
                    </a:p>
                  </a:txBody>
                  <a:tcPr marL="82953" marR="82953" marT="41476" marB="41476">
                    <a:solidFill>
                      <a:schemeClr val="bg1">
                        <a:lumMod val="85000"/>
                      </a:schemeClr>
                    </a:solidFill>
                  </a:tcPr>
                </a:tc>
                <a:tc>
                  <a:txBody>
                    <a:bodyPr/>
                    <a:lstStyle/>
                    <a:p>
                      <a:pPr lvl="0">
                        <a:buNone/>
                      </a:pPr>
                      <a:r>
                        <a:rPr lang="en-US" sz="1200" dirty="0"/>
                        <a:t>A5, A10, A15, A21</a:t>
                      </a:r>
                    </a:p>
                  </a:txBody>
                  <a:tcPr marL="82953" marR="82953" marT="41476" marB="41476">
                    <a:solidFill>
                      <a:schemeClr val="bg1">
                        <a:lumMod val="85000"/>
                      </a:schemeClr>
                    </a:solidFill>
                  </a:tcPr>
                </a:tc>
                <a:extLst>
                  <a:ext uri="{0D108BD9-81ED-4DB2-BD59-A6C34878D82A}">
                    <a16:rowId xmlns:a16="http://schemas.microsoft.com/office/drawing/2014/main" val="321594976"/>
                  </a:ext>
                </a:extLst>
              </a:tr>
            </a:tbl>
          </a:graphicData>
        </a:graphic>
      </p:graphicFrame>
    </p:spTree>
    <p:extLst>
      <p:ext uri="{BB962C8B-B14F-4D97-AF65-F5344CB8AC3E}">
        <p14:creationId xmlns:p14="http://schemas.microsoft.com/office/powerpoint/2010/main" val="2076500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normAutofit fontScale="90000"/>
          </a:bodyPr>
          <a:lstStyle/>
          <a:p>
            <a:r>
              <a:rPr lang="en-AU" dirty="0"/>
              <a:t>Upcoming Transition Start Date Activities</a:t>
            </a:r>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18</a:t>
            </a:fld>
            <a:endParaRPr lang="en-AU" dirty="0"/>
          </a:p>
        </p:txBody>
      </p:sp>
      <p:graphicFrame>
        <p:nvGraphicFramePr>
          <p:cNvPr id="7" name="Table 6">
            <a:extLst>
              <a:ext uri="{FF2B5EF4-FFF2-40B4-BE49-F238E27FC236}">
                <a16:creationId xmlns:a16="http://schemas.microsoft.com/office/drawing/2014/main" id="{BA7120EF-762F-4A81-9B82-3616CBE1E670}"/>
              </a:ext>
            </a:extLst>
          </p:cNvPr>
          <p:cNvGraphicFramePr>
            <a:graphicFrameLocks/>
          </p:cNvGraphicFramePr>
          <p:nvPr>
            <p:extLst>
              <p:ext uri="{D42A27DB-BD31-4B8C-83A1-F6EECF244321}">
                <p14:modId xmlns:p14="http://schemas.microsoft.com/office/powerpoint/2010/main" val="2940440119"/>
              </p:ext>
            </p:extLst>
          </p:nvPr>
        </p:nvGraphicFramePr>
        <p:xfrm>
          <a:off x="235527" y="1567849"/>
          <a:ext cx="11694381" cy="3035989"/>
        </p:xfrm>
        <a:graphic>
          <a:graphicData uri="http://schemas.openxmlformats.org/drawingml/2006/table">
            <a:tbl>
              <a:tblPr firstRow="1" bandRow="1">
                <a:tableStyleId>{5C22544A-7EE6-4342-B048-85BDC9FD1C3A}</a:tableStyleId>
              </a:tblPr>
              <a:tblGrid>
                <a:gridCol w="7683167">
                  <a:extLst>
                    <a:ext uri="{9D8B030D-6E8A-4147-A177-3AD203B41FA5}">
                      <a16:colId xmlns:a16="http://schemas.microsoft.com/office/drawing/2014/main" val="116888471"/>
                    </a:ext>
                  </a:extLst>
                </a:gridCol>
                <a:gridCol w="1834862">
                  <a:extLst>
                    <a:ext uri="{9D8B030D-6E8A-4147-A177-3AD203B41FA5}">
                      <a16:colId xmlns:a16="http://schemas.microsoft.com/office/drawing/2014/main" val="4048816944"/>
                    </a:ext>
                  </a:extLst>
                </a:gridCol>
                <a:gridCol w="2176352">
                  <a:extLst>
                    <a:ext uri="{9D8B030D-6E8A-4147-A177-3AD203B41FA5}">
                      <a16:colId xmlns:a16="http://schemas.microsoft.com/office/drawing/2014/main" val="2964596239"/>
                    </a:ext>
                  </a:extLst>
                </a:gridCol>
              </a:tblGrid>
              <a:tr h="248858">
                <a:tc>
                  <a:txBody>
                    <a:bodyPr/>
                    <a:lstStyle/>
                    <a:p>
                      <a:pPr algn="ctr"/>
                      <a:r>
                        <a:rPr lang="en-AU" sz="1200" dirty="0"/>
                        <a:t>Description</a:t>
                      </a:r>
                    </a:p>
                  </a:txBody>
                  <a:tcPr marL="82953" marR="82953" marT="41476" marB="41476">
                    <a:solidFill>
                      <a:srgbClr val="002060"/>
                    </a:solidFill>
                  </a:tcPr>
                </a:tc>
                <a:tc>
                  <a:txBody>
                    <a:bodyPr/>
                    <a:lstStyle/>
                    <a:p>
                      <a:pPr algn="ctr"/>
                      <a:r>
                        <a:rPr lang="en-AU" sz="1200" dirty="0"/>
                        <a:t>Transition Start Date</a:t>
                      </a:r>
                    </a:p>
                  </a:txBody>
                  <a:tcPr marL="82953" marR="82953" marT="41476" marB="41476">
                    <a:solidFill>
                      <a:srgbClr val="002060"/>
                    </a:solidFill>
                  </a:tcPr>
                </a:tc>
                <a:tc>
                  <a:txBody>
                    <a:bodyPr/>
                    <a:lstStyle/>
                    <a:p>
                      <a:pPr lvl="0" algn="ctr">
                        <a:buNone/>
                      </a:pPr>
                      <a:r>
                        <a:rPr lang="en-AU" sz="1200" b="1" i="0" u="none" strike="noStrike" noProof="0" dirty="0">
                          <a:latin typeface="Segoe UI Semilight"/>
                        </a:rPr>
                        <a:t>Activity ID</a:t>
                      </a:r>
                      <a:endParaRPr lang="en-US" sz="1200" b="1" i="0" u="none" strike="noStrike" noProof="0" dirty="0">
                        <a:latin typeface="Segoe UI Semilight"/>
                      </a:endParaRPr>
                    </a:p>
                  </a:txBody>
                  <a:tcPr marL="82953" marR="82953" marT="41476" marB="41476">
                    <a:solidFill>
                      <a:srgbClr val="002060"/>
                    </a:solidFill>
                  </a:tcPr>
                </a:tc>
                <a:extLst>
                  <a:ext uri="{0D108BD9-81ED-4DB2-BD59-A6C34878D82A}">
                    <a16:rowId xmlns:a16="http://schemas.microsoft.com/office/drawing/2014/main" val="2493088496"/>
                  </a:ext>
                </a:extLst>
              </a:tr>
              <a:tr h="414764">
                <a:tc>
                  <a:txBody>
                    <a:bodyPr/>
                    <a:lstStyle/>
                    <a:p>
                      <a:pPr lvl="0">
                        <a:buNone/>
                      </a:pPr>
                      <a:r>
                        <a:rPr lang="en-AU" sz="1200" dirty="0">
                          <a:solidFill>
                            <a:srgbClr val="FF0000"/>
                          </a:solidFill>
                        </a:rPr>
                        <a:t>MPs</a:t>
                      </a:r>
                      <a:r>
                        <a:rPr lang="en-AU" sz="1200" dirty="0">
                          <a:solidFill>
                            <a:schemeClr val="tx1"/>
                          </a:solidFill>
                        </a:rPr>
                        <a:t> able to update the Meter Read Type code (RTC) with four-character values, resulting from BAU activities</a:t>
                      </a:r>
                      <a:endParaRPr lang="en-US" sz="1200" dirty="0">
                        <a:solidFill>
                          <a:schemeClr val="tx1"/>
                        </a:solidFill>
                      </a:endParaRPr>
                    </a:p>
                  </a:txBody>
                  <a:tcPr marL="82953" marR="82953" marT="41476" marB="41476">
                    <a:solidFill>
                      <a:srgbClr val="FFFF00"/>
                    </a:solidFill>
                  </a:tcPr>
                </a:tc>
                <a:tc>
                  <a:txBody>
                    <a:bodyPr/>
                    <a:lstStyle/>
                    <a:p>
                      <a:pPr marL="0" marR="0" lvl="0" indent="0" algn="ctr" rtl="0">
                        <a:lnSpc>
                          <a:spcPct val="100000"/>
                        </a:lnSpc>
                        <a:spcBef>
                          <a:spcPts val="0"/>
                        </a:spcBef>
                        <a:spcAft>
                          <a:spcPts val="0"/>
                        </a:spcAft>
                        <a:buClrTx/>
                        <a:buSzTx/>
                        <a:buFontTx/>
                        <a:buNone/>
                      </a:pPr>
                      <a:r>
                        <a:rPr lang="en-AU" sz="1200" dirty="0">
                          <a:solidFill>
                            <a:schemeClr val="tx1"/>
                          </a:solidFill>
                        </a:rPr>
                        <a:t>From 1 May 2021</a:t>
                      </a:r>
                    </a:p>
                  </a:txBody>
                  <a:tcPr marL="82953" marR="82953" marT="41476" marB="41476">
                    <a:solidFill>
                      <a:srgbClr val="FFFF00"/>
                    </a:solidFill>
                  </a:tcPr>
                </a:tc>
                <a:tc>
                  <a:txBody>
                    <a:bodyPr/>
                    <a:lstStyle/>
                    <a:p>
                      <a:pPr lvl="0">
                        <a:buNone/>
                      </a:pPr>
                      <a:r>
                        <a:rPr lang="en-US" sz="1200" dirty="0">
                          <a:solidFill>
                            <a:schemeClr val="tx1"/>
                          </a:solidFill>
                        </a:rPr>
                        <a:t>A4a, A9a, A14a, A20a</a:t>
                      </a:r>
                    </a:p>
                  </a:txBody>
                  <a:tcPr marL="82953" marR="82953" marT="41476" marB="41476">
                    <a:solidFill>
                      <a:srgbClr val="FFFF00"/>
                    </a:solidFill>
                  </a:tcPr>
                </a:tc>
                <a:extLst>
                  <a:ext uri="{0D108BD9-81ED-4DB2-BD59-A6C34878D82A}">
                    <a16:rowId xmlns:a16="http://schemas.microsoft.com/office/drawing/2014/main" val="2170211165"/>
                  </a:ext>
                </a:extLst>
              </a:tr>
              <a:tr h="414764">
                <a:tc>
                  <a:txBody>
                    <a:bodyPr/>
                    <a:lstStyle/>
                    <a:p>
                      <a:pPr lvl="0">
                        <a:buNone/>
                      </a:pPr>
                      <a:r>
                        <a:rPr lang="en-AU" sz="1200" dirty="0">
                          <a:solidFill>
                            <a:srgbClr val="FF0000"/>
                          </a:solidFill>
                        </a:rPr>
                        <a:t>MDPs</a:t>
                      </a:r>
                      <a:r>
                        <a:rPr lang="en-AU" sz="1200" dirty="0">
                          <a:solidFill>
                            <a:schemeClr val="tx1"/>
                          </a:solidFill>
                        </a:rPr>
                        <a:t> able to create/convert export and import Active (kWh) and Reactive (kVarh) energy datastreams, where applicable, in the CNDS table</a:t>
                      </a:r>
                      <a:endParaRPr lang="en-US" sz="1200" dirty="0">
                        <a:solidFill>
                          <a:schemeClr val="tx1"/>
                        </a:solidFill>
                      </a:endParaRPr>
                    </a:p>
                  </a:txBody>
                  <a:tcPr marL="82953" marR="82953" marT="41476" marB="41476">
                    <a:solidFill>
                      <a:schemeClr val="bg1">
                        <a:lumMod val="95000"/>
                      </a:schemeClr>
                    </a:solidFill>
                  </a:tcPr>
                </a:tc>
                <a:tc>
                  <a:txBody>
                    <a:bodyPr/>
                    <a:lstStyle/>
                    <a:p>
                      <a:pPr marL="0" marR="0" lvl="0" indent="0" algn="ctr" rtl="0">
                        <a:lnSpc>
                          <a:spcPct val="100000"/>
                        </a:lnSpc>
                        <a:spcBef>
                          <a:spcPts val="0"/>
                        </a:spcBef>
                        <a:spcAft>
                          <a:spcPts val="0"/>
                        </a:spcAft>
                        <a:buClrTx/>
                        <a:buSzTx/>
                        <a:buFontTx/>
                        <a:buNone/>
                      </a:pPr>
                      <a:r>
                        <a:rPr lang="en-AU" sz="1200" dirty="0">
                          <a:solidFill>
                            <a:schemeClr val="tx1"/>
                          </a:solidFill>
                        </a:rPr>
                        <a:t>From 31 May 2021</a:t>
                      </a:r>
                    </a:p>
                  </a:txBody>
                  <a:tcPr marL="82953" marR="82953" marT="41476" marB="41476">
                    <a:solidFill>
                      <a:schemeClr val="bg1">
                        <a:lumMod val="95000"/>
                      </a:schemeClr>
                    </a:solidFill>
                  </a:tcPr>
                </a:tc>
                <a:tc>
                  <a:txBody>
                    <a:bodyPr/>
                    <a:lstStyle/>
                    <a:p>
                      <a:pPr lvl="0">
                        <a:buNone/>
                      </a:pPr>
                      <a:r>
                        <a:rPr lang="en-AU" sz="1200" dirty="0">
                          <a:solidFill>
                            <a:schemeClr val="tx1"/>
                          </a:solidFill>
                        </a:rPr>
                        <a:t>A36, A40, A45, A51, A57, A63, A69, A75</a:t>
                      </a:r>
                      <a:endParaRPr lang="en-US" sz="1200" dirty="0">
                        <a:solidFill>
                          <a:schemeClr val="tx1"/>
                        </a:solidFill>
                      </a:endParaRPr>
                    </a:p>
                  </a:txBody>
                  <a:tcPr marL="82953" marR="82953" marT="41476" marB="41476">
                    <a:solidFill>
                      <a:schemeClr val="bg1">
                        <a:lumMod val="95000"/>
                      </a:schemeClr>
                    </a:solidFill>
                  </a:tcPr>
                </a:tc>
                <a:extLst>
                  <a:ext uri="{0D108BD9-81ED-4DB2-BD59-A6C34878D82A}">
                    <a16:rowId xmlns:a16="http://schemas.microsoft.com/office/drawing/2014/main" val="3481515327"/>
                  </a:ext>
                </a:extLst>
              </a:tr>
              <a:tr h="336419">
                <a:tc>
                  <a:txBody>
                    <a:bodyPr/>
                    <a:lstStyle/>
                    <a:p>
                      <a:pPr lvl="0">
                        <a:buNone/>
                      </a:pPr>
                      <a:r>
                        <a:rPr lang="en-US" sz="1200" dirty="0">
                          <a:solidFill>
                            <a:srgbClr val="FF0000"/>
                          </a:solidFill>
                        </a:rPr>
                        <a:t>Participants</a:t>
                      </a:r>
                      <a:r>
                        <a:rPr lang="en-US" sz="1200" dirty="0">
                          <a:solidFill>
                            <a:schemeClr val="tx1"/>
                          </a:solidFill>
                        </a:rPr>
                        <a:t> able to create cross-boundary NMIs, datastreams and registers</a:t>
                      </a:r>
                    </a:p>
                  </a:txBody>
                  <a:tcPr marL="82953" marR="82953" marT="41476" marB="41476">
                    <a:solidFill>
                      <a:schemeClr val="bg1">
                        <a:lumMod val="85000"/>
                      </a:schemeClr>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From 31 May 2021</a:t>
                      </a:r>
                    </a:p>
                  </a:txBody>
                  <a:tcPr marL="82953" marR="82953" marT="41476" marB="41476">
                    <a:solidFill>
                      <a:schemeClr val="bg1">
                        <a:lumMod val="85000"/>
                      </a:schemeClr>
                    </a:solidFill>
                  </a:tcPr>
                </a:tc>
                <a:tc>
                  <a:txBody>
                    <a:bodyPr/>
                    <a:lstStyle/>
                    <a:p>
                      <a:pPr lvl="0">
                        <a:buNone/>
                      </a:pPr>
                      <a:r>
                        <a:rPr lang="en-US" sz="1200" dirty="0">
                          <a:solidFill>
                            <a:schemeClr val="tx1"/>
                          </a:solidFill>
                        </a:rPr>
                        <a:t>A95, A96, A97</a:t>
                      </a:r>
                    </a:p>
                  </a:txBody>
                  <a:tcPr marL="82953" marR="82953" marT="41476" marB="41476">
                    <a:solidFill>
                      <a:schemeClr val="bg1">
                        <a:lumMod val="85000"/>
                      </a:schemeClr>
                    </a:solidFill>
                  </a:tcPr>
                </a:tc>
                <a:extLst>
                  <a:ext uri="{0D108BD9-81ED-4DB2-BD59-A6C34878D82A}">
                    <a16:rowId xmlns:a16="http://schemas.microsoft.com/office/drawing/2014/main" val="1788209359"/>
                  </a:ext>
                </a:extLst>
              </a:tr>
              <a:tr h="336419">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US" sz="1200" dirty="0">
                          <a:solidFill>
                            <a:srgbClr val="FF0000"/>
                          </a:solidFill>
                        </a:rPr>
                        <a:t>Participants</a:t>
                      </a:r>
                      <a:r>
                        <a:rPr lang="en-US" sz="1200" dirty="0">
                          <a:solidFill>
                            <a:schemeClr val="tx1"/>
                          </a:solidFill>
                        </a:rPr>
                        <a:t> able to create NCONUML NMIs, datastreams and registers</a:t>
                      </a:r>
                    </a:p>
                  </a:txBody>
                  <a:tcPr marL="82953" marR="82953" marT="41476" marB="41476">
                    <a:solidFill>
                      <a:schemeClr val="bg1">
                        <a:lumMod val="95000"/>
                      </a:schemeClr>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From 31 May 2021</a:t>
                      </a:r>
                    </a:p>
                  </a:txBody>
                  <a:tcPr marL="82953" marR="82953" marT="41476" marB="41476">
                    <a:solidFill>
                      <a:schemeClr val="bg1">
                        <a:lumMod val="95000"/>
                      </a:schemeClr>
                    </a:solidFill>
                  </a:tcPr>
                </a:tc>
                <a:tc>
                  <a:txBody>
                    <a:bodyPr/>
                    <a:lstStyle/>
                    <a:p>
                      <a:pPr lvl="0">
                        <a:buNone/>
                      </a:pPr>
                      <a:r>
                        <a:rPr lang="en-US" sz="1200" dirty="0">
                          <a:solidFill>
                            <a:schemeClr val="tx1"/>
                          </a:solidFill>
                        </a:rPr>
                        <a:t>A99, A100, A101</a:t>
                      </a:r>
                    </a:p>
                  </a:txBody>
                  <a:tcPr marL="82953" marR="82953" marT="41476" marB="41476">
                    <a:solidFill>
                      <a:schemeClr val="bg1">
                        <a:lumMod val="95000"/>
                      </a:schemeClr>
                    </a:solidFill>
                  </a:tcPr>
                </a:tc>
                <a:extLst>
                  <a:ext uri="{0D108BD9-81ED-4DB2-BD59-A6C34878D82A}">
                    <a16:rowId xmlns:a16="http://schemas.microsoft.com/office/drawing/2014/main" val="2292043733"/>
                  </a:ext>
                </a:extLst>
              </a:tr>
              <a:tr h="336419">
                <a:tc>
                  <a:txBody>
                    <a:bodyPr/>
                    <a:lstStyle/>
                    <a:p>
                      <a:pPr lvl="0">
                        <a:buNone/>
                      </a:pPr>
                      <a:r>
                        <a:rPr lang="en-US" sz="1200" dirty="0">
                          <a:solidFill>
                            <a:srgbClr val="FF0000"/>
                          </a:solidFill>
                        </a:rPr>
                        <a:t>MDPs</a:t>
                      </a:r>
                      <a:r>
                        <a:rPr lang="en-US" sz="1200" dirty="0"/>
                        <a:t> able to send </a:t>
                      </a:r>
                      <a:r>
                        <a:rPr lang="en-AU" sz="1200" dirty="0"/>
                        <a:t>15 and 30min metering data via MDFF to AEMO</a:t>
                      </a:r>
                      <a:endParaRPr lang="en-US" sz="1200" dirty="0"/>
                    </a:p>
                  </a:txBody>
                  <a:tcPr marL="82953" marR="82953" marT="41476" marB="41476">
                    <a:solidFill>
                      <a:schemeClr val="bg1">
                        <a:lumMod val="85000"/>
                      </a:schemeClr>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From 31 May 2021</a:t>
                      </a:r>
                    </a:p>
                  </a:txBody>
                  <a:tcPr marL="82953" marR="82953" marT="41476" marB="41476">
                    <a:solidFill>
                      <a:schemeClr val="bg1">
                        <a:lumMod val="85000"/>
                      </a:schemeClr>
                    </a:solidFill>
                  </a:tcPr>
                </a:tc>
                <a:tc>
                  <a:txBody>
                    <a:bodyPr/>
                    <a:lstStyle/>
                    <a:p>
                      <a:pPr lvl="0">
                        <a:buNone/>
                      </a:pPr>
                      <a:r>
                        <a:rPr lang="en-US" sz="1200" dirty="0"/>
                        <a:t>A94</a:t>
                      </a:r>
                    </a:p>
                  </a:txBody>
                  <a:tcPr marL="82953" marR="82953" marT="41476" marB="41476">
                    <a:solidFill>
                      <a:schemeClr val="bg1">
                        <a:lumMod val="85000"/>
                      </a:schemeClr>
                    </a:solidFill>
                  </a:tcPr>
                </a:tc>
                <a:extLst>
                  <a:ext uri="{0D108BD9-81ED-4DB2-BD59-A6C34878D82A}">
                    <a16:rowId xmlns:a16="http://schemas.microsoft.com/office/drawing/2014/main" val="3722050529"/>
                  </a:ext>
                </a:extLst>
              </a:tr>
              <a:tr h="414764">
                <a:tc>
                  <a:txBody>
                    <a:bodyPr/>
                    <a:lstStyle/>
                    <a:p>
                      <a:pPr lvl="0">
                        <a:buNone/>
                      </a:pPr>
                      <a:r>
                        <a:rPr lang="en-US" sz="1200" dirty="0">
                          <a:solidFill>
                            <a:srgbClr val="FF0000"/>
                          </a:solidFill>
                        </a:rPr>
                        <a:t>LNSPs</a:t>
                      </a:r>
                      <a:r>
                        <a:rPr lang="en-US" sz="1200" dirty="0"/>
                        <a:t> able to apply new NMI classification codes</a:t>
                      </a:r>
                    </a:p>
                  </a:txBody>
                  <a:tcPr marL="82953" marR="82953" marT="41476" marB="41476">
                    <a:solidFill>
                      <a:schemeClr val="bg1">
                        <a:lumMod val="95000"/>
                      </a:schemeClr>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From 31 May 2021</a:t>
                      </a:r>
                    </a:p>
                  </a:txBody>
                  <a:tcPr marL="82953" marR="82953" marT="41476" marB="41476">
                    <a:solidFill>
                      <a:schemeClr val="bg1">
                        <a:lumMod val="95000"/>
                      </a:schemeClr>
                    </a:solidFill>
                  </a:tcPr>
                </a:tc>
                <a:tc>
                  <a:txBody>
                    <a:bodyPr/>
                    <a:lstStyle/>
                    <a:p>
                      <a:pPr lvl="0">
                        <a:buNone/>
                      </a:pPr>
                      <a:r>
                        <a:rPr lang="en-US" sz="1200" dirty="0"/>
                        <a:t>A103, A105, A107, A109, A111, A113, A115</a:t>
                      </a:r>
                    </a:p>
                  </a:txBody>
                  <a:tcPr marL="82953" marR="82953" marT="41476" marB="41476">
                    <a:solidFill>
                      <a:schemeClr val="bg1">
                        <a:lumMod val="95000"/>
                      </a:schemeClr>
                    </a:solidFill>
                  </a:tcPr>
                </a:tc>
                <a:extLst>
                  <a:ext uri="{0D108BD9-81ED-4DB2-BD59-A6C34878D82A}">
                    <a16:rowId xmlns:a16="http://schemas.microsoft.com/office/drawing/2014/main" val="3326821364"/>
                  </a:ext>
                </a:extLst>
              </a:tr>
              <a:tr h="414764">
                <a:tc>
                  <a:txBody>
                    <a:bodyPr/>
                    <a:lstStyle/>
                    <a:p>
                      <a:pPr lvl="0">
                        <a:buNone/>
                      </a:pPr>
                      <a:r>
                        <a:rPr lang="en-AU" sz="1200" dirty="0">
                          <a:solidFill>
                            <a:srgbClr val="FF0000"/>
                          </a:solidFill>
                        </a:rPr>
                        <a:t>MDPs</a:t>
                      </a:r>
                      <a:r>
                        <a:rPr lang="en-AU" sz="1200" dirty="0"/>
                        <a:t> able to provide 5min metering data to AEMO (MDFF) (Export and import (active (kWh) and reactive (kVarh)) energy metering data as applicable) </a:t>
                      </a:r>
                      <a:endParaRPr lang="en-US" sz="1200" dirty="0"/>
                    </a:p>
                  </a:txBody>
                  <a:tcPr marL="82953" marR="82953" marT="41476" marB="41476">
                    <a:solidFill>
                      <a:schemeClr val="bg1">
                        <a:lumMod val="85000"/>
                      </a:schemeClr>
                    </a:solidFill>
                  </a:tcPr>
                </a:tc>
                <a:tc>
                  <a:txBody>
                    <a:bodyPr/>
                    <a:lstStyle/>
                    <a:p>
                      <a:pPr algn="ctr"/>
                      <a:r>
                        <a:rPr lang="en-AU" sz="1200" dirty="0">
                          <a:solidFill>
                            <a:schemeClr val="tx1"/>
                          </a:solidFill>
                        </a:rPr>
                        <a:t>From 21 June 2021</a:t>
                      </a:r>
                    </a:p>
                  </a:txBody>
                  <a:tcPr marL="82953" marR="82953" marT="41476" marB="41476">
                    <a:solidFill>
                      <a:schemeClr val="bg1">
                        <a:lumMod val="85000"/>
                      </a:schemeClr>
                    </a:solidFill>
                  </a:tcPr>
                </a:tc>
                <a:tc>
                  <a:txBody>
                    <a:bodyPr/>
                    <a:lstStyle/>
                    <a:p>
                      <a:pPr lvl="0">
                        <a:buNone/>
                      </a:pPr>
                      <a:r>
                        <a:rPr lang="en-US" sz="1200" dirty="0"/>
                        <a:t>A35, A41, A46, A50, A56, A62, A68, A74, A86, A92</a:t>
                      </a:r>
                    </a:p>
                  </a:txBody>
                  <a:tcPr marL="82953" marR="82953" marT="41476" marB="41476">
                    <a:solidFill>
                      <a:schemeClr val="bg1">
                        <a:lumMod val="85000"/>
                      </a:schemeClr>
                    </a:solidFill>
                  </a:tcPr>
                </a:tc>
                <a:extLst>
                  <a:ext uri="{0D108BD9-81ED-4DB2-BD59-A6C34878D82A}">
                    <a16:rowId xmlns:a16="http://schemas.microsoft.com/office/drawing/2014/main" val="482602021"/>
                  </a:ext>
                </a:extLst>
              </a:tr>
            </a:tbl>
          </a:graphicData>
        </a:graphic>
      </p:graphicFrame>
    </p:spTree>
    <p:extLst>
      <p:ext uri="{BB962C8B-B14F-4D97-AF65-F5344CB8AC3E}">
        <p14:creationId xmlns:p14="http://schemas.microsoft.com/office/powerpoint/2010/main" val="1429443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480223" y="3802"/>
            <a:ext cx="10465487" cy="1189039"/>
          </a:xfrm>
        </p:spPr>
        <p:txBody>
          <a:bodyPr>
            <a:normAutofit/>
          </a:bodyPr>
          <a:lstStyle/>
          <a:p>
            <a:r>
              <a:rPr lang="en-AU" dirty="0"/>
              <a:t>Notes</a:t>
            </a:r>
            <a:endParaRPr lang="en-AU"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19</a:t>
            </a:fld>
            <a:endParaRPr lang="en-AU" dirty="0"/>
          </a:p>
        </p:txBody>
      </p:sp>
      <p:sp>
        <p:nvSpPr>
          <p:cNvPr id="8" name="AutoShape 2" descr="Image result for control"/>
          <p:cNvSpPr>
            <a:spLocks noChangeAspect="1" noChangeArrowheads="1"/>
          </p:cNvSpPr>
          <p:nvPr/>
        </p:nvSpPr>
        <p:spPr bwMode="auto">
          <a:xfrm>
            <a:off x="1387426" y="-131053"/>
            <a:ext cx="276509" cy="27651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82953" tIns="41476" rIns="82953" bIns="41476" numCol="1" anchor="t" anchorCtr="0" compatLnSpc="1">
            <a:prstTxWarp prst="textNoShape">
              <a:avLst/>
            </a:prstTxWarp>
          </a:bodyPr>
          <a:lstStyle/>
          <a:p>
            <a:endParaRPr lang="en-AU" sz="1633" dirty="0"/>
          </a:p>
        </p:txBody>
      </p:sp>
      <p:sp>
        <p:nvSpPr>
          <p:cNvPr id="5" name="TextBox 4">
            <a:extLst>
              <a:ext uri="{FF2B5EF4-FFF2-40B4-BE49-F238E27FC236}">
                <a16:creationId xmlns:a16="http://schemas.microsoft.com/office/drawing/2014/main" id="{C55C7204-3BC2-4A01-A4F5-15DE6E42FB22}"/>
              </a:ext>
            </a:extLst>
          </p:cNvPr>
          <p:cNvSpPr txBox="1"/>
          <p:nvPr/>
        </p:nvSpPr>
        <p:spPr>
          <a:xfrm>
            <a:off x="480223" y="1638026"/>
            <a:ext cx="11235938" cy="4524315"/>
          </a:xfrm>
          <a:prstGeom prst="rect">
            <a:avLst/>
          </a:prstGeom>
          <a:noFill/>
        </p:spPr>
        <p:txBody>
          <a:bodyPr wrap="square" rtlCol="0">
            <a:spAutoFit/>
          </a:bodyPr>
          <a:lstStyle/>
          <a:p>
            <a:pPr marL="285750" indent="-285750">
              <a:buFont typeface="Arial" panose="020B0604020202020204" pitchFamily="34" charset="0"/>
              <a:buChar char="•"/>
            </a:pPr>
            <a:r>
              <a:rPr lang="en-AU" dirty="0"/>
              <a:t>AEMO presented:</a:t>
            </a:r>
          </a:p>
          <a:p>
            <a:pPr marL="742950" lvl="1" indent="-285750">
              <a:buFont typeface="Arial" panose="020B0604020202020204" pitchFamily="34" charset="0"/>
              <a:buChar char="•"/>
            </a:pPr>
            <a:r>
              <a:rPr lang="en-AU" dirty="0"/>
              <a:t>Examples and considerations associated to new values being added to existing MSATS fields</a:t>
            </a:r>
          </a:p>
          <a:p>
            <a:pPr marL="1200150" lvl="2" indent="-285750">
              <a:buFont typeface="Arial" panose="020B0604020202020204" pitchFamily="34" charset="0"/>
              <a:buChar char="•"/>
            </a:pPr>
            <a:r>
              <a:rPr lang="en-AU" dirty="0"/>
              <a:t>In response to member questions:</a:t>
            </a:r>
          </a:p>
          <a:p>
            <a:pPr marL="1657350" lvl="3" indent="-285750">
              <a:buFont typeface="Arial" panose="020B0604020202020204" pitchFamily="34" charset="0"/>
              <a:buChar char="•"/>
            </a:pPr>
            <a:r>
              <a:rPr lang="en-AU" dirty="0"/>
              <a:t>AEMO confirmed that Participants would not need to move to the new schema unless they wanted access the new TNI2 field and various new RM reports (mainly supporting UFE calculation outcomes) </a:t>
            </a:r>
          </a:p>
          <a:p>
            <a:pPr marL="1657350" lvl="3" indent="-285750">
              <a:buFont typeface="Arial" panose="020B0604020202020204" pitchFamily="34" charset="0"/>
              <a:buChar char="•"/>
            </a:pPr>
            <a:r>
              <a:rPr lang="en-AU" dirty="0"/>
              <a:t>AEMO confirmed that there is no new NMI Class Code for VIC TUoS NMIs/meters, however, the new datastream type code of ‘N’ would be applicable, where required, in the CNDS table</a:t>
            </a:r>
          </a:p>
          <a:p>
            <a:pPr marL="1657350" lvl="3" indent="-285750">
              <a:buFont typeface="Arial" panose="020B0604020202020204" pitchFamily="34" charset="0"/>
              <a:buChar char="•"/>
            </a:pPr>
            <a:endParaRPr lang="en-AU" dirty="0"/>
          </a:p>
          <a:p>
            <a:pPr marL="742950" lvl="1" indent="-285750">
              <a:buFont typeface="Arial" panose="020B0604020202020204" pitchFamily="34" charset="0"/>
              <a:buChar char="•"/>
            </a:pPr>
            <a:r>
              <a:rPr lang="en-AU" dirty="0"/>
              <a:t>Information regarding the proposed changes, deemed completions, upcoming transition start and end date MTP activities</a:t>
            </a:r>
          </a:p>
          <a:p>
            <a:pPr marL="1200150" lvl="2" indent="-285750">
              <a:buFont typeface="Arial" panose="020B0604020202020204" pitchFamily="34" charset="0"/>
              <a:buChar char="•"/>
            </a:pPr>
            <a:r>
              <a:rPr lang="en-AU" dirty="0"/>
              <a:t>In response to member questions:</a:t>
            </a:r>
          </a:p>
          <a:p>
            <a:pPr marL="1657350" lvl="3" indent="-285750">
              <a:buFont typeface="Arial" panose="020B0604020202020204" pitchFamily="34" charset="0"/>
              <a:buChar char="•"/>
            </a:pPr>
            <a:r>
              <a:rPr lang="en-AU" dirty="0"/>
              <a:t>AEMO agreed that a new activity should be added to the MTP associated:</a:t>
            </a:r>
          </a:p>
          <a:p>
            <a:pPr marL="2114550" lvl="4" indent="-285750">
              <a:buFont typeface="Arial" panose="020B0604020202020204" pitchFamily="34" charset="0"/>
              <a:buChar char="•"/>
            </a:pPr>
            <a:r>
              <a:rPr lang="en-AU" dirty="0"/>
              <a:t>To LNSPs providing AEMO required cross boundary information (new activity ID A97c in v1.8) so that AEMO can in turn provide the applicable TNI2 values to the LNSPs (A97a)</a:t>
            </a:r>
          </a:p>
          <a:p>
            <a:pPr marL="2114550" lvl="4" indent="-285750">
              <a:buFont typeface="Arial" panose="020B0604020202020204" pitchFamily="34" charset="0"/>
              <a:buChar char="•"/>
            </a:pPr>
            <a:r>
              <a:rPr lang="en-AU" dirty="0"/>
              <a:t>To LNSPs providing evidence of the agreement between neighbouring LNSPs associated to Cross Boundary connection point LNSP and NSP2 roles (A95b)</a:t>
            </a:r>
          </a:p>
        </p:txBody>
      </p:sp>
    </p:spTree>
    <p:extLst>
      <p:ext uri="{BB962C8B-B14F-4D97-AF65-F5344CB8AC3E}">
        <p14:creationId xmlns:p14="http://schemas.microsoft.com/office/powerpoint/2010/main" val="2167401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fontScale="90000"/>
          </a:bodyPr>
          <a:lstStyle/>
          <a:p>
            <a:r>
              <a:rPr lang="en-AU" sz="4000" dirty="0"/>
              <a:t>AEMO Competition Law </a:t>
            </a:r>
            <a:br>
              <a:rPr lang="en-AU" sz="4000" dirty="0"/>
            </a:br>
            <a:r>
              <a:rPr lang="en-AU" sz="4000" dirty="0"/>
              <a:t>Meeting Protocol</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2</a:t>
            </a:fld>
            <a:endParaRPr lang="en-AU" dirty="0"/>
          </a:p>
        </p:txBody>
      </p:sp>
      <p:pic>
        <p:nvPicPr>
          <p:cNvPr id="5" name="Picture 4">
            <a:extLst>
              <a:ext uri="{FF2B5EF4-FFF2-40B4-BE49-F238E27FC236}">
                <a16:creationId xmlns:a16="http://schemas.microsoft.com/office/drawing/2014/main" id="{C3BAA1CE-6CA6-4F56-8282-5E3FB15F2B5A}"/>
              </a:ext>
            </a:extLst>
          </p:cNvPr>
          <p:cNvPicPr>
            <a:picLocks noChangeAspect="1"/>
          </p:cNvPicPr>
          <p:nvPr/>
        </p:nvPicPr>
        <p:blipFill>
          <a:blip r:embed="rId2"/>
          <a:stretch>
            <a:fillRect/>
          </a:stretch>
        </p:blipFill>
        <p:spPr>
          <a:xfrm>
            <a:off x="96541" y="5979294"/>
            <a:ext cx="1783534" cy="754112"/>
          </a:xfrm>
          <a:prstGeom prst="rect">
            <a:avLst/>
          </a:prstGeom>
        </p:spPr>
      </p:pic>
      <p:sp>
        <p:nvSpPr>
          <p:cNvPr id="8" name="Rectangle 7">
            <a:extLst>
              <a:ext uri="{FF2B5EF4-FFF2-40B4-BE49-F238E27FC236}">
                <a16:creationId xmlns:a16="http://schemas.microsoft.com/office/drawing/2014/main" id="{A931A289-CD6B-436D-A2D1-61F2ADE34220}"/>
              </a:ext>
            </a:extLst>
          </p:cNvPr>
          <p:cNvSpPr/>
          <p:nvPr/>
        </p:nvSpPr>
        <p:spPr>
          <a:xfrm>
            <a:off x="4799338" y="5352593"/>
            <a:ext cx="5893416" cy="1253402"/>
          </a:xfrm>
          <a:prstGeom prst="rect">
            <a:avLst/>
          </a:prstGeom>
          <a:solidFill>
            <a:srgbClr val="FFFFFF"/>
          </a:solidFill>
          <a:ln>
            <a:solidFill>
              <a:srgbClr val="FFFFFF">
                <a:lumMod val="95000"/>
              </a:srgbClr>
            </a:solidFill>
          </a:ln>
          <a:effectLst>
            <a:outerShdw blurRad="50800" dist="38100" dir="5400000" algn="t" rotWithShape="0">
              <a:prstClr val="black">
                <a:alpha val="40000"/>
              </a:prstClr>
            </a:outerShdw>
          </a:effectLst>
        </p:spPr>
        <p:txBody>
          <a:bodyPr wrap="square" lIns="72000" tIns="72000" rIns="72000" bIns="7200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dirty="0">
                <a:ln>
                  <a:noFill/>
                </a:ln>
                <a:solidFill>
                  <a:srgbClr val="222324"/>
                </a:solidFill>
                <a:effectLst/>
                <a:uLnTx/>
                <a:uFillTx/>
                <a:latin typeface="Calibri" panose="020F0502020204030204" pitchFamily="34" charset="0"/>
                <a:cs typeface="Calibri" panose="020F0502020204030204" pitchFamily="34" charset="0"/>
              </a:rPr>
              <a:t>Under no circumstances must Participants share Competitively Sensitive Information. Competitively Sensitive Information means confidential information relating to a Participant which if disclosed to a competitor could affect its current or future commercial strategies, such as pricing information, customer terms and conditions, supply terms and conditions, sales, marketing or procurement strategies, product development, margins, costs, capacity or production planning.</a:t>
            </a:r>
          </a:p>
        </p:txBody>
      </p:sp>
      <p:sp>
        <p:nvSpPr>
          <p:cNvPr id="9" name="Rectangle 8">
            <a:extLst>
              <a:ext uri="{FF2B5EF4-FFF2-40B4-BE49-F238E27FC236}">
                <a16:creationId xmlns:a16="http://schemas.microsoft.com/office/drawing/2014/main" id="{ACDF3551-1E73-4FD1-9714-21A685A5CDD7}"/>
              </a:ext>
            </a:extLst>
          </p:cNvPr>
          <p:cNvSpPr/>
          <p:nvPr/>
        </p:nvSpPr>
        <p:spPr>
          <a:xfrm>
            <a:off x="4698046" y="340420"/>
            <a:ext cx="6096000" cy="5151667"/>
          </a:xfrm>
          <a:prstGeom prst="rect">
            <a:avLst/>
          </a:prstGeom>
        </p:spPr>
        <p:txBody>
          <a:bodyPr>
            <a:spAutoFit/>
          </a:bodyPr>
          <a:lstStyle/>
          <a:p>
            <a:pPr lvl="0" defTabSz="685800">
              <a:spcBef>
                <a:spcPts val="600"/>
              </a:spcBef>
            </a:pPr>
            <a:r>
              <a:rPr lang="en-AU" sz="1200" dirty="0">
                <a:solidFill>
                  <a:srgbClr val="222324"/>
                </a:solidFill>
                <a:latin typeface="Calibri" panose="020F0502020204030204" pitchFamily="34" charset="0"/>
                <a:cs typeface="Calibri" panose="020F0502020204030204" pitchFamily="34" charset="0"/>
              </a:rPr>
              <a:t>AEMO is committed to complying with all applicable laws, including the Competition and Consumer Act 2010 (CCA). In any dealings with AEMO regarding proposed reforms or other initiatives, all participants agree to adhere to the CCA at all times and to comply with this Protocol. Participants must arrange for their representatives to be briefed on competition law risks and obligations.</a:t>
            </a:r>
          </a:p>
          <a:p>
            <a:pPr lvl="0" defTabSz="685800">
              <a:spcBef>
                <a:spcPts val="600"/>
              </a:spcBef>
            </a:pPr>
            <a:r>
              <a:rPr lang="en-AU" sz="1200" dirty="0">
                <a:solidFill>
                  <a:srgbClr val="222324"/>
                </a:solidFill>
                <a:latin typeface="Calibri" panose="020F0502020204030204" pitchFamily="34" charset="0"/>
                <a:cs typeface="Calibri" panose="020F0502020204030204" pitchFamily="34" charset="0"/>
              </a:rPr>
              <a:t>Participants in AEMO discussions </a:t>
            </a:r>
            <a:r>
              <a:rPr lang="en-AU" sz="1200" b="1" dirty="0">
                <a:solidFill>
                  <a:srgbClr val="222324"/>
                </a:solidFill>
                <a:latin typeface="Calibri" panose="020F0502020204030204" pitchFamily="34" charset="0"/>
                <a:cs typeface="Calibri" panose="020F0502020204030204" pitchFamily="34" charset="0"/>
              </a:rPr>
              <a:t>must</a:t>
            </a:r>
            <a:r>
              <a:rPr lang="en-AU" sz="1200" dirty="0">
                <a:solidFill>
                  <a:srgbClr val="222324"/>
                </a:solidFill>
                <a:latin typeface="Calibri" panose="020F0502020204030204" pitchFamily="34" charset="0"/>
                <a:cs typeface="Calibri" panose="020F0502020204030204" pitchFamily="34" charset="0"/>
              </a:rPr>
              <a:t>: </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Ensure that discussions are limited to the matters contemplated by the agenda for the discussion  </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Make independent and unilateral decisions about their commercial positions and approach in relation to the matters under discussion with AEMO</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Immediately and clearly raise an objection with AEMO or the Chair of the meeting if a matter is discussed that the participant is concerned may give rise to competition law risks or a breach of this Protocol</a:t>
            </a:r>
          </a:p>
          <a:p>
            <a:pPr lvl="0" defTabSz="685800">
              <a:spcBef>
                <a:spcPts val="600"/>
              </a:spcBef>
            </a:pPr>
            <a:r>
              <a:rPr lang="en-AU" sz="1200" dirty="0">
                <a:solidFill>
                  <a:srgbClr val="222324"/>
                </a:solidFill>
                <a:latin typeface="Calibri" panose="020F0502020204030204" pitchFamily="34" charset="0"/>
                <a:cs typeface="Calibri" panose="020F0502020204030204" pitchFamily="34" charset="0"/>
              </a:rPr>
              <a:t>Participants in AEMO meetings </a:t>
            </a:r>
            <a:r>
              <a:rPr lang="en-AU" sz="1200" b="1" dirty="0">
                <a:solidFill>
                  <a:srgbClr val="222324"/>
                </a:solidFill>
                <a:latin typeface="Calibri" panose="020F0502020204030204" pitchFamily="34" charset="0"/>
                <a:cs typeface="Calibri" panose="020F0502020204030204" pitchFamily="34" charset="0"/>
              </a:rPr>
              <a:t>must not</a:t>
            </a:r>
            <a:r>
              <a:rPr lang="en-AU" sz="1200" dirty="0">
                <a:solidFill>
                  <a:srgbClr val="222324"/>
                </a:solidFill>
                <a:latin typeface="Calibri" panose="020F0502020204030204" pitchFamily="34" charset="0"/>
                <a:cs typeface="Calibri" panose="020F0502020204030204" pitchFamily="34" charset="0"/>
              </a:rPr>
              <a:t> discuss or agree on the following topics:</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Which customers they will supply or market to</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The price or other terms at which Participants will supply</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Bids or tenders, including the nature of a bid that a Participant intends to make or whether the Participant will participate in the bid</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Which suppliers Participants will acquire from (or the price or other terms on which they acquire goods or services)</a:t>
            </a:r>
          </a:p>
          <a:p>
            <a:pPr marL="361950" lvl="0" indent="-361950" defTabSz="685800">
              <a:spcBef>
                <a:spcPts val="600"/>
              </a:spcBef>
              <a:buFont typeface="+mj-lt"/>
              <a:buAutoNum type="arabicPeriod"/>
            </a:pPr>
            <a:r>
              <a:rPr lang="en-AU" sz="1200" dirty="0">
                <a:solidFill>
                  <a:srgbClr val="222324"/>
                </a:solidFill>
                <a:latin typeface="Calibri" panose="020F0502020204030204" pitchFamily="34" charset="0"/>
                <a:cs typeface="Calibri" panose="020F0502020204030204" pitchFamily="34" charset="0"/>
              </a:rPr>
              <a:t>Refusing to supply a person or company access to any products, services or inputs they require</a:t>
            </a:r>
          </a:p>
          <a:p>
            <a:pPr lvl="0" defTabSz="685800">
              <a:lnSpc>
                <a:spcPct val="90000"/>
              </a:lnSpc>
              <a:spcBef>
                <a:spcPts val="750"/>
              </a:spcBef>
            </a:pPr>
            <a:endParaRPr lang="en-AU" sz="900" dirty="0">
              <a:solidFill>
                <a:srgbClr val="22232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1255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623888" y="1794470"/>
            <a:ext cx="9144000" cy="2387600"/>
          </a:xfrm>
        </p:spPr>
        <p:txBody>
          <a:bodyPr/>
          <a:lstStyle/>
          <a:p>
            <a:r>
              <a:rPr lang="en-AU" dirty="0"/>
              <a:t>Next steps and General Business</a:t>
            </a:r>
          </a:p>
        </p:txBody>
      </p:sp>
      <p:sp>
        <p:nvSpPr>
          <p:cNvPr id="3" name="Text Placeholder 2">
            <a:extLst>
              <a:ext uri="{FF2B5EF4-FFF2-40B4-BE49-F238E27FC236}">
                <a16:creationId xmlns:a16="http://schemas.microsoft.com/office/drawing/2014/main" id="{729126D5-D885-4E2B-A6B4-2F6409E28C48}"/>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dirty="0"/>
          </a:p>
        </p:txBody>
      </p:sp>
      <p:sp>
        <p:nvSpPr>
          <p:cNvPr id="2" name="Text Placeholder 2">
            <a:extLst>
              <a:ext uri="{FF2B5EF4-FFF2-40B4-BE49-F238E27FC236}">
                <a16:creationId xmlns:a16="http://schemas.microsoft.com/office/drawing/2014/main" id="{1C6D9547-C0B0-42AB-91DA-AF720DE259A2}"/>
              </a:ext>
            </a:extLst>
          </p:cNvPr>
          <p:cNvSpPr txBox="1">
            <a:spLocks/>
          </p:cNvSpPr>
          <p:nvPr/>
        </p:nvSpPr>
        <p:spPr>
          <a:xfrm>
            <a:off x="776288" y="47418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Greg Minney</a:t>
            </a:r>
          </a:p>
        </p:txBody>
      </p:sp>
    </p:spTree>
    <p:extLst>
      <p:ext uri="{BB962C8B-B14F-4D97-AF65-F5344CB8AC3E}">
        <p14:creationId xmlns:p14="http://schemas.microsoft.com/office/powerpoint/2010/main" val="4112016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normAutofit/>
          </a:bodyPr>
          <a:lstStyle/>
          <a:p>
            <a:r>
              <a:rPr lang="en-AU" dirty="0"/>
              <a:t>Next steps and General Business</a:t>
            </a:r>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21</a:t>
            </a:fld>
            <a:endParaRPr lang="en-AU" dirty="0"/>
          </a:p>
        </p:txBody>
      </p:sp>
      <p:sp>
        <p:nvSpPr>
          <p:cNvPr id="6" name="Content Placeholder 5">
            <a:extLst>
              <a:ext uri="{FF2B5EF4-FFF2-40B4-BE49-F238E27FC236}">
                <a16:creationId xmlns:a16="http://schemas.microsoft.com/office/drawing/2014/main" id="{ED6EE8A3-A37F-4EFF-86B6-543C81CABF51}"/>
              </a:ext>
            </a:extLst>
          </p:cNvPr>
          <p:cNvSpPr>
            <a:spLocks noGrp="1"/>
          </p:cNvSpPr>
          <p:nvPr>
            <p:ph idx="1"/>
          </p:nvPr>
        </p:nvSpPr>
        <p:spPr/>
        <p:txBody>
          <a:bodyPr/>
          <a:lstStyle/>
          <a:p>
            <a:r>
              <a:rPr lang="en-AU" dirty="0"/>
              <a:t>Next TFG scheduled for Thursday 10 June</a:t>
            </a:r>
          </a:p>
        </p:txBody>
      </p:sp>
    </p:spTree>
    <p:extLst>
      <p:ext uri="{BB962C8B-B14F-4D97-AF65-F5344CB8AC3E}">
        <p14:creationId xmlns:p14="http://schemas.microsoft.com/office/powerpoint/2010/main" val="3522399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480223" y="3802"/>
            <a:ext cx="10465487" cy="1189039"/>
          </a:xfrm>
        </p:spPr>
        <p:txBody>
          <a:bodyPr>
            <a:normAutofit/>
          </a:bodyPr>
          <a:lstStyle/>
          <a:p>
            <a:r>
              <a:rPr lang="en-AU" dirty="0"/>
              <a:t>Notes</a:t>
            </a:r>
            <a:endParaRPr lang="en-AU"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22</a:t>
            </a:fld>
            <a:endParaRPr lang="en-AU" dirty="0"/>
          </a:p>
        </p:txBody>
      </p:sp>
      <p:sp>
        <p:nvSpPr>
          <p:cNvPr id="8" name="AutoShape 2" descr="Image result for control"/>
          <p:cNvSpPr>
            <a:spLocks noChangeAspect="1" noChangeArrowheads="1"/>
          </p:cNvSpPr>
          <p:nvPr/>
        </p:nvSpPr>
        <p:spPr bwMode="auto">
          <a:xfrm>
            <a:off x="1387426" y="-131053"/>
            <a:ext cx="276509" cy="27651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82953" tIns="41476" rIns="82953" bIns="41476" numCol="1" anchor="t" anchorCtr="0" compatLnSpc="1">
            <a:prstTxWarp prst="textNoShape">
              <a:avLst/>
            </a:prstTxWarp>
          </a:bodyPr>
          <a:lstStyle/>
          <a:p>
            <a:endParaRPr lang="en-AU" sz="1633" dirty="0"/>
          </a:p>
        </p:txBody>
      </p:sp>
      <p:sp>
        <p:nvSpPr>
          <p:cNvPr id="5" name="TextBox 4">
            <a:extLst>
              <a:ext uri="{FF2B5EF4-FFF2-40B4-BE49-F238E27FC236}">
                <a16:creationId xmlns:a16="http://schemas.microsoft.com/office/drawing/2014/main" id="{C55C7204-3BC2-4A01-A4F5-15DE6E42FB22}"/>
              </a:ext>
            </a:extLst>
          </p:cNvPr>
          <p:cNvSpPr txBox="1"/>
          <p:nvPr/>
        </p:nvSpPr>
        <p:spPr>
          <a:xfrm>
            <a:off x="480223" y="1638026"/>
            <a:ext cx="11235938" cy="2308324"/>
          </a:xfrm>
          <a:prstGeom prst="rect">
            <a:avLst/>
          </a:prstGeom>
          <a:noFill/>
        </p:spPr>
        <p:txBody>
          <a:bodyPr wrap="square" rtlCol="0">
            <a:spAutoFit/>
          </a:bodyPr>
          <a:lstStyle/>
          <a:p>
            <a:pPr marL="285750" indent="-285750">
              <a:buFont typeface="Arial" panose="020B0604020202020204" pitchFamily="34" charset="0"/>
              <a:buChar char="•"/>
            </a:pPr>
            <a:r>
              <a:rPr lang="en-AU" dirty="0"/>
              <a:t>AEMO confirmed the next TFG meeting date</a:t>
            </a:r>
          </a:p>
          <a:p>
            <a:pPr marL="285750" indent="-285750">
              <a:buFont typeface="Arial" panose="020B0604020202020204" pitchFamily="34" charset="0"/>
              <a:buChar char="•"/>
            </a:pPr>
            <a:r>
              <a:rPr lang="en-AU" dirty="0"/>
              <a:t>AEMO noted that should the there be a delay in AEMO’s Retail solution go-live date that AEMO would update the impacted MTP activities and circulate them to the TFG for comment </a:t>
            </a:r>
          </a:p>
          <a:p>
            <a:pPr marL="742950" lvl="1" indent="-285750">
              <a:buFont typeface="Arial" panose="020B0604020202020204" pitchFamily="34" charset="0"/>
              <a:buChar char="•"/>
            </a:pPr>
            <a:r>
              <a:rPr lang="en-AU" dirty="0">
                <a:solidFill>
                  <a:srgbClr val="FF0000"/>
                </a:solidFill>
              </a:rPr>
              <a:t>Update since the meeting </a:t>
            </a:r>
            <a:r>
              <a:rPr lang="en-AU" dirty="0"/>
              <a:t>– the AEMO Retail Solution go-live has been officially delayed to 21 June 2021, as promised, AEMO has updated the impacted MTP activities in v1.8 of the MTP and has sought feedback from the TFG</a:t>
            </a:r>
          </a:p>
          <a:p>
            <a:pPr marL="285750" indent="-285750">
              <a:buFont typeface="Arial" panose="020B0604020202020204" pitchFamily="34" charset="0"/>
              <a:buChar char="•"/>
            </a:pPr>
            <a:r>
              <a:rPr lang="en-AU" dirty="0"/>
              <a:t>AEMO flagged that as significant MTP milestones and Rule </a:t>
            </a:r>
            <a:r>
              <a:rPr lang="en-AU"/>
              <a:t>commencement dates </a:t>
            </a:r>
            <a:r>
              <a:rPr lang="en-AU" dirty="0"/>
              <a:t>are fast approaching, we will likely consider recommended contingencies in future TFG meetings as a precaution</a:t>
            </a:r>
          </a:p>
        </p:txBody>
      </p:sp>
    </p:spTree>
    <p:extLst>
      <p:ext uri="{BB962C8B-B14F-4D97-AF65-F5344CB8AC3E}">
        <p14:creationId xmlns:p14="http://schemas.microsoft.com/office/powerpoint/2010/main" val="110005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1007020" y="2014537"/>
            <a:ext cx="10371392" cy="1943100"/>
          </a:xfrm>
        </p:spPr>
        <p:txBody>
          <a:bodyPr>
            <a:normAutofit/>
          </a:bodyPr>
          <a:lstStyle/>
          <a:p>
            <a:pPr algn="ctr"/>
            <a:r>
              <a:rPr lang="en-AU" dirty="0">
                <a:latin typeface="Arial" panose="020B0604020202020204" pitchFamily="34" charset="0"/>
                <a:cs typeface="Arial" panose="020B0604020202020204" pitchFamily="34" charset="0"/>
              </a:rPr>
              <a:t>Thank you for your attendance and participation!</a:t>
            </a:r>
            <a:endParaRPr lang="en-AU" dirty="0"/>
          </a:p>
        </p:txBody>
      </p:sp>
      <p:sp>
        <p:nvSpPr>
          <p:cNvPr id="3" name="Text Placeholder 2">
            <a:extLst>
              <a:ext uri="{FF2B5EF4-FFF2-40B4-BE49-F238E27FC236}">
                <a16:creationId xmlns:a16="http://schemas.microsoft.com/office/drawing/2014/main" id="{564B5453-DE4F-4F0E-BA67-373B01EC9CAF}"/>
              </a:ext>
            </a:extLst>
          </p:cNvPr>
          <p:cNvSpPr txBox="1">
            <a:spLocks/>
          </p:cNvSpPr>
          <p:nvPr/>
        </p:nvSpPr>
        <p:spPr>
          <a:xfrm>
            <a:off x="623888" y="45894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dirty="0"/>
          </a:p>
        </p:txBody>
      </p:sp>
    </p:spTree>
    <p:extLst>
      <p:ext uri="{BB962C8B-B14F-4D97-AF65-F5344CB8AC3E}">
        <p14:creationId xmlns:p14="http://schemas.microsoft.com/office/powerpoint/2010/main" val="119534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a:bodyPr>
          <a:lstStyle/>
          <a:p>
            <a:r>
              <a:rPr lang="en-AU" sz="4000" dirty="0"/>
              <a:t>Agenda</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3</a:t>
            </a:fld>
            <a:endParaRPr lang="en-AU" dirty="0"/>
          </a:p>
        </p:txBody>
      </p:sp>
      <p:graphicFrame>
        <p:nvGraphicFramePr>
          <p:cNvPr id="7" name="Table 6">
            <a:extLst>
              <a:ext uri="{FF2B5EF4-FFF2-40B4-BE49-F238E27FC236}">
                <a16:creationId xmlns:a16="http://schemas.microsoft.com/office/drawing/2014/main" id="{2DFEF904-5C70-4B46-8E43-5457B617AD1D}"/>
              </a:ext>
            </a:extLst>
          </p:cNvPr>
          <p:cNvGraphicFramePr>
            <a:graphicFrameLocks noGrp="1"/>
          </p:cNvGraphicFramePr>
          <p:nvPr>
            <p:extLst>
              <p:ext uri="{D42A27DB-BD31-4B8C-83A1-F6EECF244321}">
                <p14:modId xmlns:p14="http://schemas.microsoft.com/office/powerpoint/2010/main" val="313811656"/>
              </p:ext>
            </p:extLst>
          </p:nvPr>
        </p:nvGraphicFramePr>
        <p:xfrm>
          <a:off x="312426" y="1501732"/>
          <a:ext cx="11617482" cy="1447128"/>
        </p:xfrm>
        <a:graphic>
          <a:graphicData uri="http://schemas.openxmlformats.org/drawingml/2006/table">
            <a:tbl>
              <a:tblPr firstRow="1" bandRow="1">
                <a:tableStyleId>{073A0DAA-6AF3-43AB-8588-CEC1D06C72B9}</a:tableStyleId>
              </a:tblPr>
              <a:tblGrid>
                <a:gridCol w="995081">
                  <a:extLst>
                    <a:ext uri="{9D8B030D-6E8A-4147-A177-3AD203B41FA5}">
                      <a16:colId xmlns:a16="http://schemas.microsoft.com/office/drawing/2014/main" val="2162033012"/>
                    </a:ext>
                  </a:extLst>
                </a:gridCol>
                <a:gridCol w="1880074">
                  <a:extLst>
                    <a:ext uri="{9D8B030D-6E8A-4147-A177-3AD203B41FA5}">
                      <a16:colId xmlns:a16="http://schemas.microsoft.com/office/drawing/2014/main" val="1667841518"/>
                    </a:ext>
                  </a:extLst>
                </a:gridCol>
                <a:gridCol w="5443671">
                  <a:extLst>
                    <a:ext uri="{9D8B030D-6E8A-4147-A177-3AD203B41FA5}">
                      <a16:colId xmlns:a16="http://schemas.microsoft.com/office/drawing/2014/main" val="953405548"/>
                    </a:ext>
                  </a:extLst>
                </a:gridCol>
                <a:gridCol w="3298656">
                  <a:extLst>
                    <a:ext uri="{9D8B030D-6E8A-4147-A177-3AD203B41FA5}">
                      <a16:colId xmlns:a16="http://schemas.microsoft.com/office/drawing/2014/main" val="3675102970"/>
                    </a:ext>
                  </a:extLst>
                </a:gridCol>
              </a:tblGrid>
              <a:tr h="335539">
                <a:tc>
                  <a:txBody>
                    <a:bodyPr/>
                    <a:lstStyle/>
                    <a:p>
                      <a:pPr algn="ctr">
                        <a:spcBef>
                          <a:spcPts val="100"/>
                        </a:spcBef>
                        <a:spcAft>
                          <a:spcPts val="100"/>
                        </a:spcAft>
                        <a:tabLst>
                          <a:tab pos="252095" algn="l"/>
                          <a:tab pos="504190" algn="l"/>
                          <a:tab pos="756285" algn="l"/>
                        </a:tabLst>
                      </a:pPr>
                      <a:r>
                        <a:rPr lang="en-AU" sz="1200" cap="all" dirty="0">
                          <a:effectLst/>
                          <a:latin typeface="+mn-lt"/>
                          <a:cs typeface="Arial"/>
                        </a:rPr>
                        <a:t>NO</a:t>
                      </a:r>
                      <a:endParaRPr lang="en-AU" sz="1200" b="1" dirty="0">
                        <a:solidFill>
                          <a:srgbClr val="2E74B5"/>
                        </a:solidFill>
                        <a:effectLst/>
                        <a:latin typeface="+mn-lt"/>
                        <a:ea typeface="Times New Roman" panose="02020603050405020304" pitchFamily="18" charset="0"/>
                        <a:cs typeface="Arial"/>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200" cap="all" dirty="0">
                          <a:effectLst/>
                          <a:latin typeface="+mn-lt"/>
                          <a:cs typeface="Arial"/>
                        </a:rPr>
                        <a:t>Indicative Time</a:t>
                      </a:r>
                      <a:endParaRPr lang="en-AU" sz="1200" b="1" dirty="0">
                        <a:solidFill>
                          <a:srgbClr val="2E74B5"/>
                        </a:solidFill>
                        <a:effectLst/>
                        <a:latin typeface="+mn-lt"/>
                        <a:ea typeface="Times New Roman" panose="02020603050405020304" pitchFamily="18" charset="0"/>
                        <a:cs typeface="Arial"/>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200" cap="all" dirty="0">
                          <a:effectLst/>
                          <a:latin typeface="+mn-lt"/>
                          <a:cs typeface="Arial"/>
                        </a:rPr>
                        <a:t>AGENDA ITEM</a:t>
                      </a:r>
                      <a:endParaRPr lang="en-AU" sz="1200" b="1" dirty="0">
                        <a:solidFill>
                          <a:srgbClr val="2E74B5"/>
                        </a:solidFill>
                        <a:effectLst/>
                        <a:latin typeface="+mn-lt"/>
                        <a:ea typeface="Times New Roman" panose="02020603050405020304" pitchFamily="18" charset="0"/>
                        <a:cs typeface="Arial"/>
                      </a:endParaRPr>
                    </a:p>
                  </a:txBody>
                  <a:tcPr marL="68580" marR="68580" marT="0" marB="0" anchor="ctr"/>
                </a:tc>
                <a:tc>
                  <a:txBody>
                    <a:bodyPr/>
                    <a:lstStyle/>
                    <a:p>
                      <a:r>
                        <a:rPr lang="en-AU" sz="1200" cap="all" dirty="0">
                          <a:effectLst/>
                          <a:latin typeface="+mn-lt"/>
                          <a:cs typeface="Arial"/>
                        </a:rPr>
                        <a:t>Responsible</a:t>
                      </a:r>
                      <a:endParaRPr lang="en-AU" sz="1200" dirty="0">
                        <a:cs typeface="Arial"/>
                      </a:endParaRPr>
                    </a:p>
                  </a:txBody>
                  <a:tcPr marL="68580" marR="68580" marT="0" marB="0" anchor="ctr"/>
                </a:tc>
                <a:extLst>
                  <a:ext uri="{0D108BD9-81ED-4DB2-BD59-A6C34878D82A}">
                    <a16:rowId xmlns:a16="http://schemas.microsoft.com/office/drawing/2014/main" val="2756556716"/>
                  </a:ext>
                </a:extLst>
              </a:tr>
              <a:tr h="279615">
                <a:tc>
                  <a:txBody>
                    <a:bodyPr/>
                    <a:lstStyle/>
                    <a:p>
                      <a:pPr algn="ctr">
                        <a:spcBef>
                          <a:spcPts val="100"/>
                        </a:spcBef>
                        <a:spcAft>
                          <a:spcPts val="100"/>
                        </a:spcAft>
                        <a:tabLst>
                          <a:tab pos="504190" algn="l"/>
                          <a:tab pos="756285" algn="l"/>
                        </a:tabLst>
                      </a:pPr>
                      <a:r>
                        <a:rPr lang="en-AU" sz="1200" b="1" dirty="0">
                          <a:solidFill>
                            <a:schemeClr val="tx1"/>
                          </a:solidFill>
                          <a:effectLst/>
                          <a:latin typeface="+mn-lt"/>
                          <a:ea typeface="Times New Roman" panose="02020603050405020304" pitchFamily="18" charset="0"/>
                          <a:cs typeface="Arial"/>
                        </a:rPr>
                        <a:t>1</a:t>
                      </a:r>
                    </a:p>
                  </a:txBody>
                  <a:tcPr marL="68580" marR="68580" marT="0" marB="0" anchor="ctr"/>
                </a:tc>
                <a:tc>
                  <a:txBody>
                    <a:bodyPr/>
                    <a:lstStyle/>
                    <a:p>
                      <a:pPr marL="0" algn="ctr" defTabSz="801929" rtl="0" eaLnBrk="1" latinLnBrk="0" hangingPunct="1">
                        <a:spcBef>
                          <a:spcPts val="100"/>
                        </a:spcBef>
                        <a:spcAft>
                          <a:spcPts val="100"/>
                        </a:spcAft>
                        <a:tabLst>
                          <a:tab pos="504190" algn="l"/>
                          <a:tab pos="756285" algn="l"/>
                        </a:tabLst>
                      </a:pPr>
                      <a:r>
                        <a:rPr lang="en-AU" sz="1200" kern="1200" dirty="0">
                          <a:solidFill>
                            <a:schemeClr val="dk1"/>
                          </a:solidFill>
                          <a:latin typeface="+mn-lt"/>
                          <a:ea typeface="+mn-ea"/>
                          <a:cs typeface="+mn-cs"/>
                        </a:rPr>
                        <a:t>10:30 - 10:40</a:t>
                      </a: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200" dirty="0">
                          <a:effectLst/>
                          <a:latin typeface="+mn-lt"/>
                          <a:cs typeface="Arial"/>
                        </a:rPr>
                        <a:t>Welcome and Introduction</a:t>
                      </a:r>
                      <a:endParaRPr lang="en-AU" sz="1200" kern="1200" dirty="0">
                        <a:solidFill>
                          <a:schemeClr val="dk1"/>
                        </a:solidFill>
                        <a:latin typeface="+mn-lt"/>
                        <a:ea typeface="+mn-ea"/>
                        <a:cs typeface="Arial"/>
                      </a:endParaRP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200" b="0" kern="1200" dirty="0">
                          <a:solidFill>
                            <a:schemeClr val="tx1"/>
                          </a:solidFill>
                          <a:effectLst/>
                          <a:latin typeface="+mn-lt"/>
                          <a:ea typeface="+mn-ea"/>
                          <a:cs typeface="Arial"/>
                        </a:rPr>
                        <a:t>Greg Minney</a:t>
                      </a:r>
                      <a:endParaRPr lang="en-AU" sz="1200" kern="1200" dirty="0">
                        <a:solidFill>
                          <a:schemeClr val="dk1"/>
                        </a:solidFill>
                        <a:latin typeface="+mn-lt"/>
                        <a:ea typeface="+mn-ea"/>
                        <a:cs typeface="Arial"/>
                      </a:endParaRPr>
                    </a:p>
                  </a:txBody>
                  <a:tcPr marL="68580" marR="68580" marT="0" marB="0" anchor="ctr"/>
                </a:tc>
                <a:extLst>
                  <a:ext uri="{0D108BD9-81ED-4DB2-BD59-A6C34878D82A}">
                    <a16:rowId xmlns:a16="http://schemas.microsoft.com/office/drawing/2014/main" val="759004064"/>
                  </a:ext>
                </a:extLst>
              </a:tr>
              <a:tr h="264637">
                <a:tc>
                  <a:txBody>
                    <a:bodyPr/>
                    <a:lstStyle/>
                    <a:p>
                      <a:pPr lvl="0" algn="ctr">
                        <a:spcBef>
                          <a:spcPts val="100"/>
                        </a:spcBef>
                        <a:spcAft>
                          <a:spcPts val="100"/>
                        </a:spcAft>
                        <a:buNone/>
                        <a:tabLst>
                          <a:tab pos="504190" algn="l"/>
                          <a:tab pos="756285" algn="l"/>
                        </a:tabLst>
                      </a:pPr>
                      <a:r>
                        <a:rPr lang="en-AU" sz="1200" b="1" dirty="0">
                          <a:solidFill>
                            <a:schemeClr val="tx1"/>
                          </a:solidFill>
                          <a:effectLst/>
                          <a:latin typeface="+mn-lt"/>
                          <a:ea typeface="Times New Roman" panose="02020603050405020304" pitchFamily="18" charset="0"/>
                          <a:cs typeface="Arial"/>
                        </a:rPr>
                        <a:t>2</a:t>
                      </a:r>
                    </a:p>
                  </a:txBody>
                  <a:tcPr marL="68580" marR="68580" marT="0" marB="0" anchor="ctr"/>
                </a:tc>
                <a:tc>
                  <a:txBody>
                    <a:bodyPr/>
                    <a:lstStyle/>
                    <a:p>
                      <a:pPr marL="0" marR="0" lvl="0" indent="0" algn="ctr"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kern="1200" dirty="0">
                          <a:solidFill>
                            <a:schemeClr val="tx1"/>
                          </a:solidFill>
                          <a:latin typeface="+mn-lt"/>
                          <a:ea typeface="+mn-ea"/>
                          <a:cs typeface="+mn-cs"/>
                        </a:rPr>
                        <a:t>11:00 - 11:20</a:t>
                      </a:r>
                    </a:p>
                  </a:txBody>
                  <a:tcPr marL="68580" marR="68580" marT="0" marB="0" anchor="ctr"/>
                </a:tc>
                <a:tc>
                  <a:txBody>
                    <a:bodyPr/>
                    <a:lstStyle/>
                    <a:p>
                      <a:pPr lvl="0">
                        <a:buNone/>
                      </a:pPr>
                      <a:r>
                        <a:rPr lang="en-US" sz="1200" dirty="0">
                          <a:solidFill>
                            <a:schemeClr val="tx1"/>
                          </a:solidFill>
                        </a:rPr>
                        <a:t>May Rollout plan overview (inc CATS transaction update)</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kern="1200" dirty="0">
                          <a:solidFill>
                            <a:schemeClr val="tx1"/>
                          </a:solidFill>
                          <a:effectLst/>
                          <a:latin typeface="+mn-lt"/>
                          <a:ea typeface="+mn-ea"/>
                          <a:cs typeface="Arial"/>
                        </a:rPr>
                        <a:t>Blaine Miner / Paul Lyttle</a:t>
                      </a:r>
                      <a:endParaRPr lang="en-AU" sz="1200" kern="1200" dirty="0">
                        <a:solidFill>
                          <a:schemeClr val="tx1"/>
                        </a:solidFill>
                        <a:latin typeface="+mn-lt"/>
                        <a:ea typeface="+mn-ea"/>
                        <a:cs typeface="Arial"/>
                      </a:endParaRPr>
                    </a:p>
                  </a:txBody>
                  <a:tcPr marL="68580" marR="68580" marT="0" marB="0" anchor="ctr"/>
                </a:tc>
                <a:extLst>
                  <a:ext uri="{0D108BD9-81ED-4DB2-BD59-A6C34878D82A}">
                    <a16:rowId xmlns:a16="http://schemas.microsoft.com/office/drawing/2014/main" val="4030922404"/>
                  </a:ext>
                </a:extLst>
              </a:tr>
              <a:tr h="263770">
                <a:tc>
                  <a:txBody>
                    <a:bodyPr/>
                    <a:lstStyle/>
                    <a:p>
                      <a:pPr algn="ctr">
                        <a:spcBef>
                          <a:spcPts val="100"/>
                        </a:spcBef>
                        <a:spcAft>
                          <a:spcPts val="100"/>
                        </a:spcAft>
                        <a:tabLst>
                          <a:tab pos="504190" algn="l"/>
                          <a:tab pos="756285" algn="l"/>
                        </a:tabLst>
                      </a:pPr>
                      <a:r>
                        <a:rPr lang="en-AU" sz="1200" b="1" dirty="0">
                          <a:solidFill>
                            <a:schemeClr val="tx1"/>
                          </a:solidFill>
                          <a:effectLst/>
                          <a:latin typeface="+mn-lt"/>
                          <a:ea typeface="Times New Roman" panose="02020603050405020304" pitchFamily="18" charset="0"/>
                          <a:cs typeface="Arial"/>
                        </a:rPr>
                        <a:t>3</a:t>
                      </a:r>
                    </a:p>
                  </a:txBody>
                  <a:tcPr marL="68580" marR="68580" marT="0" marB="0" anchor="ctr"/>
                </a:tc>
                <a:tc>
                  <a:txBody>
                    <a:bodyPr/>
                    <a:lstStyle/>
                    <a:p>
                      <a:pPr marL="0" algn="ctr" defTabSz="801929" rtl="0" eaLnBrk="1" latinLnBrk="0" hangingPunct="1">
                        <a:spcBef>
                          <a:spcPts val="100"/>
                        </a:spcBef>
                        <a:spcAft>
                          <a:spcPts val="100"/>
                        </a:spcAft>
                        <a:tabLst>
                          <a:tab pos="504190" algn="l"/>
                          <a:tab pos="756285" algn="l"/>
                        </a:tabLst>
                      </a:pPr>
                      <a:r>
                        <a:rPr lang="en-AU" sz="1200" kern="1200" dirty="0">
                          <a:solidFill>
                            <a:schemeClr val="tx1"/>
                          </a:solidFill>
                          <a:latin typeface="+mn-lt"/>
                          <a:ea typeface="+mn-ea"/>
                          <a:cs typeface="+mn-cs"/>
                        </a:rPr>
                        <a:t>11:20 - 11:40</a:t>
                      </a:r>
                    </a:p>
                  </a:txBody>
                  <a:tcPr marL="68580" marR="68580" marT="0" marB="0" anchor="ctr"/>
                </a:tc>
                <a:tc>
                  <a:txBody>
                    <a:bodyPr/>
                    <a:lstStyle/>
                    <a:p>
                      <a:r>
                        <a:rPr lang="fr-FR" sz="1200" dirty="0">
                          <a:solidFill>
                            <a:schemeClr val="tx1"/>
                          </a:solidFill>
                        </a:rPr>
                        <a:t>MTP Update</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kern="1200" dirty="0">
                          <a:solidFill>
                            <a:schemeClr val="tx1"/>
                          </a:solidFill>
                          <a:effectLst/>
                          <a:latin typeface="+mn-lt"/>
                          <a:ea typeface="+mn-ea"/>
                          <a:cs typeface="Arial"/>
                        </a:rPr>
                        <a:t>Blaine Miner</a:t>
                      </a:r>
                      <a:endParaRPr lang="en-AU" sz="1200" b="0" kern="1200" dirty="0">
                        <a:solidFill>
                          <a:schemeClr val="tx1"/>
                        </a:solidFill>
                        <a:latin typeface="+mn-lt"/>
                        <a:ea typeface="+mn-ea"/>
                        <a:cs typeface="Arial"/>
                      </a:endParaRPr>
                    </a:p>
                  </a:txBody>
                  <a:tcPr marL="68580" marR="68580" marT="0" marB="0" anchor="ctr"/>
                </a:tc>
                <a:extLst>
                  <a:ext uri="{0D108BD9-81ED-4DB2-BD59-A6C34878D82A}">
                    <a16:rowId xmlns:a16="http://schemas.microsoft.com/office/drawing/2014/main" val="3817688052"/>
                  </a:ext>
                </a:extLst>
              </a:tr>
              <a:tr h="303567">
                <a:tc>
                  <a:txBody>
                    <a:bodyPr/>
                    <a:lstStyle/>
                    <a:p>
                      <a:pPr algn="ctr">
                        <a:spcBef>
                          <a:spcPts val="100"/>
                        </a:spcBef>
                        <a:spcAft>
                          <a:spcPts val="100"/>
                        </a:spcAft>
                        <a:tabLst>
                          <a:tab pos="504190" algn="l"/>
                          <a:tab pos="756285" algn="l"/>
                        </a:tabLst>
                      </a:pPr>
                      <a:r>
                        <a:rPr lang="en-AU" sz="1200" b="1" dirty="0">
                          <a:solidFill>
                            <a:schemeClr val="tx1"/>
                          </a:solidFill>
                          <a:effectLst/>
                          <a:latin typeface="+mn-lt"/>
                          <a:ea typeface="Times New Roman" panose="02020603050405020304" pitchFamily="18" charset="0"/>
                          <a:cs typeface="Arial"/>
                        </a:rPr>
                        <a:t>4</a:t>
                      </a:r>
                    </a:p>
                  </a:txBody>
                  <a:tcPr marL="68580" marR="68580" marT="0" marB="0" anchor="ctr"/>
                </a:tc>
                <a:tc>
                  <a:txBody>
                    <a:bodyPr/>
                    <a:lstStyle/>
                    <a:p>
                      <a:pPr marL="0" algn="ctr" defTabSz="801929" rtl="0" eaLnBrk="1" latinLnBrk="0" hangingPunct="1">
                        <a:spcBef>
                          <a:spcPts val="100"/>
                        </a:spcBef>
                        <a:spcAft>
                          <a:spcPts val="100"/>
                        </a:spcAft>
                        <a:tabLst>
                          <a:tab pos="504190" algn="l"/>
                          <a:tab pos="756285" algn="l"/>
                        </a:tabLst>
                      </a:pPr>
                      <a:r>
                        <a:rPr lang="en-AU" sz="1200" kern="1200" dirty="0">
                          <a:solidFill>
                            <a:schemeClr val="tx1"/>
                          </a:solidFill>
                          <a:latin typeface="+mn-lt"/>
                          <a:ea typeface="+mn-ea"/>
                          <a:cs typeface="+mn-cs"/>
                        </a:rPr>
                        <a:t>11:40 - 12:00</a:t>
                      </a:r>
                    </a:p>
                  </a:txBody>
                  <a:tcPr marL="68580" marR="68580" marT="0" marB="0" anchor="ctr"/>
                </a:tc>
                <a:tc>
                  <a:txBody>
                    <a:bodyPr/>
                    <a:lstStyle/>
                    <a:p>
                      <a:r>
                        <a:rPr lang="en-AU" sz="1200" b="0" kern="1200" dirty="0">
                          <a:solidFill>
                            <a:schemeClr val="tx1"/>
                          </a:solidFill>
                          <a:effectLst/>
                          <a:latin typeface="+mn-lt"/>
                          <a:ea typeface="+mn-ea"/>
                          <a:cs typeface="Arial"/>
                        </a:rPr>
                        <a:t>Next Steps and General Business</a:t>
                      </a:r>
                      <a:endParaRPr lang="en-AU" sz="1200" dirty="0">
                        <a:solidFill>
                          <a:schemeClr val="tx1"/>
                        </a:solidFill>
                        <a:cs typeface="Arial"/>
                      </a:endParaRPr>
                    </a:p>
                  </a:txBody>
                  <a:tcPr marL="68580" marR="68580" marT="0" marB="0" anchor="ctr"/>
                </a:tc>
                <a:tc>
                  <a:txBody>
                    <a:bodyPr/>
                    <a:lstStyle/>
                    <a:p>
                      <a:r>
                        <a:rPr lang="en-AU" sz="1200" b="0" kern="1200" dirty="0">
                          <a:solidFill>
                            <a:schemeClr val="tx1"/>
                          </a:solidFill>
                          <a:effectLst/>
                          <a:latin typeface="+mn-lt"/>
                          <a:cs typeface="Arial"/>
                        </a:rPr>
                        <a:t>Greg Minney</a:t>
                      </a:r>
                      <a:endParaRPr lang="en-AU" sz="1200" dirty="0">
                        <a:solidFill>
                          <a:schemeClr val="tx1"/>
                        </a:solidFill>
                        <a:cs typeface="Arial"/>
                      </a:endParaRPr>
                    </a:p>
                  </a:txBody>
                  <a:tcPr marL="68580" marR="68580" marT="0" marB="0" anchor="ctr"/>
                </a:tc>
                <a:extLst>
                  <a:ext uri="{0D108BD9-81ED-4DB2-BD59-A6C34878D82A}">
                    <a16:rowId xmlns:a16="http://schemas.microsoft.com/office/drawing/2014/main" val="3043232215"/>
                  </a:ext>
                </a:extLst>
              </a:tr>
            </a:tbl>
          </a:graphicData>
        </a:graphic>
      </p:graphicFrame>
    </p:spTree>
    <p:extLst>
      <p:ext uri="{BB962C8B-B14F-4D97-AF65-F5344CB8AC3E}">
        <p14:creationId xmlns:p14="http://schemas.microsoft.com/office/powerpoint/2010/main" val="4024721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623888" y="1776886"/>
            <a:ext cx="9144000" cy="2387600"/>
          </a:xfrm>
        </p:spPr>
        <p:txBody>
          <a:bodyPr/>
          <a:lstStyle/>
          <a:p>
            <a:r>
              <a:rPr lang="en-AU" dirty="0"/>
              <a:t>Welcome</a:t>
            </a:r>
          </a:p>
        </p:txBody>
      </p:sp>
      <p:sp>
        <p:nvSpPr>
          <p:cNvPr id="5" name="Text Placeholder 2">
            <a:extLst>
              <a:ext uri="{FF2B5EF4-FFF2-40B4-BE49-F238E27FC236}">
                <a16:creationId xmlns:a16="http://schemas.microsoft.com/office/drawing/2014/main" id="{CA445545-26F7-4F92-9783-EEC6DBC643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Greg Minney</a:t>
            </a:r>
          </a:p>
        </p:txBody>
      </p:sp>
    </p:spTree>
    <p:extLst>
      <p:ext uri="{BB962C8B-B14F-4D97-AF65-F5344CB8AC3E}">
        <p14:creationId xmlns:p14="http://schemas.microsoft.com/office/powerpoint/2010/main" val="34509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1433667" y="3802"/>
            <a:ext cx="9512043" cy="1189039"/>
          </a:xfrm>
        </p:spPr>
        <p:txBody>
          <a:bodyPr>
            <a:normAutofit/>
          </a:bodyPr>
          <a:lstStyle/>
          <a:p>
            <a:r>
              <a:rPr lang="en-AU" dirty="0"/>
              <a:t>Attendees (1/2)</a:t>
            </a:r>
            <a:endParaRPr lang="en-AU"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5</a:t>
            </a:fld>
            <a:endParaRPr lang="en-AU" dirty="0"/>
          </a:p>
        </p:txBody>
      </p:sp>
      <p:sp>
        <p:nvSpPr>
          <p:cNvPr id="8" name="AutoShape 2" descr="Image result for control"/>
          <p:cNvSpPr>
            <a:spLocks noChangeAspect="1" noChangeArrowheads="1"/>
          </p:cNvSpPr>
          <p:nvPr/>
        </p:nvSpPr>
        <p:spPr bwMode="auto">
          <a:xfrm>
            <a:off x="1387426" y="-131053"/>
            <a:ext cx="276509" cy="27651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82953" tIns="41476" rIns="82953" bIns="41476" numCol="1" anchor="t" anchorCtr="0" compatLnSpc="1">
            <a:prstTxWarp prst="textNoShape">
              <a:avLst/>
            </a:prstTxWarp>
          </a:bodyPr>
          <a:lstStyle/>
          <a:p>
            <a:endParaRPr lang="en-AU" sz="1633" dirty="0"/>
          </a:p>
        </p:txBody>
      </p:sp>
      <p:graphicFrame>
        <p:nvGraphicFramePr>
          <p:cNvPr id="5" name="Table 4">
            <a:extLst>
              <a:ext uri="{FF2B5EF4-FFF2-40B4-BE49-F238E27FC236}">
                <a16:creationId xmlns:a16="http://schemas.microsoft.com/office/drawing/2014/main" id="{795A7D95-52BD-4443-970B-4AE626EF9B2C}"/>
              </a:ext>
            </a:extLst>
          </p:cNvPr>
          <p:cNvGraphicFramePr>
            <a:graphicFrameLocks noGrp="1"/>
          </p:cNvGraphicFramePr>
          <p:nvPr>
            <p:extLst>
              <p:ext uri="{D42A27DB-BD31-4B8C-83A1-F6EECF244321}">
                <p14:modId xmlns:p14="http://schemas.microsoft.com/office/powerpoint/2010/main" val="3671958911"/>
              </p:ext>
            </p:extLst>
          </p:nvPr>
        </p:nvGraphicFramePr>
        <p:xfrm>
          <a:off x="1433667" y="1422604"/>
          <a:ext cx="9303536" cy="4658359"/>
        </p:xfrm>
        <a:graphic>
          <a:graphicData uri="http://schemas.openxmlformats.org/drawingml/2006/table">
            <a:tbl>
              <a:tblPr/>
              <a:tblGrid>
                <a:gridCol w="2325884">
                  <a:extLst>
                    <a:ext uri="{9D8B030D-6E8A-4147-A177-3AD203B41FA5}">
                      <a16:colId xmlns:a16="http://schemas.microsoft.com/office/drawing/2014/main" val="30395694"/>
                    </a:ext>
                  </a:extLst>
                </a:gridCol>
                <a:gridCol w="2325884">
                  <a:extLst>
                    <a:ext uri="{9D8B030D-6E8A-4147-A177-3AD203B41FA5}">
                      <a16:colId xmlns:a16="http://schemas.microsoft.com/office/drawing/2014/main" val="870885447"/>
                    </a:ext>
                  </a:extLst>
                </a:gridCol>
                <a:gridCol w="2325884">
                  <a:extLst>
                    <a:ext uri="{9D8B030D-6E8A-4147-A177-3AD203B41FA5}">
                      <a16:colId xmlns:a16="http://schemas.microsoft.com/office/drawing/2014/main" val="3854386079"/>
                    </a:ext>
                  </a:extLst>
                </a:gridCol>
                <a:gridCol w="2325884">
                  <a:extLst>
                    <a:ext uri="{9D8B030D-6E8A-4147-A177-3AD203B41FA5}">
                      <a16:colId xmlns:a16="http://schemas.microsoft.com/office/drawing/2014/main" val="899598211"/>
                    </a:ext>
                  </a:extLst>
                </a:gridCol>
              </a:tblGrid>
              <a:tr h="253999">
                <a:tc>
                  <a:txBody>
                    <a:bodyPr/>
                    <a:lstStyle/>
                    <a:p>
                      <a:pPr algn="l" rtl="0" fontAlgn="base"/>
                      <a:r>
                        <a:rPr lang="en-AU" sz="1100" b="1" i="0" dirty="0">
                          <a:solidFill>
                            <a:srgbClr val="FFFFFF"/>
                          </a:solidFill>
                          <a:effectLst/>
                          <a:latin typeface="Segoe UI Semilight" panose="020B0402040204020203" pitchFamily="34" charset="0"/>
                        </a:rPr>
                        <a:t>Organisation​</a:t>
                      </a:r>
                      <a:endParaRPr lang="en-AU" sz="1100" b="1" i="0" dirty="0">
                        <a:solidFill>
                          <a:srgbClr val="FFFFFF"/>
                        </a:solidFill>
                        <a:effectLst/>
                      </a:endParaRPr>
                    </a:p>
                  </a:txBody>
                  <a:tcPr marL="61044" marR="61044" marT="30522" marB="30522" anchor="b">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22377" cap="flat" cmpd="sng" algn="ctr">
                      <a:solidFill>
                        <a:srgbClr val="FFFFFF"/>
                      </a:solidFill>
                      <a:prstDash val="solid"/>
                      <a:round/>
                      <a:headEnd type="none" w="med" len="med"/>
                      <a:tailEnd type="none" w="med" len="med"/>
                    </a:lnB>
                    <a:solidFill>
                      <a:srgbClr val="360F3C"/>
                    </a:solidFill>
                  </a:tcPr>
                </a:tc>
                <a:tc>
                  <a:txBody>
                    <a:bodyPr/>
                    <a:lstStyle/>
                    <a:p>
                      <a:pPr algn="l" rtl="0" fontAlgn="base"/>
                      <a:r>
                        <a:rPr lang="en-AU" sz="1100" b="1" i="0" dirty="0">
                          <a:solidFill>
                            <a:srgbClr val="FFFFFF"/>
                          </a:solidFill>
                          <a:effectLst/>
                          <a:latin typeface="Segoe UI Semilight" panose="020B0402040204020203" pitchFamily="34" charset="0"/>
                        </a:rPr>
                        <a:t>Attendee​</a:t>
                      </a:r>
                      <a:endParaRPr lang="en-AU" sz="1100" b="1" i="0" dirty="0">
                        <a:solidFill>
                          <a:srgbClr val="FFFFFF"/>
                        </a:solidFill>
                        <a:effectLst/>
                      </a:endParaRPr>
                    </a:p>
                  </a:txBody>
                  <a:tcPr marL="61044" marR="61044" marT="30522" marB="30522" anchor="b">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22377" cap="flat" cmpd="sng" algn="ctr">
                      <a:solidFill>
                        <a:srgbClr val="FFFFFF"/>
                      </a:solidFill>
                      <a:prstDash val="solid"/>
                      <a:round/>
                      <a:headEnd type="none" w="med" len="med"/>
                      <a:tailEnd type="none" w="med" len="med"/>
                    </a:lnB>
                    <a:solidFill>
                      <a:srgbClr val="360F3C"/>
                    </a:solidFill>
                  </a:tcPr>
                </a:tc>
                <a:tc>
                  <a:txBody>
                    <a:bodyPr/>
                    <a:lstStyle/>
                    <a:p>
                      <a:pPr algn="l" rtl="0" fontAlgn="base"/>
                      <a:r>
                        <a:rPr lang="en-AU" sz="1100" b="1" i="0" dirty="0">
                          <a:solidFill>
                            <a:srgbClr val="FFFFFF"/>
                          </a:solidFill>
                          <a:effectLst/>
                          <a:latin typeface="Segoe UI Semilight" panose="020B0402040204020203" pitchFamily="34" charset="0"/>
                        </a:rPr>
                        <a:t>Organisation​</a:t>
                      </a:r>
                      <a:endParaRPr lang="en-AU" sz="1100" b="1" i="0" dirty="0">
                        <a:solidFill>
                          <a:srgbClr val="FFFFFF"/>
                        </a:solidFill>
                        <a:effectLst/>
                      </a:endParaRPr>
                    </a:p>
                  </a:txBody>
                  <a:tcPr marL="61044" marR="61044" marT="30522" marB="30522" anchor="b">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22377" cap="flat" cmpd="sng" algn="ctr">
                      <a:solidFill>
                        <a:srgbClr val="FFFFFF"/>
                      </a:solidFill>
                      <a:prstDash val="solid"/>
                      <a:round/>
                      <a:headEnd type="none" w="med" len="med"/>
                      <a:tailEnd type="none" w="med" len="med"/>
                    </a:lnB>
                    <a:solidFill>
                      <a:srgbClr val="360F3C"/>
                    </a:solidFill>
                  </a:tcPr>
                </a:tc>
                <a:tc>
                  <a:txBody>
                    <a:bodyPr/>
                    <a:lstStyle/>
                    <a:p>
                      <a:pPr algn="l" rtl="0" fontAlgn="base"/>
                      <a:r>
                        <a:rPr lang="en-AU" sz="1100" b="1" i="0" dirty="0">
                          <a:solidFill>
                            <a:srgbClr val="FFFFFF"/>
                          </a:solidFill>
                          <a:effectLst/>
                          <a:latin typeface="Segoe UI Semilight" panose="020B0402040204020203" pitchFamily="34" charset="0"/>
                        </a:rPr>
                        <a:t>Attendee​</a:t>
                      </a:r>
                      <a:endParaRPr lang="en-AU" sz="1100" b="1" i="0" dirty="0">
                        <a:solidFill>
                          <a:srgbClr val="FFFFFF"/>
                        </a:solidFill>
                        <a:effectLst/>
                      </a:endParaRPr>
                    </a:p>
                  </a:txBody>
                  <a:tcPr marL="61044" marR="61044" marT="30522" marB="30522" anchor="b">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22377" cap="flat" cmpd="sng" algn="ctr">
                      <a:solidFill>
                        <a:srgbClr val="FFFFFF"/>
                      </a:solidFill>
                      <a:prstDash val="solid"/>
                      <a:round/>
                      <a:headEnd type="none" w="med" len="med"/>
                      <a:tailEnd type="none" w="med" len="med"/>
                    </a:lnB>
                    <a:solidFill>
                      <a:srgbClr val="360F3C"/>
                    </a:solidFill>
                  </a:tcPr>
                </a:tc>
                <a:extLst>
                  <a:ext uri="{0D108BD9-81ED-4DB2-BD59-A6C34878D82A}">
                    <a16:rowId xmlns:a16="http://schemas.microsoft.com/office/drawing/2014/main" val="768597414"/>
                  </a:ext>
                </a:extLst>
              </a:tr>
              <a:tr h="235033">
                <a:tc>
                  <a:txBody>
                    <a:bodyPr/>
                    <a:lstStyle/>
                    <a:p>
                      <a:pPr algn="l" rtl="0" fontAlgn="base"/>
                      <a:r>
                        <a:rPr lang="en-AU" sz="1100" b="0" i="0" dirty="0">
                          <a:effectLst/>
                          <a:latin typeface="Calibri" panose="020F0502020204030204" pitchFamily="34" charset="0"/>
                        </a:rPr>
                        <a:t>Greg Minney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22377"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AEMO (Chair)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22377"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Ramesh Khadka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22377"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Electranet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22377"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639515617"/>
                  </a:ext>
                </a:extLst>
              </a:tr>
              <a:tr h="235033">
                <a:tc>
                  <a:txBody>
                    <a:bodyPr/>
                    <a:lstStyle/>
                    <a:p>
                      <a:pPr algn="l" rtl="0" fontAlgn="base"/>
                      <a:r>
                        <a:rPr lang="en-AU" sz="1100" b="0" i="0" dirty="0">
                          <a:effectLst/>
                          <a:latin typeface="Calibri" panose="020F0502020204030204" pitchFamily="34" charset="0"/>
                        </a:rPr>
                        <a:t>Blaine Miner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AEMO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Steve Smith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Energex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4062927086"/>
                  </a:ext>
                </a:extLst>
              </a:tr>
              <a:tr h="235033">
                <a:tc>
                  <a:txBody>
                    <a:bodyPr/>
                    <a:lstStyle/>
                    <a:p>
                      <a:pPr algn="l" rtl="0" fontAlgn="base"/>
                      <a:r>
                        <a:rPr lang="en-AU" sz="1100" b="0" i="0" dirty="0">
                          <a:effectLst/>
                          <a:latin typeface="Calibri" panose="020F0502020204030204" pitchFamily="34" charset="0"/>
                        </a:rPr>
                        <a:t>Anne-Marie McCague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AEMO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Nicole Bright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Energy Queensland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2627705496"/>
                  </a:ext>
                </a:extLst>
              </a:tr>
              <a:tr h="235033">
                <a:tc>
                  <a:txBody>
                    <a:bodyPr/>
                    <a:lstStyle/>
                    <a:p>
                      <a:pPr algn="l" rtl="0" fontAlgn="base"/>
                      <a:r>
                        <a:rPr lang="en-AU" sz="1100" b="0" i="0" dirty="0">
                          <a:effectLst/>
                          <a:latin typeface="Calibri" panose="020F0502020204030204" pitchFamily="34" charset="0"/>
                        </a:rPr>
                        <a:t>David Ripper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AEMO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Ingrid Farah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Ergon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extLst>
                  <a:ext uri="{0D108BD9-81ED-4DB2-BD59-A6C34878D82A}">
                    <a16:rowId xmlns:a16="http://schemas.microsoft.com/office/drawing/2014/main" val="2075149489"/>
                  </a:ext>
                </a:extLst>
              </a:tr>
              <a:tr h="235033">
                <a:tc>
                  <a:txBody>
                    <a:bodyPr/>
                    <a:lstStyle/>
                    <a:p>
                      <a:pPr algn="l" rtl="0" fontAlgn="base"/>
                      <a:r>
                        <a:rPr lang="en-AU" sz="1100" b="0" i="0" dirty="0">
                          <a:effectLst/>
                          <a:latin typeface="Calibri" panose="020F0502020204030204" pitchFamily="34" charset="0"/>
                        </a:rPr>
                        <a:t>Liz Bernhardt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AEMO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Ben Donnelly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Essential Energy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103423589"/>
                  </a:ext>
                </a:extLst>
              </a:tr>
              <a:tr h="253999">
                <a:tc>
                  <a:txBody>
                    <a:bodyPr/>
                    <a:lstStyle/>
                    <a:p>
                      <a:pPr algn="l" rtl="0" fontAlgn="base"/>
                      <a:r>
                        <a:rPr lang="en-AU" sz="1100" b="0" i="0" dirty="0">
                          <a:effectLst/>
                          <a:latin typeface="Calibri" panose="020F0502020204030204" pitchFamily="34" charset="0"/>
                        </a:rPr>
                        <a:t>Paul Lyttle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AEMO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Noel Petrie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Essential Energy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extLst>
                  <a:ext uri="{0D108BD9-81ED-4DB2-BD59-A6C34878D82A}">
                    <a16:rowId xmlns:a16="http://schemas.microsoft.com/office/drawing/2014/main" val="289085906"/>
                  </a:ext>
                </a:extLst>
              </a:tr>
              <a:tr h="253999">
                <a:tc>
                  <a:txBody>
                    <a:bodyPr/>
                    <a:lstStyle/>
                    <a:p>
                      <a:pPr algn="l" rtl="0" fontAlgn="base"/>
                      <a:r>
                        <a:rPr lang="en-AU" sz="1100" b="0" i="0" dirty="0">
                          <a:effectLst/>
                          <a:latin typeface="Calibri" panose="020F0502020204030204" pitchFamily="34" charset="0"/>
                        </a:rPr>
                        <a:t>Peta Hatzikides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AEMO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Steve Blair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Essential Energy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3223659059"/>
                  </a:ext>
                </a:extLst>
              </a:tr>
              <a:tr h="235033">
                <a:tc>
                  <a:txBody>
                    <a:bodyPr/>
                    <a:lstStyle/>
                    <a:p>
                      <a:pPr algn="l" rtl="0" fontAlgn="base"/>
                      <a:r>
                        <a:rPr lang="en-AU" sz="1100" b="0" i="0" dirty="0">
                          <a:effectLst/>
                          <a:latin typeface="Calibri" panose="020F0502020204030204" pitchFamily="34" charset="0"/>
                        </a:rPr>
                        <a:t>Sarah Pearson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AEMO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Jeff Roberts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Evoenergy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extLst>
                  <a:ext uri="{0D108BD9-81ED-4DB2-BD59-A6C34878D82A}">
                    <a16:rowId xmlns:a16="http://schemas.microsoft.com/office/drawing/2014/main" val="3409274549"/>
                  </a:ext>
                </a:extLst>
              </a:tr>
              <a:tr h="253999">
                <a:tc>
                  <a:txBody>
                    <a:bodyPr/>
                    <a:lstStyle/>
                    <a:p>
                      <a:pPr algn="l" rtl="0" fontAlgn="base"/>
                      <a:r>
                        <a:rPr lang="en-AU" sz="1100" b="0" i="0" dirty="0">
                          <a:effectLst/>
                          <a:latin typeface="Calibri" panose="020F0502020204030204" pitchFamily="34" charset="0"/>
                        </a:rPr>
                        <a:t>Tui Grant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AEMO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Victor Sanchez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Infigen Energy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4210715328"/>
                  </a:ext>
                </a:extLst>
              </a:tr>
              <a:tr h="235033">
                <a:tc>
                  <a:txBody>
                    <a:bodyPr/>
                    <a:lstStyle/>
                    <a:p>
                      <a:pPr algn="l" rtl="0" fontAlgn="base"/>
                      <a:r>
                        <a:rPr lang="en-AU" sz="1100" b="0" i="0" dirty="0">
                          <a:effectLst/>
                          <a:latin typeface="Calibri" panose="020F0502020204030204" pitchFamily="34" charset="0"/>
                        </a:rPr>
                        <a:t>Collette Reedy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Actew AGL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Rob Mcneur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Intellihub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extLst>
                  <a:ext uri="{0D108BD9-81ED-4DB2-BD59-A6C34878D82A}">
                    <a16:rowId xmlns:a16="http://schemas.microsoft.com/office/drawing/2014/main" val="1168261383"/>
                  </a:ext>
                </a:extLst>
              </a:tr>
              <a:tr h="253999">
                <a:tc>
                  <a:txBody>
                    <a:bodyPr/>
                    <a:lstStyle/>
                    <a:p>
                      <a:pPr algn="l" rtl="0" fontAlgn="base"/>
                      <a:r>
                        <a:rPr lang="en-AU" sz="1100" b="0" i="0" dirty="0">
                          <a:effectLst/>
                          <a:latin typeface="Calibri" panose="020F0502020204030204" pitchFamily="34" charset="0"/>
                        </a:rPr>
                        <a:t>Pieter Wijtzes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AGL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Warren Van Wyk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IntelliHUB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2829643134"/>
                  </a:ext>
                </a:extLst>
              </a:tr>
              <a:tr h="253999">
                <a:tc>
                  <a:txBody>
                    <a:bodyPr/>
                    <a:lstStyle/>
                    <a:p>
                      <a:pPr algn="l" rtl="0" fontAlgn="base"/>
                      <a:r>
                        <a:rPr lang="en-AU" sz="1100" b="0" i="0" dirty="0">
                          <a:effectLst/>
                          <a:latin typeface="Calibri" panose="020F0502020204030204" pitchFamily="34" charset="0"/>
                        </a:rPr>
                        <a:t>Shaun Cupitt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Alinta Energy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Chantal Wright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Jemena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extLst>
                  <a:ext uri="{0D108BD9-81ED-4DB2-BD59-A6C34878D82A}">
                    <a16:rowId xmlns:a16="http://schemas.microsoft.com/office/drawing/2014/main" val="1335360533"/>
                  </a:ext>
                </a:extLst>
              </a:tr>
              <a:tr h="253999">
                <a:tc>
                  <a:txBody>
                    <a:bodyPr/>
                    <a:lstStyle/>
                    <a:p>
                      <a:pPr algn="l" rtl="0" fontAlgn="base"/>
                      <a:r>
                        <a:rPr lang="en-AU" sz="1100" b="0" i="0" dirty="0">
                          <a:effectLst/>
                          <a:latin typeface="Calibri" panose="020F0502020204030204" pitchFamily="34" charset="0"/>
                        </a:rPr>
                        <a:t>Kevin Boutchard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Aurora Energy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Joseph Lyttleton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Jemena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3229586333"/>
                  </a:ext>
                </a:extLst>
              </a:tr>
              <a:tr h="253999">
                <a:tc>
                  <a:txBody>
                    <a:bodyPr/>
                    <a:lstStyle/>
                    <a:p>
                      <a:pPr algn="l" rtl="0" fontAlgn="base"/>
                      <a:r>
                        <a:rPr lang="en-AU" sz="1100" b="0" i="0" dirty="0">
                          <a:effectLst/>
                          <a:latin typeface="Calibri" panose="020F0502020204030204" pitchFamily="34" charset="0"/>
                        </a:rPr>
                        <a:t>Wayne Turner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Ausgrid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Leon Vilfand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Jemena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extLst>
                  <a:ext uri="{0D108BD9-81ED-4DB2-BD59-A6C34878D82A}">
                    <a16:rowId xmlns:a16="http://schemas.microsoft.com/office/drawing/2014/main" val="3368659805"/>
                  </a:ext>
                </a:extLst>
              </a:tr>
              <a:tr h="253999">
                <a:tc>
                  <a:txBody>
                    <a:bodyPr/>
                    <a:lstStyle/>
                    <a:p>
                      <a:pPr algn="l" rtl="0" fontAlgn="base"/>
                      <a:r>
                        <a:rPr lang="en-AU" sz="1100" b="0" i="0" dirty="0">
                          <a:effectLst/>
                          <a:latin typeface="Calibri" panose="020F0502020204030204" pitchFamily="34" charset="0"/>
                        </a:rPr>
                        <a:t>Con Michailides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AusNet Services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Matthew Mullen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Jemena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543992103"/>
                  </a:ext>
                </a:extLst>
              </a:tr>
              <a:tr h="236631">
                <a:tc>
                  <a:txBody>
                    <a:bodyPr/>
                    <a:lstStyle/>
                    <a:p>
                      <a:pPr algn="l" rtl="0" fontAlgn="base"/>
                      <a:r>
                        <a:rPr lang="en-AU" sz="1100" b="0" i="0" dirty="0">
                          <a:effectLst/>
                          <a:latin typeface="Calibri" panose="020F0502020204030204" pitchFamily="34" charset="0"/>
                        </a:rPr>
                        <a:t>Keith Powell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AusNet Services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Rajiv Kumar Balasubramanian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Jemena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extLst>
                  <a:ext uri="{0D108BD9-81ED-4DB2-BD59-A6C34878D82A}">
                    <a16:rowId xmlns:a16="http://schemas.microsoft.com/office/drawing/2014/main" val="3920890497"/>
                  </a:ext>
                </a:extLst>
              </a:tr>
              <a:tr h="253999">
                <a:tc>
                  <a:txBody>
                    <a:bodyPr/>
                    <a:lstStyle/>
                    <a:p>
                      <a:pPr algn="l" rtl="0" fontAlgn="base"/>
                      <a:r>
                        <a:rPr lang="en-AU" sz="1100" b="0" i="0" dirty="0">
                          <a:effectLst/>
                          <a:latin typeface="Calibri" panose="020F0502020204030204" pitchFamily="34" charset="0"/>
                        </a:rPr>
                        <a:t>Vicki Grant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CleanCo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Deena Sri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Mondo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2699768739"/>
                  </a:ext>
                </a:extLst>
              </a:tr>
            </a:tbl>
          </a:graphicData>
        </a:graphic>
      </p:graphicFrame>
    </p:spTree>
    <p:extLst>
      <p:ext uri="{BB962C8B-B14F-4D97-AF65-F5344CB8AC3E}">
        <p14:creationId xmlns:p14="http://schemas.microsoft.com/office/powerpoint/2010/main" val="3808149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1433667" y="3802"/>
            <a:ext cx="9512043" cy="1189039"/>
          </a:xfrm>
        </p:spPr>
        <p:txBody>
          <a:bodyPr>
            <a:normAutofit/>
          </a:bodyPr>
          <a:lstStyle/>
          <a:p>
            <a:r>
              <a:rPr lang="en-AU" dirty="0"/>
              <a:t>Attendees (2/2)</a:t>
            </a:r>
            <a:endParaRPr lang="en-AU"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6</a:t>
            </a:fld>
            <a:endParaRPr lang="en-AU" dirty="0"/>
          </a:p>
        </p:txBody>
      </p:sp>
      <p:sp>
        <p:nvSpPr>
          <p:cNvPr id="8" name="AutoShape 2" descr="Image result for control"/>
          <p:cNvSpPr>
            <a:spLocks noChangeAspect="1" noChangeArrowheads="1"/>
          </p:cNvSpPr>
          <p:nvPr/>
        </p:nvSpPr>
        <p:spPr bwMode="auto">
          <a:xfrm>
            <a:off x="1387426" y="-131053"/>
            <a:ext cx="276509" cy="27651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82953" tIns="41476" rIns="82953" bIns="41476" numCol="1" anchor="t" anchorCtr="0" compatLnSpc="1">
            <a:prstTxWarp prst="textNoShape">
              <a:avLst/>
            </a:prstTxWarp>
          </a:bodyPr>
          <a:lstStyle/>
          <a:p>
            <a:endParaRPr lang="en-AU" sz="1633" dirty="0"/>
          </a:p>
        </p:txBody>
      </p:sp>
      <p:graphicFrame>
        <p:nvGraphicFramePr>
          <p:cNvPr id="4" name="Table 3">
            <a:extLst>
              <a:ext uri="{FF2B5EF4-FFF2-40B4-BE49-F238E27FC236}">
                <a16:creationId xmlns:a16="http://schemas.microsoft.com/office/drawing/2014/main" id="{286D9C79-2B45-472B-9EB1-72120E516456}"/>
              </a:ext>
            </a:extLst>
          </p:cNvPr>
          <p:cNvGraphicFramePr>
            <a:graphicFrameLocks noGrp="1"/>
          </p:cNvGraphicFramePr>
          <p:nvPr>
            <p:extLst>
              <p:ext uri="{D42A27DB-BD31-4B8C-83A1-F6EECF244321}">
                <p14:modId xmlns:p14="http://schemas.microsoft.com/office/powerpoint/2010/main" val="12074185"/>
              </p:ext>
            </p:extLst>
          </p:nvPr>
        </p:nvGraphicFramePr>
        <p:xfrm>
          <a:off x="1514842" y="1484817"/>
          <a:ext cx="9148672" cy="3855804"/>
        </p:xfrm>
        <a:graphic>
          <a:graphicData uri="http://schemas.openxmlformats.org/drawingml/2006/table">
            <a:tbl>
              <a:tblPr/>
              <a:tblGrid>
                <a:gridCol w="2287168">
                  <a:extLst>
                    <a:ext uri="{9D8B030D-6E8A-4147-A177-3AD203B41FA5}">
                      <a16:colId xmlns:a16="http://schemas.microsoft.com/office/drawing/2014/main" val="4043477628"/>
                    </a:ext>
                  </a:extLst>
                </a:gridCol>
                <a:gridCol w="2287168">
                  <a:extLst>
                    <a:ext uri="{9D8B030D-6E8A-4147-A177-3AD203B41FA5}">
                      <a16:colId xmlns:a16="http://schemas.microsoft.com/office/drawing/2014/main" val="1184108369"/>
                    </a:ext>
                  </a:extLst>
                </a:gridCol>
                <a:gridCol w="2287168">
                  <a:extLst>
                    <a:ext uri="{9D8B030D-6E8A-4147-A177-3AD203B41FA5}">
                      <a16:colId xmlns:a16="http://schemas.microsoft.com/office/drawing/2014/main" val="2896606859"/>
                    </a:ext>
                  </a:extLst>
                </a:gridCol>
                <a:gridCol w="2287168">
                  <a:extLst>
                    <a:ext uri="{9D8B030D-6E8A-4147-A177-3AD203B41FA5}">
                      <a16:colId xmlns:a16="http://schemas.microsoft.com/office/drawing/2014/main" val="354740923"/>
                    </a:ext>
                  </a:extLst>
                </a:gridCol>
              </a:tblGrid>
              <a:tr h="226950">
                <a:tc>
                  <a:txBody>
                    <a:bodyPr/>
                    <a:lstStyle/>
                    <a:p>
                      <a:pPr algn="l" rtl="0" fontAlgn="base"/>
                      <a:r>
                        <a:rPr lang="en-AU" sz="1100" b="1" i="0" dirty="0">
                          <a:solidFill>
                            <a:srgbClr val="FFFFFF"/>
                          </a:solidFill>
                          <a:effectLst/>
                          <a:latin typeface="Segoe UI Semilight" panose="020B0402040204020203" pitchFamily="34" charset="0"/>
                        </a:rPr>
                        <a:t>Organisation​</a:t>
                      </a:r>
                      <a:endParaRPr lang="en-AU" sz="1100" b="1" i="0" dirty="0">
                        <a:solidFill>
                          <a:srgbClr val="FFFFFF"/>
                        </a:solidFill>
                        <a:effectLst/>
                      </a:endParaRPr>
                    </a:p>
                  </a:txBody>
                  <a:tcPr marL="61044" marR="61044" marT="30522" marB="30522" anchor="b">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22377" cap="flat" cmpd="sng" algn="ctr">
                      <a:solidFill>
                        <a:srgbClr val="FFFFFF"/>
                      </a:solidFill>
                      <a:prstDash val="solid"/>
                      <a:round/>
                      <a:headEnd type="none" w="med" len="med"/>
                      <a:tailEnd type="none" w="med" len="med"/>
                    </a:lnB>
                    <a:solidFill>
                      <a:srgbClr val="360F3C"/>
                    </a:solidFill>
                  </a:tcPr>
                </a:tc>
                <a:tc>
                  <a:txBody>
                    <a:bodyPr/>
                    <a:lstStyle/>
                    <a:p>
                      <a:pPr algn="l" rtl="0" fontAlgn="base"/>
                      <a:r>
                        <a:rPr lang="en-AU" sz="1100" b="1" i="0" dirty="0">
                          <a:solidFill>
                            <a:srgbClr val="FFFFFF"/>
                          </a:solidFill>
                          <a:effectLst/>
                          <a:latin typeface="Segoe UI Semilight" panose="020B0402040204020203" pitchFamily="34" charset="0"/>
                        </a:rPr>
                        <a:t>Attendee​</a:t>
                      </a:r>
                      <a:endParaRPr lang="en-AU" sz="1100" b="1" i="0" dirty="0">
                        <a:solidFill>
                          <a:srgbClr val="FFFFFF"/>
                        </a:solidFill>
                        <a:effectLst/>
                      </a:endParaRPr>
                    </a:p>
                  </a:txBody>
                  <a:tcPr marL="61044" marR="61044" marT="30522" marB="30522" anchor="b">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22377" cap="flat" cmpd="sng" algn="ctr">
                      <a:solidFill>
                        <a:srgbClr val="FFFFFF"/>
                      </a:solidFill>
                      <a:prstDash val="solid"/>
                      <a:round/>
                      <a:headEnd type="none" w="med" len="med"/>
                      <a:tailEnd type="none" w="med" len="med"/>
                    </a:lnB>
                    <a:solidFill>
                      <a:srgbClr val="360F3C"/>
                    </a:solidFill>
                  </a:tcPr>
                </a:tc>
                <a:tc>
                  <a:txBody>
                    <a:bodyPr/>
                    <a:lstStyle/>
                    <a:p>
                      <a:pPr algn="l" rtl="0" fontAlgn="base"/>
                      <a:r>
                        <a:rPr lang="en-AU" sz="1100" b="1" i="0" dirty="0">
                          <a:solidFill>
                            <a:srgbClr val="FFFFFF"/>
                          </a:solidFill>
                          <a:effectLst/>
                          <a:latin typeface="Segoe UI Semilight" panose="020B0402040204020203" pitchFamily="34" charset="0"/>
                        </a:rPr>
                        <a:t>Organisation​</a:t>
                      </a:r>
                      <a:endParaRPr lang="en-AU" sz="1100" b="1" i="0" dirty="0">
                        <a:solidFill>
                          <a:srgbClr val="FFFFFF"/>
                        </a:solidFill>
                        <a:effectLst/>
                      </a:endParaRPr>
                    </a:p>
                  </a:txBody>
                  <a:tcPr marL="61044" marR="61044" marT="30522" marB="30522" anchor="b">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22377" cap="flat" cmpd="sng" algn="ctr">
                      <a:solidFill>
                        <a:srgbClr val="FFFFFF"/>
                      </a:solidFill>
                      <a:prstDash val="solid"/>
                      <a:round/>
                      <a:headEnd type="none" w="med" len="med"/>
                      <a:tailEnd type="none" w="med" len="med"/>
                    </a:lnB>
                    <a:solidFill>
                      <a:srgbClr val="360F3C"/>
                    </a:solidFill>
                  </a:tcPr>
                </a:tc>
                <a:tc>
                  <a:txBody>
                    <a:bodyPr/>
                    <a:lstStyle/>
                    <a:p>
                      <a:pPr algn="l" rtl="0" fontAlgn="base"/>
                      <a:r>
                        <a:rPr lang="en-AU" sz="1100" b="1" i="0" dirty="0">
                          <a:solidFill>
                            <a:srgbClr val="FFFFFF"/>
                          </a:solidFill>
                          <a:effectLst/>
                          <a:latin typeface="Segoe UI Semilight" panose="020B0402040204020203" pitchFamily="34" charset="0"/>
                        </a:rPr>
                        <a:t>Attendee​</a:t>
                      </a:r>
                      <a:endParaRPr lang="en-AU" sz="1100" b="1" i="0" dirty="0">
                        <a:solidFill>
                          <a:srgbClr val="FFFFFF"/>
                        </a:solidFill>
                        <a:effectLst/>
                      </a:endParaRPr>
                    </a:p>
                  </a:txBody>
                  <a:tcPr marL="61044" marR="61044" marT="30522" marB="30522" anchor="b">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22377" cap="flat" cmpd="sng" algn="ctr">
                      <a:solidFill>
                        <a:srgbClr val="FFFFFF"/>
                      </a:solidFill>
                      <a:prstDash val="solid"/>
                      <a:round/>
                      <a:headEnd type="none" w="med" len="med"/>
                      <a:tailEnd type="none" w="med" len="med"/>
                    </a:lnB>
                    <a:solidFill>
                      <a:srgbClr val="360F3C"/>
                    </a:solidFill>
                  </a:tcPr>
                </a:tc>
                <a:extLst>
                  <a:ext uri="{0D108BD9-81ED-4DB2-BD59-A6C34878D82A}">
                    <a16:rowId xmlns:a16="http://schemas.microsoft.com/office/drawing/2014/main" val="1865100308"/>
                  </a:ext>
                </a:extLst>
              </a:tr>
              <a:tr h="235033">
                <a:tc>
                  <a:txBody>
                    <a:bodyPr/>
                    <a:lstStyle/>
                    <a:p>
                      <a:pPr algn="l" rtl="0" fontAlgn="base"/>
                      <a:r>
                        <a:rPr lang="en-AU" sz="1100" b="0" i="0" dirty="0">
                          <a:effectLst/>
                          <a:latin typeface="Calibri" panose="020F0502020204030204" pitchFamily="34" charset="0"/>
                        </a:rPr>
                        <a:t>Dev Kanda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22377"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Mondo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22377"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Sandra Ho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22377"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Snowy Hydro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22377"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2699559523"/>
                  </a:ext>
                </a:extLst>
              </a:tr>
              <a:tr h="235033">
                <a:tc>
                  <a:txBody>
                    <a:bodyPr/>
                    <a:lstStyle/>
                    <a:p>
                      <a:pPr algn="l" rtl="0" fontAlgn="base"/>
                      <a:r>
                        <a:rPr lang="en-AU" sz="1100" b="0" i="0" dirty="0">
                          <a:effectLst/>
                          <a:latin typeface="Calibri" panose="020F0502020204030204" pitchFamily="34" charset="0"/>
                        </a:rPr>
                        <a:t>Jay Summers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Mondo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Adam Neilson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Stanwell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3053925840"/>
                  </a:ext>
                </a:extLst>
              </a:tr>
              <a:tr h="235033">
                <a:tc>
                  <a:txBody>
                    <a:bodyPr/>
                    <a:lstStyle/>
                    <a:p>
                      <a:pPr algn="l" rtl="0" fontAlgn="base"/>
                      <a:r>
                        <a:rPr lang="en-AU" sz="1100" b="0" i="0" dirty="0">
                          <a:effectLst/>
                          <a:latin typeface="Calibri" panose="020F0502020204030204" pitchFamily="34" charset="0"/>
                        </a:rPr>
                        <a:t>Richard Metherell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Mondo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Elizabeth Keogh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Stanwell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extLst>
                  <a:ext uri="{0D108BD9-81ED-4DB2-BD59-A6C34878D82A}">
                    <a16:rowId xmlns:a16="http://schemas.microsoft.com/office/drawing/2014/main" val="2983740186"/>
                  </a:ext>
                </a:extLst>
              </a:tr>
              <a:tr h="235033">
                <a:tc>
                  <a:txBody>
                    <a:bodyPr/>
                    <a:lstStyle/>
                    <a:p>
                      <a:pPr algn="l" rtl="0" fontAlgn="base"/>
                      <a:r>
                        <a:rPr lang="en-AU" sz="1100" b="0" i="0" dirty="0">
                          <a:effectLst/>
                          <a:latin typeface="Calibri" panose="020F0502020204030204" pitchFamily="34" charset="0"/>
                        </a:rPr>
                        <a:t>Mario Iogha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Origin Energy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Michael Flynn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Stanwell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841085182"/>
                  </a:ext>
                </a:extLst>
              </a:tr>
              <a:tr h="235033">
                <a:tc>
                  <a:txBody>
                    <a:bodyPr/>
                    <a:lstStyle/>
                    <a:p>
                      <a:pPr algn="l" rtl="0" fontAlgn="base"/>
                      <a:r>
                        <a:rPr lang="en-AU" sz="1100" b="0" i="0" dirty="0">
                          <a:effectLst/>
                          <a:latin typeface="Calibri" panose="020F0502020204030204" pitchFamily="34" charset="0"/>
                        </a:rPr>
                        <a:t>Linda Brackenbury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PlusES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Rossi Mangano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Stanwell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extLst>
                  <a:ext uri="{0D108BD9-81ED-4DB2-BD59-A6C34878D82A}">
                    <a16:rowId xmlns:a16="http://schemas.microsoft.com/office/drawing/2014/main" val="3413941039"/>
                  </a:ext>
                </a:extLst>
              </a:tr>
              <a:tr h="235033">
                <a:tc>
                  <a:txBody>
                    <a:bodyPr/>
                    <a:lstStyle/>
                    <a:p>
                      <a:pPr algn="l" rtl="0" fontAlgn="base"/>
                      <a:r>
                        <a:rPr lang="en-AU" sz="1100" b="0" i="0" dirty="0">
                          <a:effectLst/>
                          <a:latin typeface="Calibri" panose="020F0502020204030204" pitchFamily="34" charset="0"/>
                        </a:rPr>
                        <a:t>Mark Pilkington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Powercor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Sudeshna Nanda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Stanwell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4111838029"/>
                  </a:ext>
                </a:extLst>
              </a:tr>
              <a:tr h="235033">
                <a:tc>
                  <a:txBody>
                    <a:bodyPr/>
                    <a:lstStyle/>
                    <a:p>
                      <a:pPr algn="l" rtl="0" fontAlgn="base"/>
                      <a:r>
                        <a:rPr lang="en-AU" sz="1100" b="0" i="0" dirty="0">
                          <a:effectLst/>
                          <a:latin typeface="Calibri" panose="020F0502020204030204" pitchFamily="34" charset="0"/>
                        </a:rPr>
                        <a:t>Dean Knight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Powerlink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Adrian Honey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TasNetworks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extLst>
                  <a:ext uri="{0D108BD9-81ED-4DB2-BD59-A6C34878D82A}">
                    <a16:rowId xmlns:a16="http://schemas.microsoft.com/office/drawing/2014/main" val="2313851860"/>
                  </a:ext>
                </a:extLst>
              </a:tr>
              <a:tr h="235033">
                <a:tc>
                  <a:txBody>
                    <a:bodyPr/>
                    <a:lstStyle/>
                    <a:p>
                      <a:pPr algn="l" rtl="0" fontAlgn="base"/>
                      <a:r>
                        <a:rPr lang="en-AU" sz="1100" b="0" i="0" dirty="0">
                          <a:effectLst/>
                          <a:latin typeface="Calibri" panose="020F0502020204030204" pitchFamily="34" charset="0"/>
                        </a:rPr>
                        <a:t>Karel Mallinson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Powerlink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Joanna Ford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TasNetworks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4255786171"/>
                  </a:ext>
                </a:extLst>
              </a:tr>
              <a:tr h="235033">
                <a:tc>
                  <a:txBody>
                    <a:bodyPr/>
                    <a:lstStyle/>
                    <a:p>
                      <a:pPr algn="l" rtl="0" fontAlgn="base"/>
                      <a:r>
                        <a:rPr lang="en-AU" sz="1100" b="0" i="0" dirty="0">
                          <a:effectLst/>
                          <a:latin typeface="Calibri" panose="020F0502020204030204" pitchFamily="34" charset="0"/>
                        </a:rPr>
                        <a:t>Mark Reid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Red / Lumo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Adam Hoare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Transgrid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extLst>
                  <a:ext uri="{0D108BD9-81ED-4DB2-BD59-A6C34878D82A}">
                    <a16:rowId xmlns:a16="http://schemas.microsoft.com/office/drawing/2014/main" val="4045054991"/>
                  </a:ext>
                </a:extLst>
              </a:tr>
              <a:tr h="235033">
                <a:tc>
                  <a:txBody>
                    <a:bodyPr/>
                    <a:lstStyle/>
                    <a:p>
                      <a:pPr algn="l" rtl="0" fontAlgn="base"/>
                      <a:r>
                        <a:rPr lang="en-AU" sz="1100" b="0" i="0" dirty="0">
                          <a:effectLst/>
                          <a:latin typeface="Calibri" panose="020F0502020204030204" pitchFamily="34" charset="0"/>
                        </a:rPr>
                        <a:t>Christophe Bechia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Red Energy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Christian Solis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United Energy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867803665"/>
                  </a:ext>
                </a:extLst>
              </a:tr>
              <a:tr h="235033">
                <a:tc>
                  <a:txBody>
                    <a:bodyPr/>
                    <a:lstStyle/>
                    <a:p>
                      <a:pPr algn="l" rtl="0" fontAlgn="base"/>
                      <a:r>
                        <a:rPr lang="en-AU" sz="1100" b="0" i="0" dirty="0">
                          <a:effectLst/>
                          <a:latin typeface="Calibri" panose="020F0502020204030204" pitchFamily="34" charset="0"/>
                        </a:rPr>
                        <a:t>Nick Gustafsson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Red/ Lumo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Paul Greenwood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Vector Metering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extLst>
                  <a:ext uri="{0D108BD9-81ED-4DB2-BD59-A6C34878D82A}">
                    <a16:rowId xmlns:a16="http://schemas.microsoft.com/office/drawing/2014/main" val="4228870978"/>
                  </a:ext>
                </a:extLst>
              </a:tr>
              <a:tr h="235033">
                <a:tc>
                  <a:txBody>
                    <a:bodyPr/>
                    <a:lstStyle/>
                    <a:p>
                      <a:pPr algn="l" rtl="0" fontAlgn="base"/>
                      <a:r>
                        <a:rPr lang="en-AU" sz="1100" b="0" i="0" dirty="0">
                          <a:effectLst/>
                          <a:latin typeface="Calibri" panose="020F0502020204030204" pitchFamily="34" charset="0"/>
                        </a:rPr>
                        <a:t>David Woods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SAPN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Cindy Matthews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Yurika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435871577"/>
                  </a:ext>
                </a:extLst>
              </a:tr>
              <a:tr h="235033">
                <a:tc>
                  <a:txBody>
                    <a:bodyPr/>
                    <a:lstStyle/>
                    <a:p>
                      <a:pPr algn="l" rtl="0" fontAlgn="base"/>
                      <a:r>
                        <a:rPr lang="en-AU" sz="1100" b="0" i="0" dirty="0">
                          <a:effectLst/>
                          <a:latin typeface="Calibri" panose="020F0502020204030204" pitchFamily="34" charset="0"/>
                        </a:rPr>
                        <a:t>Kam Vessali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Secure Meters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Kellie Brooker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tc>
                  <a:txBody>
                    <a:bodyPr/>
                    <a:lstStyle/>
                    <a:p>
                      <a:pPr algn="l" rtl="0" fontAlgn="base"/>
                      <a:r>
                        <a:rPr lang="en-AU" sz="1100" b="0" i="0" dirty="0">
                          <a:effectLst/>
                          <a:latin typeface="Calibri" panose="020F0502020204030204" pitchFamily="34" charset="0"/>
                        </a:rPr>
                        <a:t> </a:t>
                      </a: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E8E7E8"/>
                    </a:solidFill>
                  </a:tcPr>
                </a:tc>
                <a:extLst>
                  <a:ext uri="{0D108BD9-81ED-4DB2-BD59-A6C34878D82A}">
                    <a16:rowId xmlns:a16="http://schemas.microsoft.com/office/drawing/2014/main" val="18019284"/>
                  </a:ext>
                </a:extLst>
              </a:tr>
              <a:tr h="235033">
                <a:tc>
                  <a:txBody>
                    <a:bodyPr/>
                    <a:lstStyle/>
                    <a:p>
                      <a:pPr algn="l" rtl="0" fontAlgn="base"/>
                      <a:r>
                        <a:rPr lang="en-AU" sz="1100" b="0" i="0" dirty="0">
                          <a:effectLst/>
                          <a:latin typeface="Calibri" panose="020F0502020204030204" pitchFamily="34" charset="0"/>
                        </a:rPr>
                        <a:t>Eileen Hayes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r>
                        <a:rPr lang="en-AU" sz="1100" b="0" i="0" dirty="0">
                          <a:effectLst/>
                          <a:latin typeface="Calibri" panose="020F0502020204030204" pitchFamily="34" charset="0"/>
                        </a:rPr>
                        <a:t>Snowy Hydro  </a:t>
                      </a:r>
                      <a:endParaRPr lang="en-AU" b="0" i="0" dirty="0">
                        <a:effectLst/>
                      </a:endParaRPr>
                    </a:p>
                  </a:txBody>
                  <a:tcPr>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endParaRPr lang="en-AU" sz="1100" b="0" i="0" dirty="0">
                        <a:solidFill>
                          <a:srgbClr val="222324"/>
                        </a:solidFill>
                        <a:effectLst/>
                      </a:endParaRPr>
                    </a:p>
                  </a:txBody>
                  <a:tcPr marL="61044" marR="61044" marT="30522" marB="30522" anchor="b">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tc>
                  <a:txBody>
                    <a:bodyPr/>
                    <a:lstStyle/>
                    <a:p>
                      <a:pPr algn="l" rtl="0" fontAlgn="base"/>
                      <a:endParaRPr lang="en-AU" sz="1100" b="0" i="0" dirty="0">
                        <a:solidFill>
                          <a:srgbClr val="222324"/>
                        </a:solidFill>
                        <a:effectLst/>
                      </a:endParaRPr>
                    </a:p>
                  </a:txBody>
                  <a:tcPr marL="61044" marR="61044" marT="30522" marB="30522" anchor="b">
                    <a:lnL w="7455" cap="flat" cmpd="sng" algn="ctr">
                      <a:solidFill>
                        <a:srgbClr val="FFFFFF"/>
                      </a:solidFill>
                      <a:prstDash val="solid"/>
                      <a:round/>
                      <a:headEnd type="none" w="med" len="med"/>
                      <a:tailEnd type="none" w="med" len="med"/>
                    </a:lnL>
                    <a:lnR w="7455" cap="flat" cmpd="sng" algn="ctr">
                      <a:solidFill>
                        <a:srgbClr val="FFFFFF"/>
                      </a:solidFill>
                      <a:prstDash val="solid"/>
                      <a:round/>
                      <a:headEnd type="none" w="med" len="med"/>
                      <a:tailEnd type="none" w="med" len="med"/>
                    </a:lnR>
                    <a:lnT w="7455" cap="flat" cmpd="sng" algn="ctr">
                      <a:solidFill>
                        <a:srgbClr val="FFFFFF"/>
                      </a:solidFill>
                      <a:prstDash val="solid"/>
                      <a:round/>
                      <a:headEnd type="none" w="med" len="med"/>
                      <a:tailEnd type="none" w="med" len="med"/>
                    </a:lnT>
                    <a:lnB w="7455" cap="flat" cmpd="sng" algn="ctr">
                      <a:solidFill>
                        <a:srgbClr val="FFFFFF"/>
                      </a:solidFill>
                      <a:prstDash val="solid"/>
                      <a:round/>
                      <a:headEnd type="none" w="med" len="med"/>
                      <a:tailEnd type="none" w="med" len="med"/>
                    </a:lnB>
                    <a:solidFill>
                      <a:srgbClr val="CECCCE"/>
                    </a:solidFill>
                  </a:tcPr>
                </a:tc>
                <a:extLst>
                  <a:ext uri="{0D108BD9-81ED-4DB2-BD59-A6C34878D82A}">
                    <a16:rowId xmlns:a16="http://schemas.microsoft.com/office/drawing/2014/main" val="1905825726"/>
                  </a:ext>
                </a:extLst>
              </a:tr>
            </a:tbl>
          </a:graphicData>
        </a:graphic>
      </p:graphicFrame>
    </p:spTree>
    <p:extLst>
      <p:ext uri="{BB962C8B-B14F-4D97-AF65-F5344CB8AC3E}">
        <p14:creationId xmlns:p14="http://schemas.microsoft.com/office/powerpoint/2010/main" val="682036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623888" y="1776886"/>
            <a:ext cx="9144000" cy="2387600"/>
          </a:xfrm>
        </p:spPr>
        <p:txBody>
          <a:bodyPr/>
          <a:lstStyle/>
          <a:p>
            <a:r>
              <a:rPr lang="en-AU" dirty="0"/>
              <a:t>May Rollout Plan Overview </a:t>
            </a:r>
          </a:p>
        </p:txBody>
      </p:sp>
      <p:sp>
        <p:nvSpPr>
          <p:cNvPr id="3" name="Text Placeholder 2">
            <a:extLst>
              <a:ext uri="{FF2B5EF4-FFF2-40B4-BE49-F238E27FC236}">
                <a16:creationId xmlns:a16="http://schemas.microsoft.com/office/drawing/2014/main" id="{C96B1A80-D9E6-4E88-9313-3D8DCDAB355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dirty="0"/>
              <a:t>Blaine Miner / Paul Lyttle</a:t>
            </a:r>
          </a:p>
        </p:txBody>
      </p:sp>
    </p:spTree>
    <p:extLst>
      <p:ext uri="{BB962C8B-B14F-4D97-AF65-F5344CB8AC3E}">
        <p14:creationId xmlns:p14="http://schemas.microsoft.com/office/powerpoint/2010/main" val="432019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8</a:t>
            </a:fld>
            <a:endParaRPr lang="en-AU" dirty="0"/>
          </a:p>
        </p:txBody>
      </p:sp>
      <p:graphicFrame>
        <p:nvGraphicFramePr>
          <p:cNvPr id="5" name="Table 5">
            <a:extLst>
              <a:ext uri="{FF2B5EF4-FFF2-40B4-BE49-F238E27FC236}">
                <a16:creationId xmlns:a16="http://schemas.microsoft.com/office/drawing/2014/main" id="{427FC792-52B3-4C82-997D-9918FEDD450D}"/>
              </a:ext>
            </a:extLst>
          </p:cNvPr>
          <p:cNvGraphicFramePr>
            <a:graphicFrameLocks noGrp="1"/>
          </p:cNvGraphicFramePr>
          <p:nvPr>
            <p:extLst>
              <p:ext uri="{D42A27DB-BD31-4B8C-83A1-F6EECF244321}">
                <p14:modId xmlns:p14="http://schemas.microsoft.com/office/powerpoint/2010/main" val="1174116767"/>
              </p:ext>
            </p:extLst>
          </p:nvPr>
        </p:nvGraphicFramePr>
        <p:xfrm>
          <a:off x="152399" y="1599263"/>
          <a:ext cx="5852334" cy="4419627"/>
        </p:xfrm>
        <a:graphic>
          <a:graphicData uri="http://schemas.openxmlformats.org/drawingml/2006/table">
            <a:tbl>
              <a:tblPr firstRow="1" bandRow="1">
                <a:tableStyleId>{21E4AEA4-8DFA-4A89-87EB-49C32662AFE0}</a:tableStyleId>
              </a:tblPr>
              <a:tblGrid>
                <a:gridCol w="1035130">
                  <a:extLst>
                    <a:ext uri="{9D8B030D-6E8A-4147-A177-3AD203B41FA5}">
                      <a16:colId xmlns:a16="http://schemas.microsoft.com/office/drawing/2014/main" val="2737395853"/>
                    </a:ext>
                  </a:extLst>
                </a:gridCol>
                <a:gridCol w="640795">
                  <a:extLst>
                    <a:ext uri="{9D8B030D-6E8A-4147-A177-3AD203B41FA5}">
                      <a16:colId xmlns:a16="http://schemas.microsoft.com/office/drawing/2014/main" val="144537877"/>
                    </a:ext>
                  </a:extLst>
                </a:gridCol>
                <a:gridCol w="618120">
                  <a:extLst>
                    <a:ext uri="{9D8B030D-6E8A-4147-A177-3AD203B41FA5}">
                      <a16:colId xmlns:a16="http://schemas.microsoft.com/office/drawing/2014/main" val="1992622871"/>
                    </a:ext>
                  </a:extLst>
                </a:gridCol>
                <a:gridCol w="705859">
                  <a:extLst>
                    <a:ext uri="{9D8B030D-6E8A-4147-A177-3AD203B41FA5}">
                      <a16:colId xmlns:a16="http://schemas.microsoft.com/office/drawing/2014/main" val="4184357652"/>
                    </a:ext>
                  </a:extLst>
                </a:gridCol>
                <a:gridCol w="688212">
                  <a:extLst>
                    <a:ext uri="{9D8B030D-6E8A-4147-A177-3AD203B41FA5}">
                      <a16:colId xmlns:a16="http://schemas.microsoft.com/office/drawing/2014/main" val="1927284198"/>
                    </a:ext>
                  </a:extLst>
                </a:gridCol>
                <a:gridCol w="721406">
                  <a:extLst>
                    <a:ext uri="{9D8B030D-6E8A-4147-A177-3AD203B41FA5}">
                      <a16:colId xmlns:a16="http://schemas.microsoft.com/office/drawing/2014/main" val="4244592866"/>
                    </a:ext>
                  </a:extLst>
                </a:gridCol>
                <a:gridCol w="721406">
                  <a:extLst>
                    <a:ext uri="{9D8B030D-6E8A-4147-A177-3AD203B41FA5}">
                      <a16:colId xmlns:a16="http://schemas.microsoft.com/office/drawing/2014/main" val="598371209"/>
                    </a:ext>
                  </a:extLst>
                </a:gridCol>
                <a:gridCol w="721406">
                  <a:extLst>
                    <a:ext uri="{9D8B030D-6E8A-4147-A177-3AD203B41FA5}">
                      <a16:colId xmlns:a16="http://schemas.microsoft.com/office/drawing/2014/main" val="905593362"/>
                    </a:ext>
                  </a:extLst>
                </a:gridCol>
              </a:tblGrid>
              <a:tr h="580669">
                <a:tc>
                  <a:txBody>
                    <a:bodyPr/>
                    <a:lstStyle/>
                    <a:p>
                      <a:pPr algn="ctr"/>
                      <a:r>
                        <a:rPr lang="en-AU" sz="1100" dirty="0"/>
                        <a:t>Organisation</a:t>
                      </a:r>
                    </a:p>
                  </a:txBody>
                  <a:tcPr marL="82953" marR="82953" marT="41476" marB="41476" anchor="ctr">
                    <a:solidFill>
                      <a:srgbClr val="7030A0"/>
                    </a:solidFill>
                  </a:tcPr>
                </a:tc>
                <a:tc>
                  <a:txBody>
                    <a:bodyPr/>
                    <a:lstStyle/>
                    <a:p>
                      <a:pPr algn="ctr"/>
                      <a:r>
                        <a:rPr lang="en-AU" sz="1100" dirty="0"/>
                        <a:t>MC/MP </a:t>
                      </a:r>
                    </a:p>
                    <a:p>
                      <a:pPr algn="ctr"/>
                      <a:r>
                        <a:rPr lang="en-AU" sz="800" dirty="0"/>
                        <a:t>Tranche 1</a:t>
                      </a:r>
                    </a:p>
                  </a:txBody>
                  <a:tcPr marL="82953" marR="82953" marT="41476" marB="41476" anchor="ctr">
                    <a:solidFill>
                      <a:srgbClr val="7030A0"/>
                    </a:solidFill>
                  </a:tcPr>
                </a:tc>
                <a:tc>
                  <a:txBody>
                    <a:bodyPr/>
                    <a:lstStyle/>
                    <a:p>
                      <a:pPr algn="ctr"/>
                      <a:r>
                        <a:rPr lang="en-AU" sz="1100" dirty="0"/>
                        <a:t>MDP </a:t>
                      </a:r>
                      <a:r>
                        <a:rPr lang="en-AU" sz="800" dirty="0"/>
                        <a:t>Tranche 1</a:t>
                      </a:r>
                      <a:endParaRPr lang="en-AU" sz="1100" dirty="0"/>
                    </a:p>
                  </a:txBody>
                  <a:tcPr marL="82953" marR="82953" marT="41476" marB="41476" anchor="ctr">
                    <a:solidFill>
                      <a:srgbClr val="7030A0"/>
                    </a:solidFill>
                  </a:tcPr>
                </a:tc>
                <a:tc>
                  <a:txBody>
                    <a:bodyPr/>
                    <a:lstStyle/>
                    <a:p>
                      <a:pPr algn="ctr"/>
                      <a:r>
                        <a:rPr lang="en-AU" sz="1100" dirty="0"/>
                        <a:t>MDP </a:t>
                      </a:r>
                    </a:p>
                    <a:p>
                      <a:pPr algn="ctr"/>
                      <a:r>
                        <a:rPr lang="en-AU" sz="800" dirty="0"/>
                        <a:t>Tranche 2</a:t>
                      </a:r>
                      <a:endParaRPr lang="en-AU" sz="1100" dirty="0"/>
                    </a:p>
                  </a:txBody>
                  <a:tcPr marL="82953" marR="82953" marT="41476" marB="41476" anchor="ctr">
                    <a:solidFill>
                      <a:srgbClr val="7030A0"/>
                    </a:solidFill>
                  </a:tcPr>
                </a:tc>
                <a:tc>
                  <a:txBody>
                    <a:bodyPr/>
                    <a:lstStyle/>
                    <a:p>
                      <a:pPr algn="ctr"/>
                      <a:r>
                        <a:rPr lang="en-AU" sz="1100" dirty="0"/>
                        <a:t>MP</a:t>
                      </a:r>
                    </a:p>
                    <a:p>
                      <a:pPr algn="ctr"/>
                      <a:r>
                        <a:rPr lang="en-AU" sz="800" dirty="0"/>
                        <a:t>RTC T2</a:t>
                      </a:r>
                    </a:p>
                  </a:txBody>
                  <a:tcPr marL="82953" marR="82953" marT="41476" marB="41476" anchor="ctr">
                    <a:solidFill>
                      <a:srgbClr val="7030A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100" dirty="0"/>
                        <a:t>MDP</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800" dirty="0"/>
                        <a:t>Net to Reg </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800" dirty="0"/>
                        <a:t>T1 and T2</a:t>
                      </a:r>
                    </a:p>
                  </a:txBody>
                  <a:tcPr marL="82953" marR="82953" marT="41476" marB="41476" anchor="ctr">
                    <a:solidFill>
                      <a:srgbClr val="7030A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100" dirty="0"/>
                        <a:t>LNSP</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800" dirty="0"/>
                        <a:t>NCONUML and Cross Boundary</a:t>
                      </a:r>
                    </a:p>
                  </a:txBody>
                  <a:tcPr marL="82953" marR="82953" marT="41476" marB="41476" anchor="ctr">
                    <a:solidFill>
                      <a:srgbClr val="7030A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100" dirty="0"/>
                        <a:t>Explicit Consent Provided</a:t>
                      </a:r>
                    </a:p>
                  </a:txBody>
                  <a:tcPr marL="82953" marR="82953" marT="41476" marB="41476" anchor="ctr">
                    <a:solidFill>
                      <a:srgbClr val="00B050"/>
                    </a:solidFill>
                  </a:tcPr>
                </a:tc>
                <a:extLst>
                  <a:ext uri="{0D108BD9-81ED-4DB2-BD59-A6C34878D82A}">
                    <a16:rowId xmlns:a16="http://schemas.microsoft.com/office/drawing/2014/main" val="3571802979"/>
                  </a:ext>
                </a:extLst>
              </a:tr>
              <a:tr h="336419">
                <a:tc>
                  <a:txBody>
                    <a:bodyPr/>
                    <a:lstStyle/>
                    <a:p>
                      <a:r>
                        <a:rPr lang="en-AU" sz="1000" dirty="0"/>
                        <a:t>AusNet Services</a:t>
                      </a:r>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solidFill>
                            <a:schemeClr val="tx1"/>
                          </a:solidFill>
                        </a:rPr>
                        <a:t>Yes</a:t>
                      </a:r>
                    </a:p>
                  </a:txBody>
                  <a:tcPr marL="82953" marR="82953" marT="41476" marB="41476">
                    <a:solidFill>
                      <a:schemeClr val="bg1">
                        <a:lumMod val="75000"/>
                      </a:schemeClr>
                    </a:solidFill>
                  </a:tcPr>
                </a:tc>
                <a:extLst>
                  <a:ext uri="{0D108BD9-81ED-4DB2-BD59-A6C34878D82A}">
                    <a16:rowId xmlns:a16="http://schemas.microsoft.com/office/drawing/2014/main" val="1861141237"/>
                  </a:ext>
                </a:extLst>
              </a:tr>
              <a:tr h="336419">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000" dirty="0"/>
                        <a:t>Ausgrid</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1079409509"/>
                  </a:ext>
                </a:extLst>
              </a:tr>
              <a:tr h="387113">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000" dirty="0"/>
                        <a:t>Citipower/</a:t>
                      </a:r>
                    </a:p>
                    <a:p>
                      <a:pPr marL="0" marR="0" lvl="0" indent="0" algn="l" defTabSz="801929" rtl="0" eaLnBrk="1" fontAlgn="auto" latinLnBrk="0" hangingPunct="1">
                        <a:lnSpc>
                          <a:spcPct val="100000"/>
                        </a:lnSpc>
                        <a:spcBef>
                          <a:spcPts val="0"/>
                        </a:spcBef>
                        <a:spcAft>
                          <a:spcPts val="0"/>
                        </a:spcAft>
                        <a:buClrTx/>
                        <a:buSzTx/>
                        <a:buFontTx/>
                        <a:buNone/>
                        <a:tabLst/>
                        <a:defRPr/>
                      </a:pPr>
                      <a:r>
                        <a:rPr lang="en-AU" sz="1000" dirty="0"/>
                        <a:t>Powercor</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extLst>
                  <a:ext uri="{0D108BD9-81ED-4DB2-BD59-A6C34878D82A}">
                    <a16:rowId xmlns:a16="http://schemas.microsoft.com/office/drawing/2014/main" val="1637854656"/>
                  </a:ext>
                </a:extLst>
              </a:tr>
              <a:tr h="336419">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000" dirty="0"/>
                        <a:t>ElectraNet</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371266093"/>
                  </a:ext>
                </a:extLst>
              </a:tr>
              <a:tr h="336419">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000" dirty="0"/>
                        <a:t>Endeavour Energy</a:t>
                      </a:r>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extLst>
                  <a:ext uri="{0D108BD9-81ED-4DB2-BD59-A6C34878D82A}">
                    <a16:rowId xmlns:a16="http://schemas.microsoft.com/office/drawing/2014/main" val="4272347907"/>
                  </a:ext>
                </a:extLst>
              </a:tr>
              <a:tr h="336419">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000" dirty="0"/>
                        <a:t>Energex</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952087411"/>
                  </a:ext>
                </a:extLst>
              </a:tr>
              <a:tr h="336419">
                <a:tc>
                  <a:txBody>
                    <a:bodyPr/>
                    <a:lstStyle/>
                    <a:p>
                      <a:r>
                        <a:rPr lang="en-AU" sz="1000" dirty="0">
                          <a:solidFill>
                            <a:schemeClr val="tx1"/>
                          </a:solidFill>
                        </a:rPr>
                        <a:t>Ergon</a:t>
                      </a:r>
                    </a:p>
                  </a:txBody>
                  <a:tcPr marL="82953" marR="82953" marT="41476" marB="41476">
                    <a:solidFill>
                      <a:schemeClr val="bg1">
                        <a:lumMod val="75000"/>
                      </a:schemeClr>
                    </a:solidFill>
                  </a:tcPr>
                </a:tc>
                <a:tc>
                  <a:txBody>
                    <a:bodyPr/>
                    <a:lstStyle/>
                    <a:p>
                      <a:pPr algn="ctr"/>
                      <a:endParaRPr lang="en-AU" sz="1000" dirty="0">
                        <a:solidFill>
                          <a:schemeClr val="tx1"/>
                        </a:solidFill>
                      </a:endParaRPr>
                    </a:p>
                  </a:txBody>
                  <a:tcPr marL="82953" marR="82953" marT="41476" marB="41476">
                    <a:solidFill>
                      <a:schemeClr val="bg1">
                        <a:lumMod val="75000"/>
                      </a:schemeClr>
                    </a:solidFill>
                  </a:tcPr>
                </a:tc>
                <a:tc>
                  <a:txBody>
                    <a:bodyPr/>
                    <a:lstStyle/>
                    <a:p>
                      <a:pPr algn="ctr"/>
                      <a:endParaRPr lang="en-AU" sz="1000" dirty="0">
                        <a:solidFill>
                          <a:schemeClr val="tx1"/>
                        </a:solidFill>
                      </a:endParaRPr>
                    </a:p>
                  </a:txBody>
                  <a:tcPr marL="82953" marR="82953" marT="41476" marB="41476">
                    <a:solidFill>
                      <a:schemeClr val="bg1">
                        <a:lumMod val="75000"/>
                      </a:schemeClr>
                    </a:solidFill>
                  </a:tcPr>
                </a:tc>
                <a:tc>
                  <a:txBody>
                    <a:bodyPr/>
                    <a:lstStyle/>
                    <a:p>
                      <a:pPr algn="ctr"/>
                      <a:r>
                        <a:rPr lang="en-AU" sz="1000" dirty="0">
                          <a:solidFill>
                            <a:schemeClr val="tx1"/>
                          </a:solidFill>
                        </a:rPr>
                        <a:t>Yes</a:t>
                      </a:r>
                    </a:p>
                  </a:txBody>
                  <a:tcPr marL="82953" marR="82953" marT="41476" marB="41476">
                    <a:solidFill>
                      <a:schemeClr val="bg1">
                        <a:lumMod val="75000"/>
                      </a:schemeClr>
                    </a:solidFill>
                  </a:tcPr>
                </a:tc>
                <a:tc>
                  <a:txBody>
                    <a:bodyPr/>
                    <a:lstStyle/>
                    <a:p>
                      <a:pPr algn="ctr"/>
                      <a:r>
                        <a:rPr lang="en-AU" sz="1000" dirty="0">
                          <a:solidFill>
                            <a:schemeClr val="tx1"/>
                          </a:solidFill>
                        </a:rPr>
                        <a:t>Yes</a:t>
                      </a:r>
                    </a:p>
                  </a:txBody>
                  <a:tcPr marL="82953" marR="82953" marT="41476" marB="41476">
                    <a:solidFill>
                      <a:schemeClr val="bg1">
                        <a:lumMod val="75000"/>
                      </a:schemeClr>
                    </a:solidFill>
                  </a:tcPr>
                </a:tc>
                <a:tc>
                  <a:txBody>
                    <a:bodyPr/>
                    <a:lstStyle/>
                    <a:p>
                      <a:pPr algn="ctr"/>
                      <a:r>
                        <a:rPr lang="en-AU" sz="1000" dirty="0">
                          <a:solidFill>
                            <a:schemeClr val="tx1"/>
                          </a:solidFill>
                        </a:rPr>
                        <a:t>Yes</a:t>
                      </a:r>
                    </a:p>
                  </a:txBody>
                  <a:tcPr marL="82953" marR="82953" marT="41476" marB="41476">
                    <a:solidFill>
                      <a:schemeClr val="bg1">
                        <a:lumMod val="75000"/>
                      </a:schemeClr>
                    </a:solidFill>
                  </a:tcPr>
                </a:tc>
                <a:tc>
                  <a:txBody>
                    <a:bodyPr/>
                    <a:lstStyle/>
                    <a:p>
                      <a:pPr algn="ctr"/>
                      <a:r>
                        <a:rPr lang="en-AU" sz="1000" dirty="0">
                          <a:solidFill>
                            <a:schemeClr val="tx1"/>
                          </a:solidFill>
                        </a:rPr>
                        <a:t>Yes</a:t>
                      </a:r>
                    </a:p>
                  </a:txBody>
                  <a:tcPr marL="82953" marR="82953" marT="41476" marB="41476">
                    <a:solidFill>
                      <a:schemeClr val="bg1">
                        <a:lumMod val="75000"/>
                      </a:schemeClr>
                    </a:solidFill>
                  </a:tcPr>
                </a:tc>
                <a:tc>
                  <a:txBody>
                    <a:bodyPr/>
                    <a:lstStyle/>
                    <a:p>
                      <a:pPr algn="ctr"/>
                      <a:r>
                        <a:rPr lang="en-AU" sz="1000" dirty="0">
                          <a:solidFill>
                            <a:schemeClr val="tx1"/>
                          </a:solidFill>
                        </a:rPr>
                        <a:t>Yes</a:t>
                      </a:r>
                    </a:p>
                  </a:txBody>
                  <a:tcPr marL="82953" marR="82953" marT="41476" marB="41476">
                    <a:solidFill>
                      <a:schemeClr val="bg1">
                        <a:lumMod val="75000"/>
                      </a:schemeClr>
                    </a:solidFill>
                  </a:tcPr>
                </a:tc>
                <a:extLst>
                  <a:ext uri="{0D108BD9-81ED-4DB2-BD59-A6C34878D82A}">
                    <a16:rowId xmlns:a16="http://schemas.microsoft.com/office/drawing/2014/main" val="1386590017"/>
                  </a:ext>
                </a:extLst>
              </a:tr>
              <a:tr h="336419">
                <a:tc>
                  <a:txBody>
                    <a:bodyPr/>
                    <a:lstStyle/>
                    <a:p>
                      <a:r>
                        <a:rPr lang="en-AU" sz="1000" dirty="0"/>
                        <a:t>EvoEnergy</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solidFill>
                            <a:schemeClr val="bg1"/>
                          </a:solidFill>
                        </a:rPr>
                        <a:t>No</a:t>
                      </a:r>
                    </a:p>
                  </a:txBody>
                  <a:tcPr marL="82953" marR="82953" marT="41476" marB="41476">
                    <a:solidFill>
                      <a:srgbClr val="FF0000"/>
                    </a:solidFill>
                  </a:tcPr>
                </a:tc>
                <a:extLst>
                  <a:ext uri="{0D108BD9-81ED-4DB2-BD59-A6C34878D82A}">
                    <a16:rowId xmlns:a16="http://schemas.microsoft.com/office/drawing/2014/main" val="152923296"/>
                  </a:ext>
                </a:extLst>
              </a:tr>
              <a:tr h="336419">
                <a:tc>
                  <a:txBody>
                    <a:bodyPr/>
                    <a:lstStyle/>
                    <a:p>
                      <a:r>
                        <a:rPr lang="en-AU" sz="1000" dirty="0"/>
                        <a:t>Intellihub</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r>
                        <a:rPr lang="en-AU" sz="1000" dirty="0">
                          <a:solidFill>
                            <a:schemeClr val="bg1"/>
                          </a:solidFill>
                        </a:rPr>
                        <a:t>No</a:t>
                      </a:r>
                    </a:p>
                  </a:txBody>
                  <a:tcPr marL="82953" marR="82953" marT="41476" marB="41476">
                    <a:solidFill>
                      <a:srgbClr val="FF0000"/>
                    </a:solidFill>
                  </a:tcPr>
                </a:tc>
                <a:extLst>
                  <a:ext uri="{0D108BD9-81ED-4DB2-BD59-A6C34878D82A}">
                    <a16:rowId xmlns:a16="http://schemas.microsoft.com/office/drawing/2014/main" val="2920777036"/>
                  </a:ext>
                </a:extLst>
              </a:tr>
              <a:tr h="336419">
                <a:tc>
                  <a:txBody>
                    <a:bodyPr/>
                    <a:lstStyle/>
                    <a:p>
                      <a:r>
                        <a:rPr lang="en-AU" sz="1000" dirty="0">
                          <a:solidFill>
                            <a:schemeClr val="tx1"/>
                          </a:solidFill>
                        </a:rPr>
                        <a:t>Jemena</a:t>
                      </a: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extLst>
                  <a:ext uri="{0D108BD9-81ED-4DB2-BD59-A6C34878D82A}">
                    <a16:rowId xmlns:a16="http://schemas.microsoft.com/office/drawing/2014/main" val="1936829674"/>
                  </a:ext>
                </a:extLst>
              </a:tr>
              <a:tr h="336419">
                <a:tc>
                  <a:txBody>
                    <a:bodyPr/>
                    <a:lstStyle/>
                    <a:p>
                      <a:r>
                        <a:rPr lang="en-AU" sz="1000" dirty="0">
                          <a:solidFill>
                            <a:schemeClr val="tx1"/>
                          </a:solidFill>
                        </a:rPr>
                        <a:t>Mondo</a:t>
                      </a:r>
                    </a:p>
                  </a:txBody>
                  <a:tcPr marL="82953" marR="82953" marT="41476" marB="41476">
                    <a:solidFill>
                      <a:schemeClr val="bg1">
                        <a:lumMod val="75000"/>
                      </a:schemeClr>
                    </a:solidFill>
                  </a:tcPr>
                </a:tc>
                <a:tc>
                  <a:txBody>
                    <a:bodyPr/>
                    <a:lstStyle/>
                    <a:p>
                      <a:pPr algn="ctr"/>
                      <a:r>
                        <a:rPr lang="en-AU" sz="1000" dirty="0">
                          <a:solidFill>
                            <a:schemeClr val="tx1"/>
                          </a:solidFill>
                        </a:rPr>
                        <a:t>Yes</a:t>
                      </a:r>
                    </a:p>
                  </a:txBody>
                  <a:tcPr marL="82953" marR="82953" marT="41476" marB="41476">
                    <a:solidFill>
                      <a:schemeClr val="bg1">
                        <a:lumMod val="75000"/>
                      </a:schemeClr>
                    </a:solidFill>
                  </a:tcPr>
                </a:tc>
                <a:tc>
                  <a:txBody>
                    <a:bodyPr/>
                    <a:lstStyle/>
                    <a:p>
                      <a:pPr algn="ctr"/>
                      <a:r>
                        <a:rPr lang="en-AU" sz="1000" dirty="0">
                          <a:solidFill>
                            <a:schemeClr val="tx1"/>
                          </a:solidFill>
                        </a:rPr>
                        <a:t>Yes</a:t>
                      </a:r>
                    </a:p>
                  </a:txBody>
                  <a:tcPr marL="82953" marR="82953" marT="41476" marB="41476">
                    <a:solidFill>
                      <a:schemeClr val="bg1">
                        <a:lumMod val="75000"/>
                      </a:schemeClr>
                    </a:solidFill>
                  </a:tcPr>
                </a:tc>
                <a:tc>
                  <a:txBody>
                    <a:bodyPr/>
                    <a:lstStyle/>
                    <a:p>
                      <a:pPr algn="ctr"/>
                      <a:r>
                        <a:rPr lang="en-AU" sz="1000" dirty="0">
                          <a:solidFill>
                            <a:schemeClr val="tx1"/>
                          </a:solidFill>
                        </a:rPr>
                        <a:t>Yes</a:t>
                      </a:r>
                    </a:p>
                  </a:txBody>
                  <a:tcPr marL="82953" marR="82953" marT="41476" marB="41476">
                    <a:solidFill>
                      <a:schemeClr val="bg1">
                        <a:lumMod val="75000"/>
                      </a:schemeClr>
                    </a:solidFill>
                  </a:tcPr>
                </a:tc>
                <a:tc>
                  <a:txBody>
                    <a:bodyPr/>
                    <a:lstStyle/>
                    <a:p>
                      <a:pPr algn="ctr"/>
                      <a:endParaRPr lang="en-AU" sz="1000" dirty="0">
                        <a:solidFill>
                          <a:schemeClr val="tx1"/>
                        </a:solidFill>
                      </a:endParaRPr>
                    </a:p>
                  </a:txBody>
                  <a:tcPr marL="82953" marR="82953" marT="41476" marB="41476">
                    <a:solidFill>
                      <a:schemeClr val="bg1">
                        <a:lumMod val="75000"/>
                      </a:schemeClr>
                    </a:solidFill>
                  </a:tcPr>
                </a:tc>
                <a:tc>
                  <a:txBody>
                    <a:bodyPr/>
                    <a:lstStyle/>
                    <a:p>
                      <a:pPr algn="ctr"/>
                      <a:endParaRPr lang="en-AU" sz="1000" dirty="0">
                        <a:solidFill>
                          <a:schemeClr val="tx1"/>
                        </a:solidFill>
                      </a:endParaRPr>
                    </a:p>
                  </a:txBody>
                  <a:tcPr marL="82953" marR="82953" marT="41476" marB="41476">
                    <a:solidFill>
                      <a:schemeClr val="bg1">
                        <a:lumMod val="75000"/>
                      </a:schemeClr>
                    </a:solidFill>
                  </a:tcPr>
                </a:tc>
                <a:tc>
                  <a:txBody>
                    <a:bodyPr/>
                    <a:lstStyle/>
                    <a:p>
                      <a:pPr algn="ctr"/>
                      <a:endParaRPr lang="en-AU" sz="1000" dirty="0">
                        <a:solidFill>
                          <a:schemeClr val="tx1"/>
                        </a:solidFill>
                      </a:endParaRPr>
                    </a:p>
                  </a:txBody>
                  <a:tcPr marL="82953" marR="82953" marT="41476" marB="41476">
                    <a:solidFill>
                      <a:schemeClr val="bg1">
                        <a:lumMod val="75000"/>
                      </a:schemeClr>
                    </a:solidFill>
                  </a:tcPr>
                </a:tc>
                <a:tc>
                  <a:txBody>
                    <a:bodyPr/>
                    <a:lstStyle/>
                    <a:p>
                      <a:pPr algn="ctr"/>
                      <a:r>
                        <a:rPr lang="en-AU" sz="1000" dirty="0">
                          <a:solidFill>
                            <a:schemeClr val="bg1"/>
                          </a:solidFill>
                        </a:rPr>
                        <a:t>No</a:t>
                      </a:r>
                    </a:p>
                  </a:txBody>
                  <a:tcPr marL="82953" marR="82953" marT="41476" marB="41476">
                    <a:solidFill>
                      <a:srgbClr val="FF0000"/>
                    </a:solidFill>
                  </a:tcPr>
                </a:tc>
                <a:extLst>
                  <a:ext uri="{0D108BD9-81ED-4DB2-BD59-A6C34878D82A}">
                    <a16:rowId xmlns:a16="http://schemas.microsoft.com/office/drawing/2014/main" val="1153809433"/>
                  </a:ext>
                </a:extLst>
              </a:tr>
            </a:tbl>
          </a:graphicData>
        </a:graphic>
      </p:graphicFrame>
      <p:sp>
        <p:nvSpPr>
          <p:cNvPr id="6" name="Title 5">
            <a:extLst>
              <a:ext uri="{FF2B5EF4-FFF2-40B4-BE49-F238E27FC236}">
                <a16:creationId xmlns:a16="http://schemas.microsoft.com/office/drawing/2014/main" id="{CA4B9D9D-B373-4F73-A124-DBAC55F72A58}"/>
              </a:ext>
            </a:extLst>
          </p:cNvPr>
          <p:cNvSpPr>
            <a:spLocks noGrp="1"/>
          </p:cNvSpPr>
          <p:nvPr>
            <p:ph type="title"/>
          </p:nvPr>
        </p:nvSpPr>
        <p:spPr/>
        <p:txBody>
          <a:bodyPr/>
          <a:lstStyle/>
          <a:p>
            <a:r>
              <a:rPr lang="en-AU" dirty="0"/>
              <a:t>Rollout Plan Responses</a:t>
            </a:r>
          </a:p>
        </p:txBody>
      </p:sp>
      <p:graphicFrame>
        <p:nvGraphicFramePr>
          <p:cNvPr id="7" name="Table 5">
            <a:extLst>
              <a:ext uri="{FF2B5EF4-FFF2-40B4-BE49-F238E27FC236}">
                <a16:creationId xmlns:a16="http://schemas.microsoft.com/office/drawing/2014/main" id="{08337E1A-6FD1-470D-B25A-B16AD211240C}"/>
              </a:ext>
            </a:extLst>
          </p:cNvPr>
          <p:cNvGraphicFramePr>
            <a:graphicFrameLocks noGrp="1"/>
          </p:cNvGraphicFramePr>
          <p:nvPr>
            <p:extLst>
              <p:ext uri="{D42A27DB-BD31-4B8C-83A1-F6EECF244321}">
                <p14:modId xmlns:p14="http://schemas.microsoft.com/office/powerpoint/2010/main" val="2770541817"/>
              </p:ext>
            </p:extLst>
          </p:nvPr>
        </p:nvGraphicFramePr>
        <p:xfrm>
          <a:off x="6187267" y="1599263"/>
          <a:ext cx="5852334" cy="4133902"/>
        </p:xfrm>
        <a:graphic>
          <a:graphicData uri="http://schemas.openxmlformats.org/drawingml/2006/table">
            <a:tbl>
              <a:tblPr firstRow="1" bandRow="1">
                <a:tableStyleId>{21E4AEA4-8DFA-4A89-87EB-49C32662AFE0}</a:tableStyleId>
              </a:tblPr>
              <a:tblGrid>
                <a:gridCol w="1035130">
                  <a:extLst>
                    <a:ext uri="{9D8B030D-6E8A-4147-A177-3AD203B41FA5}">
                      <a16:colId xmlns:a16="http://schemas.microsoft.com/office/drawing/2014/main" val="2737395853"/>
                    </a:ext>
                  </a:extLst>
                </a:gridCol>
                <a:gridCol w="640795">
                  <a:extLst>
                    <a:ext uri="{9D8B030D-6E8A-4147-A177-3AD203B41FA5}">
                      <a16:colId xmlns:a16="http://schemas.microsoft.com/office/drawing/2014/main" val="144537877"/>
                    </a:ext>
                  </a:extLst>
                </a:gridCol>
                <a:gridCol w="618120">
                  <a:extLst>
                    <a:ext uri="{9D8B030D-6E8A-4147-A177-3AD203B41FA5}">
                      <a16:colId xmlns:a16="http://schemas.microsoft.com/office/drawing/2014/main" val="1992622871"/>
                    </a:ext>
                  </a:extLst>
                </a:gridCol>
                <a:gridCol w="731213">
                  <a:extLst>
                    <a:ext uri="{9D8B030D-6E8A-4147-A177-3AD203B41FA5}">
                      <a16:colId xmlns:a16="http://schemas.microsoft.com/office/drawing/2014/main" val="4184357652"/>
                    </a:ext>
                  </a:extLst>
                </a:gridCol>
                <a:gridCol w="662858">
                  <a:extLst>
                    <a:ext uri="{9D8B030D-6E8A-4147-A177-3AD203B41FA5}">
                      <a16:colId xmlns:a16="http://schemas.microsoft.com/office/drawing/2014/main" val="1927284198"/>
                    </a:ext>
                  </a:extLst>
                </a:gridCol>
                <a:gridCol w="721406">
                  <a:extLst>
                    <a:ext uri="{9D8B030D-6E8A-4147-A177-3AD203B41FA5}">
                      <a16:colId xmlns:a16="http://schemas.microsoft.com/office/drawing/2014/main" val="4244592866"/>
                    </a:ext>
                  </a:extLst>
                </a:gridCol>
                <a:gridCol w="721406">
                  <a:extLst>
                    <a:ext uri="{9D8B030D-6E8A-4147-A177-3AD203B41FA5}">
                      <a16:colId xmlns:a16="http://schemas.microsoft.com/office/drawing/2014/main" val="598371209"/>
                    </a:ext>
                  </a:extLst>
                </a:gridCol>
                <a:gridCol w="721406">
                  <a:extLst>
                    <a:ext uri="{9D8B030D-6E8A-4147-A177-3AD203B41FA5}">
                      <a16:colId xmlns:a16="http://schemas.microsoft.com/office/drawing/2014/main" val="905593362"/>
                    </a:ext>
                  </a:extLst>
                </a:gridCol>
              </a:tblGrid>
              <a:tr h="580669">
                <a:tc>
                  <a:txBody>
                    <a:bodyPr/>
                    <a:lstStyle/>
                    <a:p>
                      <a:pPr algn="ctr"/>
                      <a:r>
                        <a:rPr lang="en-AU" sz="1100" dirty="0"/>
                        <a:t>Organisation</a:t>
                      </a:r>
                    </a:p>
                  </a:txBody>
                  <a:tcPr marL="82953" marR="82953" marT="41476" marB="41476" anchor="ctr">
                    <a:solidFill>
                      <a:srgbClr val="7030A0"/>
                    </a:solidFill>
                  </a:tcPr>
                </a:tc>
                <a:tc>
                  <a:txBody>
                    <a:bodyPr/>
                    <a:lstStyle/>
                    <a:p>
                      <a:pPr algn="ctr"/>
                      <a:r>
                        <a:rPr lang="en-AU" sz="1100" dirty="0"/>
                        <a:t>MC/MP </a:t>
                      </a:r>
                    </a:p>
                    <a:p>
                      <a:pPr algn="ctr"/>
                      <a:r>
                        <a:rPr lang="en-AU" sz="800" dirty="0"/>
                        <a:t>Tranche 1</a:t>
                      </a:r>
                    </a:p>
                  </a:txBody>
                  <a:tcPr marL="82953" marR="82953" marT="41476" marB="41476" anchor="ctr">
                    <a:solidFill>
                      <a:srgbClr val="7030A0"/>
                    </a:solidFill>
                  </a:tcPr>
                </a:tc>
                <a:tc>
                  <a:txBody>
                    <a:bodyPr/>
                    <a:lstStyle/>
                    <a:p>
                      <a:pPr algn="ctr"/>
                      <a:r>
                        <a:rPr lang="en-AU" sz="1100" dirty="0"/>
                        <a:t>MDP </a:t>
                      </a:r>
                      <a:r>
                        <a:rPr lang="en-AU" sz="800" dirty="0"/>
                        <a:t>Tranche 1</a:t>
                      </a:r>
                      <a:endParaRPr lang="en-AU" sz="1100" dirty="0"/>
                    </a:p>
                  </a:txBody>
                  <a:tcPr marL="82953" marR="82953" marT="41476" marB="41476" anchor="ctr">
                    <a:solidFill>
                      <a:srgbClr val="7030A0"/>
                    </a:solidFill>
                  </a:tcPr>
                </a:tc>
                <a:tc>
                  <a:txBody>
                    <a:bodyPr/>
                    <a:lstStyle/>
                    <a:p>
                      <a:pPr algn="ctr"/>
                      <a:r>
                        <a:rPr lang="en-AU" sz="1100" dirty="0"/>
                        <a:t>MDP </a:t>
                      </a:r>
                    </a:p>
                    <a:p>
                      <a:pPr algn="ctr"/>
                      <a:r>
                        <a:rPr lang="en-AU" sz="800" dirty="0"/>
                        <a:t>Tranche 2</a:t>
                      </a:r>
                      <a:endParaRPr lang="en-AU" sz="1100" dirty="0"/>
                    </a:p>
                  </a:txBody>
                  <a:tcPr marL="82953" marR="82953" marT="41476" marB="41476" anchor="ctr">
                    <a:solidFill>
                      <a:srgbClr val="7030A0"/>
                    </a:solidFill>
                  </a:tcPr>
                </a:tc>
                <a:tc>
                  <a:txBody>
                    <a:bodyPr/>
                    <a:lstStyle/>
                    <a:p>
                      <a:pPr algn="ctr"/>
                      <a:r>
                        <a:rPr lang="en-AU" sz="1100" dirty="0"/>
                        <a:t>MP</a:t>
                      </a:r>
                    </a:p>
                    <a:p>
                      <a:pPr algn="ctr"/>
                      <a:r>
                        <a:rPr lang="en-AU" sz="800" dirty="0"/>
                        <a:t>RTC T2</a:t>
                      </a:r>
                    </a:p>
                  </a:txBody>
                  <a:tcPr marL="82953" marR="82953" marT="41476" marB="41476" anchor="ctr">
                    <a:solidFill>
                      <a:srgbClr val="7030A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100" dirty="0"/>
                        <a:t>MDP</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800" dirty="0"/>
                        <a:t>Net to Reg </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800" dirty="0"/>
                        <a:t>T1 and T2</a:t>
                      </a:r>
                    </a:p>
                  </a:txBody>
                  <a:tcPr marL="82953" marR="82953" marT="41476" marB="41476" anchor="ctr">
                    <a:solidFill>
                      <a:srgbClr val="7030A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100" dirty="0"/>
                        <a:t>LNSP</a:t>
                      </a:r>
                    </a:p>
                    <a:p>
                      <a:pPr marL="0" marR="0" lvl="0" indent="0" algn="ctr" defTabSz="801929" rtl="0" eaLnBrk="1" fontAlgn="auto" latinLnBrk="0" hangingPunct="1">
                        <a:lnSpc>
                          <a:spcPct val="100000"/>
                        </a:lnSpc>
                        <a:spcBef>
                          <a:spcPts val="0"/>
                        </a:spcBef>
                        <a:spcAft>
                          <a:spcPts val="0"/>
                        </a:spcAft>
                        <a:buClrTx/>
                        <a:buSzTx/>
                        <a:buFontTx/>
                        <a:buNone/>
                        <a:tabLst/>
                        <a:defRPr/>
                      </a:pPr>
                      <a:r>
                        <a:rPr lang="en-AU" sz="800" dirty="0"/>
                        <a:t>NCONUML and Cross Boundary</a:t>
                      </a:r>
                    </a:p>
                  </a:txBody>
                  <a:tcPr marL="82953" marR="82953" marT="41476" marB="41476" anchor="ctr">
                    <a:solidFill>
                      <a:srgbClr val="7030A0"/>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100" dirty="0"/>
                        <a:t>Explicit Consent Provided</a:t>
                      </a:r>
                    </a:p>
                  </a:txBody>
                  <a:tcPr marL="82953" marR="82953" marT="41476" marB="41476" anchor="ctr">
                    <a:solidFill>
                      <a:srgbClr val="00B050"/>
                    </a:solidFill>
                  </a:tcPr>
                </a:tc>
                <a:extLst>
                  <a:ext uri="{0D108BD9-81ED-4DB2-BD59-A6C34878D82A}">
                    <a16:rowId xmlns:a16="http://schemas.microsoft.com/office/drawing/2014/main" val="3571802979"/>
                  </a:ext>
                </a:extLst>
              </a:tr>
              <a:tr h="336419">
                <a:tc>
                  <a:txBody>
                    <a:bodyPr/>
                    <a:lstStyle/>
                    <a:p>
                      <a:r>
                        <a:rPr lang="en-AU" sz="1000" dirty="0">
                          <a:solidFill>
                            <a:schemeClr val="tx1"/>
                          </a:solidFill>
                        </a:rPr>
                        <a:t>Origin</a:t>
                      </a:r>
                    </a:p>
                  </a:txBody>
                  <a:tcPr marL="82953" marR="82953" marT="41476" marB="41476">
                    <a:solidFill>
                      <a:schemeClr val="bg1">
                        <a:lumMod val="75000"/>
                      </a:schemeClr>
                    </a:solidFill>
                  </a:tcPr>
                </a:tc>
                <a:tc>
                  <a:txBody>
                    <a:bodyPr/>
                    <a:lstStyle/>
                    <a:p>
                      <a:pPr algn="ctr"/>
                      <a:r>
                        <a:rPr lang="en-AU" sz="1000" dirty="0">
                          <a:solidFill>
                            <a:schemeClr val="tx1"/>
                          </a:solidFill>
                        </a:rPr>
                        <a:t>Yes</a:t>
                      </a:r>
                    </a:p>
                  </a:txBody>
                  <a:tcPr marL="82953" marR="82953" marT="41476" marB="41476">
                    <a:solidFill>
                      <a:schemeClr val="bg1">
                        <a:lumMod val="75000"/>
                      </a:schemeClr>
                    </a:solidFill>
                  </a:tcPr>
                </a:tc>
                <a:tc>
                  <a:txBody>
                    <a:bodyPr/>
                    <a:lstStyle/>
                    <a:p>
                      <a:pPr algn="ctr"/>
                      <a:endParaRPr lang="en-AU" sz="1000" dirty="0">
                        <a:solidFill>
                          <a:schemeClr val="tx1"/>
                        </a:solidFill>
                      </a:endParaRPr>
                    </a:p>
                  </a:txBody>
                  <a:tcPr marL="82953" marR="82953" marT="41476" marB="41476">
                    <a:solidFill>
                      <a:schemeClr val="bg1">
                        <a:lumMod val="75000"/>
                      </a:schemeClr>
                    </a:solidFill>
                  </a:tcPr>
                </a:tc>
                <a:tc>
                  <a:txBody>
                    <a:bodyPr/>
                    <a:lstStyle/>
                    <a:p>
                      <a:pPr algn="ctr"/>
                      <a:endParaRPr lang="en-AU" sz="1000" dirty="0">
                        <a:solidFill>
                          <a:schemeClr val="tx1"/>
                        </a:solidFill>
                      </a:endParaRPr>
                    </a:p>
                  </a:txBody>
                  <a:tcPr marL="82953" marR="82953" marT="41476" marB="41476">
                    <a:solidFill>
                      <a:schemeClr val="bg1">
                        <a:lumMod val="75000"/>
                      </a:schemeClr>
                    </a:solidFill>
                  </a:tcPr>
                </a:tc>
                <a:tc>
                  <a:txBody>
                    <a:bodyPr/>
                    <a:lstStyle/>
                    <a:p>
                      <a:pPr algn="ctr"/>
                      <a:endParaRPr lang="en-AU" sz="1000" dirty="0">
                        <a:solidFill>
                          <a:schemeClr val="tx1"/>
                        </a:solidFill>
                      </a:endParaRPr>
                    </a:p>
                  </a:txBody>
                  <a:tcPr marL="82953" marR="82953" marT="41476" marB="41476">
                    <a:solidFill>
                      <a:schemeClr val="bg1">
                        <a:lumMod val="75000"/>
                      </a:schemeClr>
                    </a:solidFill>
                  </a:tcPr>
                </a:tc>
                <a:tc>
                  <a:txBody>
                    <a:bodyPr/>
                    <a:lstStyle/>
                    <a:p>
                      <a:pPr algn="ctr"/>
                      <a:endParaRPr lang="en-AU" sz="1000" dirty="0">
                        <a:solidFill>
                          <a:schemeClr val="tx1"/>
                        </a:solidFill>
                      </a:endParaRPr>
                    </a:p>
                  </a:txBody>
                  <a:tcPr marL="82953" marR="82953" marT="41476" marB="41476">
                    <a:solidFill>
                      <a:schemeClr val="bg1">
                        <a:lumMod val="75000"/>
                      </a:schemeClr>
                    </a:solidFill>
                  </a:tcPr>
                </a:tc>
                <a:tc>
                  <a:txBody>
                    <a:bodyPr/>
                    <a:lstStyle/>
                    <a:p>
                      <a:pPr algn="ctr"/>
                      <a:endParaRPr lang="en-AU" sz="1000" dirty="0">
                        <a:solidFill>
                          <a:schemeClr val="tx1"/>
                        </a:solidFill>
                      </a:endParaRPr>
                    </a:p>
                  </a:txBody>
                  <a:tcPr marL="82953" marR="82953" marT="41476" marB="41476">
                    <a:solidFill>
                      <a:schemeClr val="bg1">
                        <a:lumMod val="75000"/>
                      </a:schemeClr>
                    </a:solidFill>
                  </a:tcPr>
                </a:tc>
                <a:tc>
                  <a:txBody>
                    <a:bodyPr/>
                    <a:lstStyle/>
                    <a:p>
                      <a:pPr algn="ctr"/>
                      <a:r>
                        <a:rPr lang="en-AU" sz="1000" dirty="0">
                          <a:solidFill>
                            <a:schemeClr val="bg1"/>
                          </a:solidFill>
                        </a:rPr>
                        <a:t>No</a:t>
                      </a:r>
                    </a:p>
                  </a:txBody>
                  <a:tcPr marL="82953" marR="82953" marT="41476" marB="41476">
                    <a:solidFill>
                      <a:srgbClr val="FF0000"/>
                    </a:solidFill>
                  </a:tcPr>
                </a:tc>
                <a:extLst>
                  <a:ext uri="{0D108BD9-81ED-4DB2-BD59-A6C34878D82A}">
                    <a16:rowId xmlns:a16="http://schemas.microsoft.com/office/drawing/2014/main" val="710169862"/>
                  </a:ext>
                </a:extLst>
              </a:tr>
              <a:tr h="336419">
                <a:tc>
                  <a:txBody>
                    <a:bodyPr/>
                    <a:lstStyle/>
                    <a:p>
                      <a:r>
                        <a:rPr lang="en-AU" sz="1000" dirty="0">
                          <a:solidFill>
                            <a:schemeClr val="tx1"/>
                          </a:solidFill>
                        </a:rPr>
                        <a:t>PlusES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extLst>
                  <a:ext uri="{0D108BD9-81ED-4DB2-BD59-A6C34878D82A}">
                    <a16:rowId xmlns:a16="http://schemas.microsoft.com/office/drawing/2014/main" val="1079409509"/>
                  </a:ext>
                </a:extLst>
              </a:tr>
              <a:tr h="387113">
                <a:tc>
                  <a:txBody>
                    <a:bodyPr/>
                    <a:lstStyle/>
                    <a:p>
                      <a:r>
                        <a:rPr lang="en-AU" sz="1000" dirty="0"/>
                        <a:t>Powerlink</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extLst>
                  <a:ext uri="{0D108BD9-81ED-4DB2-BD59-A6C34878D82A}">
                    <a16:rowId xmlns:a16="http://schemas.microsoft.com/office/drawing/2014/main" val="1637854656"/>
                  </a:ext>
                </a:extLst>
              </a:tr>
              <a:tr h="336419">
                <a:tc>
                  <a:txBody>
                    <a:bodyPr/>
                    <a:lstStyle/>
                    <a:p>
                      <a:r>
                        <a:rPr lang="en-AU" sz="1000" dirty="0"/>
                        <a:t>SAPN</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4272347907"/>
                  </a:ext>
                </a:extLst>
              </a:tr>
              <a:tr h="336419">
                <a:tc>
                  <a:txBody>
                    <a:bodyPr/>
                    <a:lstStyle/>
                    <a:p>
                      <a:r>
                        <a:rPr lang="en-AU" sz="1000" dirty="0"/>
                        <a:t>TasNetworks (DNSP)</a:t>
                      </a:r>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extLst>
                  <a:ext uri="{0D108BD9-81ED-4DB2-BD59-A6C34878D82A}">
                    <a16:rowId xmlns:a16="http://schemas.microsoft.com/office/drawing/2014/main" val="952087411"/>
                  </a:ext>
                </a:extLst>
              </a:tr>
              <a:tr h="336419">
                <a:tc>
                  <a:txBody>
                    <a:bodyPr/>
                    <a:lstStyle/>
                    <a:p>
                      <a:r>
                        <a:rPr lang="en-AU" sz="1000" dirty="0"/>
                        <a:t>TasNetworks (TNSP)</a:t>
                      </a:r>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endParaRPr lang="en-AU" sz="1000" dirty="0"/>
                    </a:p>
                  </a:txBody>
                  <a:tcPr marL="82953" marR="82953" marT="41476" marB="41476">
                    <a:solidFill>
                      <a:schemeClr val="bg1">
                        <a:lumMod val="85000"/>
                      </a:schemeClr>
                    </a:solidFill>
                  </a:tcPr>
                </a:tc>
                <a:tc>
                  <a:txBody>
                    <a:bodyPr/>
                    <a:lstStyle/>
                    <a:p>
                      <a:pPr algn="ctr"/>
                      <a:r>
                        <a:rPr lang="en-AU" sz="1000" dirty="0"/>
                        <a:t>Yes</a:t>
                      </a:r>
                    </a:p>
                  </a:txBody>
                  <a:tcPr marL="82953" marR="82953" marT="41476" marB="41476">
                    <a:solidFill>
                      <a:schemeClr val="bg1">
                        <a:lumMod val="85000"/>
                      </a:schemeClr>
                    </a:solidFill>
                  </a:tcPr>
                </a:tc>
                <a:extLst>
                  <a:ext uri="{0D108BD9-81ED-4DB2-BD59-A6C34878D82A}">
                    <a16:rowId xmlns:a16="http://schemas.microsoft.com/office/drawing/2014/main" val="1386590017"/>
                  </a:ext>
                </a:extLst>
              </a:tr>
              <a:tr h="336419">
                <a:tc>
                  <a:txBody>
                    <a:bodyPr/>
                    <a:lstStyle/>
                    <a:p>
                      <a:r>
                        <a:rPr lang="en-AU" sz="1000" dirty="0"/>
                        <a:t>TransGrid</a:t>
                      </a:r>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endParaRPr lang="en-AU" sz="1000" dirty="0"/>
                    </a:p>
                  </a:txBody>
                  <a:tcPr marL="82953" marR="82953" marT="41476" marB="41476">
                    <a:solidFill>
                      <a:schemeClr val="bg1">
                        <a:lumMod val="75000"/>
                      </a:schemeClr>
                    </a:solidFill>
                  </a:tcPr>
                </a:tc>
                <a:tc>
                  <a:txBody>
                    <a:bodyPr/>
                    <a:lstStyle/>
                    <a:p>
                      <a:pPr algn="ctr"/>
                      <a:r>
                        <a:rPr lang="en-AU" sz="1000" dirty="0"/>
                        <a:t>Yes</a:t>
                      </a:r>
                    </a:p>
                  </a:txBody>
                  <a:tcPr marL="82953" marR="82953" marT="41476" marB="41476">
                    <a:solidFill>
                      <a:schemeClr val="bg1">
                        <a:lumMod val="75000"/>
                      </a:schemeClr>
                    </a:solidFill>
                  </a:tcPr>
                </a:tc>
                <a:extLst>
                  <a:ext uri="{0D108BD9-81ED-4DB2-BD59-A6C34878D82A}">
                    <a16:rowId xmlns:a16="http://schemas.microsoft.com/office/drawing/2014/main" val="152923296"/>
                  </a:ext>
                </a:extLst>
              </a:tr>
              <a:tr h="336419">
                <a:tc>
                  <a:txBody>
                    <a:bodyPr/>
                    <a:lstStyle/>
                    <a:p>
                      <a:r>
                        <a:rPr lang="en-AU" sz="1000" dirty="0">
                          <a:solidFill>
                            <a:schemeClr val="tx1"/>
                          </a:solidFill>
                        </a:rPr>
                        <a:t>United Energy</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extLst>
                  <a:ext uri="{0D108BD9-81ED-4DB2-BD59-A6C34878D82A}">
                    <a16:rowId xmlns:a16="http://schemas.microsoft.com/office/drawing/2014/main" val="2041359560"/>
                  </a:ext>
                </a:extLst>
              </a:tr>
              <a:tr h="336419">
                <a:tc>
                  <a:txBody>
                    <a:bodyPr/>
                    <a:lstStyle/>
                    <a:p>
                      <a:r>
                        <a:rPr lang="en-AU" sz="1000" dirty="0">
                          <a:solidFill>
                            <a:schemeClr val="tx1"/>
                          </a:solidFill>
                        </a:rPr>
                        <a:t>Vector</a:t>
                      </a:r>
                    </a:p>
                  </a:txBody>
                  <a:tcPr marL="82953" marR="82953" marT="41476" marB="41476">
                    <a:solidFill>
                      <a:schemeClr val="bg1">
                        <a:lumMod val="75000"/>
                      </a:schemeClr>
                    </a:solidFill>
                  </a:tcPr>
                </a:tc>
                <a:tc>
                  <a:txBody>
                    <a:bodyPr/>
                    <a:lstStyle/>
                    <a:p>
                      <a:pPr algn="ctr"/>
                      <a:endParaRPr lang="en-AU" sz="1000" dirty="0">
                        <a:solidFill>
                          <a:schemeClr val="tx1"/>
                        </a:solidFill>
                      </a:endParaRPr>
                    </a:p>
                  </a:txBody>
                  <a:tcPr marL="82953" marR="82953" marT="41476" marB="41476">
                    <a:solidFill>
                      <a:schemeClr val="bg1">
                        <a:lumMod val="75000"/>
                      </a:schemeClr>
                    </a:solidFill>
                  </a:tcPr>
                </a:tc>
                <a:tc>
                  <a:txBody>
                    <a:bodyPr/>
                    <a:lstStyle/>
                    <a:p>
                      <a:pPr algn="ctr"/>
                      <a:endParaRPr lang="en-AU" sz="1000" dirty="0">
                        <a:solidFill>
                          <a:schemeClr val="tx1"/>
                        </a:solidFill>
                      </a:endParaRPr>
                    </a:p>
                  </a:txBody>
                  <a:tcPr marL="82953" marR="82953" marT="41476" marB="41476">
                    <a:solidFill>
                      <a:schemeClr val="bg1">
                        <a:lumMod val="75000"/>
                      </a:schemeClr>
                    </a:solidFill>
                  </a:tcPr>
                </a:tc>
                <a:tc>
                  <a:txBody>
                    <a:bodyPr/>
                    <a:lstStyle/>
                    <a:p>
                      <a:pPr algn="ctr"/>
                      <a:r>
                        <a:rPr lang="en-AU" sz="1000" dirty="0">
                          <a:solidFill>
                            <a:schemeClr val="tx1"/>
                          </a:solidFill>
                        </a:rPr>
                        <a:t>Yes</a:t>
                      </a:r>
                    </a:p>
                  </a:txBody>
                  <a:tcPr marL="82953" marR="82953" marT="41476" marB="41476">
                    <a:solidFill>
                      <a:schemeClr val="bg1">
                        <a:lumMod val="75000"/>
                      </a:schemeClr>
                    </a:solidFill>
                  </a:tcPr>
                </a:tc>
                <a:tc>
                  <a:txBody>
                    <a:bodyPr/>
                    <a:lstStyle/>
                    <a:p>
                      <a:pPr algn="ctr"/>
                      <a:r>
                        <a:rPr lang="en-AU" sz="1000" dirty="0">
                          <a:solidFill>
                            <a:schemeClr val="tx1"/>
                          </a:solidFill>
                        </a:rPr>
                        <a:t>Yes</a:t>
                      </a:r>
                    </a:p>
                  </a:txBody>
                  <a:tcPr marL="82953" marR="82953" marT="41476" marB="41476">
                    <a:solidFill>
                      <a:schemeClr val="bg1">
                        <a:lumMod val="75000"/>
                      </a:schemeClr>
                    </a:solidFill>
                  </a:tcPr>
                </a:tc>
                <a:tc>
                  <a:txBody>
                    <a:bodyPr/>
                    <a:lstStyle/>
                    <a:p>
                      <a:pPr algn="ctr"/>
                      <a:r>
                        <a:rPr lang="en-AU" sz="1000" dirty="0">
                          <a:solidFill>
                            <a:schemeClr val="tx1"/>
                          </a:solidFill>
                        </a:rPr>
                        <a:t>Yes</a:t>
                      </a:r>
                    </a:p>
                  </a:txBody>
                  <a:tcPr marL="82953" marR="82953" marT="41476" marB="41476">
                    <a:solidFill>
                      <a:schemeClr val="bg1">
                        <a:lumMod val="75000"/>
                      </a:schemeClr>
                    </a:solidFill>
                  </a:tcPr>
                </a:tc>
                <a:tc>
                  <a:txBody>
                    <a:bodyPr/>
                    <a:lstStyle/>
                    <a:p>
                      <a:pPr algn="ctr"/>
                      <a:endParaRPr lang="en-AU" sz="1000" dirty="0">
                        <a:solidFill>
                          <a:schemeClr val="tx1"/>
                        </a:solidFill>
                      </a:endParaRPr>
                    </a:p>
                  </a:txBody>
                  <a:tcPr marL="82953" marR="82953" marT="41476" marB="41476">
                    <a:solidFill>
                      <a:schemeClr val="bg1">
                        <a:lumMod val="75000"/>
                      </a:schemeClr>
                    </a:solidFill>
                  </a:tcPr>
                </a:tc>
                <a:tc>
                  <a:txBody>
                    <a:bodyPr/>
                    <a:lstStyle/>
                    <a:p>
                      <a:pPr algn="ctr"/>
                      <a:r>
                        <a:rPr lang="en-AU" sz="1000" dirty="0">
                          <a:solidFill>
                            <a:schemeClr val="bg1"/>
                          </a:solidFill>
                        </a:rPr>
                        <a:t>No</a:t>
                      </a:r>
                    </a:p>
                  </a:txBody>
                  <a:tcPr marL="82953" marR="82953" marT="41476" marB="41476">
                    <a:solidFill>
                      <a:srgbClr val="FF0000"/>
                    </a:solidFill>
                  </a:tcPr>
                </a:tc>
                <a:extLst>
                  <a:ext uri="{0D108BD9-81ED-4DB2-BD59-A6C34878D82A}">
                    <a16:rowId xmlns:a16="http://schemas.microsoft.com/office/drawing/2014/main" val="266237215"/>
                  </a:ext>
                </a:extLst>
              </a:tr>
              <a:tr h="336419">
                <a:tc>
                  <a:txBody>
                    <a:bodyPr/>
                    <a:lstStyle/>
                    <a:p>
                      <a:r>
                        <a:rPr lang="en-AU" sz="1000" dirty="0">
                          <a:solidFill>
                            <a:schemeClr val="tx1"/>
                          </a:solidFill>
                        </a:rPr>
                        <a:t>Yurika</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tc>
                  <a:txBody>
                    <a:bodyPr/>
                    <a:lstStyle/>
                    <a:p>
                      <a:pPr algn="ctr"/>
                      <a:endParaRPr lang="en-AU" sz="1000" dirty="0">
                        <a:solidFill>
                          <a:schemeClr val="tx1"/>
                        </a:solidFill>
                      </a:endParaRPr>
                    </a:p>
                  </a:txBody>
                  <a:tcPr marL="82953" marR="82953" marT="41476" marB="41476">
                    <a:solidFill>
                      <a:schemeClr val="bg1">
                        <a:lumMod val="85000"/>
                      </a:schemeClr>
                    </a:solidFill>
                  </a:tcPr>
                </a:tc>
                <a:tc>
                  <a:txBody>
                    <a:bodyPr/>
                    <a:lstStyle/>
                    <a:p>
                      <a:pPr algn="ctr"/>
                      <a:r>
                        <a:rPr lang="en-AU" sz="1000" dirty="0">
                          <a:solidFill>
                            <a:schemeClr val="tx1"/>
                          </a:solidFill>
                        </a:rPr>
                        <a:t>Yes</a:t>
                      </a:r>
                    </a:p>
                  </a:txBody>
                  <a:tcPr marL="82953" marR="82953" marT="41476" marB="41476">
                    <a:solidFill>
                      <a:schemeClr val="bg1">
                        <a:lumMod val="85000"/>
                      </a:schemeClr>
                    </a:solidFill>
                  </a:tcPr>
                </a:tc>
                <a:extLst>
                  <a:ext uri="{0D108BD9-81ED-4DB2-BD59-A6C34878D82A}">
                    <a16:rowId xmlns:a16="http://schemas.microsoft.com/office/drawing/2014/main" val="3562114436"/>
                  </a:ext>
                </a:extLst>
              </a:tr>
            </a:tbl>
          </a:graphicData>
        </a:graphic>
      </p:graphicFrame>
      <p:sp>
        <p:nvSpPr>
          <p:cNvPr id="8" name="TextBox 7">
            <a:extLst>
              <a:ext uri="{FF2B5EF4-FFF2-40B4-BE49-F238E27FC236}">
                <a16:creationId xmlns:a16="http://schemas.microsoft.com/office/drawing/2014/main" id="{45B0FCA9-1711-4875-ADCF-C1636BA1678D}"/>
              </a:ext>
            </a:extLst>
          </p:cNvPr>
          <p:cNvSpPr txBox="1"/>
          <p:nvPr/>
        </p:nvSpPr>
        <p:spPr>
          <a:xfrm>
            <a:off x="152399" y="6134390"/>
            <a:ext cx="9003323" cy="646331"/>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Received rollout plan updates from 21 organisations</a:t>
            </a:r>
          </a:p>
          <a:p>
            <a:pPr marL="285750" indent="-285750">
              <a:buFont typeface="Arial" panose="020B0604020202020204" pitchFamily="34" charset="0"/>
              <a:buChar char="•"/>
            </a:pPr>
            <a:r>
              <a:rPr lang="en-AU" dirty="0"/>
              <a:t>Over 40% of tranche 1 meters reported as being installed/reconfigured</a:t>
            </a:r>
          </a:p>
        </p:txBody>
      </p:sp>
    </p:spTree>
    <p:extLst>
      <p:ext uri="{BB962C8B-B14F-4D97-AF65-F5344CB8AC3E}">
        <p14:creationId xmlns:p14="http://schemas.microsoft.com/office/powerpoint/2010/main" val="2445513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9</a:t>
            </a:fld>
            <a:endParaRPr lang="en-AU" dirty="0"/>
          </a:p>
        </p:txBody>
      </p:sp>
      <p:sp>
        <p:nvSpPr>
          <p:cNvPr id="6" name="Title 5">
            <a:extLst>
              <a:ext uri="{FF2B5EF4-FFF2-40B4-BE49-F238E27FC236}">
                <a16:creationId xmlns:a16="http://schemas.microsoft.com/office/drawing/2014/main" id="{CA4B9D9D-B373-4F73-A124-DBAC55F72A58}"/>
              </a:ext>
            </a:extLst>
          </p:cNvPr>
          <p:cNvSpPr>
            <a:spLocks noGrp="1"/>
          </p:cNvSpPr>
          <p:nvPr>
            <p:ph type="title"/>
          </p:nvPr>
        </p:nvSpPr>
        <p:spPr/>
        <p:txBody>
          <a:bodyPr/>
          <a:lstStyle/>
          <a:p>
            <a:r>
              <a:rPr lang="fr-FR" dirty="0"/>
              <a:t>Tranche 1 – Consolidâtes Plan résulta</a:t>
            </a:r>
            <a:endParaRPr lang="en-AU" dirty="0"/>
          </a:p>
        </p:txBody>
      </p:sp>
      <p:sp>
        <p:nvSpPr>
          <p:cNvPr id="8" name="TextBox 7">
            <a:extLst>
              <a:ext uri="{FF2B5EF4-FFF2-40B4-BE49-F238E27FC236}">
                <a16:creationId xmlns:a16="http://schemas.microsoft.com/office/drawing/2014/main" id="{F0FC3BCA-10F9-4085-8A2A-FE160A6A8C98}"/>
              </a:ext>
            </a:extLst>
          </p:cNvPr>
          <p:cNvSpPr txBox="1"/>
          <p:nvPr/>
        </p:nvSpPr>
        <p:spPr>
          <a:xfrm>
            <a:off x="5189766" y="1867153"/>
            <a:ext cx="5650628" cy="923330"/>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Consolidated Meter Replacement and Reconfigurations</a:t>
            </a:r>
          </a:p>
          <a:p>
            <a:pPr marL="285750" indent="-285750">
              <a:buFont typeface="Arial" panose="020B0604020202020204" pitchFamily="34" charset="0"/>
              <a:buChar char="•"/>
            </a:pPr>
            <a:r>
              <a:rPr lang="en-AU" dirty="0"/>
              <a:t>Consolidated RTC code changes</a:t>
            </a:r>
          </a:p>
          <a:p>
            <a:pPr marL="285750" indent="-285750">
              <a:buFont typeface="Arial" panose="020B0604020202020204" pitchFamily="34" charset="0"/>
              <a:buChar char="•"/>
            </a:pPr>
            <a:r>
              <a:rPr lang="en-AU" dirty="0"/>
              <a:t>Peak month is August with 14,645 CRs to be raised</a:t>
            </a:r>
          </a:p>
        </p:txBody>
      </p:sp>
      <p:pic>
        <p:nvPicPr>
          <p:cNvPr id="9" name="Picture 8">
            <a:extLst>
              <a:ext uri="{FF2B5EF4-FFF2-40B4-BE49-F238E27FC236}">
                <a16:creationId xmlns:a16="http://schemas.microsoft.com/office/drawing/2014/main" id="{CC645B8A-E204-4C5A-9A6E-E506C8652E2A}"/>
              </a:ext>
            </a:extLst>
          </p:cNvPr>
          <p:cNvPicPr>
            <a:picLocks noChangeAspect="1"/>
          </p:cNvPicPr>
          <p:nvPr/>
        </p:nvPicPr>
        <p:blipFill>
          <a:blip r:embed="rId2"/>
          <a:stretch>
            <a:fillRect/>
          </a:stretch>
        </p:blipFill>
        <p:spPr>
          <a:xfrm>
            <a:off x="502724" y="1374399"/>
            <a:ext cx="4526476" cy="1764856"/>
          </a:xfrm>
          <a:prstGeom prst="rect">
            <a:avLst/>
          </a:prstGeom>
        </p:spPr>
      </p:pic>
      <p:pic>
        <p:nvPicPr>
          <p:cNvPr id="10" name="Picture 9">
            <a:extLst>
              <a:ext uri="{FF2B5EF4-FFF2-40B4-BE49-F238E27FC236}">
                <a16:creationId xmlns:a16="http://schemas.microsoft.com/office/drawing/2014/main" id="{A204AEE4-9C95-4D10-8ADC-5A89BB4B782E}"/>
              </a:ext>
            </a:extLst>
          </p:cNvPr>
          <p:cNvPicPr>
            <a:picLocks noChangeAspect="1"/>
          </p:cNvPicPr>
          <p:nvPr/>
        </p:nvPicPr>
        <p:blipFill>
          <a:blip r:embed="rId3"/>
          <a:stretch>
            <a:fillRect/>
          </a:stretch>
        </p:blipFill>
        <p:spPr>
          <a:xfrm>
            <a:off x="502724" y="3199814"/>
            <a:ext cx="4526476" cy="1775546"/>
          </a:xfrm>
          <a:prstGeom prst="rect">
            <a:avLst/>
          </a:prstGeom>
        </p:spPr>
      </p:pic>
      <p:sp>
        <p:nvSpPr>
          <p:cNvPr id="11" name="TextBox 10">
            <a:extLst>
              <a:ext uri="{FF2B5EF4-FFF2-40B4-BE49-F238E27FC236}">
                <a16:creationId xmlns:a16="http://schemas.microsoft.com/office/drawing/2014/main" id="{C558E052-D266-41D1-AC11-8498128FB41C}"/>
              </a:ext>
            </a:extLst>
          </p:cNvPr>
          <p:cNvSpPr txBox="1"/>
          <p:nvPr/>
        </p:nvSpPr>
        <p:spPr>
          <a:xfrm>
            <a:off x="5189766" y="3487422"/>
            <a:ext cx="5560255" cy="1200329"/>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Numbers of Meters to start delivering Data in 5 minute intervals</a:t>
            </a:r>
          </a:p>
          <a:p>
            <a:pPr marL="285750" indent="-285750">
              <a:buFont typeface="Arial" panose="020B0604020202020204" pitchFamily="34" charset="0"/>
              <a:buChar char="•"/>
            </a:pPr>
            <a:r>
              <a:rPr lang="en-AU" dirty="0"/>
              <a:t>A total of 19,370 meters to be providing 5 minute reads by end of September</a:t>
            </a:r>
          </a:p>
        </p:txBody>
      </p:sp>
      <p:sp>
        <p:nvSpPr>
          <p:cNvPr id="13" name="TextBox 12">
            <a:extLst>
              <a:ext uri="{FF2B5EF4-FFF2-40B4-BE49-F238E27FC236}">
                <a16:creationId xmlns:a16="http://schemas.microsoft.com/office/drawing/2014/main" id="{C455609F-35EC-4F4A-9973-10B9C6155DB3}"/>
              </a:ext>
            </a:extLst>
          </p:cNvPr>
          <p:cNvSpPr txBox="1"/>
          <p:nvPr/>
        </p:nvSpPr>
        <p:spPr>
          <a:xfrm>
            <a:off x="5189766" y="5433020"/>
            <a:ext cx="5252280" cy="923330"/>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AU" dirty="0"/>
              <a:t>Consolidated Cross Boundary and Non-Contestable Unmetered Load creation and metering.</a:t>
            </a:r>
          </a:p>
          <a:p>
            <a:pPr marL="285750" indent="-285750">
              <a:buFont typeface="Arial" panose="020B0604020202020204" pitchFamily="34" charset="0"/>
              <a:buChar char="•"/>
            </a:pPr>
            <a:r>
              <a:rPr lang="en-AU" dirty="0"/>
              <a:t>Peak month is July with 126,008 CRs to be raised</a:t>
            </a:r>
          </a:p>
        </p:txBody>
      </p:sp>
      <p:pic>
        <p:nvPicPr>
          <p:cNvPr id="14" name="Picture 13">
            <a:extLst>
              <a:ext uri="{FF2B5EF4-FFF2-40B4-BE49-F238E27FC236}">
                <a16:creationId xmlns:a16="http://schemas.microsoft.com/office/drawing/2014/main" id="{8E137F06-B807-4E9F-9340-852E4321F1FD}"/>
              </a:ext>
            </a:extLst>
          </p:cNvPr>
          <p:cNvPicPr>
            <a:picLocks noChangeAspect="1"/>
          </p:cNvPicPr>
          <p:nvPr/>
        </p:nvPicPr>
        <p:blipFill>
          <a:blip r:embed="rId4"/>
          <a:stretch>
            <a:fillRect/>
          </a:stretch>
        </p:blipFill>
        <p:spPr>
          <a:xfrm>
            <a:off x="502724" y="5041425"/>
            <a:ext cx="4526476" cy="1722783"/>
          </a:xfrm>
          <a:prstGeom prst="rect">
            <a:avLst/>
          </a:prstGeom>
        </p:spPr>
      </p:pic>
    </p:spTree>
    <p:extLst>
      <p:ext uri="{BB962C8B-B14F-4D97-AF65-F5344CB8AC3E}">
        <p14:creationId xmlns:p14="http://schemas.microsoft.com/office/powerpoint/2010/main" val="3107922850"/>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2.potx" id="{8BBE3452-16E1-4B69-A3C1-3024FB565F0A}" vid="{E508FD7E-E6F3-4F29-8CD8-628E5AED39E6}"/>
    </a:ext>
  </a:extLst>
</a:theme>
</file>

<file path=ppt/theme/theme2.xml><?xml version="1.0" encoding="utf-8"?>
<a:theme xmlns:a="http://schemas.openxmlformats.org/drawingml/2006/main" name="AEMO09">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5" ma:contentTypeDescription="Create a new document." ma:contentTypeScope="" ma:versionID="d47a32df3ba9ee044eec71e353ccdb92">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385747eb7925e3735996435d291e4324"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element ref="ns2:Comment"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Comment" ma:index="21" nillable="true" ma:displayName="Comment" ma:description="Additional info about the doc" ma:format="Dropdown" ma:internalName="Comment">
      <xsd:simpleType>
        <xsd:restriction base="dms:Text">
          <xsd:maxLength value="255"/>
        </xsd:restriction>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ff08f022-2cdc-49e5-914c-f7e666dadb4c">
      <UserInfo>
        <DisplayName>Peter Carruthers</DisplayName>
        <AccountId>19</AccountId>
        <AccountType/>
      </UserInfo>
      <UserInfo>
        <DisplayName>George Dounas</DisplayName>
        <AccountId>29</AccountId>
        <AccountType/>
      </UserInfo>
      <UserInfo>
        <DisplayName>Monica Morona</DisplayName>
        <AccountId>50</AccountId>
        <AccountType/>
      </UserInfo>
    </SharedWithUsers>
    <Date xmlns="99eba8f5-7fec-4c00-afe1-f2f2944c28a7" xsi:nil="true"/>
    <Comment xmlns="99eba8f5-7fec-4c00-afe1-f2f2944c28a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4C11D56-5687-49E5-80E7-46392464F5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eba8f5-7fec-4c00-afe1-f2f2944c28a7"/>
    <ds:schemaRef ds:uri="ff08f022-2cdc-49e5-914c-f7e666dadb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8C7B03-B3CD-416A-BD5D-8F9B2E66E755}">
  <ds:schemaRefs>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purl.org/dc/terms/"/>
    <ds:schemaRef ds:uri="99eba8f5-7fec-4c00-afe1-f2f2944c28a7"/>
    <ds:schemaRef ds:uri="http://purl.org/dc/dcmitype/"/>
    <ds:schemaRef ds:uri="http://schemas.openxmlformats.org/package/2006/metadata/core-properties"/>
    <ds:schemaRef ds:uri="ff08f022-2cdc-49e5-914c-f7e666dadb4c"/>
    <ds:schemaRef ds:uri="http://www.w3.org/XML/1998/namespace"/>
  </ds:schemaRefs>
</ds:datastoreItem>
</file>

<file path=customXml/itemProps3.xml><?xml version="1.0" encoding="utf-8"?>
<ds:datastoreItem xmlns:ds="http://schemas.openxmlformats.org/officeDocument/2006/customXml" ds:itemID="{E50BEAAE-B0C7-41D3-8EB1-0310B00BD4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presentation 2018 16-9</Template>
  <TotalTime>118</TotalTime>
  <Words>2273</Words>
  <Application>Microsoft Office PowerPoint</Application>
  <PresentationFormat>Widescreen</PresentationFormat>
  <Paragraphs>488</Paragraphs>
  <Slides>23</Slides>
  <Notes>0</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Office Theme</vt:lpstr>
      <vt:lpstr>AEMO09</vt:lpstr>
      <vt:lpstr>5MS &amp; GS Readiness Working Group #23 (incl. Systems Working Group)</vt:lpstr>
      <vt:lpstr>AEMO Competition Law  Meeting Protocol</vt:lpstr>
      <vt:lpstr>Agenda</vt:lpstr>
      <vt:lpstr>Welcome</vt:lpstr>
      <vt:lpstr>Attendees (1/2)</vt:lpstr>
      <vt:lpstr>Attendees (2/2)</vt:lpstr>
      <vt:lpstr>May Rollout Plan Overview </vt:lpstr>
      <vt:lpstr>Rollout Plan Responses</vt:lpstr>
      <vt:lpstr>Tranche 1 – Consolidâtes Plan résulta</vt:lpstr>
      <vt:lpstr>Pre 5MS Consolidâtes Plan Sim mary</vt:lpstr>
      <vt:lpstr>Tranche 2 – Consolidâtes Plan résulta</vt:lpstr>
      <vt:lpstr>Post 5MS Consolidâtes Plan Summary</vt:lpstr>
      <vt:lpstr>Notes</vt:lpstr>
      <vt:lpstr>MTP Update</vt:lpstr>
      <vt:lpstr>New Values in Existing MSATS Fields</vt:lpstr>
      <vt:lpstr>MTP Update</vt:lpstr>
      <vt:lpstr>Upcoming Transition End Date Activities</vt:lpstr>
      <vt:lpstr>Upcoming Transition Start Date Activities</vt:lpstr>
      <vt:lpstr>Notes</vt:lpstr>
      <vt:lpstr>Next steps and General Business</vt:lpstr>
      <vt:lpstr>Next steps and General Business</vt:lpstr>
      <vt:lpstr>Notes</vt:lpstr>
      <vt:lpstr>Thank you for your attendance and participation!</vt:lpstr>
    </vt:vector>
  </TitlesOfParts>
  <Company>Australian Energy Market Operator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Steering Committee Update</dc:title>
  <dc:creator>Michael Ryan</dc:creator>
  <cp:lastModifiedBy>Blaine Miner</cp:lastModifiedBy>
  <cp:revision>4</cp:revision>
  <cp:lastPrinted>2019-08-14T02:02:16Z</cp:lastPrinted>
  <dcterms:created xsi:type="dcterms:W3CDTF">2018-04-12T04:49:35Z</dcterms:created>
  <dcterms:modified xsi:type="dcterms:W3CDTF">2021-05-31T04:31:42Z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0x010100A0E2964DDED0EC4A8D459028649F1056</vt:lpwstr>
  </property>
  <property fmtid="{D5CDD505-2E9C-101B-9397-08002B2CF9AE}" pid="3" name="_dlc_DocIdItemGuid">
    <vt:lpwstr>161d5d76-da3a-42e6-ab6c-f31547b095a6</vt:lpwstr>
  </property>
  <property fmtid="{D5CDD505-2E9C-101B-9397-08002B2CF9AE}" pid="4" name="AuthorIds_UIVersion_8704">
    <vt:lpwstr>18</vt:lpwstr>
  </property>
  <property fmtid="{D5CDD505-2E9C-101B-9397-08002B2CF9AE}" pid="5" name="AuthorIds_UIVersion_23552">
    <vt:lpwstr>18</vt:lpwstr>
  </property>
  <property fmtid="{D5CDD505-2E9C-101B-9397-08002B2CF9AE}" pid="6" name="AuthorIds_UIVersion_17408">
    <vt:lpwstr>20</vt:lpwstr>
  </property>
  <property fmtid="{D5CDD505-2E9C-101B-9397-08002B2CF9AE}" pid="7" name="AuthorIds_UIVersion_4608">
    <vt:lpwstr>18</vt:lpwstr>
  </property>
</Properties>
</file>