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5"/>
  </p:sldMasterIdLst>
  <p:notesMasterIdLst>
    <p:notesMasterId r:id="rId58"/>
  </p:notesMasterIdLst>
  <p:sldIdLst>
    <p:sldId id="256" r:id="rId6"/>
    <p:sldId id="258" r:id="rId7"/>
    <p:sldId id="1477" r:id="rId8"/>
    <p:sldId id="1265" r:id="rId9"/>
    <p:sldId id="1483" r:id="rId10"/>
    <p:sldId id="257" r:id="rId11"/>
    <p:sldId id="819" r:id="rId12"/>
    <p:sldId id="1192" r:id="rId13"/>
    <p:sldId id="1236" r:id="rId14"/>
    <p:sldId id="1235" r:id="rId15"/>
    <p:sldId id="1376" r:id="rId16"/>
    <p:sldId id="1377" r:id="rId17"/>
    <p:sldId id="1256" r:id="rId18"/>
    <p:sldId id="1449" r:id="rId19"/>
    <p:sldId id="1390" r:id="rId20"/>
    <p:sldId id="1438" r:id="rId21"/>
    <p:sldId id="1440" r:id="rId22"/>
    <p:sldId id="1175" r:id="rId23"/>
    <p:sldId id="1107" r:id="rId24"/>
    <p:sldId id="1478" r:id="rId25"/>
    <p:sldId id="1097" r:id="rId26"/>
    <p:sldId id="1260" r:id="rId27"/>
    <p:sldId id="260" r:id="rId28"/>
    <p:sldId id="1373" r:id="rId29"/>
    <p:sldId id="1337" r:id="rId30"/>
    <p:sldId id="1374" r:id="rId31"/>
    <p:sldId id="1017" r:id="rId32"/>
    <p:sldId id="1430" r:id="rId33"/>
    <p:sldId id="1450" r:id="rId34"/>
    <p:sldId id="1193" r:id="rId35"/>
    <p:sldId id="1263" r:id="rId36"/>
    <p:sldId id="1479" r:id="rId37"/>
    <p:sldId id="1480" r:id="rId38"/>
    <p:sldId id="1481" r:id="rId39"/>
    <p:sldId id="1482" r:id="rId40"/>
    <p:sldId id="1434" r:id="rId41"/>
    <p:sldId id="1472" r:id="rId42"/>
    <p:sldId id="1473" r:id="rId43"/>
    <p:sldId id="1471" r:id="rId44"/>
    <p:sldId id="1476" r:id="rId45"/>
    <p:sldId id="1378" r:id="rId46"/>
    <p:sldId id="604" r:id="rId47"/>
    <p:sldId id="1189" r:id="rId48"/>
    <p:sldId id="516" r:id="rId49"/>
    <p:sldId id="845" r:id="rId50"/>
    <p:sldId id="435" r:id="rId51"/>
    <p:sldId id="794" r:id="rId52"/>
    <p:sldId id="787" r:id="rId53"/>
    <p:sldId id="277" r:id="rId54"/>
    <p:sldId id="279" r:id="rId55"/>
    <p:sldId id="276" r:id="rId56"/>
    <p:sldId id="846" r:id="rId57"/>
  </p:sldIdLst>
  <p:sldSz cx="10691813" cy="7559675"/>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9F5DDD7-5513-433F-AADE-5BF4E067BEDE}">
          <p14:sldIdLst>
            <p14:sldId id="256"/>
            <p14:sldId id="258"/>
            <p14:sldId id="1477"/>
            <p14:sldId id="1265"/>
            <p14:sldId id="1483"/>
            <p14:sldId id="257"/>
            <p14:sldId id="819"/>
            <p14:sldId id="1192"/>
            <p14:sldId id="1236"/>
            <p14:sldId id="1235"/>
            <p14:sldId id="1376"/>
            <p14:sldId id="1377"/>
            <p14:sldId id="1256"/>
            <p14:sldId id="1449"/>
            <p14:sldId id="1390"/>
            <p14:sldId id="1438"/>
            <p14:sldId id="1440"/>
            <p14:sldId id="1175"/>
            <p14:sldId id="1107"/>
            <p14:sldId id="1478"/>
            <p14:sldId id="1097"/>
            <p14:sldId id="1260"/>
            <p14:sldId id="260"/>
            <p14:sldId id="1373"/>
            <p14:sldId id="1337"/>
            <p14:sldId id="1374"/>
            <p14:sldId id="1017"/>
            <p14:sldId id="1430"/>
            <p14:sldId id="1450"/>
            <p14:sldId id="1193"/>
            <p14:sldId id="1263"/>
            <p14:sldId id="1479"/>
            <p14:sldId id="1480"/>
            <p14:sldId id="1481"/>
            <p14:sldId id="1482"/>
            <p14:sldId id="1434"/>
            <p14:sldId id="1472"/>
            <p14:sldId id="1473"/>
            <p14:sldId id="1471"/>
            <p14:sldId id="1476"/>
            <p14:sldId id="1378"/>
            <p14:sldId id="604"/>
            <p14:sldId id="1189"/>
            <p14:sldId id="516"/>
            <p14:sldId id="845"/>
            <p14:sldId id="435"/>
            <p14:sldId id="794"/>
            <p14:sldId id="787"/>
            <p14:sldId id="277"/>
            <p14:sldId id="279"/>
            <p14:sldId id="276"/>
            <p14:sldId id="84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92334" autoAdjust="0"/>
  </p:normalViewPr>
  <p:slideViewPr>
    <p:cSldViewPr snapToGrid="0">
      <p:cViewPr varScale="1">
        <p:scale>
          <a:sx n="64" d="100"/>
          <a:sy n="64" d="100"/>
        </p:scale>
        <p:origin x="106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http://sharedocs/projects/5ms/pd/10%20Readiness/03%20Readiness%20Reporting/06%20Special%20Survey%20-%20Jul%2020/5MS%20GS%20Special%20Survey%20Resul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haredocs/projects/5ms/pd/10%20Readiness/03%20Readiness%20Reporting/06%20Special%20Survey%20-%20Jul%2020/5MS%20GS%20Special%20Survey%20Result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haredocs/projects/5ms/pd/10%20Readiness/03%20Readiness%20Reporting/06%20Special%20Survey%20-%20Jul%2020/5MS%20GS%20Special%20Survey%20Result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986791678135399"/>
          <c:y val="0.14234096680185282"/>
          <c:w val="0.37258235819896751"/>
          <c:h val="0.5937367001255931"/>
        </c:manualLayout>
      </c:layout>
      <c:barChart>
        <c:barDir val="bar"/>
        <c:grouping val="percentStacked"/>
        <c:varyColors val="0"/>
        <c:ser>
          <c:idx val="0"/>
          <c:order val="0"/>
          <c:tx>
            <c:strRef>
              <c:f>'5MS GS Special Survey Results'!$C$167</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'5MS GS Special Survey Results'!$B$168:$B$170</c:f>
              <c:strCache>
                <c:ptCount val="3"/>
                <c:pt idx="0">
                  <c:v>If your organisation's delivery of 5MS and GS has been impacted by the AEMC decision, is there any additional support that AEMO can provide to help mitigate this impact?</c:v>
                </c:pt>
                <c:pt idx="1">
                  <c:v>Considering your organisation's 5MS project current status, is your organisation on track to deliver against the new commencement dates?</c:v>
                </c:pt>
                <c:pt idx="2">
                  <c:v>Has your organisation previously decided to defer its project resources or activities in anticipation of the rule change determination?</c:v>
                </c:pt>
              </c:strCache>
            </c:strRef>
          </c:cat>
          <c:val>
            <c:numRef>
              <c:f>'5MS GS Special Survey Results'!$C$168:$C$170</c:f>
              <c:numCache>
                <c:formatCode>0%</c:formatCode>
                <c:ptCount val="3"/>
                <c:pt idx="0">
                  <c:v>0.1891891891891892</c:v>
                </c:pt>
                <c:pt idx="1">
                  <c:v>1</c:v>
                </c:pt>
                <c:pt idx="2">
                  <c:v>0.35135135135135137</c:v>
                </c:pt>
              </c:numCache>
            </c:numRef>
          </c:val>
          <c:extLst>
            <c:ext xmlns:c16="http://schemas.microsoft.com/office/drawing/2014/chart" uri="{C3380CC4-5D6E-409C-BE32-E72D297353CC}">
              <c16:uniqueId val="{00000000-AD93-4B8C-A28D-C78704B24C76}"/>
            </c:ext>
          </c:extLst>
        </c:ser>
        <c:ser>
          <c:idx val="1"/>
          <c:order val="1"/>
          <c:tx>
            <c:strRef>
              <c:f>'5MS GS Special Survey Results'!$D$167</c:f>
              <c:strCache>
                <c:ptCount val="1"/>
                <c:pt idx="0">
                  <c:v>No</c:v>
                </c:pt>
              </c:strCache>
            </c:strRef>
          </c:tx>
          <c:spPr>
            <a:solidFill>
              <a:schemeClr val="accent2"/>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1-AD93-4B8C-A28D-C78704B24C7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'5MS GS Special Survey Results'!$B$168:$B$170</c:f>
              <c:strCache>
                <c:ptCount val="3"/>
                <c:pt idx="0">
                  <c:v>If your organisation's delivery of 5MS and GS has been impacted by the AEMC decision, is there any additional support that AEMO can provide to help mitigate this impact?</c:v>
                </c:pt>
                <c:pt idx="1">
                  <c:v>Considering your organisation's 5MS project current status, is your organisation on track to deliver against the new commencement dates?</c:v>
                </c:pt>
                <c:pt idx="2">
                  <c:v>Has your organisation previously decided to defer its project resources or activities in anticipation of the rule change determination?</c:v>
                </c:pt>
              </c:strCache>
            </c:strRef>
          </c:cat>
          <c:val>
            <c:numRef>
              <c:f>'5MS GS Special Survey Results'!$D$168:$D$170</c:f>
              <c:numCache>
                <c:formatCode>0%</c:formatCode>
                <c:ptCount val="3"/>
                <c:pt idx="0">
                  <c:v>0.81081081081081086</c:v>
                </c:pt>
                <c:pt idx="1">
                  <c:v>0</c:v>
                </c:pt>
                <c:pt idx="2">
                  <c:v>0.64864864864864868</c:v>
                </c:pt>
              </c:numCache>
            </c:numRef>
          </c:val>
          <c:extLst>
            <c:ext xmlns:c16="http://schemas.microsoft.com/office/drawing/2014/chart" uri="{C3380CC4-5D6E-409C-BE32-E72D297353CC}">
              <c16:uniqueId val="{00000002-AD93-4B8C-A28D-C78704B24C76}"/>
            </c:ext>
          </c:extLst>
        </c:ser>
        <c:dLbls>
          <c:dLblPos val="ctr"/>
          <c:showLegendKey val="0"/>
          <c:showVal val="1"/>
          <c:showCatName val="0"/>
          <c:showSerName val="0"/>
          <c:showPercent val="0"/>
          <c:showBubbleSize val="0"/>
        </c:dLbls>
        <c:gapWidth val="150"/>
        <c:overlap val="100"/>
        <c:axId val="1237331776"/>
        <c:axId val="1237328496"/>
      </c:barChart>
      <c:catAx>
        <c:axId val="12373317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90000"/>
                    <a:lumOff val="10000"/>
                  </a:schemeClr>
                </a:solidFill>
                <a:latin typeface="+mn-lt"/>
                <a:ea typeface="+mn-ea"/>
                <a:cs typeface="+mn-cs"/>
              </a:defRPr>
            </a:pPr>
            <a:endParaRPr lang="en-US"/>
          </a:p>
        </c:txPr>
        <c:crossAx val="1237328496"/>
        <c:crosses val="autoZero"/>
        <c:auto val="1"/>
        <c:lblAlgn val="ctr"/>
        <c:lblOffset val="100"/>
        <c:noMultiLvlLbl val="0"/>
      </c:catAx>
      <c:valAx>
        <c:axId val="1237328496"/>
        <c:scaling>
          <c:orientation val="minMax"/>
        </c:scaling>
        <c:delete val="1"/>
        <c:axPos val="b"/>
        <c:numFmt formatCode="0%" sourceLinked="1"/>
        <c:majorTickMark val="none"/>
        <c:minorTickMark val="none"/>
        <c:tickLblPos val="nextTo"/>
        <c:crossAx val="1237331776"/>
        <c:crosses val="autoZero"/>
        <c:crossBetween val="between"/>
      </c:valAx>
      <c:spPr>
        <a:noFill/>
        <a:ln>
          <a:noFill/>
        </a:ln>
        <a:effectLst/>
      </c:spPr>
    </c:plotArea>
    <c:legend>
      <c:legendPos val="r"/>
      <c:layout>
        <c:manualLayout>
          <c:xMode val="edge"/>
          <c:yMode val="edge"/>
          <c:x val="0.88014450755168394"/>
          <c:y val="0.16976977727676998"/>
          <c:w val="4.8883979306190206E-2"/>
          <c:h val="0.1842426273536983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642821173165645"/>
          <c:y val="0.11027568922305764"/>
          <c:w val="0.367933946975676"/>
          <c:h val="0.4253957537323792"/>
        </c:manualLayout>
      </c:layout>
      <c:barChart>
        <c:barDir val="bar"/>
        <c:grouping val="percentStacked"/>
        <c:varyColors val="0"/>
        <c:ser>
          <c:idx val="0"/>
          <c:order val="0"/>
          <c:tx>
            <c:strRef>
              <c:f>'5MS GS Special Survey Results'!$C$174</c:f>
              <c:strCache>
                <c:ptCount val="1"/>
                <c:pt idx="0">
                  <c:v>No change</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'5MS GS Special Survey Results'!$B$175</c:f>
              <c:strCache>
                <c:ptCount val="1"/>
                <c:pt idx="0">
                  <c:v>To what extent has your organisation's delivery of 5MS and GS changed as a result of the AEMC's decision to defer the rule commencement dates by 3 months?</c:v>
                </c:pt>
              </c:strCache>
            </c:strRef>
          </c:cat>
          <c:val>
            <c:numRef>
              <c:f>'5MS GS Special Survey Results'!$C$175</c:f>
              <c:numCache>
                <c:formatCode>0%</c:formatCode>
                <c:ptCount val="1"/>
                <c:pt idx="0">
                  <c:v>0.40540540540540543</c:v>
                </c:pt>
              </c:numCache>
            </c:numRef>
          </c:val>
          <c:extLst>
            <c:ext xmlns:c16="http://schemas.microsoft.com/office/drawing/2014/chart" uri="{C3380CC4-5D6E-409C-BE32-E72D297353CC}">
              <c16:uniqueId val="{00000000-53D2-4742-8333-398C38C1CDDC}"/>
            </c:ext>
          </c:extLst>
        </c:ser>
        <c:ser>
          <c:idx val="1"/>
          <c:order val="1"/>
          <c:tx>
            <c:strRef>
              <c:f>'5MS GS Special Survey Results'!$D$174</c:f>
              <c:strCache>
                <c:ptCount val="1"/>
                <c:pt idx="0">
                  <c:v>Minor change</c:v>
                </c:pt>
              </c:strCache>
            </c:strRef>
          </c:tx>
          <c:spPr>
            <a:solidFill>
              <a:schemeClr val="accent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'5MS GS Special Survey Results'!$B$175</c:f>
              <c:strCache>
                <c:ptCount val="1"/>
                <c:pt idx="0">
                  <c:v>To what extent has your organisation's delivery of 5MS and GS changed as a result of the AEMC's decision to defer the rule commencement dates by 3 months?</c:v>
                </c:pt>
              </c:strCache>
            </c:strRef>
          </c:cat>
          <c:val>
            <c:numRef>
              <c:f>'5MS GS Special Survey Results'!$D$175</c:f>
              <c:numCache>
                <c:formatCode>0%</c:formatCode>
                <c:ptCount val="1"/>
                <c:pt idx="0">
                  <c:v>0.54054054054054057</c:v>
                </c:pt>
              </c:numCache>
            </c:numRef>
          </c:val>
          <c:extLst>
            <c:ext xmlns:c16="http://schemas.microsoft.com/office/drawing/2014/chart" uri="{C3380CC4-5D6E-409C-BE32-E72D297353CC}">
              <c16:uniqueId val="{00000001-53D2-4742-8333-398C38C1CDDC}"/>
            </c:ext>
          </c:extLst>
        </c:ser>
        <c:ser>
          <c:idx val="2"/>
          <c:order val="2"/>
          <c:tx>
            <c:strRef>
              <c:f>'5MS GS Special Survey Results'!$E$174</c:f>
              <c:strCache>
                <c:ptCount val="1"/>
                <c:pt idx="0">
                  <c:v>Major change</c:v>
                </c:pt>
              </c:strCache>
            </c:strRef>
          </c:tx>
          <c:spPr>
            <a:solidFill>
              <a:srgbClr val="7030A0"/>
            </a:solidFill>
            <a:ln>
              <a:noFill/>
            </a:ln>
            <a:effectLst/>
          </c:spPr>
          <c:invertIfNegative val="0"/>
          <c:dLbls>
            <c:spPr>
              <a:solidFill>
                <a:srgbClr val="7030A0"/>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'5MS GS Special Survey Results'!$B$175</c:f>
              <c:strCache>
                <c:ptCount val="1"/>
                <c:pt idx="0">
                  <c:v>To what extent has your organisation's delivery of 5MS and GS changed as a result of the AEMC's decision to defer the rule commencement dates by 3 months?</c:v>
                </c:pt>
              </c:strCache>
            </c:strRef>
          </c:cat>
          <c:val>
            <c:numRef>
              <c:f>'5MS GS Special Survey Results'!$E$175</c:f>
              <c:numCache>
                <c:formatCode>0%</c:formatCode>
                <c:ptCount val="1"/>
                <c:pt idx="0">
                  <c:v>5.4054054054054057E-2</c:v>
                </c:pt>
              </c:numCache>
            </c:numRef>
          </c:val>
          <c:extLst>
            <c:ext xmlns:c16="http://schemas.microsoft.com/office/drawing/2014/chart" uri="{C3380CC4-5D6E-409C-BE32-E72D297353CC}">
              <c16:uniqueId val="{00000002-53D2-4742-8333-398C38C1CDDC}"/>
            </c:ext>
          </c:extLst>
        </c:ser>
        <c:dLbls>
          <c:dLblPos val="ctr"/>
          <c:showLegendKey val="0"/>
          <c:showVal val="1"/>
          <c:showCatName val="0"/>
          <c:showSerName val="0"/>
          <c:showPercent val="0"/>
          <c:showBubbleSize val="0"/>
        </c:dLbls>
        <c:gapWidth val="150"/>
        <c:overlap val="100"/>
        <c:axId val="1792049016"/>
        <c:axId val="1792050656"/>
      </c:barChart>
      <c:catAx>
        <c:axId val="17920490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b" anchorCtr="0"/>
          <a:lstStyle/>
          <a:p>
            <a:pPr>
              <a:defRPr sz="1100" b="0" i="0" u="none" strike="noStrike" kern="1200" baseline="0">
                <a:solidFill>
                  <a:schemeClr val="tx1">
                    <a:lumMod val="90000"/>
                    <a:lumOff val="10000"/>
                  </a:schemeClr>
                </a:solidFill>
                <a:latin typeface="+mn-lt"/>
                <a:ea typeface="+mn-ea"/>
                <a:cs typeface="+mn-cs"/>
              </a:defRPr>
            </a:pPr>
            <a:endParaRPr lang="en-US"/>
          </a:p>
        </c:txPr>
        <c:crossAx val="1792050656"/>
        <c:crosses val="autoZero"/>
        <c:auto val="1"/>
        <c:lblAlgn val="ctr"/>
        <c:lblOffset val="100"/>
        <c:noMultiLvlLbl val="0"/>
      </c:catAx>
      <c:valAx>
        <c:axId val="1792050656"/>
        <c:scaling>
          <c:orientation val="minMax"/>
        </c:scaling>
        <c:delete val="1"/>
        <c:axPos val="b"/>
        <c:numFmt formatCode="0%" sourceLinked="1"/>
        <c:majorTickMark val="none"/>
        <c:minorTickMark val="none"/>
        <c:tickLblPos val="nextTo"/>
        <c:crossAx val="1792049016"/>
        <c:crosses val="autoZero"/>
        <c:crossBetween val="between"/>
      </c:valAx>
      <c:spPr>
        <a:noFill/>
        <a:ln>
          <a:noFill/>
        </a:ln>
        <a:effectLst/>
      </c:spPr>
    </c:plotArea>
    <c:legend>
      <c:legendPos val="r"/>
      <c:layout>
        <c:manualLayout>
          <c:xMode val="edge"/>
          <c:yMode val="edge"/>
          <c:x val="0.87365573902946236"/>
          <c:y val="0.14708268680468983"/>
          <c:w val="0.1173880621223713"/>
          <c:h val="0.4327116014120772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852887206657449"/>
          <c:y val="0.15350230297610862"/>
          <c:w val="0.4541020010147595"/>
          <c:h val="0.5937367001255931"/>
        </c:manualLayout>
      </c:layout>
      <c:barChart>
        <c:barDir val="bar"/>
        <c:grouping val="percentStacked"/>
        <c:varyColors val="0"/>
        <c:ser>
          <c:idx val="0"/>
          <c:order val="0"/>
          <c:tx>
            <c:strRef>
              <c:f>'5MS GS Special Survey Results'!$C$247</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'5MS GS Special Survey Results'!$B$248:$B$251</c:f>
              <c:strCache>
                <c:ptCount val="4"/>
                <c:pt idx="0">
                  <c:v>For type 4 and 4A metering,  is your organisation intending to commence relevant meter transition activities before the 5MS commencement date?</c:v>
                </c:pt>
                <c:pt idx="1">
                  <c:v>Does your business currently support, or is intending to develop meter data aggregation capability (e.g. 5 to 30 or 15-minute intervals)?</c:v>
                </c:pt>
                <c:pt idx="2">
                  <c:v>Are you intending to enter into agreements to deliver or receive metering data in sub-multiples of a trading interval (NER Chapter 7.10.5)?</c:v>
                </c:pt>
                <c:pt idx="3">
                  <c:v>Does your organisation intend to commence 5-minute bidding during the bidding transition period (1 Apr 2021 to 1 Oct 2021)?</c:v>
                </c:pt>
              </c:strCache>
            </c:strRef>
          </c:cat>
          <c:val>
            <c:numRef>
              <c:f>'5MS GS Special Survey Results'!$C$248:$C$251</c:f>
              <c:numCache>
                <c:formatCode>#,##0</c:formatCode>
                <c:ptCount val="4"/>
                <c:pt idx="0">
                  <c:v>4</c:v>
                </c:pt>
                <c:pt idx="1">
                  <c:v>5</c:v>
                </c:pt>
                <c:pt idx="2">
                  <c:v>6</c:v>
                </c:pt>
                <c:pt idx="3" formatCode="General">
                  <c:v>13</c:v>
                </c:pt>
              </c:numCache>
            </c:numRef>
          </c:val>
          <c:extLst>
            <c:ext xmlns:c16="http://schemas.microsoft.com/office/drawing/2014/chart" uri="{C3380CC4-5D6E-409C-BE32-E72D297353CC}">
              <c16:uniqueId val="{00000000-2D62-4CBC-AB49-0E53D40B2AB4}"/>
            </c:ext>
          </c:extLst>
        </c:ser>
        <c:ser>
          <c:idx val="1"/>
          <c:order val="1"/>
          <c:tx>
            <c:strRef>
              <c:f>'5MS GS Special Survey Results'!$D$247</c:f>
              <c:strCache>
                <c:ptCount val="1"/>
                <c:pt idx="0">
                  <c:v>No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'5MS GS Special Survey Results'!$B$248:$B$251</c:f>
              <c:strCache>
                <c:ptCount val="4"/>
                <c:pt idx="0">
                  <c:v>For type 4 and 4A metering,  is your organisation intending to commence relevant meter transition activities before the 5MS commencement date?</c:v>
                </c:pt>
                <c:pt idx="1">
                  <c:v>Does your business currently support, or is intending to develop meter data aggregation capability (e.g. 5 to 30 or 15-minute intervals)?</c:v>
                </c:pt>
                <c:pt idx="2">
                  <c:v>Are you intending to enter into agreements to deliver or receive metering data in sub-multiples of a trading interval (NER Chapter 7.10.5)?</c:v>
                </c:pt>
                <c:pt idx="3">
                  <c:v>Does your organisation intend to commence 5-minute bidding during the bidding transition period (1 Apr 2021 to 1 Oct 2021)?</c:v>
                </c:pt>
              </c:strCache>
            </c:strRef>
          </c:cat>
          <c:val>
            <c:numRef>
              <c:f>'5MS GS Special Survey Results'!$D$248:$D$251</c:f>
              <c:numCache>
                <c:formatCode>#,##0</c:formatCode>
                <c:ptCount val="4"/>
                <c:pt idx="0">
                  <c:v>10</c:v>
                </c:pt>
                <c:pt idx="1">
                  <c:v>7</c:v>
                </c:pt>
                <c:pt idx="2">
                  <c:v>25</c:v>
                </c:pt>
                <c:pt idx="3" formatCode="General">
                  <c:v>2</c:v>
                </c:pt>
              </c:numCache>
            </c:numRef>
          </c:val>
          <c:extLst>
            <c:ext xmlns:c16="http://schemas.microsoft.com/office/drawing/2014/chart" uri="{C3380CC4-5D6E-409C-BE32-E72D297353CC}">
              <c16:uniqueId val="{00000001-2D62-4CBC-AB49-0E53D40B2AB4}"/>
            </c:ext>
          </c:extLst>
        </c:ser>
        <c:dLbls>
          <c:dLblPos val="ctr"/>
          <c:showLegendKey val="0"/>
          <c:showVal val="1"/>
          <c:showCatName val="0"/>
          <c:showSerName val="0"/>
          <c:showPercent val="0"/>
          <c:showBubbleSize val="0"/>
        </c:dLbls>
        <c:gapWidth val="150"/>
        <c:overlap val="100"/>
        <c:axId val="1237331776"/>
        <c:axId val="1237328496"/>
      </c:barChart>
      <c:catAx>
        <c:axId val="12373317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237328496"/>
        <c:crosses val="autoZero"/>
        <c:auto val="1"/>
        <c:lblAlgn val="ctr"/>
        <c:lblOffset val="100"/>
        <c:noMultiLvlLbl val="0"/>
      </c:catAx>
      <c:valAx>
        <c:axId val="1237328496"/>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37331776"/>
        <c:crosses val="autoZero"/>
        <c:crossBetween val="between"/>
      </c:valAx>
      <c:spPr>
        <a:noFill/>
        <a:ln>
          <a:noFill/>
        </a:ln>
        <a:effectLst/>
      </c:spPr>
    </c:plotArea>
    <c:legend>
      <c:legendPos val="b"/>
      <c:layout>
        <c:manualLayout>
          <c:xMode val="edge"/>
          <c:yMode val="edge"/>
          <c:x val="0.50572519127802962"/>
          <c:y val="0.83186129902994721"/>
          <c:w val="0.46402576542793883"/>
          <c:h val="6.8057606717253916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E1704C-2E12-4B78-9687-D4158D4E9083}"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endParaRPr lang="en-AU"/>
        </a:p>
      </dgm:t>
    </dgm:pt>
    <dgm:pt modelId="{BC2A3799-0999-4315-B8E8-6D45EFEA5D06}">
      <dgm:prSet phldrT="[Text]" custT="1"/>
      <dgm:spPr/>
      <dgm:t>
        <a:bodyPr/>
        <a:lstStyle/>
        <a:p>
          <a:r>
            <a:rPr lang="en-AU" sz="1400" b="1" dirty="0"/>
            <a:t>MARKET READINESS STRATEGY</a:t>
          </a:r>
        </a:p>
      </dgm:t>
    </dgm:pt>
    <dgm:pt modelId="{88EDC9AB-ED41-4677-BC45-176220DFF5A5}" type="parTrans" cxnId="{D6A977B7-C398-4308-AAA5-606DA5BF80E5}">
      <dgm:prSet/>
      <dgm:spPr/>
      <dgm:t>
        <a:bodyPr/>
        <a:lstStyle/>
        <a:p>
          <a:endParaRPr lang="en-AU" sz="1400"/>
        </a:p>
      </dgm:t>
    </dgm:pt>
    <dgm:pt modelId="{B9CD009C-9C6E-407D-90EB-0148D04FAB92}" type="sibTrans" cxnId="{D6A977B7-C398-4308-AAA5-606DA5BF80E5}">
      <dgm:prSet/>
      <dgm:spPr/>
      <dgm:t>
        <a:bodyPr/>
        <a:lstStyle/>
        <a:p>
          <a:endParaRPr lang="en-AU" sz="1400"/>
        </a:p>
      </dgm:t>
    </dgm:pt>
    <dgm:pt modelId="{7714CE9F-4F9B-4F6D-B992-6193657635C4}">
      <dgm:prSet custT="1"/>
      <dgm:spPr/>
      <dgm:t>
        <a:bodyPr/>
        <a:lstStyle/>
        <a:p>
          <a:r>
            <a:rPr lang="en-AU" sz="1400" b="1" dirty="0"/>
            <a:t>INDUSTRY READINESS REPORTING PLAN</a:t>
          </a:r>
        </a:p>
      </dgm:t>
    </dgm:pt>
    <dgm:pt modelId="{A2B52AE3-2373-4912-A909-6BE1903EE04C}" type="parTrans" cxnId="{DC5CA33D-D3C5-4329-9619-4C73800F0E65}">
      <dgm:prSet/>
      <dgm:spPr/>
      <dgm:t>
        <a:bodyPr/>
        <a:lstStyle/>
        <a:p>
          <a:endParaRPr lang="en-AU" sz="1400"/>
        </a:p>
      </dgm:t>
    </dgm:pt>
    <dgm:pt modelId="{82622225-F4E1-4EB8-A0CB-FC024398EE20}" type="sibTrans" cxnId="{DC5CA33D-D3C5-4329-9619-4C73800F0E65}">
      <dgm:prSet/>
      <dgm:spPr/>
      <dgm:t>
        <a:bodyPr/>
        <a:lstStyle/>
        <a:p>
          <a:endParaRPr lang="en-AU" sz="1400"/>
        </a:p>
      </dgm:t>
    </dgm:pt>
    <dgm:pt modelId="{9DAC5507-D514-43AE-AFCA-68DFDE7E6604}">
      <dgm:prSet custT="1"/>
      <dgm:spPr/>
      <dgm:t>
        <a:bodyPr/>
        <a:lstStyle/>
        <a:p>
          <a:r>
            <a:rPr lang="en-AU" sz="1400" b="1" dirty="0"/>
            <a:t>MSP ACCREDITATION UPDATE PLAN</a:t>
          </a:r>
        </a:p>
      </dgm:t>
    </dgm:pt>
    <dgm:pt modelId="{0F3D2522-3379-4B83-96FE-1770220EF9E2}" type="parTrans" cxnId="{29D818D7-864D-4442-B908-BFF6E32BD47B}">
      <dgm:prSet/>
      <dgm:spPr/>
      <dgm:t>
        <a:bodyPr/>
        <a:lstStyle/>
        <a:p>
          <a:endParaRPr lang="en-AU" sz="1400"/>
        </a:p>
      </dgm:t>
    </dgm:pt>
    <dgm:pt modelId="{14C21B61-26FE-4D9D-A8BC-A586831D9B6F}" type="sibTrans" cxnId="{29D818D7-864D-4442-B908-BFF6E32BD47B}">
      <dgm:prSet/>
      <dgm:spPr/>
      <dgm:t>
        <a:bodyPr/>
        <a:lstStyle/>
        <a:p>
          <a:endParaRPr lang="en-AU" sz="1400"/>
        </a:p>
      </dgm:t>
    </dgm:pt>
    <dgm:pt modelId="{83611BF5-04EC-45DF-8629-B1018B8663CC}">
      <dgm:prSet custT="1"/>
      <dgm:spPr/>
      <dgm:t>
        <a:bodyPr/>
        <a:lstStyle/>
        <a:p>
          <a:r>
            <a:rPr lang="en-AU" sz="1400" b="1" dirty="0"/>
            <a:t>INDUSTRY TRANSITION &amp; GO-LIVE STRATEGY</a:t>
          </a:r>
        </a:p>
      </dgm:t>
    </dgm:pt>
    <dgm:pt modelId="{C4E1946A-9D5E-472D-9CDF-C71195AFEC50}" type="parTrans" cxnId="{D1ECA675-921A-491C-8610-8F74354049E4}">
      <dgm:prSet/>
      <dgm:spPr/>
      <dgm:t>
        <a:bodyPr/>
        <a:lstStyle/>
        <a:p>
          <a:endParaRPr lang="en-AU" sz="1400"/>
        </a:p>
      </dgm:t>
    </dgm:pt>
    <dgm:pt modelId="{CCE5BC40-D873-4C51-ACF7-FBD52C134559}" type="sibTrans" cxnId="{D1ECA675-921A-491C-8610-8F74354049E4}">
      <dgm:prSet/>
      <dgm:spPr/>
      <dgm:t>
        <a:bodyPr/>
        <a:lstStyle/>
        <a:p>
          <a:endParaRPr lang="en-AU" sz="1400"/>
        </a:p>
      </dgm:t>
    </dgm:pt>
    <dgm:pt modelId="{394B3B65-EC89-46BC-8432-0E1971D4C78D}">
      <dgm:prSet custT="1"/>
      <dgm:spPr/>
      <dgm:t>
        <a:bodyPr/>
        <a:lstStyle/>
        <a:p>
          <a:r>
            <a:rPr lang="en-AU" sz="1400" b="1" dirty="0"/>
            <a:t>INDUSTRY TESTING &amp; MARKET TRIALS STRATEGY</a:t>
          </a:r>
        </a:p>
      </dgm:t>
    </dgm:pt>
    <dgm:pt modelId="{B4DE000B-0D69-44FF-9C15-A8255B75E963}" type="parTrans" cxnId="{3DC89412-4FFA-453E-8ECE-A47A8E420210}">
      <dgm:prSet/>
      <dgm:spPr/>
      <dgm:t>
        <a:bodyPr/>
        <a:lstStyle/>
        <a:p>
          <a:endParaRPr lang="en-AU" sz="1400"/>
        </a:p>
      </dgm:t>
    </dgm:pt>
    <dgm:pt modelId="{6B447AF2-CF93-436A-95F8-0B8D1774D23B}" type="sibTrans" cxnId="{3DC89412-4FFA-453E-8ECE-A47A8E420210}">
      <dgm:prSet/>
      <dgm:spPr/>
      <dgm:t>
        <a:bodyPr/>
        <a:lstStyle/>
        <a:p>
          <a:endParaRPr lang="en-AU" sz="1400"/>
        </a:p>
      </dgm:t>
    </dgm:pt>
    <dgm:pt modelId="{766275AA-40B7-4968-8B93-32B3A54C4152}">
      <dgm:prSet custT="1"/>
      <dgm:spPr/>
      <dgm:t>
        <a:bodyPr/>
        <a:lstStyle/>
        <a:p>
          <a:pPr algn="l">
            <a:buNone/>
          </a:pPr>
          <a:r>
            <a:rPr lang="en-AU" sz="1400" b="1" u="none" dirty="0"/>
            <a:t> </a:t>
          </a:r>
          <a:r>
            <a:rPr lang="en-AU" sz="1400" b="1" u="sng" dirty="0"/>
            <a:t>TEST PLANS</a:t>
          </a:r>
        </a:p>
      </dgm:t>
    </dgm:pt>
    <dgm:pt modelId="{A30F4D69-EA86-4DC1-A9BC-35E817356B58}" type="parTrans" cxnId="{3E5E7F58-4D62-4369-B6DD-EA3AA29A4B75}">
      <dgm:prSet/>
      <dgm:spPr/>
      <dgm:t>
        <a:bodyPr/>
        <a:lstStyle/>
        <a:p>
          <a:endParaRPr lang="en-AU" sz="1400"/>
        </a:p>
      </dgm:t>
    </dgm:pt>
    <dgm:pt modelId="{6800C41D-C24A-4FFB-9777-059D105DBB6A}" type="sibTrans" cxnId="{3E5E7F58-4D62-4369-B6DD-EA3AA29A4B75}">
      <dgm:prSet/>
      <dgm:spPr/>
      <dgm:t>
        <a:bodyPr/>
        <a:lstStyle/>
        <a:p>
          <a:endParaRPr lang="en-AU" sz="1400"/>
        </a:p>
      </dgm:t>
    </dgm:pt>
    <dgm:pt modelId="{1DB7023E-BE72-463F-9A41-66F47CB4E090}">
      <dgm:prSet custT="1"/>
      <dgm:spPr/>
      <dgm:t>
        <a:bodyPr/>
        <a:lstStyle/>
        <a:p>
          <a:pPr algn="l">
            <a:buNone/>
          </a:pPr>
          <a:r>
            <a:rPr lang="en-AU" sz="1400" b="1" u="none" dirty="0"/>
            <a:t> </a:t>
          </a:r>
          <a:r>
            <a:rPr lang="en-AU" sz="1400" b="1" u="sng" dirty="0"/>
            <a:t>TRANSITION PLANS</a:t>
          </a:r>
          <a:endParaRPr lang="en-AU" sz="1400" b="1" dirty="0"/>
        </a:p>
        <a:p>
          <a:pPr algn="l">
            <a:buFont typeface="Arial" panose="020B0604020202020204" pitchFamily="34" charset="0"/>
            <a:buNone/>
          </a:pPr>
          <a:r>
            <a:rPr lang="en-AU" sz="1400" dirty="0"/>
            <a:t>- Metering</a:t>
          </a:r>
        </a:p>
        <a:p>
          <a:pPr algn="l">
            <a:buFont typeface="Arial" panose="020B0604020202020204" pitchFamily="34" charset="0"/>
            <a:buNone/>
          </a:pPr>
          <a:r>
            <a:rPr lang="en-AU" sz="1400" dirty="0"/>
            <a:t>- Bidding</a:t>
          </a:r>
        </a:p>
      </dgm:t>
    </dgm:pt>
    <dgm:pt modelId="{866CFF04-22B8-4EA8-B976-51315B11B15E}" type="parTrans" cxnId="{8A0083CB-3786-4CE4-ADCF-600AB359085D}">
      <dgm:prSet/>
      <dgm:spPr/>
      <dgm:t>
        <a:bodyPr/>
        <a:lstStyle/>
        <a:p>
          <a:endParaRPr lang="en-AU" sz="1400"/>
        </a:p>
      </dgm:t>
    </dgm:pt>
    <dgm:pt modelId="{CC2B80F5-D372-43AF-A044-20633854F22E}" type="sibTrans" cxnId="{8A0083CB-3786-4CE4-ADCF-600AB359085D}">
      <dgm:prSet/>
      <dgm:spPr/>
      <dgm:t>
        <a:bodyPr/>
        <a:lstStyle/>
        <a:p>
          <a:endParaRPr lang="en-AU" sz="1400"/>
        </a:p>
      </dgm:t>
    </dgm:pt>
    <dgm:pt modelId="{74090A4E-FAFA-4581-87E6-968F817387AF}">
      <dgm:prSet custT="1"/>
      <dgm:spPr/>
      <dgm:t>
        <a:bodyPr/>
        <a:lstStyle/>
        <a:p>
          <a:pPr algn="l"/>
          <a:r>
            <a:rPr lang="en-AU" sz="1400" b="1" u="none" dirty="0"/>
            <a:t> </a:t>
          </a:r>
          <a:r>
            <a:rPr lang="en-AU" sz="1400" b="1" u="sng" dirty="0"/>
            <a:t>GO-LIVE PLANS</a:t>
          </a:r>
        </a:p>
      </dgm:t>
    </dgm:pt>
    <dgm:pt modelId="{E0968B2E-E176-40FF-BA41-04CFB37EBF40}" type="parTrans" cxnId="{F2AE329B-C02C-41B7-A9C1-27C67C87ED5E}">
      <dgm:prSet/>
      <dgm:spPr/>
      <dgm:t>
        <a:bodyPr/>
        <a:lstStyle/>
        <a:p>
          <a:endParaRPr lang="en-AU" sz="1400"/>
        </a:p>
      </dgm:t>
    </dgm:pt>
    <dgm:pt modelId="{CC31F42E-0FDF-417F-8CEA-07A0B2D700B8}" type="sibTrans" cxnId="{F2AE329B-C02C-41B7-A9C1-27C67C87ED5E}">
      <dgm:prSet/>
      <dgm:spPr/>
      <dgm:t>
        <a:bodyPr/>
        <a:lstStyle/>
        <a:p>
          <a:endParaRPr lang="en-AU" sz="1400"/>
        </a:p>
      </dgm:t>
    </dgm:pt>
    <dgm:pt modelId="{4B3F0E73-33A9-4897-930E-3128D17A989E}">
      <dgm:prSet phldrT="[Text]" custT="1"/>
      <dgm:spPr/>
      <dgm:t>
        <a:bodyPr/>
        <a:lstStyle/>
        <a:p>
          <a:pPr algn="l"/>
          <a:r>
            <a:rPr lang="en-AU" sz="1400" b="1" dirty="0"/>
            <a:t> CONTINGENCY PLAN</a:t>
          </a:r>
        </a:p>
      </dgm:t>
    </dgm:pt>
    <dgm:pt modelId="{DDAA6B9A-B72C-4C1F-8C24-9B4E6F402D53}" type="parTrans" cxnId="{F08DDDC3-C676-4FB2-97E6-42257384DF28}">
      <dgm:prSet/>
      <dgm:spPr/>
      <dgm:t>
        <a:bodyPr/>
        <a:lstStyle/>
        <a:p>
          <a:endParaRPr lang="en-AU" sz="1400"/>
        </a:p>
      </dgm:t>
    </dgm:pt>
    <dgm:pt modelId="{A19E005E-F264-4608-B196-D0BFBD72FBDD}" type="sibTrans" cxnId="{F08DDDC3-C676-4FB2-97E6-42257384DF28}">
      <dgm:prSet/>
      <dgm:spPr/>
      <dgm:t>
        <a:bodyPr/>
        <a:lstStyle/>
        <a:p>
          <a:endParaRPr lang="en-AU" sz="1400"/>
        </a:p>
      </dgm:t>
    </dgm:pt>
    <dgm:pt modelId="{D94D4BED-A02E-4D71-AA39-01ECD49ADC9F}">
      <dgm:prSet phldrT="[Text]" custT="1"/>
      <dgm:spPr/>
      <dgm:t>
        <a:bodyPr/>
        <a:lstStyle/>
        <a:p>
          <a:r>
            <a:rPr lang="en-AU" sz="1400" dirty="0"/>
            <a:t>Market readiness reports</a:t>
          </a:r>
        </a:p>
      </dgm:t>
    </dgm:pt>
    <dgm:pt modelId="{E7B66F9F-069E-4C3C-BDF0-9A9F3DE16877}" type="parTrans" cxnId="{426C9AAA-D932-4411-9EBD-F863EB4A6684}">
      <dgm:prSet/>
      <dgm:spPr/>
      <dgm:t>
        <a:bodyPr/>
        <a:lstStyle/>
        <a:p>
          <a:endParaRPr lang="en-AU" sz="1400"/>
        </a:p>
      </dgm:t>
    </dgm:pt>
    <dgm:pt modelId="{62D658D6-25E9-4DA4-A322-D5F51FC0752E}" type="sibTrans" cxnId="{426C9AAA-D932-4411-9EBD-F863EB4A6684}">
      <dgm:prSet/>
      <dgm:spPr/>
      <dgm:t>
        <a:bodyPr/>
        <a:lstStyle/>
        <a:p>
          <a:endParaRPr lang="en-AU" sz="1400"/>
        </a:p>
      </dgm:t>
    </dgm:pt>
    <dgm:pt modelId="{B90051A1-72B0-4C54-9F67-2B03C6799518}">
      <dgm:prSet phldrT="[Text]" custT="1"/>
      <dgm:spPr/>
      <dgm:t>
        <a:bodyPr/>
        <a:lstStyle/>
        <a:p>
          <a:r>
            <a:rPr lang="en-AU" sz="1400" dirty="0"/>
            <a:t>Readiness assessment questionnaires</a:t>
          </a:r>
        </a:p>
      </dgm:t>
    </dgm:pt>
    <dgm:pt modelId="{A0A65CF9-AF43-4D9D-B025-E6CD38DE3924}" type="parTrans" cxnId="{8D51F959-C859-42DB-BB46-3E63D084A8F5}">
      <dgm:prSet/>
      <dgm:spPr/>
      <dgm:t>
        <a:bodyPr/>
        <a:lstStyle/>
        <a:p>
          <a:endParaRPr lang="en-AU" sz="1400"/>
        </a:p>
      </dgm:t>
    </dgm:pt>
    <dgm:pt modelId="{B89791EF-69C5-48F7-8AD7-8FD890FE2D4C}" type="sibTrans" cxnId="{8D51F959-C859-42DB-BB46-3E63D084A8F5}">
      <dgm:prSet/>
      <dgm:spPr/>
      <dgm:t>
        <a:bodyPr/>
        <a:lstStyle/>
        <a:p>
          <a:endParaRPr lang="en-AU" sz="1400"/>
        </a:p>
      </dgm:t>
    </dgm:pt>
    <dgm:pt modelId="{606F8B05-3953-4C8F-9808-259865F1AABD}">
      <dgm:prSet phldrT="[Text]" custT="1"/>
      <dgm:spPr/>
      <dgm:t>
        <a:bodyPr lIns="72000"/>
        <a:lstStyle/>
        <a:p>
          <a:pPr algn="l"/>
          <a:r>
            <a:rPr lang="en-AU" sz="1400" b="1" u="none" dirty="0"/>
            <a:t> </a:t>
          </a:r>
          <a:r>
            <a:rPr lang="en-AU" sz="1400" b="1" u="sng" dirty="0"/>
            <a:t>TRANSITION REFERENCE MATERIAL</a:t>
          </a:r>
        </a:p>
        <a:p>
          <a:pPr algn="l"/>
          <a:r>
            <a:rPr lang="en-AU" sz="1400" dirty="0"/>
            <a:t>- CNDS and Meter Data Delivery Clarifications</a:t>
          </a:r>
        </a:p>
      </dgm:t>
    </dgm:pt>
    <dgm:pt modelId="{0D9AF238-63F5-4D74-9D83-7211D0153C3F}" type="parTrans" cxnId="{B954FE72-AD8E-4C27-890E-9F3C343EEE5A}">
      <dgm:prSet/>
      <dgm:spPr/>
      <dgm:t>
        <a:bodyPr/>
        <a:lstStyle/>
        <a:p>
          <a:endParaRPr lang="en-AU"/>
        </a:p>
      </dgm:t>
    </dgm:pt>
    <dgm:pt modelId="{0FB41D63-C8D0-47DD-A2F9-FFACEDAF1893}" type="sibTrans" cxnId="{B954FE72-AD8E-4C27-890E-9F3C343EEE5A}">
      <dgm:prSet/>
      <dgm:spPr/>
      <dgm:t>
        <a:bodyPr/>
        <a:lstStyle/>
        <a:p>
          <a:endParaRPr lang="en-AU"/>
        </a:p>
      </dgm:t>
    </dgm:pt>
    <dgm:pt modelId="{1B8150CE-F41B-43BA-814D-611F3725B98A}" type="pres">
      <dgm:prSet presAssocID="{2AE1704C-2E12-4B78-9687-D4158D4E9083}" presName="hierChild1" presStyleCnt="0">
        <dgm:presLayoutVars>
          <dgm:orgChart val="1"/>
          <dgm:chPref val="1"/>
          <dgm:dir/>
          <dgm:animOne val="branch"/>
          <dgm:animLvl val="lvl"/>
          <dgm:resizeHandles/>
        </dgm:presLayoutVars>
      </dgm:prSet>
      <dgm:spPr/>
    </dgm:pt>
    <dgm:pt modelId="{75CB2EF9-6230-4F69-92E9-257351640C62}" type="pres">
      <dgm:prSet presAssocID="{BC2A3799-0999-4315-B8E8-6D45EFEA5D06}" presName="hierRoot1" presStyleCnt="0">
        <dgm:presLayoutVars>
          <dgm:hierBranch val="init"/>
        </dgm:presLayoutVars>
      </dgm:prSet>
      <dgm:spPr/>
    </dgm:pt>
    <dgm:pt modelId="{4701B9EA-7C56-4B7A-A3DC-CEC28C3547BC}" type="pres">
      <dgm:prSet presAssocID="{BC2A3799-0999-4315-B8E8-6D45EFEA5D06}" presName="rootComposite1" presStyleCnt="0"/>
      <dgm:spPr/>
    </dgm:pt>
    <dgm:pt modelId="{96BD5EF3-C0A5-4750-B4B0-C1065AFE4988}" type="pres">
      <dgm:prSet presAssocID="{BC2A3799-0999-4315-B8E8-6D45EFEA5D06}" presName="rootText1" presStyleLbl="node0" presStyleIdx="0" presStyleCnt="1" custScaleX="148276" custScaleY="166426" custLinFactNeighborY="20491">
        <dgm:presLayoutVars>
          <dgm:chPref val="3"/>
        </dgm:presLayoutVars>
      </dgm:prSet>
      <dgm:spPr/>
    </dgm:pt>
    <dgm:pt modelId="{D019AA42-149B-4219-A977-8EA403BB91D7}" type="pres">
      <dgm:prSet presAssocID="{BC2A3799-0999-4315-B8E8-6D45EFEA5D06}" presName="rootConnector1" presStyleLbl="node1" presStyleIdx="0" presStyleCnt="0"/>
      <dgm:spPr/>
    </dgm:pt>
    <dgm:pt modelId="{47C921C3-25EF-4952-856A-1C637FC78CEC}" type="pres">
      <dgm:prSet presAssocID="{BC2A3799-0999-4315-B8E8-6D45EFEA5D06}" presName="hierChild2" presStyleCnt="0"/>
      <dgm:spPr/>
    </dgm:pt>
    <dgm:pt modelId="{80B51BFC-463F-419D-AA1C-0D0C33B50C4A}" type="pres">
      <dgm:prSet presAssocID="{A2B52AE3-2373-4912-A909-6BE1903EE04C}" presName="Name37" presStyleLbl="parChTrans1D2" presStyleIdx="0" presStyleCnt="4"/>
      <dgm:spPr/>
    </dgm:pt>
    <dgm:pt modelId="{1A286FCF-345B-4C0E-AB12-526698F2FA8D}" type="pres">
      <dgm:prSet presAssocID="{7714CE9F-4F9B-4F6D-B992-6193657635C4}" presName="hierRoot2" presStyleCnt="0">
        <dgm:presLayoutVars>
          <dgm:hierBranch val="init"/>
        </dgm:presLayoutVars>
      </dgm:prSet>
      <dgm:spPr/>
    </dgm:pt>
    <dgm:pt modelId="{0D944EC0-C0C7-4F07-855B-CE10F341BECD}" type="pres">
      <dgm:prSet presAssocID="{7714CE9F-4F9B-4F6D-B992-6193657635C4}" presName="rootComposite" presStyleCnt="0"/>
      <dgm:spPr/>
    </dgm:pt>
    <dgm:pt modelId="{32949A65-AC1E-4E5D-97F6-8EAACC77D808}" type="pres">
      <dgm:prSet presAssocID="{7714CE9F-4F9B-4F6D-B992-6193657635C4}" presName="rootText" presStyleLbl="node2" presStyleIdx="0" presStyleCnt="4" custScaleX="176138" custScaleY="153565" custLinFactNeighborX="-27662" custLinFactNeighborY="41595">
        <dgm:presLayoutVars>
          <dgm:chPref val="3"/>
        </dgm:presLayoutVars>
      </dgm:prSet>
      <dgm:spPr/>
    </dgm:pt>
    <dgm:pt modelId="{2A730A12-4AB5-400E-A132-1E6831341427}" type="pres">
      <dgm:prSet presAssocID="{7714CE9F-4F9B-4F6D-B992-6193657635C4}" presName="rootConnector" presStyleLbl="node2" presStyleIdx="0" presStyleCnt="4"/>
      <dgm:spPr/>
    </dgm:pt>
    <dgm:pt modelId="{A71B3DF5-F414-4D34-9C0A-FEBD10ACC5BD}" type="pres">
      <dgm:prSet presAssocID="{7714CE9F-4F9B-4F6D-B992-6193657635C4}" presName="hierChild4" presStyleCnt="0"/>
      <dgm:spPr/>
    </dgm:pt>
    <dgm:pt modelId="{FDFC6F46-333F-4D96-A64D-F6458833774F}" type="pres">
      <dgm:prSet presAssocID="{A0A65CF9-AF43-4D9D-B025-E6CD38DE3924}" presName="Name37" presStyleLbl="parChTrans1D3" presStyleIdx="0" presStyleCnt="7"/>
      <dgm:spPr/>
    </dgm:pt>
    <dgm:pt modelId="{9F48D499-F264-491F-841D-CE4701083FAB}" type="pres">
      <dgm:prSet presAssocID="{B90051A1-72B0-4C54-9F67-2B03C6799518}" presName="hierRoot2" presStyleCnt="0">
        <dgm:presLayoutVars>
          <dgm:hierBranch val="init"/>
        </dgm:presLayoutVars>
      </dgm:prSet>
      <dgm:spPr/>
    </dgm:pt>
    <dgm:pt modelId="{1323B7C5-CB7F-4B64-9675-4CE06593376D}" type="pres">
      <dgm:prSet presAssocID="{B90051A1-72B0-4C54-9F67-2B03C6799518}" presName="rootComposite" presStyleCnt="0"/>
      <dgm:spPr/>
    </dgm:pt>
    <dgm:pt modelId="{BA0C2DB3-EBE5-476C-A9DE-A65E61AFEAE9}" type="pres">
      <dgm:prSet presAssocID="{B90051A1-72B0-4C54-9F67-2B03C6799518}" presName="rootText" presStyleLbl="node3" presStyleIdx="0" presStyleCnt="7" custScaleX="154424" custScaleY="142798" custLinFactNeighborX="-50304" custLinFactNeighborY="20603">
        <dgm:presLayoutVars>
          <dgm:chPref val="3"/>
        </dgm:presLayoutVars>
      </dgm:prSet>
      <dgm:spPr/>
    </dgm:pt>
    <dgm:pt modelId="{7030FA4C-CA74-450E-AEAE-6F07C700F895}" type="pres">
      <dgm:prSet presAssocID="{B90051A1-72B0-4C54-9F67-2B03C6799518}" presName="rootConnector" presStyleLbl="node3" presStyleIdx="0" presStyleCnt="7"/>
      <dgm:spPr/>
    </dgm:pt>
    <dgm:pt modelId="{B5371878-3047-438E-9B5E-9F103E13A009}" type="pres">
      <dgm:prSet presAssocID="{B90051A1-72B0-4C54-9F67-2B03C6799518}" presName="hierChild4" presStyleCnt="0"/>
      <dgm:spPr/>
    </dgm:pt>
    <dgm:pt modelId="{C6EDD072-0694-48A2-9478-0B47F8220AC0}" type="pres">
      <dgm:prSet presAssocID="{B90051A1-72B0-4C54-9F67-2B03C6799518}" presName="hierChild5" presStyleCnt="0"/>
      <dgm:spPr/>
    </dgm:pt>
    <dgm:pt modelId="{75D52F63-D5E0-4D56-A54C-9EFAD10A7693}" type="pres">
      <dgm:prSet presAssocID="{E7B66F9F-069E-4C3C-BDF0-9A9F3DE16877}" presName="Name37" presStyleLbl="parChTrans1D3" presStyleIdx="1" presStyleCnt="7"/>
      <dgm:spPr/>
    </dgm:pt>
    <dgm:pt modelId="{289FC779-E40A-4DB5-AD2F-FC26F2B36667}" type="pres">
      <dgm:prSet presAssocID="{D94D4BED-A02E-4D71-AA39-01ECD49ADC9F}" presName="hierRoot2" presStyleCnt="0">
        <dgm:presLayoutVars>
          <dgm:hierBranch val="init"/>
        </dgm:presLayoutVars>
      </dgm:prSet>
      <dgm:spPr/>
    </dgm:pt>
    <dgm:pt modelId="{38EB85F2-DD62-44F7-9721-19801F2FFF8A}" type="pres">
      <dgm:prSet presAssocID="{D94D4BED-A02E-4D71-AA39-01ECD49ADC9F}" presName="rootComposite" presStyleCnt="0"/>
      <dgm:spPr/>
    </dgm:pt>
    <dgm:pt modelId="{59F680EA-E523-4983-A34E-D5246BBCB77C}" type="pres">
      <dgm:prSet presAssocID="{D94D4BED-A02E-4D71-AA39-01ECD49ADC9F}" presName="rootText" presStyleLbl="node3" presStyleIdx="1" presStyleCnt="7" custScaleX="154150" custScaleY="139799" custLinFactNeighborX="-49494" custLinFactNeighborY="3391">
        <dgm:presLayoutVars>
          <dgm:chPref val="3"/>
        </dgm:presLayoutVars>
      </dgm:prSet>
      <dgm:spPr/>
    </dgm:pt>
    <dgm:pt modelId="{ACD3239F-FFDC-4B8C-9A96-391E4BFB2495}" type="pres">
      <dgm:prSet presAssocID="{D94D4BED-A02E-4D71-AA39-01ECD49ADC9F}" presName="rootConnector" presStyleLbl="node3" presStyleIdx="1" presStyleCnt="7"/>
      <dgm:spPr/>
    </dgm:pt>
    <dgm:pt modelId="{7B7C4A96-532B-4298-A01A-11D82F7B8579}" type="pres">
      <dgm:prSet presAssocID="{D94D4BED-A02E-4D71-AA39-01ECD49ADC9F}" presName="hierChild4" presStyleCnt="0"/>
      <dgm:spPr/>
    </dgm:pt>
    <dgm:pt modelId="{75FF3326-2CF8-47AF-BE92-A45490B78E85}" type="pres">
      <dgm:prSet presAssocID="{D94D4BED-A02E-4D71-AA39-01ECD49ADC9F}" presName="hierChild5" presStyleCnt="0"/>
      <dgm:spPr/>
    </dgm:pt>
    <dgm:pt modelId="{5AB38EA5-75A2-4751-B130-BDBD58538F31}" type="pres">
      <dgm:prSet presAssocID="{7714CE9F-4F9B-4F6D-B992-6193657635C4}" presName="hierChild5" presStyleCnt="0"/>
      <dgm:spPr/>
    </dgm:pt>
    <dgm:pt modelId="{161DEEB5-5F33-4227-83CA-0F2BE34D9FDF}" type="pres">
      <dgm:prSet presAssocID="{B4DE000B-0D69-44FF-9C15-A8255B75E963}" presName="Name37" presStyleLbl="parChTrans1D2" presStyleIdx="1" presStyleCnt="4"/>
      <dgm:spPr/>
    </dgm:pt>
    <dgm:pt modelId="{8F410E57-FA9D-4828-AE02-3CC249871006}" type="pres">
      <dgm:prSet presAssocID="{394B3B65-EC89-46BC-8432-0E1971D4C78D}" presName="hierRoot2" presStyleCnt="0">
        <dgm:presLayoutVars>
          <dgm:hierBranch val="init"/>
        </dgm:presLayoutVars>
      </dgm:prSet>
      <dgm:spPr/>
    </dgm:pt>
    <dgm:pt modelId="{3F976A92-E74B-4E73-B2DB-9DCB1A5D34E8}" type="pres">
      <dgm:prSet presAssocID="{394B3B65-EC89-46BC-8432-0E1971D4C78D}" presName="rootComposite" presStyleCnt="0"/>
      <dgm:spPr/>
    </dgm:pt>
    <dgm:pt modelId="{70CF881D-9144-432B-B509-D8F7ACBD1178}" type="pres">
      <dgm:prSet presAssocID="{394B3B65-EC89-46BC-8432-0E1971D4C78D}" presName="rootText" presStyleLbl="node2" presStyleIdx="1" presStyleCnt="4" custScaleX="217305" custScaleY="151518" custLinFactNeighborX="-33747" custLinFactNeighborY="42619">
        <dgm:presLayoutVars>
          <dgm:chPref val="3"/>
        </dgm:presLayoutVars>
      </dgm:prSet>
      <dgm:spPr/>
    </dgm:pt>
    <dgm:pt modelId="{7F5BD7AD-88AE-40DB-A177-F15A0FB3B0D0}" type="pres">
      <dgm:prSet presAssocID="{394B3B65-EC89-46BC-8432-0E1971D4C78D}" presName="rootConnector" presStyleLbl="node2" presStyleIdx="1" presStyleCnt="4"/>
      <dgm:spPr/>
    </dgm:pt>
    <dgm:pt modelId="{35936744-E76E-4D67-87A1-09B51856F419}" type="pres">
      <dgm:prSet presAssocID="{394B3B65-EC89-46BC-8432-0E1971D4C78D}" presName="hierChild4" presStyleCnt="0"/>
      <dgm:spPr/>
    </dgm:pt>
    <dgm:pt modelId="{B932AAF8-2096-4269-9FD9-D8819ECC48B9}" type="pres">
      <dgm:prSet presAssocID="{A30F4D69-EA86-4DC1-A9BC-35E817356B58}" presName="Name37" presStyleLbl="parChTrans1D3" presStyleIdx="2" presStyleCnt="7"/>
      <dgm:spPr/>
    </dgm:pt>
    <dgm:pt modelId="{72EFCE0A-159B-48F6-A3E9-DACE438EAB07}" type="pres">
      <dgm:prSet presAssocID="{766275AA-40B7-4968-8B93-32B3A54C4152}" presName="hierRoot2" presStyleCnt="0">
        <dgm:presLayoutVars>
          <dgm:hierBranch val="init"/>
        </dgm:presLayoutVars>
      </dgm:prSet>
      <dgm:spPr/>
    </dgm:pt>
    <dgm:pt modelId="{750BF2CA-687F-4B92-B2D5-3206D9018B67}" type="pres">
      <dgm:prSet presAssocID="{766275AA-40B7-4968-8B93-32B3A54C4152}" presName="rootComposite" presStyleCnt="0"/>
      <dgm:spPr/>
    </dgm:pt>
    <dgm:pt modelId="{8AED554A-C29B-4342-BB69-4E6FD06DD0F0}" type="pres">
      <dgm:prSet presAssocID="{766275AA-40B7-4968-8B93-32B3A54C4152}" presName="rootText" presStyleLbl="node3" presStyleIdx="2" presStyleCnt="7" custScaleX="159006" custScaleY="104166" custLinFactNeighborX="-60590" custLinFactNeighborY="49592">
        <dgm:presLayoutVars>
          <dgm:chPref val="3"/>
        </dgm:presLayoutVars>
      </dgm:prSet>
      <dgm:spPr/>
    </dgm:pt>
    <dgm:pt modelId="{A60FC7E9-59A0-4731-B894-0BF3787CAA91}" type="pres">
      <dgm:prSet presAssocID="{766275AA-40B7-4968-8B93-32B3A54C4152}" presName="rootConnector" presStyleLbl="node3" presStyleIdx="2" presStyleCnt="7"/>
      <dgm:spPr/>
    </dgm:pt>
    <dgm:pt modelId="{9E36094E-A792-48F7-B2A1-B3500C883D55}" type="pres">
      <dgm:prSet presAssocID="{766275AA-40B7-4968-8B93-32B3A54C4152}" presName="hierChild4" presStyleCnt="0"/>
      <dgm:spPr/>
    </dgm:pt>
    <dgm:pt modelId="{6942C4A9-5766-4EB4-A985-604A45CEB4A5}" type="pres">
      <dgm:prSet presAssocID="{766275AA-40B7-4968-8B93-32B3A54C4152}" presName="hierChild5" presStyleCnt="0"/>
      <dgm:spPr/>
    </dgm:pt>
    <dgm:pt modelId="{CCCE53E2-837E-43B8-9843-991A9AE5E72D}" type="pres">
      <dgm:prSet presAssocID="{394B3B65-EC89-46BC-8432-0E1971D4C78D}" presName="hierChild5" presStyleCnt="0"/>
      <dgm:spPr/>
    </dgm:pt>
    <dgm:pt modelId="{6AD5A57D-5B46-4D38-9880-CBC3F3DBBB8D}" type="pres">
      <dgm:prSet presAssocID="{C4E1946A-9D5E-472D-9CDF-C71195AFEC50}" presName="Name37" presStyleLbl="parChTrans1D2" presStyleIdx="2" presStyleCnt="4"/>
      <dgm:spPr/>
    </dgm:pt>
    <dgm:pt modelId="{18F770A6-891C-4358-969D-965004A90B9E}" type="pres">
      <dgm:prSet presAssocID="{83611BF5-04EC-45DF-8629-B1018B8663CC}" presName="hierRoot2" presStyleCnt="0">
        <dgm:presLayoutVars>
          <dgm:hierBranch val="init"/>
        </dgm:presLayoutVars>
      </dgm:prSet>
      <dgm:spPr/>
    </dgm:pt>
    <dgm:pt modelId="{396BF9B7-17B8-4C04-998E-EB4883933841}" type="pres">
      <dgm:prSet presAssocID="{83611BF5-04EC-45DF-8629-B1018B8663CC}" presName="rootComposite" presStyleCnt="0"/>
      <dgm:spPr/>
    </dgm:pt>
    <dgm:pt modelId="{BCAC97E9-1663-4ECC-AACD-A2A83F833BD9}" type="pres">
      <dgm:prSet presAssocID="{83611BF5-04EC-45DF-8629-B1018B8663CC}" presName="rootText" presStyleLbl="node2" presStyleIdx="2" presStyleCnt="4" custScaleX="216779" custScaleY="157755" custLinFactNeighborX="-16344" custLinFactNeighborY="39570">
        <dgm:presLayoutVars>
          <dgm:chPref val="3"/>
        </dgm:presLayoutVars>
      </dgm:prSet>
      <dgm:spPr/>
    </dgm:pt>
    <dgm:pt modelId="{CC8A4EC0-03E1-48E0-8008-8D8AB804FE0B}" type="pres">
      <dgm:prSet presAssocID="{83611BF5-04EC-45DF-8629-B1018B8663CC}" presName="rootConnector" presStyleLbl="node2" presStyleIdx="2" presStyleCnt="4"/>
      <dgm:spPr/>
    </dgm:pt>
    <dgm:pt modelId="{4DEAD7AD-E267-4DCD-A812-078D90584DFA}" type="pres">
      <dgm:prSet presAssocID="{83611BF5-04EC-45DF-8629-B1018B8663CC}" presName="hierChild4" presStyleCnt="0"/>
      <dgm:spPr/>
    </dgm:pt>
    <dgm:pt modelId="{47F16E96-3DDE-4552-8F83-A79A253F5A38}" type="pres">
      <dgm:prSet presAssocID="{866CFF04-22B8-4EA8-B976-51315B11B15E}" presName="Name37" presStyleLbl="parChTrans1D3" presStyleIdx="3" presStyleCnt="7"/>
      <dgm:spPr/>
    </dgm:pt>
    <dgm:pt modelId="{CF7760C4-4008-4AD2-9515-AAF48C5A8ABD}" type="pres">
      <dgm:prSet presAssocID="{1DB7023E-BE72-463F-9A41-66F47CB4E090}" presName="hierRoot2" presStyleCnt="0">
        <dgm:presLayoutVars>
          <dgm:hierBranch val="init"/>
        </dgm:presLayoutVars>
      </dgm:prSet>
      <dgm:spPr/>
    </dgm:pt>
    <dgm:pt modelId="{B72DE378-F58B-47CC-AD79-CCD7D9E6A89F}" type="pres">
      <dgm:prSet presAssocID="{1DB7023E-BE72-463F-9A41-66F47CB4E090}" presName="rootComposite" presStyleCnt="0"/>
      <dgm:spPr/>
    </dgm:pt>
    <dgm:pt modelId="{593898B5-E2FB-4B06-A4D5-9225743A2493}" type="pres">
      <dgm:prSet presAssocID="{1DB7023E-BE72-463F-9A41-66F47CB4E090}" presName="rootText" presStyleLbl="node3" presStyleIdx="3" presStyleCnt="7" custScaleX="203902" custScaleY="170878" custLinFactNeighborX="-30254" custLinFactNeighborY="14262">
        <dgm:presLayoutVars>
          <dgm:chPref val="3"/>
        </dgm:presLayoutVars>
      </dgm:prSet>
      <dgm:spPr/>
    </dgm:pt>
    <dgm:pt modelId="{2C6643DF-AE04-4D5D-A890-3DE4C6F0D454}" type="pres">
      <dgm:prSet presAssocID="{1DB7023E-BE72-463F-9A41-66F47CB4E090}" presName="rootConnector" presStyleLbl="node3" presStyleIdx="3" presStyleCnt="7"/>
      <dgm:spPr/>
    </dgm:pt>
    <dgm:pt modelId="{0A74022E-B2A4-4411-8FB4-1876C9A6DB44}" type="pres">
      <dgm:prSet presAssocID="{1DB7023E-BE72-463F-9A41-66F47CB4E090}" presName="hierChild4" presStyleCnt="0"/>
      <dgm:spPr/>
    </dgm:pt>
    <dgm:pt modelId="{2500656E-80B1-4CC7-B671-95331CB600D2}" type="pres">
      <dgm:prSet presAssocID="{1DB7023E-BE72-463F-9A41-66F47CB4E090}" presName="hierChild5" presStyleCnt="0"/>
      <dgm:spPr/>
    </dgm:pt>
    <dgm:pt modelId="{0DB07822-EF52-42B7-B547-24947C59EAF5}" type="pres">
      <dgm:prSet presAssocID="{E0968B2E-E176-40FF-BA41-04CFB37EBF40}" presName="Name37" presStyleLbl="parChTrans1D3" presStyleIdx="4" presStyleCnt="7"/>
      <dgm:spPr/>
    </dgm:pt>
    <dgm:pt modelId="{CDE538B5-0FC7-4339-AFA6-930955DC5FC9}" type="pres">
      <dgm:prSet presAssocID="{74090A4E-FAFA-4581-87E6-968F817387AF}" presName="hierRoot2" presStyleCnt="0">
        <dgm:presLayoutVars>
          <dgm:hierBranch val="init"/>
        </dgm:presLayoutVars>
      </dgm:prSet>
      <dgm:spPr/>
    </dgm:pt>
    <dgm:pt modelId="{A1C17A6D-23D6-43B7-8DB4-EA7469B49AFA}" type="pres">
      <dgm:prSet presAssocID="{74090A4E-FAFA-4581-87E6-968F817387AF}" presName="rootComposite" presStyleCnt="0"/>
      <dgm:spPr/>
    </dgm:pt>
    <dgm:pt modelId="{28FB0636-EB32-468F-A009-D3C1371A4DBA}" type="pres">
      <dgm:prSet presAssocID="{74090A4E-FAFA-4581-87E6-968F817387AF}" presName="rootText" presStyleLbl="node3" presStyleIdx="4" presStyleCnt="7" custScaleX="206389" custScaleY="97998" custLinFactNeighborX="-31279" custLinFactNeighborY="-12289">
        <dgm:presLayoutVars>
          <dgm:chPref val="3"/>
        </dgm:presLayoutVars>
      </dgm:prSet>
      <dgm:spPr/>
    </dgm:pt>
    <dgm:pt modelId="{57099AA8-1969-480E-A87B-7FD780A0DFFF}" type="pres">
      <dgm:prSet presAssocID="{74090A4E-FAFA-4581-87E6-968F817387AF}" presName="rootConnector" presStyleLbl="node3" presStyleIdx="4" presStyleCnt="7"/>
      <dgm:spPr/>
    </dgm:pt>
    <dgm:pt modelId="{BFE0B3DB-DA53-4DE1-AD1F-31A02AC9D832}" type="pres">
      <dgm:prSet presAssocID="{74090A4E-FAFA-4581-87E6-968F817387AF}" presName="hierChild4" presStyleCnt="0"/>
      <dgm:spPr/>
    </dgm:pt>
    <dgm:pt modelId="{6BA6BB02-34F8-415A-8987-D8A5320EF923}" type="pres">
      <dgm:prSet presAssocID="{74090A4E-FAFA-4581-87E6-968F817387AF}" presName="hierChild5" presStyleCnt="0"/>
      <dgm:spPr/>
    </dgm:pt>
    <dgm:pt modelId="{41B97185-3F62-4901-8114-EFA4D1DA48FD}" type="pres">
      <dgm:prSet presAssocID="{DDAA6B9A-B72C-4C1F-8C24-9B4E6F402D53}" presName="Name37" presStyleLbl="parChTrans1D3" presStyleIdx="5" presStyleCnt="7"/>
      <dgm:spPr/>
    </dgm:pt>
    <dgm:pt modelId="{4420918C-1F50-4705-AB59-F1C064E959B2}" type="pres">
      <dgm:prSet presAssocID="{4B3F0E73-33A9-4897-930E-3128D17A989E}" presName="hierRoot2" presStyleCnt="0">
        <dgm:presLayoutVars>
          <dgm:hierBranch val="init"/>
        </dgm:presLayoutVars>
      </dgm:prSet>
      <dgm:spPr/>
    </dgm:pt>
    <dgm:pt modelId="{4DA2325B-BDCC-4534-B1A0-0CF9C082EA99}" type="pres">
      <dgm:prSet presAssocID="{4B3F0E73-33A9-4897-930E-3128D17A989E}" presName="rootComposite" presStyleCnt="0"/>
      <dgm:spPr/>
    </dgm:pt>
    <dgm:pt modelId="{1490C925-65E7-45A8-9A62-2F492B7A88CF}" type="pres">
      <dgm:prSet presAssocID="{4B3F0E73-33A9-4897-930E-3128D17A989E}" presName="rootText" presStyleLbl="node3" presStyleIdx="5" presStyleCnt="7" custScaleX="203315" custScaleY="82191" custLinFactNeighborX="-29516" custLinFactNeighborY="-29624">
        <dgm:presLayoutVars>
          <dgm:chPref val="3"/>
        </dgm:presLayoutVars>
      </dgm:prSet>
      <dgm:spPr/>
    </dgm:pt>
    <dgm:pt modelId="{04759B44-0254-4C92-9773-8684388EF0E8}" type="pres">
      <dgm:prSet presAssocID="{4B3F0E73-33A9-4897-930E-3128D17A989E}" presName="rootConnector" presStyleLbl="node3" presStyleIdx="5" presStyleCnt="7"/>
      <dgm:spPr/>
    </dgm:pt>
    <dgm:pt modelId="{FCE29269-E184-4F1C-91BE-511EBBBEB257}" type="pres">
      <dgm:prSet presAssocID="{4B3F0E73-33A9-4897-930E-3128D17A989E}" presName="hierChild4" presStyleCnt="0"/>
      <dgm:spPr/>
    </dgm:pt>
    <dgm:pt modelId="{3EA7CD92-3462-40C1-8B16-1EB3EC005EB9}" type="pres">
      <dgm:prSet presAssocID="{4B3F0E73-33A9-4897-930E-3128D17A989E}" presName="hierChild5" presStyleCnt="0"/>
      <dgm:spPr/>
    </dgm:pt>
    <dgm:pt modelId="{25CC6C60-BB90-4B83-B6A9-9837C02A69C5}" type="pres">
      <dgm:prSet presAssocID="{0D9AF238-63F5-4D74-9D83-7211D0153C3F}" presName="Name37" presStyleLbl="parChTrans1D3" presStyleIdx="6" presStyleCnt="7"/>
      <dgm:spPr/>
    </dgm:pt>
    <dgm:pt modelId="{47898971-63BE-44A5-8E68-DEF244903317}" type="pres">
      <dgm:prSet presAssocID="{606F8B05-3953-4C8F-9808-259865F1AABD}" presName="hierRoot2" presStyleCnt="0">
        <dgm:presLayoutVars>
          <dgm:hierBranch val="init"/>
        </dgm:presLayoutVars>
      </dgm:prSet>
      <dgm:spPr/>
    </dgm:pt>
    <dgm:pt modelId="{90AF8128-3D0C-40D7-BB33-DF3DBFA14F80}" type="pres">
      <dgm:prSet presAssocID="{606F8B05-3953-4C8F-9808-259865F1AABD}" presName="rootComposite" presStyleCnt="0"/>
      <dgm:spPr/>
    </dgm:pt>
    <dgm:pt modelId="{36FB3E8C-20A8-49D0-A065-86509C9DADC7}" type="pres">
      <dgm:prSet presAssocID="{606F8B05-3953-4C8F-9808-259865F1AABD}" presName="rootText" presStyleLbl="node3" presStyleIdx="6" presStyleCnt="7" custScaleX="310740" custScaleY="163331" custLinFactNeighborX="-29701" custLinFactNeighborY="-47905">
        <dgm:presLayoutVars>
          <dgm:chPref val="3"/>
        </dgm:presLayoutVars>
      </dgm:prSet>
      <dgm:spPr/>
    </dgm:pt>
    <dgm:pt modelId="{56E8345F-8CD6-4E0F-B1A4-4EF7FAC4309A}" type="pres">
      <dgm:prSet presAssocID="{606F8B05-3953-4C8F-9808-259865F1AABD}" presName="rootConnector" presStyleLbl="node3" presStyleIdx="6" presStyleCnt="7"/>
      <dgm:spPr/>
    </dgm:pt>
    <dgm:pt modelId="{8FB5A2A8-587A-4885-BAEA-482AB7855F98}" type="pres">
      <dgm:prSet presAssocID="{606F8B05-3953-4C8F-9808-259865F1AABD}" presName="hierChild4" presStyleCnt="0"/>
      <dgm:spPr/>
    </dgm:pt>
    <dgm:pt modelId="{77B31059-458D-4E99-AA73-7BA41BA5631F}" type="pres">
      <dgm:prSet presAssocID="{606F8B05-3953-4C8F-9808-259865F1AABD}" presName="hierChild5" presStyleCnt="0"/>
      <dgm:spPr/>
    </dgm:pt>
    <dgm:pt modelId="{2C98F57B-0E8E-470F-9CF1-4D75FC6CFCB0}" type="pres">
      <dgm:prSet presAssocID="{83611BF5-04EC-45DF-8629-B1018B8663CC}" presName="hierChild5" presStyleCnt="0"/>
      <dgm:spPr/>
    </dgm:pt>
    <dgm:pt modelId="{20382CA8-F98D-4A3E-8B04-F1FE5CEF5A8B}" type="pres">
      <dgm:prSet presAssocID="{0F3D2522-3379-4B83-96FE-1770220EF9E2}" presName="Name37" presStyleLbl="parChTrans1D2" presStyleIdx="3" presStyleCnt="4"/>
      <dgm:spPr/>
    </dgm:pt>
    <dgm:pt modelId="{85CD77DC-F3FC-420B-80C1-B85F333D5428}" type="pres">
      <dgm:prSet presAssocID="{9DAC5507-D514-43AE-AFCA-68DFDE7E6604}" presName="hierRoot2" presStyleCnt="0">
        <dgm:presLayoutVars>
          <dgm:hierBranch val="init"/>
        </dgm:presLayoutVars>
      </dgm:prSet>
      <dgm:spPr/>
    </dgm:pt>
    <dgm:pt modelId="{69F01A23-C7F9-4546-A0DB-D5F2CC70340B}" type="pres">
      <dgm:prSet presAssocID="{9DAC5507-D514-43AE-AFCA-68DFDE7E6604}" presName="rootComposite" presStyleCnt="0"/>
      <dgm:spPr/>
    </dgm:pt>
    <dgm:pt modelId="{CC6DF9BE-0FC0-4BE9-8D1E-484E2A2770EB}" type="pres">
      <dgm:prSet presAssocID="{9DAC5507-D514-43AE-AFCA-68DFDE7E6604}" presName="rootText" presStyleLbl="node2" presStyleIdx="3" presStyleCnt="4" custScaleX="188396" custScaleY="151238" custLinFactNeighborX="25722" custLinFactNeighborY="39543">
        <dgm:presLayoutVars>
          <dgm:chPref val="3"/>
        </dgm:presLayoutVars>
      </dgm:prSet>
      <dgm:spPr/>
    </dgm:pt>
    <dgm:pt modelId="{F9F00EB2-FDC4-44C2-B6C6-16F6F8C6F43A}" type="pres">
      <dgm:prSet presAssocID="{9DAC5507-D514-43AE-AFCA-68DFDE7E6604}" presName="rootConnector" presStyleLbl="node2" presStyleIdx="3" presStyleCnt="4"/>
      <dgm:spPr/>
    </dgm:pt>
    <dgm:pt modelId="{A9A141F0-7FF0-4E44-87B3-EEEFD060CCA9}" type="pres">
      <dgm:prSet presAssocID="{9DAC5507-D514-43AE-AFCA-68DFDE7E6604}" presName="hierChild4" presStyleCnt="0"/>
      <dgm:spPr/>
    </dgm:pt>
    <dgm:pt modelId="{0D9D224A-3AD3-41DB-9E8A-9DCC8772CCEB}" type="pres">
      <dgm:prSet presAssocID="{9DAC5507-D514-43AE-AFCA-68DFDE7E6604}" presName="hierChild5" presStyleCnt="0"/>
      <dgm:spPr/>
    </dgm:pt>
    <dgm:pt modelId="{B106AC9D-25AD-4658-8A96-ECDC7E123458}" type="pres">
      <dgm:prSet presAssocID="{BC2A3799-0999-4315-B8E8-6D45EFEA5D06}" presName="hierChild3" presStyleCnt="0"/>
      <dgm:spPr/>
    </dgm:pt>
  </dgm:ptLst>
  <dgm:cxnLst>
    <dgm:cxn modelId="{0F59A30C-5094-45D5-8368-402C012D8CF9}" type="presOf" srcId="{C4E1946A-9D5E-472D-9CDF-C71195AFEC50}" destId="{6AD5A57D-5B46-4D38-9880-CBC3F3DBBB8D}" srcOrd="0" destOrd="0" presId="urn:microsoft.com/office/officeart/2005/8/layout/orgChart1"/>
    <dgm:cxn modelId="{4EAFA110-8B3A-4F86-825D-41F404EE2D8D}" type="presOf" srcId="{1DB7023E-BE72-463F-9A41-66F47CB4E090}" destId="{2C6643DF-AE04-4D5D-A890-3DE4C6F0D454}" srcOrd="1" destOrd="0" presId="urn:microsoft.com/office/officeart/2005/8/layout/orgChart1"/>
    <dgm:cxn modelId="{3DC89412-4FFA-453E-8ECE-A47A8E420210}" srcId="{BC2A3799-0999-4315-B8E8-6D45EFEA5D06}" destId="{394B3B65-EC89-46BC-8432-0E1971D4C78D}" srcOrd="1" destOrd="0" parTransId="{B4DE000B-0D69-44FF-9C15-A8255B75E963}" sibTransId="{6B447AF2-CF93-436A-95F8-0B8D1774D23B}"/>
    <dgm:cxn modelId="{D60AC21A-8DE2-4DEA-B3C2-C086CAB88965}" type="presOf" srcId="{9DAC5507-D514-43AE-AFCA-68DFDE7E6604}" destId="{F9F00EB2-FDC4-44C2-B6C6-16F6F8C6F43A}" srcOrd="1" destOrd="0" presId="urn:microsoft.com/office/officeart/2005/8/layout/orgChart1"/>
    <dgm:cxn modelId="{2F144C1F-9745-438B-8334-CADC66847D3F}" type="presOf" srcId="{BC2A3799-0999-4315-B8E8-6D45EFEA5D06}" destId="{96BD5EF3-C0A5-4750-B4B0-C1065AFE4988}" srcOrd="0" destOrd="0" presId="urn:microsoft.com/office/officeart/2005/8/layout/orgChart1"/>
    <dgm:cxn modelId="{A09C9221-52F3-4BF8-9BDB-FA54D9398107}" type="presOf" srcId="{606F8B05-3953-4C8F-9808-259865F1AABD}" destId="{36FB3E8C-20A8-49D0-A065-86509C9DADC7}" srcOrd="0" destOrd="0" presId="urn:microsoft.com/office/officeart/2005/8/layout/orgChart1"/>
    <dgm:cxn modelId="{A3E9B021-4F64-4CF6-9BD0-1DB5809253D5}" type="presOf" srcId="{394B3B65-EC89-46BC-8432-0E1971D4C78D}" destId="{70CF881D-9144-432B-B509-D8F7ACBD1178}" srcOrd="0" destOrd="0" presId="urn:microsoft.com/office/officeart/2005/8/layout/orgChart1"/>
    <dgm:cxn modelId="{78CEF723-B04F-4244-9E16-6AD70CA6305C}" type="presOf" srcId="{4B3F0E73-33A9-4897-930E-3128D17A989E}" destId="{04759B44-0254-4C92-9773-8684388EF0E8}" srcOrd="1" destOrd="0" presId="urn:microsoft.com/office/officeart/2005/8/layout/orgChart1"/>
    <dgm:cxn modelId="{751E9E2A-6D94-429D-BD0E-0EE852D61756}" type="presOf" srcId="{0D9AF238-63F5-4D74-9D83-7211D0153C3F}" destId="{25CC6C60-BB90-4B83-B6A9-9837C02A69C5}" srcOrd="0" destOrd="0" presId="urn:microsoft.com/office/officeart/2005/8/layout/orgChart1"/>
    <dgm:cxn modelId="{5E59D634-5DAD-413E-BFAF-3257F40A12EA}" type="presOf" srcId="{766275AA-40B7-4968-8B93-32B3A54C4152}" destId="{8AED554A-C29B-4342-BB69-4E6FD06DD0F0}" srcOrd="0" destOrd="0" presId="urn:microsoft.com/office/officeart/2005/8/layout/orgChart1"/>
    <dgm:cxn modelId="{DC5CA33D-D3C5-4329-9619-4C73800F0E65}" srcId="{BC2A3799-0999-4315-B8E8-6D45EFEA5D06}" destId="{7714CE9F-4F9B-4F6D-B992-6193657635C4}" srcOrd="0" destOrd="0" parTransId="{A2B52AE3-2373-4912-A909-6BE1903EE04C}" sibTransId="{82622225-F4E1-4EB8-A0CB-FC024398EE20}"/>
    <dgm:cxn modelId="{F8A7D73D-CF96-4122-AF5E-9DB621488229}" type="presOf" srcId="{E7B66F9F-069E-4C3C-BDF0-9A9F3DE16877}" destId="{75D52F63-D5E0-4D56-A54C-9EFAD10A7693}" srcOrd="0" destOrd="0" presId="urn:microsoft.com/office/officeart/2005/8/layout/orgChart1"/>
    <dgm:cxn modelId="{556FEF5E-F2DC-4655-9032-1D147C8D640E}" type="presOf" srcId="{D94D4BED-A02E-4D71-AA39-01ECD49ADC9F}" destId="{59F680EA-E523-4983-A34E-D5246BBCB77C}" srcOrd="0" destOrd="0" presId="urn:microsoft.com/office/officeart/2005/8/layout/orgChart1"/>
    <dgm:cxn modelId="{68AE1E41-71F5-4370-8128-1E08E27D927E}" type="presOf" srcId="{B90051A1-72B0-4C54-9F67-2B03C6799518}" destId="{7030FA4C-CA74-450E-AEAE-6F07C700F895}" srcOrd="1" destOrd="0" presId="urn:microsoft.com/office/officeart/2005/8/layout/orgChart1"/>
    <dgm:cxn modelId="{3E16C944-011A-45FA-B966-1CC692F9FA7B}" type="presOf" srcId="{B90051A1-72B0-4C54-9F67-2B03C6799518}" destId="{BA0C2DB3-EBE5-476C-A9DE-A65E61AFEAE9}" srcOrd="0" destOrd="0" presId="urn:microsoft.com/office/officeart/2005/8/layout/orgChart1"/>
    <dgm:cxn modelId="{92C40668-91E2-4B76-9BEF-7E73E6EA69E2}" type="presOf" srcId="{B4DE000B-0D69-44FF-9C15-A8255B75E963}" destId="{161DEEB5-5F33-4227-83CA-0F2BE34D9FDF}" srcOrd="0" destOrd="0" presId="urn:microsoft.com/office/officeart/2005/8/layout/orgChart1"/>
    <dgm:cxn modelId="{9960EA4C-CA54-49BC-A2C8-C206418B8B39}" type="presOf" srcId="{394B3B65-EC89-46BC-8432-0E1971D4C78D}" destId="{7F5BD7AD-88AE-40DB-A177-F15A0FB3B0D0}" srcOrd="1" destOrd="0" presId="urn:microsoft.com/office/officeart/2005/8/layout/orgChart1"/>
    <dgm:cxn modelId="{B954FE72-AD8E-4C27-890E-9F3C343EEE5A}" srcId="{83611BF5-04EC-45DF-8629-B1018B8663CC}" destId="{606F8B05-3953-4C8F-9808-259865F1AABD}" srcOrd="3" destOrd="0" parTransId="{0D9AF238-63F5-4D74-9D83-7211D0153C3F}" sibTransId="{0FB41D63-C8D0-47DD-A2F9-FFACEDAF1893}"/>
    <dgm:cxn modelId="{D1ECA675-921A-491C-8610-8F74354049E4}" srcId="{BC2A3799-0999-4315-B8E8-6D45EFEA5D06}" destId="{83611BF5-04EC-45DF-8629-B1018B8663CC}" srcOrd="2" destOrd="0" parTransId="{C4E1946A-9D5E-472D-9CDF-C71195AFEC50}" sibTransId="{CCE5BC40-D873-4C51-ACF7-FBD52C134559}"/>
    <dgm:cxn modelId="{DA365056-BC36-402A-A117-98E90EC4E59B}" type="presOf" srcId="{A30F4D69-EA86-4DC1-A9BC-35E817356B58}" destId="{B932AAF8-2096-4269-9FD9-D8819ECC48B9}" srcOrd="0" destOrd="0" presId="urn:microsoft.com/office/officeart/2005/8/layout/orgChart1"/>
    <dgm:cxn modelId="{7410A576-0433-4778-914E-EE55B9B591D7}" type="presOf" srcId="{BC2A3799-0999-4315-B8E8-6D45EFEA5D06}" destId="{D019AA42-149B-4219-A977-8EA403BB91D7}" srcOrd="1" destOrd="0" presId="urn:microsoft.com/office/officeart/2005/8/layout/orgChart1"/>
    <dgm:cxn modelId="{267CCB77-3035-4FFB-99E2-F2015FA55AAF}" type="presOf" srcId="{83611BF5-04EC-45DF-8629-B1018B8663CC}" destId="{CC8A4EC0-03E1-48E0-8008-8D8AB804FE0B}" srcOrd="1" destOrd="0" presId="urn:microsoft.com/office/officeart/2005/8/layout/orgChart1"/>
    <dgm:cxn modelId="{CD93D657-8EFF-4F52-8EF8-0DC5239CB6EB}" type="presOf" srcId="{9DAC5507-D514-43AE-AFCA-68DFDE7E6604}" destId="{CC6DF9BE-0FC0-4BE9-8D1E-484E2A2770EB}" srcOrd="0" destOrd="0" presId="urn:microsoft.com/office/officeart/2005/8/layout/orgChart1"/>
    <dgm:cxn modelId="{3E5E7F58-4D62-4369-B6DD-EA3AA29A4B75}" srcId="{394B3B65-EC89-46BC-8432-0E1971D4C78D}" destId="{766275AA-40B7-4968-8B93-32B3A54C4152}" srcOrd="0" destOrd="0" parTransId="{A30F4D69-EA86-4DC1-A9BC-35E817356B58}" sibTransId="{6800C41D-C24A-4FFB-9777-059D105DBB6A}"/>
    <dgm:cxn modelId="{8D51F959-C859-42DB-BB46-3E63D084A8F5}" srcId="{7714CE9F-4F9B-4F6D-B992-6193657635C4}" destId="{B90051A1-72B0-4C54-9F67-2B03C6799518}" srcOrd="0" destOrd="0" parTransId="{A0A65CF9-AF43-4D9D-B025-E6CD38DE3924}" sibTransId="{B89791EF-69C5-48F7-8AD7-8FD890FE2D4C}"/>
    <dgm:cxn modelId="{99560D88-75F1-4D6D-A58F-172BAD31249E}" type="presOf" srcId="{74090A4E-FAFA-4581-87E6-968F817387AF}" destId="{57099AA8-1969-480E-A87B-7FD780A0DFFF}" srcOrd="1" destOrd="0" presId="urn:microsoft.com/office/officeart/2005/8/layout/orgChart1"/>
    <dgm:cxn modelId="{348C828A-4D9F-47B6-98A2-D59BB7A395ED}" type="presOf" srcId="{1DB7023E-BE72-463F-9A41-66F47CB4E090}" destId="{593898B5-E2FB-4B06-A4D5-9225743A2493}" srcOrd="0" destOrd="0" presId="urn:microsoft.com/office/officeart/2005/8/layout/orgChart1"/>
    <dgm:cxn modelId="{74AAC08F-C36E-42B6-B875-FCEE31CF2A0C}" type="presOf" srcId="{D94D4BED-A02E-4D71-AA39-01ECD49ADC9F}" destId="{ACD3239F-FFDC-4B8C-9A96-391E4BFB2495}" srcOrd="1" destOrd="0" presId="urn:microsoft.com/office/officeart/2005/8/layout/orgChart1"/>
    <dgm:cxn modelId="{DAD7C092-1CAE-4C19-8451-6AF483F3F0E5}" type="presOf" srcId="{E0968B2E-E176-40FF-BA41-04CFB37EBF40}" destId="{0DB07822-EF52-42B7-B547-24947C59EAF5}" srcOrd="0" destOrd="0" presId="urn:microsoft.com/office/officeart/2005/8/layout/orgChart1"/>
    <dgm:cxn modelId="{F2AE329B-C02C-41B7-A9C1-27C67C87ED5E}" srcId="{83611BF5-04EC-45DF-8629-B1018B8663CC}" destId="{74090A4E-FAFA-4581-87E6-968F817387AF}" srcOrd="1" destOrd="0" parTransId="{E0968B2E-E176-40FF-BA41-04CFB37EBF40}" sibTransId="{CC31F42E-0FDF-417F-8CEA-07A0B2D700B8}"/>
    <dgm:cxn modelId="{06F58BA8-5DEB-4DF8-B150-DF6A9E1C722A}" type="presOf" srcId="{7714CE9F-4F9B-4F6D-B992-6193657635C4}" destId="{2A730A12-4AB5-400E-A132-1E6831341427}" srcOrd="1" destOrd="0" presId="urn:microsoft.com/office/officeart/2005/8/layout/orgChart1"/>
    <dgm:cxn modelId="{426C9AAA-D932-4411-9EBD-F863EB4A6684}" srcId="{7714CE9F-4F9B-4F6D-B992-6193657635C4}" destId="{D94D4BED-A02E-4D71-AA39-01ECD49ADC9F}" srcOrd="1" destOrd="0" parTransId="{E7B66F9F-069E-4C3C-BDF0-9A9F3DE16877}" sibTransId="{62D658D6-25E9-4DA4-A322-D5F51FC0752E}"/>
    <dgm:cxn modelId="{862208AD-26E6-4A24-8639-BB175369DE80}" type="presOf" srcId="{2AE1704C-2E12-4B78-9687-D4158D4E9083}" destId="{1B8150CE-F41B-43BA-814D-611F3725B98A}" srcOrd="0" destOrd="0" presId="urn:microsoft.com/office/officeart/2005/8/layout/orgChart1"/>
    <dgm:cxn modelId="{D6A977B7-C398-4308-AAA5-606DA5BF80E5}" srcId="{2AE1704C-2E12-4B78-9687-D4158D4E9083}" destId="{BC2A3799-0999-4315-B8E8-6D45EFEA5D06}" srcOrd="0" destOrd="0" parTransId="{88EDC9AB-ED41-4677-BC45-176220DFF5A5}" sibTransId="{B9CD009C-9C6E-407D-90EB-0148D04FAB92}"/>
    <dgm:cxn modelId="{F08DDDC3-C676-4FB2-97E6-42257384DF28}" srcId="{83611BF5-04EC-45DF-8629-B1018B8663CC}" destId="{4B3F0E73-33A9-4897-930E-3128D17A989E}" srcOrd="2" destOrd="0" parTransId="{DDAA6B9A-B72C-4C1F-8C24-9B4E6F402D53}" sibTransId="{A19E005E-F264-4608-B196-D0BFBD72FBDD}"/>
    <dgm:cxn modelId="{8A0083CB-3786-4CE4-ADCF-600AB359085D}" srcId="{83611BF5-04EC-45DF-8629-B1018B8663CC}" destId="{1DB7023E-BE72-463F-9A41-66F47CB4E090}" srcOrd="0" destOrd="0" parTransId="{866CFF04-22B8-4EA8-B976-51315B11B15E}" sibTransId="{CC2B80F5-D372-43AF-A044-20633854F22E}"/>
    <dgm:cxn modelId="{234B92CF-135E-41B3-AF99-FB669E9E056E}" type="presOf" srcId="{A2B52AE3-2373-4912-A909-6BE1903EE04C}" destId="{80B51BFC-463F-419D-AA1C-0D0C33B50C4A}" srcOrd="0" destOrd="0" presId="urn:microsoft.com/office/officeart/2005/8/layout/orgChart1"/>
    <dgm:cxn modelId="{AEAD23D0-9600-4ADE-BA6A-2C2D45F4CE85}" type="presOf" srcId="{606F8B05-3953-4C8F-9808-259865F1AABD}" destId="{56E8345F-8CD6-4E0F-B1A4-4EF7FAC4309A}" srcOrd="1" destOrd="0" presId="urn:microsoft.com/office/officeart/2005/8/layout/orgChart1"/>
    <dgm:cxn modelId="{753482D3-689F-4820-A6AE-A87E3D5D909E}" type="presOf" srcId="{866CFF04-22B8-4EA8-B976-51315B11B15E}" destId="{47F16E96-3DDE-4552-8F83-A79A253F5A38}" srcOrd="0" destOrd="0" presId="urn:microsoft.com/office/officeart/2005/8/layout/orgChart1"/>
    <dgm:cxn modelId="{29D818D7-864D-4442-B908-BFF6E32BD47B}" srcId="{BC2A3799-0999-4315-B8E8-6D45EFEA5D06}" destId="{9DAC5507-D514-43AE-AFCA-68DFDE7E6604}" srcOrd="3" destOrd="0" parTransId="{0F3D2522-3379-4B83-96FE-1770220EF9E2}" sibTransId="{14C21B61-26FE-4D9D-A8BC-A586831D9B6F}"/>
    <dgm:cxn modelId="{D562B9D9-D6F0-40F2-AC0C-AA000A8198A8}" type="presOf" srcId="{7714CE9F-4F9B-4F6D-B992-6193657635C4}" destId="{32949A65-AC1E-4E5D-97F6-8EAACC77D808}" srcOrd="0" destOrd="0" presId="urn:microsoft.com/office/officeart/2005/8/layout/orgChart1"/>
    <dgm:cxn modelId="{B8CD31E5-24E2-4891-9CE6-17EF9AEAB9AA}" type="presOf" srcId="{DDAA6B9A-B72C-4C1F-8C24-9B4E6F402D53}" destId="{41B97185-3F62-4901-8114-EFA4D1DA48FD}" srcOrd="0" destOrd="0" presId="urn:microsoft.com/office/officeart/2005/8/layout/orgChart1"/>
    <dgm:cxn modelId="{17FE33EB-4878-4474-A416-48449B918C63}" type="presOf" srcId="{74090A4E-FAFA-4581-87E6-968F817387AF}" destId="{28FB0636-EB32-468F-A009-D3C1371A4DBA}" srcOrd="0" destOrd="0" presId="urn:microsoft.com/office/officeart/2005/8/layout/orgChart1"/>
    <dgm:cxn modelId="{AD7754EB-79DA-4550-B54D-AE1EEB0386A8}" type="presOf" srcId="{766275AA-40B7-4968-8B93-32B3A54C4152}" destId="{A60FC7E9-59A0-4731-B894-0BF3787CAA91}" srcOrd="1" destOrd="0" presId="urn:microsoft.com/office/officeart/2005/8/layout/orgChart1"/>
    <dgm:cxn modelId="{AA1B90F0-C3FC-41C4-8B84-1B7AF2D016C7}" type="presOf" srcId="{83611BF5-04EC-45DF-8629-B1018B8663CC}" destId="{BCAC97E9-1663-4ECC-AACD-A2A83F833BD9}" srcOrd="0" destOrd="0" presId="urn:microsoft.com/office/officeart/2005/8/layout/orgChart1"/>
    <dgm:cxn modelId="{7CF0A0F0-9DA7-4E20-A8F5-0DBD28CD07BE}" type="presOf" srcId="{4B3F0E73-33A9-4897-930E-3128D17A989E}" destId="{1490C925-65E7-45A8-9A62-2F492B7A88CF}" srcOrd="0" destOrd="0" presId="urn:microsoft.com/office/officeart/2005/8/layout/orgChart1"/>
    <dgm:cxn modelId="{E00F24F4-678C-4789-879C-B7F597472716}" type="presOf" srcId="{0F3D2522-3379-4B83-96FE-1770220EF9E2}" destId="{20382CA8-F98D-4A3E-8B04-F1FE5CEF5A8B}" srcOrd="0" destOrd="0" presId="urn:microsoft.com/office/officeart/2005/8/layout/orgChart1"/>
    <dgm:cxn modelId="{9AC4EFFF-2189-4513-AB9D-6BCA9A1D13AA}" type="presOf" srcId="{A0A65CF9-AF43-4D9D-B025-E6CD38DE3924}" destId="{FDFC6F46-333F-4D96-A64D-F6458833774F}" srcOrd="0" destOrd="0" presId="urn:microsoft.com/office/officeart/2005/8/layout/orgChart1"/>
    <dgm:cxn modelId="{BB41885C-0E01-41FC-A045-01FDBDD07252}" type="presParOf" srcId="{1B8150CE-F41B-43BA-814D-611F3725B98A}" destId="{75CB2EF9-6230-4F69-92E9-257351640C62}" srcOrd="0" destOrd="0" presId="urn:microsoft.com/office/officeart/2005/8/layout/orgChart1"/>
    <dgm:cxn modelId="{29E03F35-4055-42F7-A6C3-407D2124BF95}" type="presParOf" srcId="{75CB2EF9-6230-4F69-92E9-257351640C62}" destId="{4701B9EA-7C56-4B7A-A3DC-CEC28C3547BC}" srcOrd="0" destOrd="0" presId="urn:microsoft.com/office/officeart/2005/8/layout/orgChart1"/>
    <dgm:cxn modelId="{387ABA83-3303-4A12-BAFD-9E2CDD1B0D61}" type="presParOf" srcId="{4701B9EA-7C56-4B7A-A3DC-CEC28C3547BC}" destId="{96BD5EF3-C0A5-4750-B4B0-C1065AFE4988}" srcOrd="0" destOrd="0" presId="urn:microsoft.com/office/officeart/2005/8/layout/orgChart1"/>
    <dgm:cxn modelId="{698D2783-E0BB-40DD-AC9A-0C00754D9681}" type="presParOf" srcId="{4701B9EA-7C56-4B7A-A3DC-CEC28C3547BC}" destId="{D019AA42-149B-4219-A977-8EA403BB91D7}" srcOrd="1" destOrd="0" presId="urn:microsoft.com/office/officeart/2005/8/layout/orgChart1"/>
    <dgm:cxn modelId="{C60C1077-DED6-4785-B1AB-5F7B2681A008}" type="presParOf" srcId="{75CB2EF9-6230-4F69-92E9-257351640C62}" destId="{47C921C3-25EF-4952-856A-1C637FC78CEC}" srcOrd="1" destOrd="0" presId="urn:microsoft.com/office/officeart/2005/8/layout/orgChart1"/>
    <dgm:cxn modelId="{8979E078-CF2C-42B4-A830-CE87D177B0E8}" type="presParOf" srcId="{47C921C3-25EF-4952-856A-1C637FC78CEC}" destId="{80B51BFC-463F-419D-AA1C-0D0C33B50C4A}" srcOrd="0" destOrd="0" presId="urn:microsoft.com/office/officeart/2005/8/layout/orgChart1"/>
    <dgm:cxn modelId="{087DA7ED-95CB-4156-81C7-79F5C82284C8}" type="presParOf" srcId="{47C921C3-25EF-4952-856A-1C637FC78CEC}" destId="{1A286FCF-345B-4C0E-AB12-526698F2FA8D}" srcOrd="1" destOrd="0" presId="urn:microsoft.com/office/officeart/2005/8/layout/orgChart1"/>
    <dgm:cxn modelId="{A8E29253-E18C-418E-AE03-607F0C8F7361}" type="presParOf" srcId="{1A286FCF-345B-4C0E-AB12-526698F2FA8D}" destId="{0D944EC0-C0C7-4F07-855B-CE10F341BECD}" srcOrd="0" destOrd="0" presId="urn:microsoft.com/office/officeart/2005/8/layout/orgChart1"/>
    <dgm:cxn modelId="{4AA96626-8AD2-45CB-A29D-8D5C10EE96B9}" type="presParOf" srcId="{0D944EC0-C0C7-4F07-855B-CE10F341BECD}" destId="{32949A65-AC1E-4E5D-97F6-8EAACC77D808}" srcOrd="0" destOrd="0" presId="urn:microsoft.com/office/officeart/2005/8/layout/orgChart1"/>
    <dgm:cxn modelId="{FC88BFF4-4059-4039-A79B-925C1BBD1A6F}" type="presParOf" srcId="{0D944EC0-C0C7-4F07-855B-CE10F341BECD}" destId="{2A730A12-4AB5-400E-A132-1E6831341427}" srcOrd="1" destOrd="0" presId="urn:microsoft.com/office/officeart/2005/8/layout/orgChart1"/>
    <dgm:cxn modelId="{5624C3E3-0E25-40DA-A1FD-DF7276AAA12E}" type="presParOf" srcId="{1A286FCF-345B-4C0E-AB12-526698F2FA8D}" destId="{A71B3DF5-F414-4D34-9C0A-FEBD10ACC5BD}" srcOrd="1" destOrd="0" presId="urn:microsoft.com/office/officeart/2005/8/layout/orgChart1"/>
    <dgm:cxn modelId="{96F77391-90C3-4A34-A671-B6C33DF1AF5B}" type="presParOf" srcId="{A71B3DF5-F414-4D34-9C0A-FEBD10ACC5BD}" destId="{FDFC6F46-333F-4D96-A64D-F6458833774F}" srcOrd="0" destOrd="0" presId="urn:microsoft.com/office/officeart/2005/8/layout/orgChart1"/>
    <dgm:cxn modelId="{2B9A2FB8-2B25-4A48-8B8B-AEF9F7098C3E}" type="presParOf" srcId="{A71B3DF5-F414-4D34-9C0A-FEBD10ACC5BD}" destId="{9F48D499-F264-491F-841D-CE4701083FAB}" srcOrd="1" destOrd="0" presId="urn:microsoft.com/office/officeart/2005/8/layout/orgChart1"/>
    <dgm:cxn modelId="{DF773227-79CF-4F2C-B80F-C46975FDA465}" type="presParOf" srcId="{9F48D499-F264-491F-841D-CE4701083FAB}" destId="{1323B7C5-CB7F-4B64-9675-4CE06593376D}" srcOrd="0" destOrd="0" presId="urn:microsoft.com/office/officeart/2005/8/layout/orgChart1"/>
    <dgm:cxn modelId="{61D4380B-6298-457A-8035-59AC8B2320FF}" type="presParOf" srcId="{1323B7C5-CB7F-4B64-9675-4CE06593376D}" destId="{BA0C2DB3-EBE5-476C-A9DE-A65E61AFEAE9}" srcOrd="0" destOrd="0" presId="urn:microsoft.com/office/officeart/2005/8/layout/orgChart1"/>
    <dgm:cxn modelId="{AD7B9089-F6D6-4F33-A53A-C6EDD4161C86}" type="presParOf" srcId="{1323B7C5-CB7F-4B64-9675-4CE06593376D}" destId="{7030FA4C-CA74-450E-AEAE-6F07C700F895}" srcOrd="1" destOrd="0" presId="urn:microsoft.com/office/officeart/2005/8/layout/orgChart1"/>
    <dgm:cxn modelId="{14B5C721-4858-431E-B638-A4C09E0144CE}" type="presParOf" srcId="{9F48D499-F264-491F-841D-CE4701083FAB}" destId="{B5371878-3047-438E-9B5E-9F103E13A009}" srcOrd="1" destOrd="0" presId="urn:microsoft.com/office/officeart/2005/8/layout/orgChart1"/>
    <dgm:cxn modelId="{0B0A9215-99D0-4B4D-86BA-84E0B4B51BA0}" type="presParOf" srcId="{9F48D499-F264-491F-841D-CE4701083FAB}" destId="{C6EDD072-0694-48A2-9478-0B47F8220AC0}" srcOrd="2" destOrd="0" presId="urn:microsoft.com/office/officeart/2005/8/layout/orgChart1"/>
    <dgm:cxn modelId="{B2E99481-7635-4105-A629-EF10BC9D054F}" type="presParOf" srcId="{A71B3DF5-F414-4D34-9C0A-FEBD10ACC5BD}" destId="{75D52F63-D5E0-4D56-A54C-9EFAD10A7693}" srcOrd="2" destOrd="0" presId="urn:microsoft.com/office/officeart/2005/8/layout/orgChart1"/>
    <dgm:cxn modelId="{C7CB1AA6-9203-4F9E-8F2E-DBFFFAD45D4C}" type="presParOf" srcId="{A71B3DF5-F414-4D34-9C0A-FEBD10ACC5BD}" destId="{289FC779-E40A-4DB5-AD2F-FC26F2B36667}" srcOrd="3" destOrd="0" presId="urn:microsoft.com/office/officeart/2005/8/layout/orgChart1"/>
    <dgm:cxn modelId="{FAC542CF-31A6-4622-993A-067E50C63B22}" type="presParOf" srcId="{289FC779-E40A-4DB5-AD2F-FC26F2B36667}" destId="{38EB85F2-DD62-44F7-9721-19801F2FFF8A}" srcOrd="0" destOrd="0" presId="urn:microsoft.com/office/officeart/2005/8/layout/orgChart1"/>
    <dgm:cxn modelId="{DA2D5629-ADBD-4FED-A5FA-003496A2F56C}" type="presParOf" srcId="{38EB85F2-DD62-44F7-9721-19801F2FFF8A}" destId="{59F680EA-E523-4983-A34E-D5246BBCB77C}" srcOrd="0" destOrd="0" presId="urn:microsoft.com/office/officeart/2005/8/layout/orgChart1"/>
    <dgm:cxn modelId="{1A9BAD6D-1E19-4A3A-95B8-61CB306582D4}" type="presParOf" srcId="{38EB85F2-DD62-44F7-9721-19801F2FFF8A}" destId="{ACD3239F-FFDC-4B8C-9A96-391E4BFB2495}" srcOrd="1" destOrd="0" presId="urn:microsoft.com/office/officeart/2005/8/layout/orgChart1"/>
    <dgm:cxn modelId="{9E268D28-A68E-4D9B-8FE5-3DD4CD1C44A1}" type="presParOf" srcId="{289FC779-E40A-4DB5-AD2F-FC26F2B36667}" destId="{7B7C4A96-532B-4298-A01A-11D82F7B8579}" srcOrd="1" destOrd="0" presId="urn:microsoft.com/office/officeart/2005/8/layout/orgChart1"/>
    <dgm:cxn modelId="{7F0BD009-D706-41C3-BF85-8F081FB150B2}" type="presParOf" srcId="{289FC779-E40A-4DB5-AD2F-FC26F2B36667}" destId="{75FF3326-2CF8-47AF-BE92-A45490B78E85}" srcOrd="2" destOrd="0" presId="urn:microsoft.com/office/officeart/2005/8/layout/orgChart1"/>
    <dgm:cxn modelId="{EB370EE0-B1DD-48CA-AC25-4C16F8F3A70A}" type="presParOf" srcId="{1A286FCF-345B-4C0E-AB12-526698F2FA8D}" destId="{5AB38EA5-75A2-4751-B130-BDBD58538F31}" srcOrd="2" destOrd="0" presId="urn:microsoft.com/office/officeart/2005/8/layout/orgChart1"/>
    <dgm:cxn modelId="{AA9C7DAA-721F-47B2-9341-BA1C88A50F86}" type="presParOf" srcId="{47C921C3-25EF-4952-856A-1C637FC78CEC}" destId="{161DEEB5-5F33-4227-83CA-0F2BE34D9FDF}" srcOrd="2" destOrd="0" presId="urn:microsoft.com/office/officeart/2005/8/layout/orgChart1"/>
    <dgm:cxn modelId="{2FE4CD23-01D2-497B-A97F-FC87ADDC4B13}" type="presParOf" srcId="{47C921C3-25EF-4952-856A-1C637FC78CEC}" destId="{8F410E57-FA9D-4828-AE02-3CC249871006}" srcOrd="3" destOrd="0" presId="urn:microsoft.com/office/officeart/2005/8/layout/orgChart1"/>
    <dgm:cxn modelId="{1E280F57-B4F6-4C5B-AFBA-A9F01A8AF29B}" type="presParOf" srcId="{8F410E57-FA9D-4828-AE02-3CC249871006}" destId="{3F976A92-E74B-4E73-B2DB-9DCB1A5D34E8}" srcOrd="0" destOrd="0" presId="urn:microsoft.com/office/officeart/2005/8/layout/orgChart1"/>
    <dgm:cxn modelId="{3E63D10D-35DC-4C27-87F4-712DF3D9ED4A}" type="presParOf" srcId="{3F976A92-E74B-4E73-B2DB-9DCB1A5D34E8}" destId="{70CF881D-9144-432B-B509-D8F7ACBD1178}" srcOrd="0" destOrd="0" presId="urn:microsoft.com/office/officeart/2005/8/layout/orgChart1"/>
    <dgm:cxn modelId="{95B602E2-0BE2-4016-B56B-372410E988DD}" type="presParOf" srcId="{3F976A92-E74B-4E73-B2DB-9DCB1A5D34E8}" destId="{7F5BD7AD-88AE-40DB-A177-F15A0FB3B0D0}" srcOrd="1" destOrd="0" presId="urn:microsoft.com/office/officeart/2005/8/layout/orgChart1"/>
    <dgm:cxn modelId="{1FEF2BF0-3973-4407-919F-00F0FEF15525}" type="presParOf" srcId="{8F410E57-FA9D-4828-AE02-3CC249871006}" destId="{35936744-E76E-4D67-87A1-09B51856F419}" srcOrd="1" destOrd="0" presId="urn:microsoft.com/office/officeart/2005/8/layout/orgChart1"/>
    <dgm:cxn modelId="{68A74305-DC89-4DEF-98B7-13F7635DA7C5}" type="presParOf" srcId="{35936744-E76E-4D67-87A1-09B51856F419}" destId="{B932AAF8-2096-4269-9FD9-D8819ECC48B9}" srcOrd="0" destOrd="0" presId="urn:microsoft.com/office/officeart/2005/8/layout/orgChart1"/>
    <dgm:cxn modelId="{6120F5D9-EC11-4793-8429-5C79EC51087B}" type="presParOf" srcId="{35936744-E76E-4D67-87A1-09B51856F419}" destId="{72EFCE0A-159B-48F6-A3E9-DACE438EAB07}" srcOrd="1" destOrd="0" presId="urn:microsoft.com/office/officeart/2005/8/layout/orgChart1"/>
    <dgm:cxn modelId="{C731DA2D-67BF-457F-93FE-4593ECF04EDB}" type="presParOf" srcId="{72EFCE0A-159B-48F6-A3E9-DACE438EAB07}" destId="{750BF2CA-687F-4B92-B2D5-3206D9018B67}" srcOrd="0" destOrd="0" presId="urn:microsoft.com/office/officeart/2005/8/layout/orgChart1"/>
    <dgm:cxn modelId="{FB1274AA-4E16-4A98-81FB-3F0A89450EC8}" type="presParOf" srcId="{750BF2CA-687F-4B92-B2D5-3206D9018B67}" destId="{8AED554A-C29B-4342-BB69-4E6FD06DD0F0}" srcOrd="0" destOrd="0" presId="urn:microsoft.com/office/officeart/2005/8/layout/orgChart1"/>
    <dgm:cxn modelId="{2204C306-CDAC-4982-ACBE-33423A034222}" type="presParOf" srcId="{750BF2CA-687F-4B92-B2D5-3206D9018B67}" destId="{A60FC7E9-59A0-4731-B894-0BF3787CAA91}" srcOrd="1" destOrd="0" presId="urn:microsoft.com/office/officeart/2005/8/layout/orgChart1"/>
    <dgm:cxn modelId="{9B74940D-F720-47FE-8E04-9ADDCD4C224E}" type="presParOf" srcId="{72EFCE0A-159B-48F6-A3E9-DACE438EAB07}" destId="{9E36094E-A792-48F7-B2A1-B3500C883D55}" srcOrd="1" destOrd="0" presId="urn:microsoft.com/office/officeart/2005/8/layout/orgChart1"/>
    <dgm:cxn modelId="{77EC7C6B-6CAF-435D-A25F-6DE5CE8C36F8}" type="presParOf" srcId="{72EFCE0A-159B-48F6-A3E9-DACE438EAB07}" destId="{6942C4A9-5766-4EB4-A985-604A45CEB4A5}" srcOrd="2" destOrd="0" presId="urn:microsoft.com/office/officeart/2005/8/layout/orgChart1"/>
    <dgm:cxn modelId="{16BAC9F4-7217-4955-B614-25C7CA858CE5}" type="presParOf" srcId="{8F410E57-FA9D-4828-AE02-3CC249871006}" destId="{CCCE53E2-837E-43B8-9843-991A9AE5E72D}" srcOrd="2" destOrd="0" presId="urn:microsoft.com/office/officeart/2005/8/layout/orgChart1"/>
    <dgm:cxn modelId="{39A66205-211A-4FB4-B926-E773E9F591AE}" type="presParOf" srcId="{47C921C3-25EF-4952-856A-1C637FC78CEC}" destId="{6AD5A57D-5B46-4D38-9880-CBC3F3DBBB8D}" srcOrd="4" destOrd="0" presId="urn:microsoft.com/office/officeart/2005/8/layout/orgChart1"/>
    <dgm:cxn modelId="{FE916EDA-FC97-47CA-9566-3AC297E13361}" type="presParOf" srcId="{47C921C3-25EF-4952-856A-1C637FC78CEC}" destId="{18F770A6-891C-4358-969D-965004A90B9E}" srcOrd="5" destOrd="0" presId="urn:microsoft.com/office/officeart/2005/8/layout/orgChart1"/>
    <dgm:cxn modelId="{71A40CF7-4688-43E6-8284-2FCE302EDA77}" type="presParOf" srcId="{18F770A6-891C-4358-969D-965004A90B9E}" destId="{396BF9B7-17B8-4C04-998E-EB4883933841}" srcOrd="0" destOrd="0" presId="urn:microsoft.com/office/officeart/2005/8/layout/orgChart1"/>
    <dgm:cxn modelId="{5FEB7C91-4449-48C6-9B35-D97E7EE6821F}" type="presParOf" srcId="{396BF9B7-17B8-4C04-998E-EB4883933841}" destId="{BCAC97E9-1663-4ECC-AACD-A2A83F833BD9}" srcOrd="0" destOrd="0" presId="urn:microsoft.com/office/officeart/2005/8/layout/orgChart1"/>
    <dgm:cxn modelId="{6756283B-5AAC-4D46-903B-51748E080C3C}" type="presParOf" srcId="{396BF9B7-17B8-4C04-998E-EB4883933841}" destId="{CC8A4EC0-03E1-48E0-8008-8D8AB804FE0B}" srcOrd="1" destOrd="0" presId="urn:microsoft.com/office/officeart/2005/8/layout/orgChart1"/>
    <dgm:cxn modelId="{4D0B1E78-728B-44FF-A745-49A39A787DE0}" type="presParOf" srcId="{18F770A6-891C-4358-969D-965004A90B9E}" destId="{4DEAD7AD-E267-4DCD-A812-078D90584DFA}" srcOrd="1" destOrd="0" presId="urn:microsoft.com/office/officeart/2005/8/layout/orgChart1"/>
    <dgm:cxn modelId="{3E2F159B-A59D-4B6A-A0D4-C621E58EE311}" type="presParOf" srcId="{4DEAD7AD-E267-4DCD-A812-078D90584DFA}" destId="{47F16E96-3DDE-4552-8F83-A79A253F5A38}" srcOrd="0" destOrd="0" presId="urn:microsoft.com/office/officeart/2005/8/layout/orgChart1"/>
    <dgm:cxn modelId="{59292B69-75D8-485A-825E-AAA04B690F49}" type="presParOf" srcId="{4DEAD7AD-E267-4DCD-A812-078D90584DFA}" destId="{CF7760C4-4008-4AD2-9515-AAF48C5A8ABD}" srcOrd="1" destOrd="0" presId="urn:microsoft.com/office/officeart/2005/8/layout/orgChart1"/>
    <dgm:cxn modelId="{B1842CFF-C5E6-4A03-948A-C8E86725FFA1}" type="presParOf" srcId="{CF7760C4-4008-4AD2-9515-AAF48C5A8ABD}" destId="{B72DE378-F58B-47CC-AD79-CCD7D9E6A89F}" srcOrd="0" destOrd="0" presId="urn:microsoft.com/office/officeart/2005/8/layout/orgChart1"/>
    <dgm:cxn modelId="{AECC4615-F302-4DFE-BAA6-7395FB0EE7EF}" type="presParOf" srcId="{B72DE378-F58B-47CC-AD79-CCD7D9E6A89F}" destId="{593898B5-E2FB-4B06-A4D5-9225743A2493}" srcOrd="0" destOrd="0" presId="urn:microsoft.com/office/officeart/2005/8/layout/orgChart1"/>
    <dgm:cxn modelId="{1EA58FB1-83E3-4524-9891-F55E4447E341}" type="presParOf" srcId="{B72DE378-F58B-47CC-AD79-CCD7D9E6A89F}" destId="{2C6643DF-AE04-4D5D-A890-3DE4C6F0D454}" srcOrd="1" destOrd="0" presId="urn:microsoft.com/office/officeart/2005/8/layout/orgChart1"/>
    <dgm:cxn modelId="{FC81BD52-4E08-4A96-9AF6-67DEC639856F}" type="presParOf" srcId="{CF7760C4-4008-4AD2-9515-AAF48C5A8ABD}" destId="{0A74022E-B2A4-4411-8FB4-1876C9A6DB44}" srcOrd="1" destOrd="0" presId="urn:microsoft.com/office/officeart/2005/8/layout/orgChart1"/>
    <dgm:cxn modelId="{271F1E69-EFF9-494C-BE83-57E360D86C2F}" type="presParOf" srcId="{CF7760C4-4008-4AD2-9515-AAF48C5A8ABD}" destId="{2500656E-80B1-4CC7-B671-95331CB600D2}" srcOrd="2" destOrd="0" presId="urn:microsoft.com/office/officeart/2005/8/layout/orgChart1"/>
    <dgm:cxn modelId="{A72B750D-7673-4069-9D52-E26FE229369C}" type="presParOf" srcId="{4DEAD7AD-E267-4DCD-A812-078D90584DFA}" destId="{0DB07822-EF52-42B7-B547-24947C59EAF5}" srcOrd="2" destOrd="0" presId="urn:microsoft.com/office/officeart/2005/8/layout/orgChart1"/>
    <dgm:cxn modelId="{AAC9C35A-4318-4311-869D-B24657E012BB}" type="presParOf" srcId="{4DEAD7AD-E267-4DCD-A812-078D90584DFA}" destId="{CDE538B5-0FC7-4339-AFA6-930955DC5FC9}" srcOrd="3" destOrd="0" presId="urn:microsoft.com/office/officeart/2005/8/layout/orgChart1"/>
    <dgm:cxn modelId="{19DA0C07-9D3B-4D4C-A20B-7AF04C06AC5E}" type="presParOf" srcId="{CDE538B5-0FC7-4339-AFA6-930955DC5FC9}" destId="{A1C17A6D-23D6-43B7-8DB4-EA7469B49AFA}" srcOrd="0" destOrd="0" presId="urn:microsoft.com/office/officeart/2005/8/layout/orgChart1"/>
    <dgm:cxn modelId="{EE36556C-443C-40EF-B58E-59C42F3EE667}" type="presParOf" srcId="{A1C17A6D-23D6-43B7-8DB4-EA7469B49AFA}" destId="{28FB0636-EB32-468F-A009-D3C1371A4DBA}" srcOrd="0" destOrd="0" presId="urn:microsoft.com/office/officeart/2005/8/layout/orgChart1"/>
    <dgm:cxn modelId="{46691B40-08ED-441A-AC1C-22C28E70EB03}" type="presParOf" srcId="{A1C17A6D-23D6-43B7-8DB4-EA7469B49AFA}" destId="{57099AA8-1969-480E-A87B-7FD780A0DFFF}" srcOrd="1" destOrd="0" presId="urn:microsoft.com/office/officeart/2005/8/layout/orgChart1"/>
    <dgm:cxn modelId="{A1EA0995-5561-4795-83E0-729A0CE01E3A}" type="presParOf" srcId="{CDE538B5-0FC7-4339-AFA6-930955DC5FC9}" destId="{BFE0B3DB-DA53-4DE1-AD1F-31A02AC9D832}" srcOrd="1" destOrd="0" presId="urn:microsoft.com/office/officeart/2005/8/layout/orgChart1"/>
    <dgm:cxn modelId="{4D056D6C-38D1-4502-90D4-6E3541623BEE}" type="presParOf" srcId="{CDE538B5-0FC7-4339-AFA6-930955DC5FC9}" destId="{6BA6BB02-34F8-415A-8987-D8A5320EF923}" srcOrd="2" destOrd="0" presId="urn:microsoft.com/office/officeart/2005/8/layout/orgChart1"/>
    <dgm:cxn modelId="{92338EA0-9DF1-4271-A584-2EDF1F2C44DF}" type="presParOf" srcId="{4DEAD7AD-E267-4DCD-A812-078D90584DFA}" destId="{41B97185-3F62-4901-8114-EFA4D1DA48FD}" srcOrd="4" destOrd="0" presId="urn:microsoft.com/office/officeart/2005/8/layout/orgChart1"/>
    <dgm:cxn modelId="{11A4F6D1-47FE-4D35-9220-6E1959AF3F06}" type="presParOf" srcId="{4DEAD7AD-E267-4DCD-A812-078D90584DFA}" destId="{4420918C-1F50-4705-AB59-F1C064E959B2}" srcOrd="5" destOrd="0" presId="urn:microsoft.com/office/officeart/2005/8/layout/orgChart1"/>
    <dgm:cxn modelId="{73654C17-8003-4B09-A6B3-1B9FF7508300}" type="presParOf" srcId="{4420918C-1F50-4705-AB59-F1C064E959B2}" destId="{4DA2325B-BDCC-4534-B1A0-0CF9C082EA99}" srcOrd="0" destOrd="0" presId="urn:microsoft.com/office/officeart/2005/8/layout/orgChart1"/>
    <dgm:cxn modelId="{C25F526F-B4C2-4037-9D00-6CF9D84859AB}" type="presParOf" srcId="{4DA2325B-BDCC-4534-B1A0-0CF9C082EA99}" destId="{1490C925-65E7-45A8-9A62-2F492B7A88CF}" srcOrd="0" destOrd="0" presId="urn:microsoft.com/office/officeart/2005/8/layout/orgChart1"/>
    <dgm:cxn modelId="{36905BFF-23E7-4CEF-9DE4-759BA54C0589}" type="presParOf" srcId="{4DA2325B-BDCC-4534-B1A0-0CF9C082EA99}" destId="{04759B44-0254-4C92-9773-8684388EF0E8}" srcOrd="1" destOrd="0" presId="urn:microsoft.com/office/officeart/2005/8/layout/orgChart1"/>
    <dgm:cxn modelId="{BD6BBFC5-8A73-496E-877F-77F6977D2CE1}" type="presParOf" srcId="{4420918C-1F50-4705-AB59-F1C064E959B2}" destId="{FCE29269-E184-4F1C-91BE-511EBBBEB257}" srcOrd="1" destOrd="0" presId="urn:microsoft.com/office/officeart/2005/8/layout/orgChart1"/>
    <dgm:cxn modelId="{3D550EF8-6C28-4B07-9339-3EDAA0097829}" type="presParOf" srcId="{4420918C-1F50-4705-AB59-F1C064E959B2}" destId="{3EA7CD92-3462-40C1-8B16-1EB3EC005EB9}" srcOrd="2" destOrd="0" presId="urn:microsoft.com/office/officeart/2005/8/layout/orgChart1"/>
    <dgm:cxn modelId="{0D38FED2-F3E5-470A-9DD4-0BA994FD17CE}" type="presParOf" srcId="{4DEAD7AD-E267-4DCD-A812-078D90584DFA}" destId="{25CC6C60-BB90-4B83-B6A9-9837C02A69C5}" srcOrd="6" destOrd="0" presId="urn:microsoft.com/office/officeart/2005/8/layout/orgChart1"/>
    <dgm:cxn modelId="{E2BB0AC7-C124-41D3-B9EB-C55D0D7C684C}" type="presParOf" srcId="{4DEAD7AD-E267-4DCD-A812-078D90584DFA}" destId="{47898971-63BE-44A5-8E68-DEF244903317}" srcOrd="7" destOrd="0" presId="urn:microsoft.com/office/officeart/2005/8/layout/orgChart1"/>
    <dgm:cxn modelId="{4497D51E-C652-446B-BFB9-5ED6027D0F2A}" type="presParOf" srcId="{47898971-63BE-44A5-8E68-DEF244903317}" destId="{90AF8128-3D0C-40D7-BB33-DF3DBFA14F80}" srcOrd="0" destOrd="0" presId="urn:microsoft.com/office/officeart/2005/8/layout/orgChart1"/>
    <dgm:cxn modelId="{4C6E0F0F-4D44-4062-AB36-3C22A1103558}" type="presParOf" srcId="{90AF8128-3D0C-40D7-BB33-DF3DBFA14F80}" destId="{36FB3E8C-20A8-49D0-A065-86509C9DADC7}" srcOrd="0" destOrd="0" presId="urn:microsoft.com/office/officeart/2005/8/layout/orgChart1"/>
    <dgm:cxn modelId="{E3458757-76A9-4C8C-9C66-EE7320CEEEFE}" type="presParOf" srcId="{90AF8128-3D0C-40D7-BB33-DF3DBFA14F80}" destId="{56E8345F-8CD6-4E0F-B1A4-4EF7FAC4309A}" srcOrd="1" destOrd="0" presId="urn:microsoft.com/office/officeart/2005/8/layout/orgChart1"/>
    <dgm:cxn modelId="{9CD8C321-FDCB-40E2-9D2C-3D2B55064700}" type="presParOf" srcId="{47898971-63BE-44A5-8E68-DEF244903317}" destId="{8FB5A2A8-587A-4885-BAEA-482AB7855F98}" srcOrd="1" destOrd="0" presId="urn:microsoft.com/office/officeart/2005/8/layout/orgChart1"/>
    <dgm:cxn modelId="{3BB1C433-82D2-493D-860D-F9FB1CE17455}" type="presParOf" srcId="{47898971-63BE-44A5-8E68-DEF244903317}" destId="{77B31059-458D-4E99-AA73-7BA41BA5631F}" srcOrd="2" destOrd="0" presId="urn:microsoft.com/office/officeart/2005/8/layout/orgChart1"/>
    <dgm:cxn modelId="{31DDA9E3-FDCC-428E-8563-B64A60DD8F56}" type="presParOf" srcId="{18F770A6-891C-4358-969D-965004A90B9E}" destId="{2C98F57B-0E8E-470F-9CF1-4D75FC6CFCB0}" srcOrd="2" destOrd="0" presId="urn:microsoft.com/office/officeart/2005/8/layout/orgChart1"/>
    <dgm:cxn modelId="{A2C9D96E-0E04-4FA7-B2BB-0F0BC7D706AD}" type="presParOf" srcId="{47C921C3-25EF-4952-856A-1C637FC78CEC}" destId="{20382CA8-F98D-4A3E-8B04-F1FE5CEF5A8B}" srcOrd="6" destOrd="0" presId="urn:microsoft.com/office/officeart/2005/8/layout/orgChart1"/>
    <dgm:cxn modelId="{86084B15-69CD-436F-B794-2E69DFFFF822}" type="presParOf" srcId="{47C921C3-25EF-4952-856A-1C637FC78CEC}" destId="{85CD77DC-F3FC-420B-80C1-B85F333D5428}" srcOrd="7" destOrd="0" presId="urn:microsoft.com/office/officeart/2005/8/layout/orgChart1"/>
    <dgm:cxn modelId="{C27913C8-D0B1-4F2B-BC1C-5ED216B5E068}" type="presParOf" srcId="{85CD77DC-F3FC-420B-80C1-B85F333D5428}" destId="{69F01A23-C7F9-4546-A0DB-D5F2CC70340B}" srcOrd="0" destOrd="0" presId="urn:microsoft.com/office/officeart/2005/8/layout/orgChart1"/>
    <dgm:cxn modelId="{888294DE-E7BD-4B73-A7F0-7B992DECDBBB}" type="presParOf" srcId="{69F01A23-C7F9-4546-A0DB-D5F2CC70340B}" destId="{CC6DF9BE-0FC0-4BE9-8D1E-484E2A2770EB}" srcOrd="0" destOrd="0" presId="urn:microsoft.com/office/officeart/2005/8/layout/orgChart1"/>
    <dgm:cxn modelId="{B3C4D865-43CC-4129-960D-C8BBFE05C74E}" type="presParOf" srcId="{69F01A23-C7F9-4546-A0DB-D5F2CC70340B}" destId="{F9F00EB2-FDC4-44C2-B6C6-16F6F8C6F43A}" srcOrd="1" destOrd="0" presId="urn:microsoft.com/office/officeart/2005/8/layout/orgChart1"/>
    <dgm:cxn modelId="{50CE0123-5572-4D3C-9B60-DA8537AEDE9D}" type="presParOf" srcId="{85CD77DC-F3FC-420B-80C1-B85F333D5428}" destId="{A9A141F0-7FF0-4E44-87B3-EEEFD060CCA9}" srcOrd="1" destOrd="0" presId="urn:microsoft.com/office/officeart/2005/8/layout/orgChart1"/>
    <dgm:cxn modelId="{7F834CB9-F413-4DA7-A7E8-E1D0F1EF9529}" type="presParOf" srcId="{85CD77DC-F3FC-420B-80C1-B85F333D5428}" destId="{0D9D224A-3AD3-41DB-9E8A-9DCC8772CCEB}" srcOrd="2" destOrd="0" presId="urn:microsoft.com/office/officeart/2005/8/layout/orgChart1"/>
    <dgm:cxn modelId="{C1D19041-B467-433B-BC5D-7A2EE2141796}" type="presParOf" srcId="{75CB2EF9-6230-4F69-92E9-257351640C62}" destId="{B106AC9D-25AD-4658-8A96-ECDC7E12345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3FFB5D-8137-403A-89FF-201BE286DF24}"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AU"/>
        </a:p>
      </dgm:t>
    </dgm:pt>
    <dgm:pt modelId="{D63C2EFE-7D8D-43A4-B748-FE7546605A26}">
      <dgm:prSet phldrT="[Text]"/>
      <dgm:spPr/>
      <dgm:t>
        <a:bodyPr/>
        <a:lstStyle/>
        <a:p>
          <a:r>
            <a:rPr lang="en-AU" b="1" dirty="0"/>
            <a:t>Early engagement</a:t>
          </a:r>
        </a:p>
      </dgm:t>
    </dgm:pt>
    <dgm:pt modelId="{5D550AA1-65DD-4AC5-A6BE-A33C7D366E00}" type="parTrans" cxnId="{674CB75A-6C61-45BE-B77F-99B264F99BA9}">
      <dgm:prSet/>
      <dgm:spPr/>
      <dgm:t>
        <a:bodyPr/>
        <a:lstStyle/>
        <a:p>
          <a:endParaRPr lang="en-AU"/>
        </a:p>
      </dgm:t>
    </dgm:pt>
    <dgm:pt modelId="{6BF84A86-D098-4250-A527-22F6BC54C4A0}" type="sibTrans" cxnId="{674CB75A-6C61-45BE-B77F-99B264F99BA9}">
      <dgm:prSet/>
      <dgm:spPr/>
      <dgm:t>
        <a:bodyPr/>
        <a:lstStyle/>
        <a:p>
          <a:endParaRPr lang="en-AU"/>
        </a:p>
      </dgm:t>
    </dgm:pt>
    <dgm:pt modelId="{BE26D3DE-4AF5-4AE1-9DFE-67EE37EF2463}">
      <dgm:prSet phldrT="[Text]"/>
      <dgm:spPr/>
      <dgm:t>
        <a:bodyPr/>
        <a:lstStyle/>
        <a:p>
          <a:r>
            <a:rPr lang="en-AU" b="1" dirty="0"/>
            <a:t>23 Jun 20</a:t>
          </a:r>
          <a:r>
            <a:rPr lang="en-AU" dirty="0"/>
            <a:t> 	DFG reviews detailed plan</a:t>
          </a:r>
        </a:p>
      </dgm:t>
    </dgm:pt>
    <dgm:pt modelId="{412565C1-23CD-4D84-93F6-442C2EC64829}" type="parTrans" cxnId="{A04FD7F8-8E57-4625-9353-8F34A1274F4D}">
      <dgm:prSet/>
      <dgm:spPr/>
      <dgm:t>
        <a:bodyPr/>
        <a:lstStyle/>
        <a:p>
          <a:endParaRPr lang="en-AU"/>
        </a:p>
      </dgm:t>
    </dgm:pt>
    <dgm:pt modelId="{221DA03D-22A4-4352-80D5-DD0DC57C591C}" type="sibTrans" cxnId="{A04FD7F8-8E57-4625-9353-8F34A1274F4D}">
      <dgm:prSet/>
      <dgm:spPr/>
      <dgm:t>
        <a:bodyPr/>
        <a:lstStyle/>
        <a:p>
          <a:endParaRPr lang="en-AU"/>
        </a:p>
      </dgm:t>
    </dgm:pt>
    <dgm:pt modelId="{D970E9FA-4F4D-4402-96E0-30135E6C569E}">
      <dgm:prSet phldrT="[Text]"/>
      <dgm:spPr/>
      <dgm:t>
        <a:bodyPr/>
        <a:lstStyle/>
        <a:p>
          <a:r>
            <a:rPr lang="en-AU" b="1" dirty="0"/>
            <a:t>Draft paper</a:t>
          </a:r>
        </a:p>
      </dgm:t>
    </dgm:pt>
    <dgm:pt modelId="{C50245B3-F73E-436F-9007-ED88915A8141}" type="parTrans" cxnId="{1A61D090-0F22-4C35-96B8-78F3DC529986}">
      <dgm:prSet/>
      <dgm:spPr/>
      <dgm:t>
        <a:bodyPr/>
        <a:lstStyle/>
        <a:p>
          <a:endParaRPr lang="en-AU"/>
        </a:p>
      </dgm:t>
    </dgm:pt>
    <dgm:pt modelId="{C43A20FD-0486-41BA-8EB6-39CC61CDA2E8}" type="sibTrans" cxnId="{1A61D090-0F22-4C35-96B8-78F3DC529986}">
      <dgm:prSet/>
      <dgm:spPr/>
      <dgm:t>
        <a:bodyPr/>
        <a:lstStyle/>
        <a:p>
          <a:endParaRPr lang="en-AU"/>
        </a:p>
      </dgm:t>
    </dgm:pt>
    <dgm:pt modelId="{6A2F5FC2-EC5D-478F-9A76-4B7EB924E96B}">
      <dgm:prSet phldrT="[Text]"/>
      <dgm:spPr/>
      <dgm:t>
        <a:bodyPr/>
        <a:lstStyle/>
        <a:p>
          <a:r>
            <a:rPr lang="en-AU" b="1" dirty="0"/>
            <a:t>13 Jul 20</a:t>
          </a:r>
          <a:r>
            <a:rPr lang="en-AU" dirty="0"/>
            <a:t> 	AEMO publishes draft paper</a:t>
          </a:r>
        </a:p>
      </dgm:t>
    </dgm:pt>
    <dgm:pt modelId="{2CE02437-9A78-4012-887D-EEF5D921254F}" type="parTrans" cxnId="{10DAF736-7C4F-48E0-B962-BB1E4E7A7E95}">
      <dgm:prSet/>
      <dgm:spPr/>
      <dgm:t>
        <a:bodyPr/>
        <a:lstStyle/>
        <a:p>
          <a:endParaRPr lang="en-AU"/>
        </a:p>
      </dgm:t>
    </dgm:pt>
    <dgm:pt modelId="{E14B1F28-07BB-40F2-A0EA-F30A2869EB65}" type="sibTrans" cxnId="{10DAF736-7C4F-48E0-B962-BB1E4E7A7E95}">
      <dgm:prSet/>
      <dgm:spPr/>
      <dgm:t>
        <a:bodyPr/>
        <a:lstStyle/>
        <a:p>
          <a:endParaRPr lang="en-AU"/>
        </a:p>
      </dgm:t>
    </dgm:pt>
    <dgm:pt modelId="{9E5FF523-831E-47BB-9D42-E500D2FB6EDE}">
      <dgm:prSet phldrT="[Text]"/>
      <dgm:spPr/>
      <dgm:t>
        <a:bodyPr/>
        <a:lstStyle/>
        <a:p>
          <a:r>
            <a:rPr lang="en-AU" b="1" dirty="0"/>
            <a:t>Feedback</a:t>
          </a:r>
        </a:p>
      </dgm:t>
    </dgm:pt>
    <dgm:pt modelId="{891B40CC-C345-42D5-9137-9D5EE134DA8A}" type="parTrans" cxnId="{FC6EF562-D813-4834-BC79-E5B149CA349D}">
      <dgm:prSet/>
      <dgm:spPr/>
      <dgm:t>
        <a:bodyPr/>
        <a:lstStyle/>
        <a:p>
          <a:endParaRPr lang="en-AU"/>
        </a:p>
      </dgm:t>
    </dgm:pt>
    <dgm:pt modelId="{0CCA242F-B431-4ED9-AFB2-36BAFC351A34}" type="sibTrans" cxnId="{FC6EF562-D813-4834-BC79-E5B149CA349D}">
      <dgm:prSet/>
      <dgm:spPr/>
      <dgm:t>
        <a:bodyPr/>
        <a:lstStyle/>
        <a:p>
          <a:endParaRPr lang="en-AU"/>
        </a:p>
      </dgm:t>
    </dgm:pt>
    <dgm:pt modelId="{61F1337A-0672-45AB-9540-46A95B100E2D}">
      <dgm:prSet phldrT="[Text]"/>
      <dgm:spPr/>
      <dgm:t>
        <a:bodyPr/>
        <a:lstStyle/>
        <a:p>
          <a:r>
            <a:rPr lang="en-AU" b="1" dirty="0"/>
            <a:t>28 Aug 20</a:t>
          </a:r>
          <a:r>
            <a:rPr lang="en-AU" dirty="0"/>
            <a:t> 	AEMO publishes final paper after considering suggestions</a:t>
          </a:r>
        </a:p>
      </dgm:t>
    </dgm:pt>
    <dgm:pt modelId="{3B601D60-8ECB-4D5B-8491-8AA9E76BEDFE}" type="parTrans" cxnId="{AAE83051-5C03-481D-A12C-604A9CB43D35}">
      <dgm:prSet/>
      <dgm:spPr/>
      <dgm:t>
        <a:bodyPr/>
        <a:lstStyle/>
        <a:p>
          <a:endParaRPr lang="en-AU"/>
        </a:p>
      </dgm:t>
    </dgm:pt>
    <dgm:pt modelId="{36EA853D-C8B5-4207-9A5E-B5E10287A9FF}" type="sibTrans" cxnId="{AAE83051-5C03-481D-A12C-604A9CB43D35}">
      <dgm:prSet/>
      <dgm:spPr/>
      <dgm:t>
        <a:bodyPr/>
        <a:lstStyle/>
        <a:p>
          <a:endParaRPr lang="en-AU"/>
        </a:p>
      </dgm:t>
    </dgm:pt>
    <dgm:pt modelId="{3737F20C-AB31-4F80-97C5-5D3C3CCF2F68}">
      <dgm:prSet phldrT="[Text]"/>
      <dgm:spPr/>
      <dgm:t>
        <a:bodyPr/>
        <a:lstStyle/>
        <a:p>
          <a:r>
            <a:rPr lang="en-AU" b="1" dirty="0"/>
            <a:t>Final paper</a:t>
          </a:r>
        </a:p>
      </dgm:t>
    </dgm:pt>
    <dgm:pt modelId="{B2E6C8AF-739C-4EBD-8BA3-539A3B6F0240}" type="parTrans" cxnId="{AF331B76-CB7F-4EA3-BCEF-E4CC5A1566DA}">
      <dgm:prSet/>
      <dgm:spPr/>
      <dgm:t>
        <a:bodyPr/>
        <a:lstStyle/>
        <a:p>
          <a:endParaRPr lang="en-AU"/>
        </a:p>
      </dgm:t>
    </dgm:pt>
    <dgm:pt modelId="{2357C176-80D0-4D99-9EAB-78AAFA538591}" type="sibTrans" cxnId="{AF331B76-CB7F-4EA3-BCEF-E4CC5A1566DA}">
      <dgm:prSet/>
      <dgm:spPr/>
      <dgm:t>
        <a:bodyPr/>
        <a:lstStyle/>
        <a:p>
          <a:endParaRPr lang="en-AU"/>
        </a:p>
      </dgm:t>
    </dgm:pt>
    <dgm:pt modelId="{F50E2EDC-43FC-4FE9-846A-D84EE8286EEF}">
      <dgm:prSet phldrT="[Text]"/>
      <dgm:spPr/>
      <dgm:t>
        <a:bodyPr/>
        <a:lstStyle/>
        <a:p>
          <a:r>
            <a:rPr lang="en-AU" b="1" dirty="0"/>
            <a:t>31 Jul 20</a:t>
          </a:r>
          <a:r>
            <a:rPr lang="en-AU" dirty="0"/>
            <a:t> 	Participants provide suggestions on draft paper to AEMO</a:t>
          </a:r>
        </a:p>
      </dgm:t>
    </dgm:pt>
    <dgm:pt modelId="{5A3105B6-5EA7-45FA-BCC2-1D4EB27BAB09}" type="parTrans" cxnId="{967FB2FA-876E-4582-8BA0-2DFCAF072C54}">
      <dgm:prSet/>
      <dgm:spPr/>
      <dgm:t>
        <a:bodyPr/>
        <a:lstStyle/>
        <a:p>
          <a:endParaRPr lang="en-AU"/>
        </a:p>
      </dgm:t>
    </dgm:pt>
    <dgm:pt modelId="{C74CE05B-B6DE-4021-87B9-B50497DB85A3}" type="sibTrans" cxnId="{967FB2FA-876E-4582-8BA0-2DFCAF072C54}">
      <dgm:prSet/>
      <dgm:spPr/>
      <dgm:t>
        <a:bodyPr/>
        <a:lstStyle/>
        <a:p>
          <a:endParaRPr lang="en-AU"/>
        </a:p>
      </dgm:t>
    </dgm:pt>
    <dgm:pt modelId="{0E32F755-CA18-4FF9-B040-05B079E60E4B}">
      <dgm:prSet phldrT="[Text]"/>
      <dgm:spPr/>
      <dgm:t>
        <a:bodyPr/>
        <a:lstStyle/>
        <a:p>
          <a:r>
            <a:rPr lang="en-AU" b="1" dirty="0"/>
            <a:t>14 May 20</a:t>
          </a:r>
          <a:r>
            <a:rPr lang="en-AU" dirty="0"/>
            <a:t> 	RWG refresher on approach to bidding transition</a:t>
          </a:r>
        </a:p>
      </dgm:t>
    </dgm:pt>
    <dgm:pt modelId="{F19109EE-3943-46B3-9DC7-C34AD6765011}" type="parTrans" cxnId="{E98788A9-C57E-41DA-8EF4-859DFB725CE4}">
      <dgm:prSet/>
      <dgm:spPr/>
      <dgm:t>
        <a:bodyPr/>
        <a:lstStyle/>
        <a:p>
          <a:endParaRPr lang="en-AU"/>
        </a:p>
      </dgm:t>
    </dgm:pt>
    <dgm:pt modelId="{667DFE7A-E5FE-4C13-9A67-514FC09F85AA}" type="sibTrans" cxnId="{E98788A9-C57E-41DA-8EF4-859DFB725CE4}">
      <dgm:prSet/>
      <dgm:spPr/>
      <dgm:t>
        <a:bodyPr/>
        <a:lstStyle/>
        <a:p>
          <a:endParaRPr lang="en-AU"/>
        </a:p>
      </dgm:t>
    </dgm:pt>
    <dgm:pt modelId="{8ACD4769-6696-4DD1-992C-458AE70160FD}">
      <dgm:prSet phldrT="[Text]"/>
      <dgm:spPr/>
      <dgm:t>
        <a:bodyPr/>
        <a:lstStyle/>
        <a:p>
          <a:pPr>
            <a:buNone/>
          </a:pPr>
          <a:r>
            <a:rPr lang="en-AU" dirty="0"/>
            <a:t>			</a:t>
          </a:r>
          <a:r>
            <a:rPr lang="en-AU" b="1" dirty="0"/>
            <a:t>AEMO seeks early feedback from RWG and DFG:</a:t>
          </a:r>
        </a:p>
      </dgm:t>
    </dgm:pt>
    <dgm:pt modelId="{D4A6CA21-FEE7-4204-86F8-4B6764970656}" type="parTrans" cxnId="{90C1078F-0375-44FE-ABF5-C95C5B376F05}">
      <dgm:prSet/>
      <dgm:spPr/>
      <dgm:t>
        <a:bodyPr/>
        <a:lstStyle/>
        <a:p>
          <a:endParaRPr lang="en-AU"/>
        </a:p>
      </dgm:t>
    </dgm:pt>
    <dgm:pt modelId="{30CBDE70-4E16-42AF-999A-A4F3DCE2CAF9}" type="sibTrans" cxnId="{90C1078F-0375-44FE-ABF5-C95C5B376F05}">
      <dgm:prSet/>
      <dgm:spPr/>
      <dgm:t>
        <a:bodyPr/>
        <a:lstStyle/>
        <a:p>
          <a:endParaRPr lang="en-AU"/>
        </a:p>
      </dgm:t>
    </dgm:pt>
    <dgm:pt modelId="{51F8EBAF-6DE6-4A80-9CDE-751E18AA2C81}">
      <dgm:prSet phldrT="[Text]"/>
      <dgm:spPr/>
      <dgm:t>
        <a:bodyPr/>
        <a:lstStyle/>
        <a:p>
          <a:r>
            <a:rPr lang="en-AU" b="1" dirty="0"/>
            <a:t>Revisions</a:t>
          </a:r>
        </a:p>
      </dgm:t>
    </dgm:pt>
    <dgm:pt modelId="{A0C9894F-C3F1-4A4C-B289-63C58A19961C}" type="parTrans" cxnId="{1632442F-76F4-400A-8A60-410C5635582E}">
      <dgm:prSet/>
      <dgm:spPr/>
      <dgm:t>
        <a:bodyPr/>
        <a:lstStyle/>
        <a:p>
          <a:endParaRPr lang="en-AU"/>
        </a:p>
      </dgm:t>
    </dgm:pt>
    <dgm:pt modelId="{0FCE654D-0F88-4026-BE60-B8D30B50AB19}" type="sibTrans" cxnId="{1632442F-76F4-400A-8A60-410C5635582E}">
      <dgm:prSet/>
      <dgm:spPr/>
      <dgm:t>
        <a:bodyPr/>
        <a:lstStyle/>
        <a:p>
          <a:endParaRPr lang="en-AU"/>
        </a:p>
      </dgm:t>
    </dgm:pt>
    <dgm:pt modelId="{3E199401-12D1-47CF-B527-98F98F0D5CE6}">
      <dgm:prSet/>
      <dgm:spPr/>
      <dgm:t>
        <a:bodyPr/>
        <a:lstStyle/>
        <a:p>
          <a:pPr>
            <a:buFont typeface="Arial" panose="020B0604020202020204" pitchFamily="34" charset="0"/>
            <a:buChar char="•"/>
          </a:pPr>
          <a:r>
            <a:rPr lang="en-AU" b="1" dirty="0"/>
            <a:t>TBC		</a:t>
          </a:r>
          <a:r>
            <a:rPr lang="en-AU" dirty="0"/>
            <a:t>Revisions as required in consultation with the RWG &amp; DFG</a:t>
          </a:r>
        </a:p>
      </dgm:t>
    </dgm:pt>
    <dgm:pt modelId="{DB0239C8-974C-4DD4-926A-06A3B611A64E}" type="parTrans" cxnId="{9B9E421E-3AD1-45C5-AB40-4FE26F60BB3A}">
      <dgm:prSet/>
      <dgm:spPr/>
      <dgm:t>
        <a:bodyPr/>
        <a:lstStyle/>
        <a:p>
          <a:endParaRPr lang="en-AU"/>
        </a:p>
      </dgm:t>
    </dgm:pt>
    <dgm:pt modelId="{20E2FF70-F3BA-4BD2-B8B3-8F8AE87978C2}" type="sibTrans" cxnId="{9B9E421E-3AD1-45C5-AB40-4FE26F60BB3A}">
      <dgm:prSet/>
      <dgm:spPr/>
      <dgm:t>
        <a:bodyPr/>
        <a:lstStyle/>
        <a:p>
          <a:endParaRPr lang="en-AU"/>
        </a:p>
      </dgm:t>
    </dgm:pt>
    <dgm:pt modelId="{6EBF1FF5-41AF-477A-BC27-B4757D69D161}" type="pres">
      <dgm:prSet presAssocID="{0E3FFB5D-8137-403A-89FF-201BE286DF24}" presName="linearFlow" presStyleCnt="0">
        <dgm:presLayoutVars>
          <dgm:dir/>
          <dgm:animLvl val="lvl"/>
          <dgm:resizeHandles val="exact"/>
        </dgm:presLayoutVars>
      </dgm:prSet>
      <dgm:spPr/>
    </dgm:pt>
    <dgm:pt modelId="{9A051CE6-FEDD-4116-9EE0-FD01F17727EF}" type="pres">
      <dgm:prSet presAssocID="{D63C2EFE-7D8D-43A4-B748-FE7546605A26}" presName="composite" presStyleCnt="0"/>
      <dgm:spPr/>
    </dgm:pt>
    <dgm:pt modelId="{5C5754C4-FF63-42BA-96B3-EDB8CC7C56BC}" type="pres">
      <dgm:prSet presAssocID="{D63C2EFE-7D8D-43A4-B748-FE7546605A26}" presName="parentText" presStyleLbl="alignNode1" presStyleIdx="0" presStyleCnt="5">
        <dgm:presLayoutVars>
          <dgm:chMax val="1"/>
          <dgm:bulletEnabled val="1"/>
        </dgm:presLayoutVars>
      </dgm:prSet>
      <dgm:spPr/>
    </dgm:pt>
    <dgm:pt modelId="{D9EEE902-F0C7-45BD-854F-E5CFE272D03B}" type="pres">
      <dgm:prSet presAssocID="{D63C2EFE-7D8D-43A4-B748-FE7546605A26}" presName="descendantText" presStyleLbl="alignAcc1" presStyleIdx="0" presStyleCnt="5" custLinFactNeighborX="0">
        <dgm:presLayoutVars>
          <dgm:bulletEnabled val="1"/>
        </dgm:presLayoutVars>
      </dgm:prSet>
      <dgm:spPr/>
    </dgm:pt>
    <dgm:pt modelId="{DBD040CB-6B35-418D-9035-49033C75CF4E}" type="pres">
      <dgm:prSet presAssocID="{6BF84A86-D098-4250-A527-22F6BC54C4A0}" presName="sp" presStyleCnt="0"/>
      <dgm:spPr/>
    </dgm:pt>
    <dgm:pt modelId="{0BC50E4D-6488-4891-9223-EE944F1345A7}" type="pres">
      <dgm:prSet presAssocID="{D970E9FA-4F4D-4402-96E0-30135E6C569E}" presName="composite" presStyleCnt="0"/>
      <dgm:spPr/>
    </dgm:pt>
    <dgm:pt modelId="{A1BA79DF-C85C-4ED3-AEDB-555E0B3800EA}" type="pres">
      <dgm:prSet presAssocID="{D970E9FA-4F4D-4402-96E0-30135E6C569E}" presName="parentText" presStyleLbl="alignNode1" presStyleIdx="1" presStyleCnt="5">
        <dgm:presLayoutVars>
          <dgm:chMax val="1"/>
          <dgm:bulletEnabled val="1"/>
        </dgm:presLayoutVars>
      </dgm:prSet>
      <dgm:spPr/>
    </dgm:pt>
    <dgm:pt modelId="{77D4FDBE-A859-4159-B943-4164E1383C8A}" type="pres">
      <dgm:prSet presAssocID="{D970E9FA-4F4D-4402-96E0-30135E6C569E}" presName="descendantText" presStyleLbl="alignAcc1" presStyleIdx="1" presStyleCnt="5">
        <dgm:presLayoutVars>
          <dgm:bulletEnabled val="1"/>
        </dgm:presLayoutVars>
      </dgm:prSet>
      <dgm:spPr/>
    </dgm:pt>
    <dgm:pt modelId="{A70C5C58-907D-4A76-8F79-58247918B449}" type="pres">
      <dgm:prSet presAssocID="{C43A20FD-0486-41BA-8EB6-39CC61CDA2E8}" presName="sp" presStyleCnt="0"/>
      <dgm:spPr/>
    </dgm:pt>
    <dgm:pt modelId="{E411D9DE-C511-4A27-8C64-3E768AAFB07C}" type="pres">
      <dgm:prSet presAssocID="{9E5FF523-831E-47BB-9D42-E500D2FB6EDE}" presName="composite" presStyleCnt="0"/>
      <dgm:spPr/>
    </dgm:pt>
    <dgm:pt modelId="{1171D51E-E671-4777-B573-5931CD5AFAC7}" type="pres">
      <dgm:prSet presAssocID="{9E5FF523-831E-47BB-9D42-E500D2FB6EDE}" presName="parentText" presStyleLbl="alignNode1" presStyleIdx="2" presStyleCnt="5">
        <dgm:presLayoutVars>
          <dgm:chMax val="1"/>
          <dgm:bulletEnabled val="1"/>
        </dgm:presLayoutVars>
      </dgm:prSet>
      <dgm:spPr/>
    </dgm:pt>
    <dgm:pt modelId="{5AF9B0EF-CC25-4B7C-A159-49A542378E9B}" type="pres">
      <dgm:prSet presAssocID="{9E5FF523-831E-47BB-9D42-E500D2FB6EDE}" presName="descendantText" presStyleLbl="alignAcc1" presStyleIdx="2" presStyleCnt="5">
        <dgm:presLayoutVars>
          <dgm:bulletEnabled val="1"/>
        </dgm:presLayoutVars>
      </dgm:prSet>
      <dgm:spPr/>
    </dgm:pt>
    <dgm:pt modelId="{A9BB2628-2D3C-4F99-8FCD-AAD87995C196}" type="pres">
      <dgm:prSet presAssocID="{0CCA242F-B431-4ED9-AFB2-36BAFC351A34}" presName="sp" presStyleCnt="0"/>
      <dgm:spPr/>
    </dgm:pt>
    <dgm:pt modelId="{4F7AD0E0-870B-4884-8C70-2750745A72C0}" type="pres">
      <dgm:prSet presAssocID="{3737F20C-AB31-4F80-97C5-5D3C3CCF2F68}" presName="composite" presStyleCnt="0"/>
      <dgm:spPr/>
    </dgm:pt>
    <dgm:pt modelId="{132199CF-E224-4592-85FE-FC86225BF6A6}" type="pres">
      <dgm:prSet presAssocID="{3737F20C-AB31-4F80-97C5-5D3C3CCF2F68}" presName="parentText" presStyleLbl="alignNode1" presStyleIdx="3" presStyleCnt="5">
        <dgm:presLayoutVars>
          <dgm:chMax val="1"/>
          <dgm:bulletEnabled val="1"/>
        </dgm:presLayoutVars>
      </dgm:prSet>
      <dgm:spPr/>
    </dgm:pt>
    <dgm:pt modelId="{963AB41C-3C9A-4665-9275-8480CAEB89A6}" type="pres">
      <dgm:prSet presAssocID="{3737F20C-AB31-4F80-97C5-5D3C3CCF2F68}" presName="descendantText" presStyleLbl="alignAcc1" presStyleIdx="3" presStyleCnt="5">
        <dgm:presLayoutVars>
          <dgm:bulletEnabled val="1"/>
        </dgm:presLayoutVars>
      </dgm:prSet>
      <dgm:spPr/>
    </dgm:pt>
    <dgm:pt modelId="{9CA4CD8F-0426-4E60-A394-5C797BAF2D5C}" type="pres">
      <dgm:prSet presAssocID="{2357C176-80D0-4D99-9EAB-78AAFA538591}" presName="sp" presStyleCnt="0"/>
      <dgm:spPr/>
    </dgm:pt>
    <dgm:pt modelId="{F8C4DA3D-D55E-45DC-969E-397C3F165816}" type="pres">
      <dgm:prSet presAssocID="{51F8EBAF-6DE6-4A80-9CDE-751E18AA2C81}" presName="composite" presStyleCnt="0"/>
      <dgm:spPr/>
    </dgm:pt>
    <dgm:pt modelId="{4FFCE668-DFA0-4774-AE9C-C669E47CEB26}" type="pres">
      <dgm:prSet presAssocID="{51F8EBAF-6DE6-4A80-9CDE-751E18AA2C81}" presName="parentText" presStyleLbl="alignNode1" presStyleIdx="4" presStyleCnt="5">
        <dgm:presLayoutVars>
          <dgm:chMax val="1"/>
          <dgm:bulletEnabled val="1"/>
        </dgm:presLayoutVars>
      </dgm:prSet>
      <dgm:spPr/>
    </dgm:pt>
    <dgm:pt modelId="{6084461B-353E-43BC-8CF0-7B479BEA0B77}" type="pres">
      <dgm:prSet presAssocID="{51F8EBAF-6DE6-4A80-9CDE-751E18AA2C81}" presName="descendantText" presStyleLbl="alignAcc1" presStyleIdx="4" presStyleCnt="5">
        <dgm:presLayoutVars>
          <dgm:bulletEnabled val="1"/>
        </dgm:presLayoutVars>
      </dgm:prSet>
      <dgm:spPr/>
    </dgm:pt>
  </dgm:ptLst>
  <dgm:cxnLst>
    <dgm:cxn modelId="{649A2A0F-8D31-4D8D-90B0-C23802EE2BCC}" type="presOf" srcId="{F50E2EDC-43FC-4FE9-846A-D84EE8286EEF}" destId="{5AF9B0EF-CC25-4B7C-A159-49A542378E9B}" srcOrd="0" destOrd="0" presId="urn:microsoft.com/office/officeart/2005/8/layout/chevron2"/>
    <dgm:cxn modelId="{9B9E421E-3AD1-45C5-AB40-4FE26F60BB3A}" srcId="{51F8EBAF-6DE6-4A80-9CDE-751E18AA2C81}" destId="{3E199401-12D1-47CF-B527-98F98F0D5CE6}" srcOrd="0" destOrd="0" parTransId="{DB0239C8-974C-4DD4-926A-06A3B611A64E}" sibTransId="{20E2FF70-F3BA-4BD2-B8B3-8F8AE87978C2}"/>
    <dgm:cxn modelId="{1040A126-621D-4FC0-A141-D9B59B5282E2}" type="presOf" srcId="{D970E9FA-4F4D-4402-96E0-30135E6C569E}" destId="{A1BA79DF-C85C-4ED3-AEDB-555E0B3800EA}" srcOrd="0" destOrd="0" presId="urn:microsoft.com/office/officeart/2005/8/layout/chevron2"/>
    <dgm:cxn modelId="{1632442F-76F4-400A-8A60-410C5635582E}" srcId="{0E3FFB5D-8137-403A-89FF-201BE286DF24}" destId="{51F8EBAF-6DE6-4A80-9CDE-751E18AA2C81}" srcOrd="4" destOrd="0" parTransId="{A0C9894F-C3F1-4A4C-B289-63C58A19961C}" sibTransId="{0FCE654D-0F88-4026-BE60-B8D30B50AB19}"/>
    <dgm:cxn modelId="{10DAF736-7C4F-48E0-B962-BB1E4E7A7E95}" srcId="{D970E9FA-4F4D-4402-96E0-30135E6C569E}" destId="{6A2F5FC2-EC5D-478F-9A76-4B7EB924E96B}" srcOrd="0" destOrd="0" parTransId="{2CE02437-9A78-4012-887D-EEF5D921254F}" sibTransId="{E14B1F28-07BB-40F2-A0EA-F30A2869EB65}"/>
    <dgm:cxn modelId="{071BA95D-7791-4751-9F5E-C56710F4BAD0}" type="presOf" srcId="{0E32F755-CA18-4FF9-B040-05B079E60E4B}" destId="{D9EEE902-F0C7-45BD-854F-E5CFE272D03B}" srcOrd="0" destOrd="1" presId="urn:microsoft.com/office/officeart/2005/8/layout/chevron2"/>
    <dgm:cxn modelId="{FC6EF562-D813-4834-BC79-E5B149CA349D}" srcId="{0E3FFB5D-8137-403A-89FF-201BE286DF24}" destId="{9E5FF523-831E-47BB-9D42-E500D2FB6EDE}" srcOrd="2" destOrd="0" parTransId="{891B40CC-C345-42D5-9137-9D5EE134DA8A}" sibTransId="{0CCA242F-B431-4ED9-AFB2-36BAFC351A34}"/>
    <dgm:cxn modelId="{27585C4C-E721-4EE8-8050-48477CEDD672}" type="presOf" srcId="{BE26D3DE-4AF5-4AE1-9DFE-67EE37EF2463}" destId="{D9EEE902-F0C7-45BD-854F-E5CFE272D03B}" srcOrd="0" destOrd="2" presId="urn:microsoft.com/office/officeart/2005/8/layout/chevron2"/>
    <dgm:cxn modelId="{AAE83051-5C03-481D-A12C-604A9CB43D35}" srcId="{3737F20C-AB31-4F80-97C5-5D3C3CCF2F68}" destId="{61F1337A-0672-45AB-9540-46A95B100E2D}" srcOrd="0" destOrd="0" parTransId="{3B601D60-8ECB-4D5B-8491-8AA9E76BEDFE}" sibTransId="{36EA853D-C8B5-4207-9A5E-B5E10287A9FF}"/>
    <dgm:cxn modelId="{8408C752-5D24-4261-A0D6-C4DEA4739167}" type="presOf" srcId="{0E3FFB5D-8137-403A-89FF-201BE286DF24}" destId="{6EBF1FF5-41AF-477A-BC27-B4757D69D161}" srcOrd="0" destOrd="0" presId="urn:microsoft.com/office/officeart/2005/8/layout/chevron2"/>
    <dgm:cxn modelId="{AF331B76-CB7F-4EA3-BCEF-E4CC5A1566DA}" srcId="{0E3FFB5D-8137-403A-89FF-201BE286DF24}" destId="{3737F20C-AB31-4F80-97C5-5D3C3CCF2F68}" srcOrd="3" destOrd="0" parTransId="{B2E6C8AF-739C-4EBD-8BA3-539A3B6F0240}" sibTransId="{2357C176-80D0-4D99-9EAB-78AAFA538591}"/>
    <dgm:cxn modelId="{674CB75A-6C61-45BE-B77F-99B264F99BA9}" srcId="{0E3FFB5D-8137-403A-89FF-201BE286DF24}" destId="{D63C2EFE-7D8D-43A4-B748-FE7546605A26}" srcOrd="0" destOrd="0" parTransId="{5D550AA1-65DD-4AC5-A6BE-A33C7D366E00}" sibTransId="{6BF84A86-D098-4250-A527-22F6BC54C4A0}"/>
    <dgm:cxn modelId="{68C9A288-A8A5-42E5-972C-9AF25448A9EE}" type="presOf" srcId="{D63C2EFE-7D8D-43A4-B748-FE7546605A26}" destId="{5C5754C4-FF63-42BA-96B3-EDB8CC7C56BC}" srcOrd="0" destOrd="0" presId="urn:microsoft.com/office/officeart/2005/8/layout/chevron2"/>
    <dgm:cxn modelId="{90C1078F-0375-44FE-ABF5-C95C5B376F05}" srcId="{D63C2EFE-7D8D-43A4-B748-FE7546605A26}" destId="{8ACD4769-6696-4DD1-992C-458AE70160FD}" srcOrd="0" destOrd="0" parTransId="{D4A6CA21-FEE7-4204-86F8-4B6764970656}" sibTransId="{30CBDE70-4E16-42AF-999A-A4F3DCE2CAF9}"/>
    <dgm:cxn modelId="{1A61D090-0F22-4C35-96B8-78F3DC529986}" srcId="{0E3FFB5D-8137-403A-89FF-201BE286DF24}" destId="{D970E9FA-4F4D-4402-96E0-30135E6C569E}" srcOrd="1" destOrd="0" parTransId="{C50245B3-F73E-436F-9007-ED88915A8141}" sibTransId="{C43A20FD-0486-41BA-8EB6-39CC61CDA2E8}"/>
    <dgm:cxn modelId="{367DBD98-24E5-4F1F-8C53-D22116C5D79B}" type="presOf" srcId="{8ACD4769-6696-4DD1-992C-458AE70160FD}" destId="{D9EEE902-F0C7-45BD-854F-E5CFE272D03B}" srcOrd="0" destOrd="0" presId="urn:microsoft.com/office/officeart/2005/8/layout/chevron2"/>
    <dgm:cxn modelId="{E98788A9-C57E-41DA-8EF4-859DFB725CE4}" srcId="{D63C2EFE-7D8D-43A4-B748-FE7546605A26}" destId="{0E32F755-CA18-4FF9-B040-05B079E60E4B}" srcOrd="1" destOrd="0" parTransId="{F19109EE-3943-46B3-9DC7-C34AD6765011}" sibTransId="{667DFE7A-E5FE-4C13-9A67-514FC09F85AA}"/>
    <dgm:cxn modelId="{D6F606B0-BB4E-41A6-B1EB-E098D4BB3A2C}" type="presOf" srcId="{3E199401-12D1-47CF-B527-98F98F0D5CE6}" destId="{6084461B-353E-43BC-8CF0-7B479BEA0B77}" srcOrd="0" destOrd="0" presId="urn:microsoft.com/office/officeart/2005/8/layout/chevron2"/>
    <dgm:cxn modelId="{732800B7-E36C-4367-B308-1DAE11F04046}" type="presOf" srcId="{61F1337A-0672-45AB-9540-46A95B100E2D}" destId="{963AB41C-3C9A-4665-9275-8480CAEB89A6}" srcOrd="0" destOrd="0" presId="urn:microsoft.com/office/officeart/2005/8/layout/chevron2"/>
    <dgm:cxn modelId="{DDA80DB7-0A3C-44DD-BD77-B1CE02E260CF}" type="presOf" srcId="{3737F20C-AB31-4F80-97C5-5D3C3CCF2F68}" destId="{132199CF-E224-4592-85FE-FC86225BF6A6}" srcOrd="0" destOrd="0" presId="urn:microsoft.com/office/officeart/2005/8/layout/chevron2"/>
    <dgm:cxn modelId="{C11231C4-AC3A-435B-B112-1EE10F097CE1}" type="presOf" srcId="{51F8EBAF-6DE6-4A80-9CDE-751E18AA2C81}" destId="{4FFCE668-DFA0-4774-AE9C-C669E47CEB26}" srcOrd="0" destOrd="0" presId="urn:microsoft.com/office/officeart/2005/8/layout/chevron2"/>
    <dgm:cxn modelId="{8E5FC3E3-C66F-40B2-8502-05B0BC7AE94D}" type="presOf" srcId="{9E5FF523-831E-47BB-9D42-E500D2FB6EDE}" destId="{1171D51E-E671-4777-B573-5931CD5AFAC7}" srcOrd="0" destOrd="0" presId="urn:microsoft.com/office/officeart/2005/8/layout/chevron2"/>
    <dgm:cxn modelId="{390DB0E5-2DC2-4A61-8DFE-F1063429ABE3}" type="presOf" srcId="{6A2F5FC2-EC5D-478F-9A76-4B7EB924E96B}" destId="{77D4FDBE-A859-4159-B943-4164E1383C8A}" srcOrd="0" destOrd="0" presId="urn:microsoft.com/office/officeart/2005/8/layout/chevron2"/>
    <dgm:cxn modelId="{A04FD7F8-8E57-4625-9353-8F34A1274F4D}" srcId="{D63C2EFE-7D8D-43A4-B748-FE7546605A26}" destId="{BE26D3DE-4AF5-4AE1-9DFE-67EE37EF2463}" srcOrd="2" destOrd="0" parTransId="{412565C1-23CD-4D84-93F6-442C2EC64829}" sibTransId="{221DA03D-22A4-4352-80D5-DD0DC57C591C}"/>
    <dgm:cxn modelId="{967FB2FA-876E-4582-8BA0-2DFCAF072C54}" srcId="{9E5FF523-831E-47BB-9D42-E500D2FB6EDE}" destId="{F50E2EDC-43FC-4FE9-846A-D84EE8286EEF}" srcOrd="0" destOrd="0" parTransId="{5A3105B6-5EA7-45FA-BCC2-1D4EB27BAB09}" sibTransId="{C74CE05B-B6DE-4021-87B9-B50497DB85A3}"/>
    <dgm:cxn modelId="{F81478D1-507B-4F3B-A0F8-983AC484C701}" type="presParOf" srcId="{6EBF1FF5-41AF-477A-BC27-B4757D69D161}" destId="{9A051CE6-FEDD-4116-9EE0-FD01F17727EF}" srcOrd="0" destOrd="0" presId="urn:microsoft.com/office/officeart/2005/8/layout/chevron2"/>
    <dgm:cxn modelId="{7D9E2812-A8AF-4615-85FF-0768889AF4EF}" type="presParOf" srcId="{9A051CE6-FEDD-4116-9EE0-FD01F17727EF}" destId="{5C5754C4-FF63-42BA-96B3-EDB8CC7C56BC}" srcOrd="0" destOrd="0" presId="urn:microsoft.com/office/officeart/2005/8/layout/chevron2"/>
    <dgm:cxn modelId="{3196E048-B0C7-4846-B700-03369D468808}" type="presParOf" srcId="{9A051CE6-FEDD-4116-9EE0-FD01F17727EF}" destId="{D9EEE902-F0C7-45BD-854F-E5CFE272D03B}" srcOrd="1" destOrd="0" presId="urn:microsoft.com/office/officeart/2005/8/layout/chevron2"/>
    <dgm:cxn modelId="{11A8CB94-5720-4EE3-B123-4EC66F59AB28}" type="presParOf" srcId="{6EBF1FF5-41AF-477A-BC27-B4757D69D161}" destId="{DBD040CB-6B35-418D-9035-49033C75CF4E}" srcOrd="1" destOrd="0" presId="urn:microsoft.com/office/officeart/2005/8/layout/chevron2"/>
    <dgm:cxn modelId="{F0C9B1DD-C3E5-48AF-A2B9-8196F8AC9970}" type="presParOf" srcId="{6EBF1FF5-41AF-477A-BC27-B4757D69D161}" destId="{0BC50E4D-6488-4891-9223-EE944F1345A7}" srcOrd="2" destOrd="0" presId="urn:microsoft.com/office/officeart/2005/8/layout/chevron2"/>
    <dgm:cxn modelId="{9D6BB61F-F5A1-4333-9B2F-0FF8563578AE}" type="presParOf" srcId="{0BC50E4D-6488-4891-9223-EE944F1345A7}" destId="{A1BA79DF-C85C-4ED3-AEDB-555E0B3800EA}" srcOrd="0" destOrd="0" presId="urn:microsoft.com/office/officeart/2005/8/layout/chevron2"/>
    <dgm:cxn modelId="{D14F2498-F380-4D01-9C5E-8285BF8BE12A}" type="presParOf" srcId="{0BC50E4D-6488-4891-9223-EE944F1345A7}" destId="{77D4FDBE-A859-4159-B943-4164E1383C8A}" srcOrd="1" destOrd="0" presId="urn:microsoft.com/office/officeart/2005/8/layout/chevron2"/>
    <dgm:cxn modelId="{1290A3BF-2C8B-43B9-A053-EF7F73CD9B30}" type="presParOf" srcId="{6EBF1FF5-41AF-477A-BC27-B4757D69D161}" destId="{A70C5C58-907D-4A76-8F79-58247918B449}" srcOrd="3" destOrd="0" presId="urn:microsoft.com/office/officeart/2005/8/layout/chevron2"/>
    <dgm:cxn modelId="{6CCB3680-E76E-4397-BD97-70272633974C}" type="presParOf" srcId="{6EBF1FF5-41AF-477A-BC27-B4757D69D161}" destId="{E411D9DE-C511-4A27-8C64-3E768AAFB07C}" srcOrd="4" destOrd="0" presId="urn:microsoft.com/office/officeart/2005/8/layout/chevron2"/>
    <dgm:cxn modelId="{B5E7ED81-EA1B-4C01-A20A-07D8AFB1C701}" type="presParOf" srcId="{E411D9DE-C511-4A27-8C64-3E768AAFB07C}" destId="{1171D51E-E671-4777-B573-5931CD5AFAC7}" srcOrd="0" destOrd="0" presId="urn:microsoft.com/office/officeart/2005/8/layout/chevron2"/>
    <dgm:cxn modelId="{DBEF0061-8BA9-4F82-8BF5-D724052000EE}" type="presParOf" srcId="{E411D9DE-C511-4A27-8C64-3E768AAFB07C}" destId="{5AF9B0EF-CC25-4B7C-A159-49A542378E9B}" srcOrd="1" destOrd="0" presId="urn:microsoft.com/office/officeart/2005/8/layout/chevron2"/>
    <dgm:cxn modelId="{75DDA8C0-D8B0-455E-B6E4-6DB854B0CDE3}" type="presParOf" srcId="{6EBF1FF5-41AF-477A-BC27-B4757D69D161}" destId="{A9BB2628-2D3C-4F99-8FCD-AAD87995C196}" srcOrd="5" destOrd="0" presId="urn:microsoft.com/office/officeart/2005/8/layout/chevron2"/>
    <dgm:cxn modelId="{E0E7AC0B-EC6C-426D-A18D-E12B180F067A}" type="presParOf" srcId="{6EBF1FF5-41AF-477A-BC27-B4757D69D161}" destId="{4F7AD0E0-870B-4884-8C70-2750745A72C0}" srcOrd="6" destOrd="0" presId="urn:microsoft.com/office/officeart/2005/8/layout/chevron2"/>
    <dgm:cxn modelId="{9CB36671-9DDE-45CB-B801-5A515C710099}" type="presParOf" srcId="{4F7AD0E0-870B-4884-8C70-2750745A72C0}" destId="{132199CF-E224-4592-85FE-FC86225BF6A6}" srcOrd="0" destOrd="0" presId="urn:microsoft.com/office/officeart/2005/8/layout/chevron2"/>
    <dgm:cxn modelId="{045EBBA1-639E-4AE9-A91F-7889356A38E4}" type="presParOf" srcId="{4F7AD0E0-870B-4884-8C70-2750745A72C0}" destId="{963AB41C-3C9A-4665-9275-8480CAEB89A6}" srcOrd="1" destOrd="0" presId="urn:microsoft.com/office/officeart/2005/8/layout/chevron2"/>
    <dgm:cxn modelId="{0C85A6A7-2A5B-46CF-8C42-74450D915BDC}" type="presParOf" srcId="{6EBF1FF5-41AF-477A-BC27-B4757D69D161}" destId="{9CA4CD8F-0426-4E60-A394-5C797BAF2D5C}" srcOrd="7" destOrd="0" presId="urn:microsoft.com/office/officeart/2005/8/layout/chevron2"/>
    <dgm:cxn modelId="{85EAA8DE-EFE7-4078-8C4E-B81BA11200F1}" type="presParOf" srcId="{6EBF1FF5-41AF-477A-BC27-B4757D69D161}" destId="{F8C4DA3D-D55E-45DC-969E-397C3F165816}" srcOrd="8" destOrd="0" presId="urn:microsoft.com/office/officeart/2005/8/layout/chevron2"/>
    <dgm:cxn modelId="{51E3EFC9-EED2-4DCB-ACF1-898303607F23}" type="presParOf" srcId="{F8C4DA3D-D55E-45DC-969E-397C3F165816}" destId="{4FFCE668-DFA0-4774-AE9C-C669E47CEB26}" srcOrd="0" destOrd="0" presId="urn:microsoft.com/office/officeart/2005/8/layout/chevron2"/>
    <dgm:cxn modelId="{322B5FA1-29CD-4683-AB66-3607BC002C62}" type="presParOf" srcId="{F8C4DA3D-D55E-45DC-969E-397C3F165816}" destId="{6084461B-353E-43BC-8CF0-7B479BEA0B7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03F45EB-02D6-4BB3-873E-B3D221A7B134}" type="doc">
      <dgm:prSet loTypeId="urn:microsoft.com/office/officeart/2005/8/layout/hProcess9" loCatId="process" qsTypeId="urn:microsoft.com/office/officeart/2005/8/quickstyle/simple1" qsCatId="simple" csTypeId="urn:microsoft.com/office/officeart/2005/8/colors/accent2_3" csCatId="accent2" phldr="1"/>
      <dgm:spPr/>
    </dgm:pt>
    <dgm:pt modelId="{D463C31C-FA99-4AAA-8753-A766FCBDD8FF}">
      <dgm:prSet phldrT="[Text]" custT="1"/>
      <dgm:spPr/>
      <dgm:t>
        <a:bodyPr/>
        <a:lstStyle/>
        <a:p>
          <a:r>
            <a:rPr lang="en-AU" sz="1600" b="1" dirty="0"/>
            <a:t>STAGING ENVIRONMENT</a:t>
          </a:r>
        </a:p>
      </dgm:t>
    </dgm:pt>
    <dgm:pt modelId="{6E60489F-1303-4FDA-B6E1-C91949AB84CC}" type="parTrans" cxnId="{C103EA81-A124-4D16-A350-5F05C41A6913}">
      <dgm:prSet/>
      <dgm:spPr/>
      <dgm:t>
        <a:bodyPr/>
        <a:lstStyle/>
        <a:p>
          <a:endParaRPr lang="en-AU" sz="2800">
            <a:solidFill>
              <a:schemeClr val="tx1"/>
            </a:solidFill>
          </a:endParaRPr>
        </a:p>
      </dgm:t>
    </dgm:pt>
    <dgm:pt modelId="{077904DF-B2A0-4B15-BFB6-4EF365411553}" type="sibTrans" cxnId="{C103EA81-A124-4D16-A350-5F05C41A6913}">
      <dgm:prSet/>
      <dgm:spPr/>
      <dgm:t>
        <a:bodyPr/>
        <a:lstStyle/>
        <a:p>
          <a:endParaRPr lang="en-AU" sz="2800">
            <a:solidFill>
              <a:schemeClr val="tx1"/>
            </a:solidFill>
          </a:endParaRPr>
        </a:p>
      </dgm:t>
    </dgm:pt>
    <dgm:pt modelId="{CA6770EE-5339-47AB-BB10-7FFAC5AADCD8}">
      <dgm:prSet phldrT="[Text]" custT="1"/>
      <dgm:spPr/>
      <dgm:t>
        <a:bodyPr/>
        <a:lstStyle/>
        <a:p>
          <a:r>
            <a:rPr lang="en-AU" sz="1600" b="1" dirty="0"/>
            <a:t>PRE-PRODUCTION</a:t>
          </a:r>
        </a:p>
      </dgm:t>
    </dgm:pt>
    <dgm:pt modelId="{80CD8D08-7D07-47ED-8637-59D774D1976F}" type="parTrans" cxnId="{5A102678-6515-4F63-BCB9-9130634EA58A}">
      <dgm:prSet/>
      <dgm:spPr/>
      <dgm:t>
        <a:bodyPr/>
        <a:lstStyle/>
        <a:p>
          <a:endParaRPr lang="en-AU" sz="2800">
            <a:solidFill>
              <a:schemeClr val="tx1"/>
            </a:solidFill>
          </a:endParaRPr>
        </a:p>
      </dgm:t>
    </dgm:pt>
    <dgm:pt modelId="{D317DC48-C0F7-49C4-9E99-DAA8DE9736D5}" type="sibTrans" cxnId="{5A102678-6515-4F63-BCB9-9130634EA58A}">
      <dgm:prSet/>
      <dgm:spPr/>
      <dgm:t>
        <a:bodyPr/>
        <a:lstStyle/>
        <a:p>
          <a:endParaRPr lang="en-AU" sz="2800">
            <a:solidFill>
              <a:schemeClr val="tx1"/>
            </a:solidFill>
          </a:endParaRPr>
        </a:p>
      </dgm:t>
    </dgm:pt>
    <dgm:pt modelId="{9CA2C962-96F1-4E6A-9B8E-96005C122D86}">
      <dgm:prSet phldrT="[Text]" custT="1"/>
      <dgm:spPr/>
      <dgm:t>
        <a:bodyPr/>
        <a:lstStyle/>
        <a:p>
          <a:r>
            <a:rPr lang="en-AU" sz="1600" b="1" dirty="0"/>
            <a:t>PRODUCTION GO-LIVE</a:t>
          </a:r>
        </a:p>
      </dgm:t>
    </dgm:pt>
    <dgm:pt modelId="{153C0D48-31B8-4446-B6A8-59F82A922993}" type="parTrans" cxnId="{C5C633BB-E9C6-46C9-8B31-1DBF68E2A6D4}">
      <dgm:prSet/>
      <dgm:spPr/>
      <dgm:t>
        <a:bodyPr/>
        <a:lstStyle/>
        <a:p>
          <a:endParaRPr lang="en-AU" sz="2800">
            <a:solidFill>
              <a:schemeClr val="tx1"/>
            </a:solidFill>
          </a:endParaRPr>
        </a:p>
      </dgm:t>
    </dgm:pt>
    <dgm:pt modelId="{27678FB4-91DB-4953-82C1-8F1E964A7854}" type="sibTrans" cxnId="{C5C633BB-E9C6-46C9-8B31-1DBF68E2A6D4}">
      <dgm:prSet/>
      <dgm:spPr/>
      <dgm:t>
        <a:bodyPr/>
        <a:lstStyle/>
        <a:p>
          <a:endParaRPr lang="en-AU" sz="2800">
            <a:solidFill>
              <a:schemeClr val="tx1"/>
            </a:solidFill>
          </a:endParaRPr>
        </a:p>
      </dgm:t>
    </dgm:pt>
    <dgm:pt modelId="{AF3D52DE-069B-4B3E-9B9F-853D70610050}">
      <dgm:prSet phldrT="[Text]" custT="1"/>
      <dgm:spPr/>
      <dgm:t>
        <a:bodyPr/>
        <a:lstStyle/>
        <a:p>
          <a:r>
            <a:rPr lang="en-AU" sz="1600" b="1" dirty="0"/>
            <a:t>5MS START</a:t>
          </a:r>
          <a:endParaRPr lang="en-AU" sz="1800" b="1" dirty="0"/>
        </a:p>
      </dgm:t>
    </dgm:pt>
    <dgm:pt modelId="{620842F3-097F-4696-B6D4-0F5F59A75885}" type="parTrans" cxnId="{BE2BB252-43D6-4E30-9105-4B36ACEF562E}">
      <dgm:prSet/>
      <dgm:spPr/>
      <dgm:t>
        <a:bodyPr/>
        <a:lstStyle/>
        <a:p>
          <a:endParaRPr lang="en-AU" sz="2800">
            <a:solidFill>
              <a:schemeClr val="tx1"/>
            </a:solidFill>
          </a:endParaRPr>
        </a:p>
      </dgm:t>
    </dgm:pt>
    <dgm:pt modelId="{D2523014-AB85-49ED-8648-AB90BB6023B6}" type="sibTrans" cxnId="{BE2BB252-43D6-4E30-9105-4B36ACEF562E}">
      <dgm:prSet/>
      <dgm:spPr/>
      <dgm:t>
        <a:bodyPr/>
        <a:lstStyle/>
        <a:p>
          <a:endParaRPr lang="en-AU" sz="2800">
            <a:solidFill>
              <a:schemeClr val="tx1"/>
            </a:solidFill>
          </a:endParaRPr>
        </a:p>
      </dgm:t>
    </dgm:pt>
    <dgm:pt modelId="{8BC43F69-8B79-424B-85F7-72CF2076F436}">
      <dgm:prSet phldrT="[Text]" custT="1"/>
      <dgm:spPr/>
      <dgm:t>
        <a:bodyPr/>
        <a:lstStyle/>
        <a:p>
          <a:r>
            <a:rPr lang="en-AU" sz="1200" b="1" dirty="0"/>
            <a:t>From 1 Oct 2021</a:t>
          </a:r>
          <a:endParaRPr lang="en-AU" sz="1200" b="1" dirty="0">
            <a:highlight>
              <a:srgbClr val="FFFF00"/>
            </a:highlight>
          </a:endParaRPr>
        </a:p>
      </dgm:t>
    </dgm:pt>
    <dgm:pt modelId="{0230570C-8DD8-4936-A143-BA4D56C10BDE}" type="parTrans" cxnId="{A3D045E2-CFF5-4F87-ABB3-DB437B2B9DD2}">
      <dgm:prSet/>
      <dgm:spPr/>
      <dgm:t>
        <a:bodyPr/>
        <a:lstStyle/>
        <a:p>
          <a:endParaRPr lang="en-AU" sz="2800">
            <a:solidFill>
              <a:schemeClr val="tx1"/>
            </a:solidFill>
          </a:endParaRPr>
        </a:p>
      </dgm:t>
    </dgm:pt>
    <dgm:pt modelId="{F423F6C4-1604-4A1C-ABEA-BA2317F25829}" type="sibTrans" cxnId="{A3D045E2-CFF5-4F87-ABB3-DB437B2B9DD2}">
      <dgm:prSet/>
      <dgm:spPr/>
      <dgm:t>
        <a:bodyPr/>
        <a:lstStyle/>
        <a:p>
          <a:endParaRPr lang="en-AU" sz="2800">
            <a:solidFill>
              <a:schemeClr val="tx1"/>
            </a:solidFill>
          </a:endParaRPr>
        </a:p>
      </dgm:t>
    </dgm:pt>
    <dgm:pt modelId="{F5166358-28E8-4A73-A03F-3CD491646389}">
      <dgm:prSet custT="1"/>
      <dgm:spPr/>
      <dgm:t>
        <a:bodyPr/>
        <a:lstStyle/>
        <a:p>
          <a:r>
            <a:rPr lang="en-AU" sz="1200" dirty="0"/>
            <a:t>P1: Bidding FTP &amp; API</a:t>
          </a:r>
        </a:p>
      </dgm:t>
    </dgm:pt>
    <dgm:pt modelId="{8B148739-2F22-4F3A-A841-C292CB744B08}" type="parTrans" cxnId="{270E3566-419C-4974-99DC-EE712FAF3810}">
      <dgm:prSet/>
      <dgm:spPr/>
      <dgm:t>
        <a:bodyPr/>
        <a:lstStyle/>
        <a:p>
          <a:endParaRPr lang="en-AU" sz="2800">
            <a:solidFill>
              <a:schemeClr val="tx1"/>
            </a:solidFill>
          </a:endParaRPr>
        </a:p>
      </dgm:t>
    </dgm:pt>
    <dgm:pt modelId="{7570D17C-8B4B-4082-B478-AF366234FC26}" type="sibTrans" cxnId="{270E3566-419C-4974-99DC-EE712FAF3810}">
      <dgm:prSet/>
      <dgm:spPr/>
      <dgm:t>
        <a:bodyPr/>
        <a:lstStyle/>
        <a:p>
          <a:endParaRPr lang="en-AU" sz="2800">
            <a:solidFill>
              <a:schemeClr val="tx1"/>
            </a:solidFill>
          </a:endParaRPr>
        </a:p>
      </dgm:t>
    </dgm:pt>
    <dgm:pt modelId="{8037B120-F0FE-47E5-A279-0ED93C2A4A57}">
      <dgm:prSet custT="1"/>
      <dgm:spPr/>
      <dgm:t>
        <a:bodyPr/>
        <a:lstStyle/>
        <a:p>
          <a:r>
            <a:rPr lang="en-AU" sz="1200" dirty="0"/>
            <a:t>P2: Bidding Web UI</a:t>
          </a:r>
        </a:p>
      </dgm:t>
    </dgm:pt>
    <dgm:pt modelId="{A806568E-D626-4E3A-9056-EBA8FFEF0C4D}" type="parTrans" cxnId="{D7FB5B8E-6036-4306-BF7F-B4208412F571}">
      <dgm:prSet/>
      <dgm:spPr/>
      <dgm:t>
        <a:bodyPr/>
        <a:lstStyle/>
        <a:p>
          <a:endParaRPr lang="en-AU" sz="2800">
            <a:solidFill>
              <a:schemeClr val="tx1"/>
            </a:solidFill>
          </a:endParaRPr>
        </a:p>
      </dgm:t>
    </dgm:pt>
    <dgm:pt modelId="{82E41E8E-A4D8-40A5-B0C3-58974D2B832C}" type="sibTrans" cxnId="{D7FB5B8E-6036-4306-BF7F-B4208412F571}">
      <dgm:prSet/>
      <dgm:spPr/>
      <dgm:t>
        <a:bodyPr/>
        <a:lstStyle/>
        <a:p>
          <a:endParaRPr lang="en-AU" sz="2800">
            <a:solidFill>
              <a:schemeClr val="tx1"/>
            </a:solidFill>
          </a:endParaRPr>
        </a:p>
      </dgm:t>
    </dgm:pt>
    <dgm:pt modelId="{4627DA7D-34D2-4F48-838D-A1D892614351}">
      <dgm:prSet custT="1"/>
      <dgm:spPr/>
      <dgm:t>
        <a:bodyPr/>
        <a:lstStyle/>
        <a:p>
          <a:r>
            <a:rPr lang="en-AU" sz="1200" dirty="0"/>
            <a:t>P3: Dispatch, Pre-dispatch and PASA</a:t>
          </a:r>
        </a:p>
      </dgm:t>
    </dgm:pt>
    <dgm:pt modelId="{444942E7-7A0C-4B6C-85F5-40885008AFEA}" type="parTrans" cxnId="{DA14608D-622C-45A8-A4F8-8C4651E47FDC}">
      <dgm:prSet/>
      <dgm:spPr/>
      <dgm:t>
        <a:bodyPr/>
        <a:lstStyle/>
        <a:p>
          <a:endParaRPr lang="en-AU" sz="2800">
            <a:solidFill>
              <a:schemeClr val="tx1"/>
            </a:solidFill>
          </a:endParaRPr>
        </a:p>
      </dgm:t>
    </dgm:pt>
    <dgm:pt modelId="{FE90DBAD-6632-482C-A6CD-40730C90ED07}" type="sibTrans" cxnId="{DA14608D-622C-45A8-A4F8-8C4651E47FDC}">
      <dgm:prSet/>
      <dgm:spPr/>
      <dgm:t>
        <a:bodyPr/>
        <a:lstStyle/>
        <a:p>
          <a:endParaRPr lang="en-AU" sz="2800">
            <a:solidFill>
              <a:schemeClr val="tx1"/>
            </a:solidFill>
          </a:endParaRPr>
        </a:p>
      </dgm:t>
    </dgm:pt>
    <dgm:pt modelId="{B2472183-9889-4607-8A5B-40E8E0BD4BD2}">
      <dgm:prSet custT="1"/>
      <dgm:spPr/>
      <dgm:t>
        <a:bodyPr/>
        <a:lstStyle/>
        <a:p>
          <a:endParaRPr lang="en-AU" sz="1200" dirty="0">
            <a:solidFill>
              <a:schemeClr val="tx1"/>
            </a:solidFill>
          </a:endParaRPr>
        </a:p>
      </dgm:t>
    </dgm:pt>
    <dgm:pt modelId="{0D6A340E-AEF9-42D5-98A4-BDE4BA8DBE77}" type="parTrans" cxnId="{5E63892D-20DF-4759-BBD3-BF4370A6F5AB}">
      <dgm:prSet/>
      <dgm:spPr/>
      <dgm:t>
        <a:bodyPr/>
        <a:lstStyle/>
        <a:p>
          <a:endParaRPr lang="en-AU" sz="2800">
            <a:solidFill>
              <a:schemeClr val="tx1"/>
            </a:solidFill>
          </a:endParaRPr>
        </a:p>
      </dgm:t>
    </dgm:pt>
    <dgm:pt modelId="{4E224E72-A3BE-4E47-92DB-E52152AAE06F}" type="sibTrans" cxnId="{5E63892D-20DF-4759-BBD3-BF4370A6F5AB}">
      <dgm:prSet/>
      <dgm:spPr/>
      <dgm:t>
        <a:bodyPr/>
        <a:lstStyle/>
        <a:p>
          <a:endParaRPr lang="en-AU" sz="2800">
            <a:solidFill>
              <a:schemeClr val="tx1"/>
            </a:solidFill>
          </a:endParaRPr>
        </a:p>
      </dgm:t>
    </dgm:pt>
    <dgm:pt modelId="{440422D9-6E02-454D-BCBD-B60EC15E7B1E}">
      <dgm:prSet custT="1"/>
      <dgm:spPr/>
      <dgm:t>
        <a:bodyPr/>
        <a:lstStyle/>
        <a:p>
          <a:r>
            <a:rPr lang="en-AU" sz="1200" b="1" dirty="0"/>
            <a:t>15 May 2020</a:t>
          </a:r>
        </a:p>
      </dgm:t>
    </dgm:pt>
    <dgm:pt modelId="{5A1171BE-2872-4993-9E41-5902DCBE9A01}" type="parTrans" cxnId="{71553A27-AE44-42C2-A04C-064A19817AF3}">
      <dgm:prSet/>
      <dgm:spPr/>
      <dgm:t>
        <a:bodyPr/>
        <a:lstStyle/>
        <a:p>
          <a:endParaRPr lang="en-AU" sz="2800">
            <a:solidFill>
              <a:schemeClr val="tx1"/>
            </a:solidFill>
          </a:endParaRPr>
        </a:p>
      </dgm:t>
    </dgm:pt>
    <dgm:pt modelId="{941F9C50-6734-4FB3-989B-7AA4FCF615CD}" type="sibTrans" cxnId="{71553A27-AE44-42C2-A04C-064A19817AF3}">
      <dgm:prSet/>
      <dgm:spPr/>
      <dgm:t>
        <a:bodyPr/>
        <a:lstStyle/>
        <a:p>
          <a:endParaRPr lang="en-AU" sz="2800">
            <a:solidFill>
              <a:schemeClr val="tx1"/>
            </a:solidFill>
          </a:endParaRPr>
        </a:p>
      </dgm:t>
    </dgm:pt>
    <dgm:pt modelId="{9711BFAF-7389-4039-93B6-3049D40BDA46}">
      <dgm:prSet custT="1"/>
      <dgm:spPr/>
      <dgm:t>
        <a:bodyPr/>
        <a:lstStyle/>
        <a:p>
          <a:r>
            <a:rPr lang="en-AU" sz="1200" dirty="0"/>
            <a:t>P4: Pricing &amp; Miscellaneous</a:t>
          </a:r>
        </a:p>
      </dgm:t>
    </dgm:pt>
    <dgm:pt modelId="{A76173F2-34C0-459F-8FA3-F553DF68466B}" type="parTrans" cxnId="{E1BF6EAF-D3D8-4C26-8749-FD09FD0D03BC}">
      <dgm:prSet/>
      <dgm:spPr/>
      <dgm:t>
        <a:bodyPr/>
        <a:lstStyle/>
        <a:p>
          <a:endParaRPr lang="en-AU" sz="2800">
            <a:solidFill>
              <a:schemeClr val="tx1"/>
            </a:solidFill>
          </a:endParaRPr>
        </a:p>
      </dgm:t>
    </dgm:pt>
    <dgm:pt modelId="{72F6289B-0A7F-45FC-94F8-1E49A733BAAF}" type="sibTrans" cxnId="{E1BF6EAF-D3D8-4C26-8749-FD09FD0D03BC}">
      <dgm:prSet/>
      <dgm:spPr/>
      <dgm:t>
        <a:bodyPr/>
        <a:lstStyle/>
        <a:p>
          <a:endParaRPr lang="en-AU" sz="2800">
            <a:solidFill>
              <a:schemeClr val="tx1"/>
            </a:solidFill>
          </a:endParaRPr>
        </a:p>
      </dgm:t>
    </dgm:pt>
    <dgm:pt modelId="{B4BA9205-C1BE-4E14-A75B-F4014A19E7A1}">
      <dgm:prSet phldrT="[Text]" custT="1"/>
      <dgm:spPr/>
      <dgm:t>
        <a:bodyPr/>
        <a:lstStyle/>
        <a:p>
          <a:r>
            <a:rPr lang="en-AU" sz="1200" b="1" dirty="0"/>
            <a:t>29 Nov 2019</a:t>
          </a:r>
          <a:endParaRPr lang="en-AU" sz="1200" dirty="0"/>
        </a:p>
      </dgm:t>
    </dgm:pt>
    <dgm:pt modelId="{031CE539-70B0-435D-9250-80304D4BCD33}" type="sibTrans" cxnId="{F38D9C87-CBBB-498F-AD75-D1601935F9D0}">
      <dgm:prSet/>
      <dgm:spPr/>
      <dgm:t>
        <a:bodyPr/>
        <a:lstStyle/>
        <a:p>
          <a:endParaRPr lang="en-AU" sz="2800">
            <a:solidFill>
              <a:schemeClr val="tx1"/>
            </a:solidFill>
          </a:endParaRPr>
        </a:p>
      </dgm:t>
    </dgm:pt>
    <dgm:pt modelId="{E8147080-49F4-490E-8B50-CB47319AF102}" type="parTrans" cxnId="{F38D9C87-CBBB-498F-AD75-D1601935F9D0}">
      <dgm:prSet/>
      <dgm:spPr/>
      <dgm:t>
        <a:bodyPr/>
        <a:lstStyle/>
        <a:p>
          <a:endParaRPr lang="en-AU" sz="2800">
            <a:solidFill>
              <a:schemeClr val="tx1"/>
            </a:solidFill>
          </a:endParaRPr>
        </a:p>
      </dgm:t>
    </dgm:pt>
    <dgm:pt modelId="{8AA1B3D6-2B86-42A5-A3DE-582449ED71ED}">
      <dgm:prSet phldrT="[Text]" custT="1"/>
      <dgm:spPr/>
      <dgm:t>
        <a:bodyPr/>
        <a:lstStyle/>
        <a:p>
          <a:r>
            <a:rPr lang="en-AU" sz="1200" b="1" dirty="0"/>
            <a:t>29 Nov 2020</a:t>
          </a:r>
          <a:endParaRPr lang="en-AU" sz="1200" dirty="0"/>
        </a:p>
      </dgm:t>
    </dgm:pt>
    <dgm:pt modelId="{1EE9EF8E-73AA-4546-BF0C-7B333AD88E18}" type="parTrans" cxnId="{DFEC159F-0865-4570-85D6-9C0CB2E19BA4}">
      <dgm:prSet/>
      <dgm:spPr/>
      <dgm:t>
        <a:bodyPr/>
        <a:lstStyle/>
        <a:p>
          <a:endParaRPr lang="en-AU" sz="2800">
            <a:solidFill>
              <a:schemeClr val="tx1"/>
            </a:solidFill>
          </a:endParaRPr>
        </a:p>
      </dgm:t>
    </dgm:pt>
    <dgm:pt modelId="{C5BFE576-7BEF-43AA-993E-8D31F9E41D0A}" type="sibTrans" cxnId="{DFEC159F-0865-4570-85D6-9C0CB2E19BA4}">
      <dgm:prSet/>
      <dgm:spPr/>
      <dgm:t>
        <a:bodyPr/>
        <a:lstStyle/>
        <a:p>
          <a:endParaRPr lang="en-AU" sz="2800">
            <a:solidFill>
              <a:schemeClr val="tx1"/>
            </a:solidFill>
          </a:endParaRPr>
        </a:p>
      </dgm:t>
    </dgm:pt>
    <dgm:pt modelId="{55D7F9F5-1496-4BAA-BF8C-B9EFADE49A8C}">
      <dgm:prSet custT="1"/>
      <dgm:spPr/>
      <dgm:t>
        <a:bodyPr/>
        <a:lstStyle/>
        <a:p>
          <a:r>
            <a:rPr lang="en-AU" sz="1200" dirty="0"/>
            <a:t>5-min Bidding (all packages)</a:t>
          </a:r>
        </a:p>
      </dgm:t>
    </dgm:pt>
    <dgm:pt modelId="{E441F643-8D36-49AA-ABA9-E88496B11998}" type="parTrans" cxnId="{DBA25448-80F5-455B-8226-D6227EB48B85}">
      <dgm:prSet/>
      <dgm:spPr/>
      <dgm:t>
        <a:bodyPr/>
        <a:lstStyle/>
        <a:p>
          <a:endParaRPr lang="en-AU" sz="2800">
            <a:solidFill>
              <a:schemeClr val="tx1"/>
            </a:solidFill>
          </a:endParaRPr>
        </a:p>
      </dgm:t>
    </dgm:pt>
    <dgm:pt modelId="{53F75F63-852A-45C0-B106-8D638669C423}" type="sibTrans" cxnId="{DBA25448-80F5-455B-8226-D6227EB48B85}">
      <dgm:prSet/>
      <dgm:spPr/>
      <dgm:t>
        <a:bodyPr/>
        <a:lstStyle/>
        <a:p>
          <a:endParaRPr lang="en-AU" sz="2800">
            <a:solidFill>
              <a:schemeClr val="tx1"/>
            </a:solidFill>
          </a:endParaRPr>
        </a:p>
      </dgm:t>
    </dgm:pt>
    <dgm:pt modelId="{22077498-03F9-4760-8E01-6535A33C7486}">
      <dgm:prSet phldrT="[Text]" custT="1"/>
      <dgm:spPr/>
      <dgm:t>
        <a:bodyPr/>
        <a:lstStyle/>
        <a:p>
          <a:r>
            <a:rPr lang="en-AU" sz="1200" b="1" dirty="0"/>
            <a:t>1 Apr 2021</a:t>
          </a:r>
          <a:endParaRPr lang="en-AU" sz="1200" dirty="0"/>
        </a:p>
      </dgm:t>
    </dgm:pt>
    <dgm:pt modelId="{5B5C8B4D-13AC-4C93-8F86-BD3C6360364C}" type="parTrans" cxnId="{9FCF6383-DCAD-4DEC-82B7-602C5AE050A8}">
      <dgm:prSet/>
      <dgm:spPr/>
      <dgm:t>
        <a:bodyPr/>
        <a:lstStyle/>
        <a:p>
          <a:endParaRPr lang="en-AU" sz="2800">
            <a:solidFill>
              <a:schemeClr val="tx1"/>
            </a:solidFill>
          </a:endParaRPr>
        </a:p>
      </dgm:t>
    </dgm:pt>
    <dgm:pt modelId="{2C13EA56-E8F2-4346-83E6-6F5362587969}" type="sibTrans" cxnId="{9FCF6383-DCAD-4DEC-82B7-602C5AE050A8}">
      <dgm:prSet/>
      <dgm:spPr/>
      <dgm:t>
        <a:bodyPr/>
        <a:lstStyle/>
        <a:p>
          <a:endParaRPr lang="en-AU" sz="2800">
            <a:solidFill>
              <a:schemeClr val="tx1"/>
            </a:solidFill>
          </a:endParaRPr>
        </a:p>
      </dgm:t>
    </dgm:pt>
    <dgm:pt modelId="{80C05E15-D256-4E2B-A023-FCC9217DA0F6}">
      <dgm:prSet custT="1"/>
      <dgm:spPr/>
      <dgm:t>
        <a:bodyPr/>
        <a:lstStyle/>
        <a:p>
          <a:r>
            <a:rPr lang="en-AU" sz="1200" dirty="0"/>
            <a:t>5-min Bidding (all packages)</a:t>
          </a:r>
        </a:p>
      </dgm:t>
    </dgm:pt>
    <dgm:pt modelId="{37350608-CC94-4687-B12C-18C0B0B924B6}" type="parTrans" cxnId="{53BFE8C5-857D-44FD-BCBE-E748B2F44895}">
      <dgm:prSet/>
      <dgm:spPr/>
      <dgm:t>
        <a:bodyPr/>
        <a:lstStyle/>
        <a:p>
          <a:endParaRPr lang="en-AU" sz="2800">
            <a:solidFill>
              <a:schemeClr val="tx1"/>
            </a:solidFill>
          </a:endParaRPr>
        </a:p>
      </dgm:t>
    </dgm:pt>
    <dgm:pt modelId="{720233E2-E727-44D9-97C8-C4121C745E5C}" type="sibTrans" cxnId="{53BFE8C5-857D-44FD-BCBE-E748B2F44895}">
      <dgm:prSet/>
      <dgm:spPr/>
      <dgm:t>
        <a:bodyPr/>
        <a:lstStyle/>
        <a:p>
          <a:endParaRPr lang="en-AU" sz="2800">
            <a:solidFill>
              <a:schemeClr val="tx1"/>
            </a:solidFill>
          </a:endParaRPr>
        </a:p>
      </dgm:t>
    </dgm:pt>
    <dgm:pt modelId="{1485F074-432D-47A2-9CE8-EA64CD1DDF46}">
      <dgm:prSet phldrT="[Text]" custT="1"/>
      <dgm:spPr/>
      <dgm:t>
        <a:bodyPr/>
        <a:lstStyle/>
        <a:p>
          <a:r>
            <a:rPr lang="en-AU" sz="1200" b="0" dirty="0"/>
            <a:t>Only 5-min bids in JSON format</a:t>
          </a:r>
        </a:p>
      </dgm:t>
    </dgm:pt>
    <dgm:pt modelId="{0309CB8A-D363-4969-957F-05CD381C8189}" type="parTrans" cxnId="{7969A680-4FDC-4C90-B005-1B5141987B1D}">
      <dgm:prSet/>
      <dgm:spPr/>
      <dgm:t>
        <a:bodyPr/>
        <a:lstStyle/>
        <a:p>
          <a:endParaRPr lang="en-AU" sz="2800">
            <a:solidFill>
              <a:schemeClr val="tx1"/>
            </a:solidFill>
          </a:endParaRPr>
        </a:p>
      </dgm:t>
    </dgm:pt>
    <dgm:pt modelId="{84F81F2C-3B58-4F80-BBE3-0568FECAB54D}" type="sibTrans" cxnId="{7969A680-4FDC-4C90-B005-1B5141987B1D}">
      <dgm:prSet/>
      <dgm:spPr/>
      <dgm:t>
        <a:bodyPr/>
        <a:lstStyle/>
        <a:p>
          <a:endParaRPr lang="en-AU" sz="2800">
            <a:solidFill>
              <a:schemeClr val="tx1"/>
            </a:solidFill>
          </a:endParaRPr>
        </a:p>
      </dgm:t>
    </dgm:pt>
    <dgm:pt modelId="{D3EF1461-FCF3-4164-BE6C-ECD80F7472FC}" type="pres">
      <dgm:prSet presAssocID="{903F45EB-02D6-4BB3-873E-B3D221A7B134}" presName="CompostProcess" presStyleCnt="0">
        <dgm:presLayoutVars>
          <dgm:dir/>
          <dgm:resizeHandles val="exact"/>
        </dgm:presLayoutVars>
      </dgm:prSet>
      <dgm:spPr/>
    </dgm:pt>
    <dgm:pt modelId="{9A39EF64-DD48-45F9-9D01-B165CE76D2F2}" type="pres">
      <dgm:prSet presAssocID="{903F45EB-02D6-4BB3-873E-B3D221A7B134}" presName="arrow" presStyleLbl="bgShp" presStyleIdx="0" presStyleCnt="1"/>
      <dgm:spPr/>
    </dgm:pt>
    <dgm:pt modelId="{6339147F-8640-462D-9DB7-EA7DDDEFBDD8}" type="pres">
      <dgm:prSet presAssocID="{903F45EB-02D6-4BB3-873E-B3D221A7B134}" presName="linearProcess" presStyleCnt="0"/>
      <dgm:spPr/>
    </dgm:pt>
    <dgm:pt modelId="{E5F631A0-B793-4F8E-AA9C-4514AB6C46EC}" type="pres">
      <dgm:prSet presAssocID="{D463C31C-FA99-4AAA-8753-A766FCBDD8FF}" presName="textNode" presStyleLbl="node1" presStyleIdx="0" presStyleCnt="4" custScaleX="111479" custScaleY="107220" custLinFactNeighborX="55545">
        <dgm:presLayoutVars>
          <dgm:bulletEnabled val="1"/>
        </dgm:presLayoutVars>
      </dgm:prSet>
      <dgm:spPr/>
    </dgm:pt>
    <dgm:pt modelId="{E9473611-BB2E-4C3A-85E0-0294BA9176EE}" type="pres">
      <dgm:prSet presAssocID="{077904DF-B2A0-4B15-BFB6-4EF365411553}" presName="sibTrans" presStyleCnt="0"/>
      <dgm:spPr/>
    </dgm:pt>
    <dgm:pt modelId="{A55A55DB-0B51-4D14-B06D-C39852F8CE64}" type="pres">
      <dgm:prSet presAssocID="{CA6770EE-5339-47AB-BB10-7FFAC5AADCD8}" presName="textNode" presStyleLbl="node1" presStyleIdx="1" presStyleCnt="4" custScaleX="94247" custScaleY="106408" custLinFactNeighborX="18165">
        <dgm:presLayoutVars>
          <dgm:bulletEnabled val="1"/>
        </dgm:presLayoutVars>
      </dgm:prSet>
      <dgm:spPr/>
    </dgm:pt>
    <dgm:pt modelId="{EEF5CD21-A019-4A81-B8DB-6AD58C370926}" type="pres">
      <dgm:prSet presAssocID="{D317DC48-C0F7-49C4-9E99-DAA8DE9736D5}" presName="sibTrans" presStyleCnt="0"/>
      <dgm:spPr/>
    </dgm:pt>
    <dgm:pt modelId="{8D60812C-3C4F-462C-B170-4DA6039274ED}" type="pres">
      <dgm:prSet presAssocID="{9CA2C962-96F1-4E6A-9B8E-96005C122D86}" presName="textNode" presStyleLbl="node1" presStyleIdx="2" presStyleCnt="4" custScaleX="112556" custScaleY="104785" custLinFactNeighborX="-13796">
        <dgm:presLayoutVars>
          <dgm:bulletEnabled val="1"/>
        </dgm:presLayoutVars>
      </dgm:prSet>
      <dgm:spPr/>
    </dgm:pt>
    <dgm:pt modelId="{A4946F60-9FDA-4099-A716-1354FD6A265E}" type="pres">
      <dgm:prSet presAssocID="{27678FB4-91DB-4953-82C1-8F1E964A7854}" presName="sibTrans" presStyleCnt="0"/>
      <dgm:spPr/>
    </dgm:pt>
    <dgm:pt modelId="{20B2EC55-8D5F-47D7-9979-E6449D110E58}" type="pres">
      <dgm:prSet presAssocID="{AF3D52DE-069B-4B3E-9B9F-853D70610050}" presName="textNode" presStyleLbl="node1" presStyleIdx="3" presStyleCnt="4" custScaleX="65926" custScaleY="103973" custLinFactNeighborX="-80386">
        <dgm:presLayoutVars>
          <dgm:bulletEnabled val="1"/>
        </dgm:presLayoutVars>
      </dgm:prSet>
      <dgm:spPr/>
    </dgm:pt>
  </dgm:ptLst>
  <dgm:cxnLst>
    <dgm:cxn modelId="{F8605604-33CD-4A2D-A755-2420CEC4E250}" type="presOf" srcId="{4627DA7D-34D2-4F48-838D-A1D892614351}" destId="{E5F631A0-B793-4F8E-AA9C-4514AB6C46EC}" srcOrd="0" destOrd="4" presId="urn:microsoft.com/office/officeart/2005/8/layout/hProcess9"/>
    <dgm:cxn modelId="{FACD770F-2673-4B83-83F5-2C715E5933C2}" type="presOf" srcId="{D463C31C-FA99-4AAA-8753-A766FCBDD8FF}" destId="{E5F631A0-B793-4F8E-AA9C-4514AB6C46EC}" srcOrd="0" destOrd="0" presId="urn:microsoft.com/office/officeart/2005/8/layout/hProcess9"/>
    <dgm:cxn modelId="{BD2C9220-5666-491C-8C1A-D803BF858E2B}" type="presOf" srcId="{1485F074-432D-47A2-9CE8-EA64CD1DDF46}" destId="{20B2EC55-8D5F-47D7-9979-E6449D110E58}" srcOrd="0" destOrd="2" presId="urn:microsoft.com/office/officeart/2005/8/layout/hProcess9"/>
    <dgm:cxn modelId="{71553A27-AE44-42C2-A04C-064A19817AF3}" srcId="{D463C31C-FA99-4AAA-8753-A766FCBDD8FF}" destId="{440422D9-6E02-454D-BCBD-B60EC15E7B1E}" srcOrd="5" destOrd="0" parTransId="{5A1171BE-2872-4993-9E41-5902DCBE9A01}" sibTransId="{941F9C50-6734-4FB3-989B-7AA4FCF615CD}"/>
    <dgm:cxn modelId="{CBEBB429-5708-47C3-836E-A1CFC41850B2}" type="presOf" srcId="{B2472183-9889-4607-8A5B-40E8E0BD4BD2}" destId="{E5F631A0-B793-4F8E-AA9C-4514AB6C46EC}" srcOrd="0" destOrd="5" presId="urn:microsoft.com/office/officeart/2005/8/layout/hProcess9"/>
    <dgm:cxn modelId="{5E63892D-20DF-4759-BBD3-BF4370A6F5AB}" srcId="{D463C31C-FA99-4AAA-8753-A766FCBDD8FF}" destId="{B2472183-9889-4607-8A5B-40E8E0BD4BD2}" srcOrd="4" destOrd="0" parTransId="{0D6A340E-AEF9-42D5-98A4-BDE4BA8DBE77}" sibTransId="{4E224E72-A3BE-4E47-92DB-E52152AAE06F}"/>
    <dgm:cxn modelId="{8D600961-DA2D-4649-8609-1978F6087202}" type="presOf" srcId="{55D7F9F5-1496-4BAA-BF8C-B9EFADE49A8C}" destId="{A55A55DB-0B51-4D14-B06D-C39852F8CE64}" srcOrd="0" destOrd="2" presId="urn:microsoft.com/office/officeart/2005/8/layout/hProcess9"/>
    <dgm:cxn modelId="{270E3566-419C-4974-99DC-EE712FAF3810}" srcId="{D463C31C-FA99-4AAA-8753-A766FCBDD8FF}" destId="{F5166358-28E8-4A73-A03F-3CD491646389}" srcOrd="1" destOrd="0" parTransId="{8B148739-2F22-4F3A-A841-C292CB744B08}" sibTransId="{7570D17C-8B4B-4082-B478-AF366234FC26}"/>
    <dgm:cxn modelId="{B1937547-BEF2-43F8-8ED2-FB4150C9D655}" type="presOf" srcId="{AF3D52DE-069B-4B3E-9B9F-853D70610050}" destId="{20B2EC55-8D5F-47D7-9979-E6449D110E58}" srcOrd="0" destOrd="0" presId="urn:microsoft.com/office/officeart/2005/8/layout/hProcess9"/>
    <dgm:cxn modelId="{DBA25448-80F5-455B-8226-D6227EB48B85}" srcId="{CA6770EE-5339-47AB-BB10-7FFAC5AADCD8}" destId="{55D7F9F5-1496-4BAA-BF8C-B9EFADE49A8C}" srcOrd="1" destOrd="0" parTransId="{E441F643-8D36-49AA-ABA9-E88496B11998}" sibTransId="{53F75F63-852A-45C0-B106-8D638669C423}"/>
    <dgm:cxn modelId="{BEAD496A-029C-40DD-9094-A949C9ED20AD}" type="presOf" srcId="{CA6770EE-5339-47AB-BB10-7FFAC5AADCD8}" destId="{A55A55DB-0B51-4D14-B06D-C39852F8CE64}" srcOrd="0" destOrd="0" presId="urn:microsoft.com/office/officeart/2005/8/layout/hProcess9"/>
    <dgm:cxn modelId="{DABB726A-CCCF-4B6B-8A5C-DD2778A757EC}" type="presOf" srcId="{8037B120-F0FE-47E5-A279-0ED93C2A4A57}" destId="{E5F631A0-B793-4F8E-AA9C-4514AB6C46EC}" srcOrd="0" destOrd="3" presId="urn:microsoft.com/office/officeart/2005/8/layout/hProcess9"/>
    <dgm:cxn modelId="{A3789370-9F5A-41EF-9CA4-21AC6493D8FF}" type="presOf" srcId="{8AA1B3D6-2B86-42A5-A3DE-582449ED71ED}" destId="{A55A55DB-0B51-4D14-B06D-C39852F8CE64}" srcOrd="0" destOrd="1" presId="urn:microsoft.com/office/officeart/2005/8/layout/hProcess9"/>
    <dgm:cxn modelId="{BE2BB252-43D6-4E30-9105-4B36ACEF562E}" srcId="{903F45EB-02D6-4BB3-873E-B3D221A7B134}" destId="{AF3D52DE-069B-4B3E-9B9F-853D70610050}" srcOrd="3" destOrd="0" parTransId="{620842F3-097F-4696-B6D4-0F5F59A75885}" sibTransId="{D2523014-AB85-49ED-8648-AB90BB6023B6}"/>
    <dgm:cxn modelId="{5A102678-6515-4F63-BCB9-9130634EA58A}" srcId="{903F45EB-02D6-4BB3-873E-B3D221A7B134}" destId="{CA6770EE-5339-47AB-BB10-7FFAC5AADCD8}" srcOrd="1" destOrd="0" parTransId="{80CD8D08-7D07-47ED-8637-59D774D1976F}" sibTransId="{D317DC48-C0F7-49C4-9E99-DAA8DE9736D5}"/>
    <dgm:cxn modelId="{7969A680-4FDC-4C90-B005-1B5141987B1D}" srcId="{AF3D52DE-069B-4B3E-9B9F-853D70610050}" destId="{1485F074-432D-47A2-9CE8-EA64CD1DDF46}" srcOrd="1" destOrd="0" parTransId="{0309CB8A-D363-4969-957F-05CD381C8189}" sibTransId="{84F81F2C-3B58-4F80-BBE3-0568FECAB54D}"/>
    <dgm:cxn modelId="{C103EA81-A124-4D16-A350-5F05C41A6913}" srcId="{903F45EB-02D6-4BB3-873E-B3D221A7B134}" destId="{D463C31C-FA99-4AAA-8753-A766FCBDD8FF}" srcOrd="0" destOrd="0" parTransId="{6E60489F-1303-4FDA-B6E1-C91949AB84CC}" sibTransId="{077904DF-B2A0-4B15-BFB6-4EF365411553}"/>
    <dgm:cxn modelId="{9FCF6383-DCAD-4DEC-82B7-602C5AE050A8}" srcId="{9CA2C962-96F1-4E6A-9B8E-96005C122D86}" destId="{22077498-03F9-4760-8E01-6535A33C7486}" srcOrd="0" destOrd="0" parTransId="{5B5C8B4D-13AC-4C93-8F86-BD3C6360364C}" sibTransId="{2C13EA56-E8F2-4346-83E6-6F5362587969}"/>
    <dgm:cxn modelId="{F38D9C87-CBBB-498F-AD75-D1601935F9D0}" srcId="{D463C31C-FA99-4AAA-8753-A766FCBDD8FF}" destId="{B4BA9205-C1BE-4E14-A75B-F4014A19E7A1}" srcOrd="0" destOrd="0" parTransId="{E8147080-49F4-490E-8B50-CB47319AF102}" sibTransId="{031CE539-70B0-435D-9250-80304D4BCD33}"/>
    <dgm:cxn modelId="{37DA848A-1966-43B8-B8BF-8C957063E560}" type="presOf" srcId="{8BC43F69-8B79-424B-85F7-72CF2076F436}" destId="{20B2EC55-8D5F-47D7-9979-E6449D110E58}" srcOrd="0" destOrd="1" presId="urn:microsoft.com/office/officeart/2005/8/layout/hProcess9"/>
    <dgm:cxn modelId="{DA14608D-622C-45A8-A4F8-8C4651E47FDC}" srcId="{D463C31C-FA99-4AAA-8753-A766FCBDD8FF}" destId="{4627DA7D-34D2-4F48-838D-A1D892614351}" srcOrd="3" destOrd="0" parTransId="{444942E7-7A0C-4B6C-85F5-40885008AFEA}" sibTransId="{FE90DBAD-6632-482C-A6CD-40730C90ED07}"/>
    <dgm:cxn modelId="{D7FB5B8E-6036-4306-BF7F-B4208412F571}" srcId="{D463C31C-FA99-4AAA-8753-A766FCBDD8FF}" destId="{8037B120-F0FE-47E5-A279-0ED93C2A4A57}" srcOrd="2" destOrd="0" parTransId="{A806568E-D626-4E3A-9056-EBA8FFEF0C4D}" sibTransId="{82E41E8E-A4D8-40A5-B0C3-58974D2B832C}"/>
    <dgm:cxn modelId="{5B447495-7EC3-4442-AFF2-2738253265CD}" type="presOf" srcId="{9711BFAF-7389-4039-93B6-3049D40BDA46}" destId="{E5F631A0-B793-4F8E-AA9C-4514AB6C46EC}" srcOrd="0" destOrd="7" presId="urn:microsoft.com/office/officeart/2005/8/layout/hProcess9"/>
    <dgm:cxn modelId="{DFEC159F-0865-4570-85D6-9C0CB2E19BA4}" srcId="{CA6770EE-5339-47AB-BB10-7FFAC5AADCD8}" destId="{8AA1B3D6-2B86-42A5-A3DE-582449ED71ED}" srcOrd="0" destOrd="0" parTransId="{1EE9EF8E-73AA-4546-BF0C-7B333AD88E18}" sibTransId="{C5BFE576-7BEF-43AA-993E-8D31F9E41D0A}"/>
    <dgm:cxn modelId="{D635CEAD-50D0-4284-B0D9-826DE1F11335}" type="presOf" srcId="{22077498-03F9-4760-8E01-6535A33C7486}" destId="{8D60812C-3C4F-462C-B170-4DA6039274ED}" srcOrd="0" destOrd="1" presId="urn:microsoft.com/office/officeart/2005/8/layout/hProcess9"/>
    <dgm:cxn modelId="{E1BF6EAF-D3D8-4C26-8749-FD09FD0D03BC}" srcId="{D463C31C-FA99-4AAA-8753-A766FCBDD8FF}" destId="{9711BFAF-7389-4039-93B6-3049D40BDA46}" srcOrd="6" destOrd="0" parTransId="{A76173F2-34C0-459F-8FA3-F553DF68466B}" sibTransId="{72F6289B-0A7F-45FC-94F8-1E49A733BAAF}"/>
    <dgm:cxn modelId="{B2798AB1-F5A5-46CA-9430-3B0EC4C5890E}" type="presOf" srcId="{80C05E15-D256-4E2B-A023-FCC9217DA0F6}" destId="{8D60812C-3C4F-462C-B170-4DA6039274ED}" srcOrd="0" destOrd="2" presId="urn:microsoft.com/office/officeart/2005/8/layout/hProcess9"/>
    <dgm:cxn modelId="{E1F7B2B2-759D-41AA-89DE-CB351BA03129}" type="presOf" srcId="{B4BA9205-C1BE-4E14-A75B-F4014A19E7A1}" destId="{E5F631A0-B793-4F8E-AA9C-4514AB6C46EC}" srcOrd="0" destOrd="1" presId="urn:microsoft.com/office/officeart/2005/8/layout/hProcess9"/>
    <dgm:cxn modelId="{C5C633BB-E9C6-46C9-8B31-1DBF68E2A6D4}" srcId="{903F45EB-02D6-4BB3-873E-B3D221A7B134}" destId="{9CA2C962-96F1-4E6A-9B8E-96005C122D86}" srcOrd="2" destOrd="0" parTransId="{153C0D48-31B8-4446-B6A8-59F82A922993}" sibTransId="{27678FB4-91DB-4953-82C1-8F1E964A7854}"/>
    <dgm:cxn modelId="{53BFE8C5-857D-44FD-BCBE-E748B2F44895}" srcId="{9CA2C962-96F1-4E6A-9B8E-96005C122D86}" destId="{80C05E15-D256-4E2B-A023-FCC9217DA0F6}" srcOrd="1" destOrd="0" parTransId="{37350608-CC94-4687-B12C-18C0B0B924B6}" sibTransId="{720233E2-E727-44D9-97C8-C4121C745E5C}"/>
    <dgm:cxn modelId="{1A7A71DC-D482-4C2B-97BE-723E4E867DF6}" type="presOf" srcId="{903F45EB-02D6-4BB3-873E-B3D221A7B134}" destId="{D3EF1461-FCF3-4164-BE6C-ECD80F7472FC}" srcOrd="0" destOrd="0" presId="urn:microsoft.com/office/officeart/2005/8/layout/hProcess9"/>
    <dgm:cxn modelId="{F469C9E0-02F8-4A0E-8BFA-CC0297284BC6}" type="presOf" srcId="{440422D9-6E02-454D-BCBD-B60EC15E7B1E}" destId="{E5F631A0-B793-4F8E-AA9C-4514AB6C46EC}" srcOrd="0" destOrd="6" presId="urn:microsoft.com/office/officeart/2005/8/layout/hProcess9"/>
    <dgm:cxn modelId="{A3D045E2-CFF5-4F87-ABB3-DB437B2B9DD2}" srcId="{AF3D52DE-069B-4B3E-9B9F-853D70610050}" destId="{8BC43F69-8B79-424B-85F7-72CF2076F436}" srcOrd="0" destOrd="0" parTransId="{0230570C-8DD8-4936-A143-BA4D56C10BDE}" sibTransId="{F423F6C4-1604-4A1C-ABEA-BA2317F25829}"/>
    <dgm:cxn modelId="{68F79AF7-7CC9-47CE-8D26-222433E504E2}" type="presOf" srcId="{9CA2C962-96F1-4E6A-9B8E-96005C122D86}" destId="{8D60812C-3C4F-462C-B170-4DA6039274ED}" srcOrd="0" destOrd="0" presId="urn:microsoft.com/office/officeart/2005/8/layout/hProcess9"/>
    <dgm:cxn modelId="{0370CBF7-B900-409B-895B-3D3263949B51}" type="presOf" srcId="{F5166358-28E8-4A73-A03F-3CD491646389}" destId="{E5F631A0-B793-4F8E-AA9C-4514AB6C46EC}" srcOrd="0" destOrd="2" presId="urn:microsoft.com/office/officeart/2005/8/layout/hProcess9"/>
    <dgm:cxn modelId="{D411C110-74A9-43E3-8895-5271F1BA08AF}" type="presParOf" srcId="{D3EF1461-FCF3-4164-BE6C-ECD80F7472FC}" destId="{9A39EF64-DD48-45F9-9D01-B165CE76D2F2}" srcOrd="0" destOrd="0" presId="urn:microsoft.com/office/officeart/2005/8/layout/hProcess9"/>
    <dgm:cxn modelId="{704FB1F0-57CE-472E-A44F-DF7FD7AE5DA5}" type="presParOf" srcId="{D3EF1461-FCF3-4164-BE6C-ECD80F7472FC}" destId="{6339147F-8640-462D-9DB7-EA7DDDEFBDD8}" srcOrd="1" destOrd="0" presId="urn:microsoft.com/office/officeart/2005/8/layout/hProcess9"/>
    <dgm:cxn modelId="{E066AA0D-2724-48EA-992B-B05B73695487}" type="presParOf" srcId="{6339147F-8640-462D-9DB7-EA7DDDEFBDD8}" destId="{E5F631A0-B793-4F8E-AA9C-4514AB6C46EC}" srcOrd="0" destOrd="0" presId="urn:microsoft.com/office/officeart/2005/8/layout/hProcess9"/>
    <dgm:cxn modelId="{26C2C088-0B70-47D3-AACE-03CBB0E92699}" type="presParOf" srcId="{6339147F-8640-462D-9DB7-EA7DDDEFBDD8}" destId="{E9473611-BB2E-4C3A-85E0-0294BA9176EE}" srcOrd="1" destOrd="0" presId="urn:microsoft.com/office/officeart/2005/8/layout/hProcess9"/>
    <dgm:cxn modelId="{00794703-3883-4A47-B60E-7F7B905F5583}" type="presParOf" srcId="{6339147F-8640-462D-9DB7-EA7DDDEFBDD8}" destId="{A55A55DB-0B51-4D14-B06D-C39852F8CE64}" srcOrd="2" destOrd="0" presId="urn:microsoft.com/office/officeart/2005/8/layout/hProcess9"/>
    <dgm:cxn modelId="{E27DA2D5-7AD7-4B35-A6F5-F05C41FE7AAD}" type="presParOf" srcId="{6339147F-8640-462D-9DB7-EA7DDDEFBDD8}" destId="{EEF5CD21-A019-4A81-B8DB-6AD58C370926}" srcOrd="3" destOrd="0" presId="urn:microsoft.com/office/officeart/2005/8/layout/hProcess9"/>
    <dgm:cxn modelId="{27377D50-EE02-469D-9F2C-DBDBC9DFD9A0}" type="presParOf" srcId="{6339147F-8640-462D-9DB7-EA7DDDEFBDD8}" destId="{8D60812C-3C4F-462C-B170-4DA6039274ED}" srcOrd="4" destOrd="0" presId="urn:microsoft.com/office/officeart/2005/8/layout/hProcess9"/>
    <dgm:cxn modelId="{A988F939-C4C5-4905-9AE2-B918CF6F2FBE}" type="presParOf" srcId="{6339147F-8640-462D-9DB7-EA7DDDEFBDD8}" destId="{A4946F60-9FDA-4099-A716-1354FD6A265E}" srcOrd="5" destOrd="0" presId="urn:microsoft.com/office/officeart/2005/8/layout/hProcess9"/>
    <dgm:cxn modelId="{CAD53901-B9F7-4A4A-9760-0900344061EB}" type="presParOf" srcId="{6339147F-8640-462D-9DB7-EA7DDDEFBDD8}" destId="{20B2EC55-8D5F-47D7-9979-E6449D110E58}"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382CA8-F98D-4A3E-8B04-F1FE5CEF5A8B}">
      <dsp:nvSpPr>
        <dsp:cNvPr id="0" name=""/>
        <dsp:cNvSpPr/>
      </dsp:nvSpPr>
      <dsp:spPr>
        <a:xfrm>
          <a:off x="5345905" y="1057458"/>
          <a:ext cx="4090584" cy="344625"/>
        </a:xfrm>
        <a:custGeom>
          <a:avLst/>
          <a:gdLst/>
          <a:ahLst/>
          <a:cxnLst/>
          <a:rect l="0" t="0" r="0" b="0"/>
          <a:pathLst>
            <a:path>
              <a:moveTo>
                <a:pt x="0" y="0"/>
              </a:moveTo>
              <a:lnTo>
                <a:pt x="0" y="226084"/>
              </a:lnTo>
              <a:lnTo>
                <a:pt x="4090584" y="226084"/>
              </a:lnTo>
              <a:lnTo>
                <a:pt x="4090584" y="344625"/>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CC6C60-BB90-4B83-B6A9-9837C02A69C5}">
      <dsp:nvSpPr>
        <dsp:cNvPr id="0" name=""/>
        <dsp:cNvSpPr/>
      </dsp:nvSpPr>
      <dsp:spPr>
        <a:xfrm>
          <a:off x="5458439" y="2292729"/>
          <a:ext cx="216306" cy="2897228"/>
        </a:xfrm>
        <a:custGeom>
          <a:avLst/>
          <a:gdLst/>
          <a:ahLst/>
          <a:cxnLst/>
          <a:rect l="0" t="0" r="0" b="0"/>
          <a:pathLst>
            <a:path>
              <a:moveTo>
                <a:pt x="0" y="0"/>
              </a:moveTo>
              <a:lnTo>
                <a:pt x="0" y="2897228"/>
              </a:lnTo>
              <a:lnTo>
                <a:pt x="216306" y="2897228"/>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B97185-3F62-4901-8114-EFA4D1DA48FD}">
      <dsp:nvSpPr>
        <dsp:cNvPr id="0" name=""/>
        <dsp:cNvSpPr/>
      </dsp:nvSpPr>
      <dsp:spPr>
        <a:xfrm>
          <a:off x="5458439" y="2292729"/>
          <a:ext cx="218395" cy="2070380"/>
        </a:xfrm>
        <a:custGeom>
          <a:avLst/>
          <a:gdLst/>
          <a:ahLst/>
          <a:cxnLst/>
          <a:rect l="0" t="0" r="0" b="0"/>
          <a:pathLst>
            <a:path>
              <a:moveTo>
                <a:pt x="0" y="0"/>
              </a:moveTo>
              <a:lnTo>
                <a:pt x="0" y="2070380"/>
              </a:lnTo>
              <a:lnTo>
                <a:pt x="218395" y="207038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B07822-EF52-42B7-B547-24947C59EAF5}">
      <dsp:nvSpPr>
        <dsp:cNvPr id="0" name=""/>
        <dsp:cNvSpPr/>
      </dsp:nvSpPr>
      <dsp:spPr>
        <a:xfrm>
          <a:off x="5458439" y="2292729"/>
          <a:ext cx="198491" cy="1422587"/>
        </a:xfrm>
        <a:custGeom>
          <a:avLst/>
          <a:gdLst/>
          <a:ahLst/>
          <a:cxnLst/>
          <a:rect l="0" t="0" r="0" b="0"/>
          <a:pathLst>
            <a:path>
              <a:moveTo>
                <a:pt x="0" y="0"/>
              </a:moveTo>
              <a:lnTo>
                <a:pt x="0" y="1422587"/>
              </a:lnTo>
              <a:lnTo>
                <a:pt x="198491" y="1422587"/>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F16E96-3DDE-4552-8F83-A79A253F5A38}">
      <dsp:nvSpPr>
        <dsp:cNvPr id="0" name=""/>
        <dsp:cNvSpPr/>
      </dsp:nvSpPr>
      <dsp:spPr>
        <a:xfrm>
          <a:off x="5458439" y="2292729"/>
          <a:ext cx="210063" cy="576507"/>
        </a:xfrm>
        <a:custGeom>
          <a:avLst/>
          <a:gdLst/>
          <a:ahLst/>
          <a:cxnLst/>
          <a:rect l="0" t="0" r="0" b="0"/>
          <a:pathLst>
            <a:path>
              <a:moveTo>
                <a:pt x="0" y="0"/>
              </a:moveTo>
              <a:lnTo>
                <a:pt x="0" y="576507"/>
              </a:lnTo>
              <a:lnTo>
                <a:pt x="210063" y="576507"/>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D5A57D-5B46-4D38-9880-CBC3F3DBBB8D}">
      <dsp:nvSpPr>
        <dsp:cNvPr id="0" name=""/>
        <dsp:cNvSpPr/>
      </dsp:nvSpPr>
      <dsp:spPr>
        <a:xfrm>
          <a:off x="5345905" y="1057458"/>
          <a:ext cx="1091470" cy="344777"/>
        </a:xfrm>
        <a:custGeom>
          <a:avLst/>
          <a:gdLst/>
          <a:ahLst/>
          <a:cxnLst/>
          <a:rect l="0" t="0" r="0" b="0"/>
          <a:pathLst>
            <a:path>
              <a:moveTo>
                <a:pt x="0" y="0"/>
              </a:moveTo>
              <a:lnTo>
                <a:pt x="0" y="226237"/>
              </a:lnTo>
              <a:lnTo>
                <a:pt x="1091470" y="226237"/>
              </a:lnTo>
              <a:lnTo>
                <a:pt x="1091470" y="344777"/>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32AAF8-2096-4269-9FD9-D8819ECC48B9}">
      <dsp:nvSpPr>
        <dsp:cNvPr id="0" name=""/>
        <dsp:cNvSpPr/>
      </dsp:nvSpPr>
      <dsp:spPr>
        <a:xfrm>
          <a:off x="2526479" y="2274733"/>
          <a:ext cx="91440" cy="570439"/>
        </a:xfrm>
        <a:custGeom>
          <a:avLst/>
          <a:gdLst/>
          <a:ahLst/>
          <a:cxnLst/>
          <a:rect l="0" t="0" r="0" b="0"/>
          <a:pathLst>
            <a:path>
              <a:moveTo>
                <a:pt x="45720" y="0"/>
              </a:moveTo>
              <a:lnTo>
                <a:pt x="45720" y="570439"/>
              </a:lnTo>
              <a:lnTo>
                <a:pt x="110666" y="57043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1DEEB5-5F33-4227-83CA-0F2BE34D9FDF}">
      <dsp:nvSpPr>
        <dsp:cNvPr id="0" name=""/>
        <dsp:cNvSpPr/>
      </dsp:nvSpPr>
      <dsp:spPr>
        <a:xfrm>
          <a:off x="3553511" y="1057458"/>
          <a:ext cx="1792394" cy="361988"/>
        </a:xfrm>
        <a:custGeom>
          <a:avLst/>
          <a:gdLst/>
          <a:ahLst/>
          <a:cxnLst/>
          <a:rect l="0" t="0" r="0" b="0"/>
          <a:pathLst>
            <a:path>
              <a:moveTo>
                <a:pt x="1792394" y="0"/>
              </a:moveTo>
              <a:lnTo>
                <a:pt x="1792394" y="243448"/>
              </a:lnTo>
              <a:lnTo>
                <a:pt x="0" y="243448"/>
              </a:lnTo>
              <a:lnTo>
                <a:pt x="0" y="36198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D52F63-D5E0-4D56-A54C-9EFAD10A7693}">
      <dsp:nvSpPr>
        <dsp:cNvPr id="0" name=""/>
        <dsp:cNvSpPr/>
      </dsp:nvSpPr>
      <dsp:spPr>
        <a:xfrm>
          <a:off x="323096" y="2280508"/>
          <a:ext cx="91440" cy="1459140"/>
        </a:xfrm>
        <a:custGeom>
          <a:avLst/>
          <a:gdLst/>
          <a:ahLst/>
          <a:cxnLst/>
          <a:rect l="0" t="0" r="0" b="0"/>
          <a:pathLst>
            <a:path>
              <a:moveTo>
                <a:pt x="45720" y="0"/>
              </a:moveTo>
              <a:lnTo>
                <a:pt x="45720" y="1459140"/>
              </a:lnTo>
              <a:lnTo>
                <a:pt x="97524" y="145914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FC6F46-333F-4D96-A64D-F6458833774F}">
      <dsp:nvSpPr>
        <dsp:cNvPr id="0" name=""/>
        <dsp:cNvSpPr/>
      </dsp:nvSpPr>
      <dsp:spPr>
        <a:xfrm>
          <a:off x="323096" y="2280508"/>
          <a:ext cx="91440" cy="521617"/>
        </a:xfrm>
        <a:custGeom>
          <a:avLst/>
          <a:gdLst/>
          <a:ahLst/>
          <a:cxnLst/>
          <a:rect l="0" t="0" r="0" b="0"/>
          <a:pathLst>
            <a:path>
              <a:moveTo>
                <a:pt x="45720" y="0"/>
              </a:moveTo>
              <a:lnTo>
                <a:pt x="45720" y="521617"/>
              </a:lnTo>
              <a:lnTo>
                <a:pt x="88379" y="521617"/>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0B51BFC-463F-419D-AA1C-0D0C33B50C4A}">
      <dsp:nvSpPr>
        <dsp:cNvPr id="0" name=""/>
        <dsp:cNvSpPr/>
      </dsp:nvSpPr>
      <dsp:spPr>
        <a:xfrm>
          <a:off x="1164225" y="1057458"/>
          <a:ext cx="4181680" cy="356208"/>
        </a:xfrm>
        <a:custGeom>
          <a:avLst/>
          <a:gdLst/>
          <a:ahLst/>
          <a:cxnLst/>
          <a:rect l="0" t="0" r="0" b="0"/>
          <a:pathLst>
            <a:path>
              <a:moveTo>
                <a:pt x="4181680" y="0"/>
              </a:moveTo>
              <a:lnTo>
                <a:pt x="4181680" y="237668"/>
              </a:lnTo>
              <a:lnTo>
                <a:pt x="0" y="237668"/>
              </a:lnTo>
              <a:lnTo>
                <a:pt x="0" y="35620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BD5EF3-C0A5-4750-B4B0-C1065AFE4988}">
      <dsp:nvSpPr>
        <dsp:cNvPr id="0" name=""/>
        <dsp:cNvSpPr/>
      </dsp:nvSpPr>
      <dsp:spPr>
        <a:xfrm>
          <a:off x="4508919" y="118019"/>
          <a:ext cx="1673972" cy="93943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AU" sz="1400" b="1" kern="1200" dirty="0"/>
            <a:t>MARKET READINESS STRATEGY</a:t>
          </a:r>
        </a:p>
      </dsp:txBody>
      <dsp:txXfrm>
        <a:off x="4508919" y="118019"/>
        <a:ext cx="1673972" cy="939439"/>
      </dsp:txXfrm>
    </dsp:sp>
    <dsp:sp modelId="{32949A65-AC1E-4E5D-97F6-8EAACC77D808}">
      <dsp:nvSpPr>
        <dsp:cNvPr id="0" name=""/>
        <dsp:cNvSpPr/>
      </dsp:nvSpPr>
      <dsp:spPr>
        <a:xfrm>
          <a:off x="169964" y="1413667"/>
          <a:ext cx="1988522" cy="866841"/>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AU" sz="1400" b="1" kern="1200" dirty="0"/>
            <a:t>INDUSTRY READINESS REPORTING PLAN</a:t>
          </a:r>
        </a:p>
      </dsp:txBody>
      <dsp:txXfrm>
        <a:off x="169964" y="1413667"/>
        <a:ext cx="1988522" cy="866841"/>
      </dsp:txXfrm>
    </dsp:sp>
    <dsp:sp modelId="{BA0C2DB3-EBE5-476C-A9DE-A65E61AFEAE9}">
      <dsp:nvSpPr>
        <dsp:cNvPr id="0" name=""/>
        <dsp:cNvSpPr/>
      </dsp:nvSpPr>
      <dsp:spPr>
        <a:xfrm>
          <a:off x="411476" y="2399094"/>
          <a:ext cx="1743380" cy="80606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AU" sz="1400" kern="1200" dirty="0"/>
            <a:t>Readiness assessment questionnaires</a:t>
          </a:r>
        </a:p>
      </dsp:txBody>
      <dsp:txXfrm>
        <a:off x="411476" y="2399094"/>
        <a:ext cx="1743380" cy="806064"/>
      </dsp:txXfrm>
    </dsp:sp>
    <dsp:sp modelId="{59F680EA-E523-4983-A34E-D5246BBCB77C}">
      <dsp:nvSpPr>
        <dsp:cNvPr id="0" name=""/>
        <dsp:cNvSpPr/>
      </dsp:nvSpPr>
      <dsp:spPr>
        <a:xfrm>
          <a:off x="420621" y="3345081"/>
          <a:ext cx="1740287" cy="78913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AU" sz="1400" kern="1200" dirty="0"/>
            <a:t>Market readiness reports</a:t>
          </a:r>
        </a:p>
      </dsp:txBody>
      <dsp:txXfrm>
        <a:off x="420621" y="3345081"/>
        <a:ext cx="1740287" cy="789135"/>
      </dsp:txXfrm>
    </dsp:sp>
    <dsp:sp modelId="{70CF881D-9144-432B-B509-D8F7ACBD1178}">
      <dsp:nvSpPr>
        <dsp:cNvPr id="0" name=""/>
        <dsp:cNvSpPr/>
      </dsp:nvSpPr>
      <dsp:spPr>
        <a:xfrm>
          <a:off x="2326871" y="1419447"/>
          <a:ext cx="2453280" cy="85528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AU" sz="1400" b="1" kern="1200" dirty="0"/>
            <a:t>INDUSTRY TESTING &amp; MARKET TRIALS STRATEGY</a:t>
          </a:r>
        </a:p>
      </dsp:txBody>
      <dsp:txXfrm>
        <a:off x="2326871" y="1419447"/>
        <a:ext cx="2453280" cy="855286"/>
      </dsp:txXfrm>
    </dsp:sp>
    <dsp:sp modelId="{8AED554A-C29B-4342-BB69-4E6FD06DD0F0}">
      <dsp:nvSpPr>
        <dsp:cNvPr id="0" name=""/>
        <dsp:cNvSpPr/>
      </dsp:nvSpPr>
      <dsp:spPr>
        <a:xfrm>
          <a:off x="2637145" y="2551176"/>
          <a:ext cx="1795109" cy="58799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l" defTabSz="622300">
            <a:lnSpc>
              <a:spcPct val="90000"/>
            </a:lnSpc>
            <a:spcBef>
              <a:spcPct val="0"/>
            </a:spcBef>
            <a:spcAft>
              <a:spcPct val="35000"/>
            </a:spcAft>
            <a:buNone/>
          </a:pPr>
          <a:r>
            <a:rPr lang="en-AU" sz="1400" b="1" u="none" kern="1200" dirty="0"/>
            <a:t> </a:t>
          </a:r>
          <a:r>
            <a:rPr lang="en-AU" sz="1400" b="1" u="sng" kern="1200" dirty="0"/>
            <a:t>TEST PLANS</a:t>
          </a:r>
        </a:p>
      </dsp:txBody>
      <dsp:txXfrm>
        <a:off x="2637145" y="2551176"/>
        <a:ext cx="1795109" cy="587994"/>
      </dsp:txXfrm>
    </dsp:sp>
    <dsp:sp modelId="{BCAC97E9-1663-4ECC-AACD-A2A83F833BD9}">
      <dsp:nvSpPr>
        <dsp:cNvPr id="0" name=""/>
        <dsp:cNvSpPr/>
      </dsp:nvSpPr>
      <dsp:spPr>
        <a:xfrm>
          <a:off x="5213705" y="1402236"/>
          <a:ext cx="2447342" cy="89049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AU" sz="1400" b="1" kern="1200" dirty="0"/>
            <a:t>INDUSTRY TRANSITION &amp; GO-LIVE STRATEGY</a:t>
          </a:r>
        </a:p>
      </dsp:txBody>
      <dsp:txXfrm>
        <a:off x="5213705" y="1402236"/>
        <a:ext cx="2447342" cy="890493"/>
      </dsp:txXfrm>
    </dsp:sp>
    <dsp:sp modelId="{593898B5-E2FB-4B06-A4D5-9225743A2493}">
      <dsp:nvSpPr>
        <dsp:cNvPr id="0" name=""/>
        <dsp:cNvSpPr/>
      </dsp:nvSpPr>
      <dsp:spPr>
        <a:xfrm>
          <a:off x="5668502" y="2386952"/>
          <a:ext cx="2301966" cy="96456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l" defTabSz="622300">
            <a:lnSpc>
              <a:spcPct val="90000"/>
            </a:lnSpc>
            <a:spcBef>
              <a:spcPct val="0"/>
            </a:spcBef>
            <a:spcAft>
              <a:spcPct val="35000"/>
            </a:spcAft>
            <a:buNone/>
          </a:pPr>
          <a:r>
            <a:rPr lang="en-AU" sz="1400" b="1" u="none" kern="1200" dirty="0"/>
            <a:t> </a:t>
          </a:r>
          <a:r>
            <a:rPr lang="en-AU" sz="1400" b="1" u="sng" kern="1200" dirty="0"/>
            <a:t>TRANSITION PLANS</a:t>
          </a:r>
          <a:endParaRPr lang="en-AU" sz="1400" b="1" kern="1200" dirty="0"/>
        </a:p>
        <a:p>
          <a:pPr marL="0" lvl="0" indent="0" algn="l" defTabSz="622300">
            <a:lnSpc>
              <a:spcPct val="90000"/>
            </a:lnSpc>
            <a:spcBef>
              <a:spcPct val="0"/>
            </a:spcBef>
            <a:spcAft>
              <a:spcPct val="35000"/>
            </a:spcAft>
            <a:buFont typeface="Arial" panose="020B0604020202020204" pitchFamily="34" charset="0"/>
            <a:buNone/>
          </a:pPr>
          <a:r>
            <a:rPr lang="en-AU" sz="1400" kern="1200" dirty="0"/>
            <a:t>- Metering</a:t>
          </a:r>
        </a:p>
        <a:p>
          <a:pPr marL="0" lvl="0" indent="0" algn="l" defTabSz="622300">
            <a:lnSpc>
              <a:spcPct val="90000"/>
            </a:lnSpc>
            <a:spcBef>
              <a:spcPct val="0"/>
            </a:spcBef>
            <a:spcAft>
              <a:spcPct val="35000"/>
            </a:spcAft>
            <a:buFont typeface="Arial" panose="020B0604020202020204" pitchFamily="34" charset="0"/>
            <a:buNone/>
          </a:pPr>
          <a:r>
            <a:rPr lang="en-AU" sz="1400" kern="1200" dirty="0"/>
            <a:t>- Bidding</a:t>
          </a:r>
        </a:p>
      </dsp:txBody>
      <dsp:txXfrm>
        <a:off x="5668502" y="2386952"/>
        <a:ext cx="2301966" cy="964569"/>
      </dsp:txXfrm>
    </dsp:sp>
    <dsp:sp modelId="{28FB0636-EB32-468F-A009-D3C1371A4DBA}">
      <dsp:nvSpPr>
        <dsp:cNvPr id="0" name=""/>
        <dsp:cNvSpPr/>
      </dsp:nvSpPr>
      <dsp:spPr>
        <a:xfrm>
          <a:off x="5656930" y="3438728"/>
          <a:ext cx="2330043" cy="55317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l" defTabSz="622300">
            <a:lnSpc>
              <a:spcPct val="90000"/>
            </a:lnSpc>
            <a:spcBef>
              <a:spcPct val="0"/>
            </a:spcBef>
            <a:spcAft>
              <a:spcPct val="35000"/>
            </a:spcAft>
            <a:buNone/>
          </a:pPr>
          <a:r>
            <a:rPr lang="en-AU" sz="1400" b="1" u="none" kern="1200" dirty="0"/>
            <a:t> </a:t>
          </a:r>
          <a:r>
            <a:rPr lang="en-AU" sz="1400" b="1" u="sng" kern="1200" dirty="0"/>
            <a:t>GO-LIVE PLANS</a:t>
          </a:r>
        </a:p>
      </dsp:txBody>
      <dsp:txXfrm>
        <a:off x="5656930" y="3438728"/>
        <a:ext cx="2330043" cy="553177"/>
      </dsp:txXfrm>
    </dsp:sp>
    <dsp:sp modelId="{1490C925-65E7-45A8-9A62-2F492B7A88CF}">
      <dsp:nvSpPr>
        <dsp:cNvPr id="0" name=""/>
        <dsp:cNvSpPr/>
      </dsp:nvSpPr>
      <dsp:spPr>
        <a:xfrm>
          <a:off x="5676834" y="4131134"/>
          <a:ext cx="2295339" cy="46395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l" defTabSz="622300">
            <a:lnSpc>
              <a:spcPct val="90000"/>
            </a:lnSpc>
            <a:spcBef>
              <a:spcPct val="0"/>
            </a:spcBef>
            <a:spcAft>
              <a:spcPct val="35000"/>
            </a:spcAft>
            <a:buNone/>
          </a:pPr>
          <a:r>
            <a:rPr lang="en-AU" sz="1400" b="1" kern="1200" dirty="0"/>
            <a:t> CONTINGENCY PLAN</a:t>
          </a:r>
        </a:p>
      </dsp:txBody>
      <dsp:txXfrm>
        <a:off x="5676834" y="4131134"/>
        <a:ext cx="2295339" cy="463950"/>
      </dsp:txXfrm>
    </dsp:sp>
    <dsp:sp modelId="{36FB3E8C-20A8-49D0-A065-86509C9DADC7}">
      <dsp:nvSpPr>
        <dsp:cNvPr id="0" name=""/>
        <dsp:cNvSpPr/>
      </dsp:nvSpPr>
      <dsp:spPr>
        <a:xfrm>
          <a:off x="5674745" y="4728974"/>
          <a:ext cx="3508121" cy="92196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0" tIns="8890" rIns="8890" bIns="8890" numCol="1" spcCol="1270" anchor="ctr" anchorCtr="0">
          <a:noAutofit/>
        </a:bodyPr>
        <a:lstStyle/>
        <a:p>
          <a:pPr marL="0" lvl="0" indent="0" algn="l" defTabSz="622300">
            <a:lnSpc>
              <a:spcPct val="90000"/>
            </a:lnSpc>
            <a:spcBef>
              <a:spcPct val="0"/>
            </a:spcBef>
            <a:spcAft>
              <a:spcPct val="35000"/>
            </a:spcAft>
            <a:buNone/>
          </a:pPr>
          <a:r>
            <a:rPr lang="en-AU" sz="1400" b="1" u="none" kern="1200" dirty="0"/>
            <a:t> </a:t>
          </a:r>
          <a:r>
            <a:rPr lang="en-AU" sz="1400" b="1" u="sng" kern="1200" dirty="0"/>
            <a:t>TRANSITION REFERENCE MATERIAL</a:t>
          </a:r>
        </a:p>
        <a:p>
          <a:pPr marL="0" lvl="0" indent="0" algn="l" defTabSz="622300">
            <a:lnSpc>
              <a:spcPct val="90000"/>
            </a:lnSpc>
            <a:spcBef>
              <a:spcPct val="0"/>
            </a:spcBef>
            <a:spcAft>
              <a:spcPct val="35000"/>
            </a:spcAft>
            <a:buNone/>
          </a:pPr>
          <a:r>
            <a:rPr lang="en-AU" sz="1400" kern="1200" dirty="0"/>
            <a:t>- CNDS and Meter Data Delivery Clarifications</a:t>
          </a:r>
        </a:p>
      </dsp:txBody>
      <dsp:txXfrm>
        <a:off x="5674745" y="4728974"/>
        <a:ext cx="3508121" cy="921968"/>
      </dsp:txXfrm>
    </dsp:sp>
    <dsp:sp modelId="{CC6DF9BE-0FC0-4BE9-8D1E-484E2A2770EB}">
      <dsp:nvSpPr>
        <dsp:cNvPr id="0" name=""/>
        <dsp:cNvSpPr/>
      </dsp:nvSpPr>
      <dsp:spPr>
        <a:xfrm>
          <a:off x="8373035" y="1402083"/>
          <a:ext cx="2126910" cy="85370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AU" sz="1400" b="1" kern="1200" dirty="0"/>
            <a:t>MSP ACCREDITATION UPDATE PLAN</a:t>
          </a:r>
        </a:p>
      </dsp:txBody>
      <dsp:txXfrm>
        <a:off x="8373035" y="1402083"/>
        <a:ext cx="2126910" cy="8537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5754C4-FF63-42BA-96B3-EDB8CC7C56BC}">
      <dsp:nvSpPr>
        <dsp:cNvPr id="0" name=""/>
        <dsp:cNvSpPr/>
      </dsp:nvSpPr>
      <dsp:spPr>
        <a:xfrm rot="5400000">
          <a:off x="-164003" y="164072"/>
          <a:ext cx="1093357" cy="76535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AU" sz="1000" b="1" kern="1200" dirty="0"/>
            <a:t>Early engagement</a:t>
          </a:r>
        </a:p>
      </dsp:txBody>
      <dsp:txXfrm rot="-5400000">
        <a:off x="1" y="382743"/>
        <a:ext cx="765350" cy="328007"/>
      </dsp:txXfrm>
    </dsp:sp>
    <dsp:sp modelId="{D9EEE902-F0C7-45BD-854F-E5CFE272D03B}">
      <dsp:nvSpPr>
        <dsp:cNvPr id="0" name=""/>
        <dsp:cNvSpPr/>
      </dsp:nvSpPr>
      <dsp:spPr>
        <a:xfrm rot="5400000">
          <a:off x="2918312" y="-2152892"/>
          <a:ext cx="710682" cy="501660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None/>
          </a:pPr>
          <a:r>
            <a:rPr lang="en-AU" sz="1200" kern="1200" dirty="0"/>
            <a:t>			</a:t>
          </a:r>
          <a:r>
            <a:rPr lang="en-AU" sz="1200" b="1" kern="1200" dirty="0"/>
            <a:t>AEMO seeks early feedback from RWG and DFG:</a:t>
          </a:r>
        </a:p>
        <a:p>
          <a:pPr marL="114300" lvl="1" indent="-114300" algn="l" defTabSz="533400">
            <a:lnSpc>
              <a:spcPct val="90000"/>
            </a:lnSpc>
            <a:spcBef>
              <a:spcPct val="0"/>
            </a:spcBef>
            <a:spcAft>
              <a:spcPct val="15000"/>
            </a:spcAft>
            <a:buChar char="•"/>
          </a:pPr>
          <a:r>
            <a:rPr lang="en-AU" sz="1200" b="1" kern="1200" dirty="0"/>
            <a:t>14 May 20</a:t>
          </a:r>
          <a:r>
            <a:rPr lang="en-AU" sz="1200" kern="1200" dirty="0"/>
            <a:t> 	RWG refresher on approach to bidding transition</a:t>
          </a:r>
        </a:p>
        <a:p>
          <a:pPr marL="114300" lvl="1" indent="-114300" algn="l" defTabSz="533400">
            <a:lnSpc>
              <a:spcPct val="90000"/>
            </a:lnSpc>
            <a:spcBef>
              <a:spcPct val="0"/>
            </a:spcBef>
            <a:spcAft>
              <a:spcPct val="15000"/>
            </a:spcAft>
            <a:buChar char="•"/>
          </a:pPr>
          <a:r>
            <a:rPr lang="en-AU" sz="1200" b="1" kern="1200" dirty="0"/>
            <a:t>23 Jun 20</a:t>
          </a:r>
          <a:r>
            <a:rPr lang="en-AU" sz="1200" kern="1200" dirty="0"/>
            <a:t> 	DFG reviews detailed plan</a:t>
          </a:r>
        </a:p>
      </dsp:txBody>
      <dsp:txXfrm rot="-5400000">
        <a:off x="765351" y="34762"/>
        <a:ext cx="4981913" cy="641296"/>
      </dsp:txXfrm>
    </dsp:sp>
    <dsp:sp modelId="{A1BA79DF-C85C-4ED3-AEDB-555E0B3800EA}">
      <dsp:nvSpPr>
        <dsp:cNvPr id="0" name=""/>
        <dsp:cNvSpPr/>
      </dsp:nvSpPr>
      <dsp:spPr>
        <a:xfrm rot="5400000">
          <a:off x="-164003" y="1140250"/>
          <a:ext cx="1093357" cy="76535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AU" sz="1000" b="1" kern="1200" dirty="0"/>
            <a:t>Draft paper</a:t>
          </a:r>
        </a:p>
      </dsp:txBody>
      <dsp:txXfrm rot="-5400000">
        <a:off x="1" y="1358921"/>
        <a:ext cx="765350" cy="328007"/>
      </dsp:txXfrm>
    </dsp:sp>
    <dsp:sp modelId="{77D4FDBE-A859-4159-B943-4164E1383C8A}">
      <dsp:nvSpPr>
        <dsp:cNvPr id="0" name=""/>
        <dsp:cNvSpPr/>
      </dsp:nvSpPr>
      <dsp:spPr>
        <a:xfrm rot="5400000">
          <a:off x="2918312" y="-1176714"/>
          <a:ext cx="710682" cy="501660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AU" sz="1200" b="1" kern="1200" dirty="0"/>
            <a:t>13 Jul 20</a:t>
          </a:r>
          <a:r>
            <a:rPr lang="en-AU" sz="1200" kern="1200" dirty="0"/>
            <a:t> 	AEMO publishes draft paper</a:t>
          </a:r>
        </a:p>
      </dsp:txBody>
      <dsp:txXfrm rot="-5400000">
        <a:off x="765351" y="1010940"/>
        <a:ext cx="4981913" cy="641296"/>
      </dsp:txXfrm>
    </dsp:sp>
    <dsp:sp modelId="{1171D51E-E671-4777-B573-5931CD5AFAC7}">
      <dsp:nvSpPr>
        <dsp:cNvPr id="0" name=""/>
        <dsp:cNvSpPr/>
      </dsp:nvSpPr>
      <dsp:spPr>
        <a:xfrm rot="5400000">
          <a:off x="-164003" y="2116428"/>
          <a:ext cx="1093357" cy="76535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AU" sz="1000" b="1" kern="1200" dirty="0"/>
            <a:t>Feedback</a:t>
          </a:r>
        </a:p>
      </dsp:txBody>
      <dsp:txXfrm rot="-5400000">
        <a:off x="1" y="2335099"/>
        <a:ext cx="765350" cy="328007"/>
      </dsp:txXfrm>
    </dsp:sp>
    <dsp:sp modelId="{5AF9B0EF-CC25-4B7C-A159-49A542378E9B}">
      <dsp:nvSpPr>
        <dsp:cNvPr id="0" name=""/>
        <dsp:cNvSpPr/>
      </dsp:nvSpPr>
      <dsp:spPr>
        <a:xfrm rot="5400000">
          <a:off x="2918312" y="-200536"/>
          <a:ext cx="710682" cy="501660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AU" sz="1200" b="1" kern="1200" dirty="0"/>
            <a:t>31 Jul 20</a:t>
          </a:r>
          <a:r>
            <a:rPr lang="en-AU" sz="1200" kern="1200" dirty="0"/>
            <a:t> 	Participants provide suggestions on draft paper to AEMO</a:t>
          </a:r>
        </a:p>
      </dsp:txBody>
      <dsp:txXfrm rot="-5400000">
        <a:off x="765351" y="1987118"/>
        <a:ext cx="4981913" cy="641296"/>
      </dsp:txXfrm>
    </dsp:sp>
    <dsp:sp modelId="{132199CF-E224-4592-85FE-FC86225BF6A6}">
      <dsp:nvSpPr>
        <dsp:cNvPr id="0" name=""/>
        <dsp:cNvSpPr/>
      </dsp:nvSpPr>
      <dsp:spPr>
        <a:xfrm rot="5400000">
          <a:off x="-164003" y="3092606"/>
          <a:ext cx="1093357" cy="76535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AU" sz="1000" b="1" kern="1200" dirty="0"/>
            <a:t>Final paper</a:t>
          </a:r>
        </a:p>
      </dsp:txBody>
      <dsp:txXfrm rot="-5400000">
        <a:off x="1" y="3311277"/>
        <a:ext cx="765350" cy="328007"/>
      </dsp:txXfrm>
    </dsp:sp>
    <dsp:sp modelId="{963AB41C-3C9A-4665-9275-8480CAEB89A6}">
      <dsp:nvSpPr>
        <dsp:cNvPr id="0" name=""/>
        <dsp:cNvSpPr/>
      </dsp:nvSpPr>
      <dsp:spPr>
        <a:xfrm rot="5400000">
          <a:off x="2918312" y="775641"/>
          <a:ext cx="710682" cy="501660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AU" sz="1200" b="1" kern="1200" dirty="0"/>
            <a:t>28 Aug 20</a:t>
          </a:r>
          <a:r>
            <a:rPr lang="en-AU" sz="1200" kern="1200" dirty="0"/>
            <a:t> 	AEMO publishes final paper after considering suggestions</a:t>
          </a:r>
        </a:p>
      </dsp:txBody>
      <dsp:txXfrm rot="-5400000">
        <a:off x="765351" y="2963296"/>
        <a:ext cx="4981913" cy="641296"/>
      </dsp:txXfrm>
    </dsp:sp>
    <dsp:sp modelId="{4FFCE668-DFA0-4774-AE9C-C669E47CEB26}">
      <dsp:nvSpPr>
        <dsp:cNvPr id="0" name=""/>
        <dsp:cNvSpPr/>
      </dsp:nvSpPr>
      <dsp:spPr>
        <a:xfrm rot="5400000">
          <a:off x="-164003" y="4068784"/>
          <a:ext cx="1093357" cy="765350"/>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AU" sz="1000" b="1" kern="1200" dirty="0"/>
            <a:t>Revisions</a:t>
          </a:r>
        </a:p>
      </dsp:txBody>
      <dsp:txXfrm rot="-5400000">
        <a:off x="1" y="4287455"/>
        <a:ext cx="765350" cy="328007"/>
      </dsp:txXfrm>
    </dsp:sp>
    <dsp:sp modelId="{6084461B-353E-43BC-8CF0-7B479BEA0B77}">
      <dsp:nvSpPr>
        <dsp:cNvPr id="0" name=""/>
        <dsp:cNvSpPr/>
      </dsp:nvSpPr>
      <dsp:spPr>
        <a:xfrm rot="5400000">
          <a:off x="2918312" y="1751819"/>
          <a:ext cx="710682" cy="501660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Font typeface="Arial" panose="020B0604020202020204" pitchFamily="34" charset="0"/>
            <a:buChar char="•"/>
          </a:pPr>
          <a:r>
            <a:rPr lang="en-AU" sz="1200" b="1" kern="1200" dirty="0"/>
            <a:t>TBC		</a:t>
          </a:r>
          <a:r>
            <a:rPr lang="en-AU" sz="1200" kern="1200" dirty="0"/>
            <a:t>Revisions as required in consultation with the RWG &amp; DFG</a:t>
          </a:r>
        </a:p>
      </dsp:txBody>
      <dsp:txXfrm rot="-5400000">
        <a:off x="765351" y="3939474"/>
        <a:ext cx="4981913" cy="6412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39EF64-DD48-45F9-9D01-B165CE76D2F2}">
      <dsp:nvSpPr>
        <dsp:cNvPr id="0" name=""/>
        <dsp:cNvSpPr/>
      </dsp:nvSpPr>
      <dsp:spPr>
        <a:xfrm>
          <a:off x="768781" y="0"/>
          <a:ext cx="8712860" cy="5137025"/>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F631A0-B793-4F8E-AA9C-4514AB6C46EC}">
      <dsp:nvSpPr>
        <dsp:cNvPr id="0" name=""/>
        <dsp:cNvSpPr/>
      </dsp:nvSpPr>
      <dsp:spPr>
        <a:xfrm>
          <a:off x="219202" y="1466928"/>
          <a:ext cx="2631350" cy="2203167"/>
        </a:xfrm>
        <a:prstGeom prst="roundRect">
          <a:avLst/>
        </a:prstGeom>
        <a:solidFill>
          <a:schemeClr val="accent2">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AU" sz="1600" b="1" kern="1200" dirty="0"/>
            <a:t>STAGING ENVIRONMENT</a:t>
          </a:r>
        </a:p>
        <a:p>
          <a:pPr marL="114300" lvl="1" indent="-114300" algn="l" defTabSz="533400">
            <a:lnSpc>
              <a:spcPct val="90000"/>
            </a:lnSpc>
            <a:spcBef>
              <a:spcPct val="0"/>
            </a:spcBef>
            <a:spcAft>
              <a:spcPct val="15000"/>
            </a:spcAft>
            <a:buChar char="•"/>
          </a:pPr>
          <a:r>
            <a:rPr lang="en-AU" sz="1200" b="1" kern="1200" dirty="0"/>
            <a:t>29 Nov 2019</a:t>
          </a:r>
          <a:endParaRPr lang="en-AU" sz="1200" kern="1200" dirty="0"/>
        </a:p>
        <a:p>
          <a:pPr marL="114300" lvl="1" indent="-114300" algn="l" defTabSz="533400">
            <a:lnSpc>
              <a:spcPct val="90000"/>
            </a:lnSpc>
            <a:spcBef>
              <a:spcPct val="0"/>
            </a:spcBef>
            <a:spcAft>
              <a:spcPct val="15000"/>
            </a:spcAft>
            <a:buChar char="•"/>
          </a:pPr>
          <a:r>
            <a:rPr lang="en-AU" sz="1200" kern="1200" dirty="0"/>
            <a:t>P1: Bidding FTP &amp; API</a:t>
          </a:r>
        </a:p>
        <a:p>
          <a:pPr marL="114300" lvl="1" indent="-114300" algn="l" defTabSz="533400">
            <a:lnSpc>
              <a:spcPct val="90000"/>
            </a:lnSpc>
            <a:spcBef>
              <a:spcPct val="0"/>
            </a:spcBef>
            <a:spcAft>
              <a:spcPct val="15000"/>
            </a:spcAft>
            <a:buChar char="•"/>
          </a:pPr>
          <a:r>
            <a:rPr lang="en-AU" sz="1200" kern="1200" dirty="0"/>
            <a:t>P2: Bidding Web UI</a:t>
          </a:r>
        </a:p>
        <a:p>
          <a:pPr marL="114300" lvl="1" indent="-114300" algn="l" defTabSz="533400">
            <a:lnSpc>
              <a:spcPct val="90000"/>
            </a:lnSpc>
            <a:spcBef>
              <a:spcPct val="0"/>
            </a:spcBef>
            <a:spcAft>
              <a:spcPct val="15000"/>
            </a:spcAft>
            <a:buChar char="•"/>
          </a:pPr>
          <a:r>
            <a:rPr lang="en-AU" sz="1200" kern="1200" dirty="0"/>
            <a:t>P3: Dispatch, Pre-dispatch and PASA</a:t>
          </a:r>
        </a:p>
        <a:p>
          <a:pPr marL="114300" lvl="1" indent="-114300" algn="l" defTabSz="533400">
            <a:lnSpc>
              <a:spcPct val="90000"/>
            </a:lnSpc>
            <a:spcBef>
              <a:spcPct val="0"/>
            </a:spcBef>
            <a:spcAft>
              <a:spcPct val="15000"/>
            </a:spcAft>
            <a:buChar char="•"/>
          </a:pPr>
          <a:endParaRPr lang="en-AU" sz="1200" kern="1200" dirty="0">
            <a:solidFill>
              <a:schemeClr val="tx1"/>
            </a:solidFill>
          </a:endParaRPr>
        </a:p>
        <a:p>
          <a:pPr marL="114300" lvl="1" indent="-114300" algn="l" defTabSz="533400">
            <a:lnSpc>
              <a:spcPct val="90000"/>
            </a:lnSpc>
            <a:spcBef>
              <a:spcPct val="0"/>
            </a:spcBef>
            <a:spcAft>
              <a:spcPct val="15000"/>
            </a:spcAft>
            <a:buChar char="•"/>
          </a:pPr>
          <a:r>
            <a:rPr lang="en-AU" sz="1200" b="1" kern="1200" dirty="0"/>
            <a:t>15 May 2020</a:t>
          </a:r>
        </a:p>
        <a:p>
          <a:pPr marL="114300" lvl="1" indent="-114300" algn="l" defTabSz="533400">
            <a:lnSpc>
              <a:spcPct val="90000"/>
            </a:lnSpc>
            <a:spcBef>
              <a:spcPct val="0"/>
            </a:spcBef>
            <a:spcAft>
              <a:spcPct val="15000"/>
            </a:spcAft>
            <a:buChar char="•"/>
          </a:pPr>
          <a:r>
            <a:rPr lang="en-AU" sz="1200" kern="1200" dirty="0"/>
            <a:t>P4: Pricing &amp; Miscellaneous</a:t>
          </a:r>
        </a:p>
      </dsp:txBody>
      <dsp:txXfrm>
        <a:off x="326752" y="1574478"/>
        <a:ext cx="2416250" cy="1988067"/>
      </dsp:txXfrm>
    </dsp:sp>
    <dsp:sp modelId="{A55A55DB-0B51-4D14-B06D-C39852F8CE64}">
      <dsp:nvSpPr>
        <dsp:cNvPr id="0" name=""/>
        <dsp:cNvSpPr/>
      </dsp:nvSpPr>
      <dsp:spPr>
        <a:xfrm>
          <a:off x="3096900" y="1475271"/>
          <a:ext cx="2224606" cy="2186482"/>
        </a:xfrm>
        <a:prstGeom prst="roundRect">
          <a:avLst/>
        </a:prstGeom>
        <a:solidFill>
          <a:schemeClr val="accent2">
            <a:shade val="80000"/>
            <a:hueOff val="-81471"/>
            <a:satOff val="-19751"/>
            <a:lumOff val="156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AU" sz="1600" b="1" kern="1200" dirty="0"/>
            <a:t>PRE-PRODUCTION</a:t>
          </a:r>
        </a:p>
        <a:p>
          <a:pPr marL="114300" lvl="1" indent="-114300" algn="l" defTabSz="533400">
            <a:lnSpc>
              <a:spcPct val="90000"/>
            </a:lnSpc>
            <a:spcBef>
              <a:spcPct val="0"/>
            </a:spcBef>
            <a:spcAft>
              <a:spcPct val="15000"/>
            </a:spcAft>
            <a:buChar char="•"/>
          </a:pPr>
          <a:r>
            <a:rPr lang="en-AU" sz="1200" b="1" kern="1200" dirty="0"/>
            <a:t>29 Nov 2020</a:t>
          </a:r>
          <a:endParaRPr lang="en-AU" sz="1200" kern="1200" dirty="0"/>
        </a:p>
        <a:p>
          <a:pPr marL="114300" lvl="1" indent="-114300" algn="l" defTabSz="533400">
            <a:lnSpc>
              <a:spcPct val="90000"/>
            </a:lnSpc>
            <a:spcBef>
              <a:spcPct val="0"/>
            </a:spcBef>
            <a:spcAft>
              <a:spcPct val="15000"/>
            </a:spcAft>
            <a:buChar char="•"/>
          </a:pPr>
          <a:r>
            <a:rPr lang="en-AU" sz="1200" kern="1200" dirty="0"/>
            <a:t>5-min Bidding (all packages)</a:t>
          </a:r>
        </a:p>
      </dsp:txBody>
      <dsp:txXfrm>
        <a:off x="3203635" y="1582006"/>
        <a:ext cx="2011136" cy="1973012"/>
      </dsp:txXfrm>
    </dsp:sp>
    <dsp:sp modelId="{8D60812C-3C4F-462C-B170-4DA6039274ED}">
      <dsp:nvSpPr>
        <dsp:cNvPr id="0" name=""/>
        <dsp:cNvSpPr/>
      </dsp:nvSpPr>
      <dsp:spPr>
        <a:xfrm>
          <a:off x="5589172" y="1491946"/>
          <a:ext cx="2656772" cy="2153132"/>
        </a:xfrm>
        <a:prstGeom prst="roundRect">
          <a:avLst/>
        </a:prstGeom>
        <a:solidFill>
          <a:schemeClr val="accent2">
            <a:shade val="80000"/>
            <a:hueOff val="-162942"/>
            <a:satOff val="-39503"/>
            <a:lumOff val="313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AU" sz="1600" b="1" kern="1200" dirty="0"/>
            <a:t>PRODUCTION GO-LIVE</a:t>
          </a:r>
        </a:p>
        <a:p>
          <a:pPr marL="114300" lvl="1" indent="-114300" algn="l" defTabSz="533400">
            <a:lnSpc>
              <a:spcPct val="90000"/>
            </a:lnSpc>
            <a:spcBef>
              <a:spcPct val="0"/>
            </a:spcBef>
            <a:spcAft>
              <a:spcPct val="15000"/>
            </a:spcAft>
            <a:buChar char="•"/>
          </a:pPr>
          <a:r>
            <a:rPr lang="en-AU" sz="1200" b="1" kern="1200" dirty="0"/>
            <a:t>1 Apr 2021</a:t>
          </a:r>
          <a:endParaRPr lang="en-AU" sz="1200" kern="1200" dirty="0"/>
        </a:p>
        <a:p>
          <a:pPr marL="114300" lvl="1" indent="-114300" algn="l" defTabSz="533400">
            <a:lnSpc>
              <a:spcPct val="90000"/>
            </a:lnSpc>
            <a:spcBef>
              <a:spcPct val="0"/>
            </a:spcBef>
            <a:spcAft>
              <a:spcPct val="15000"/>
            </a:spcAft>
            <a:buChar char="•"/>
          </a:pPr>
          <a:r>
            <a:rPr lang="en-AU" sz="1200" kern="1200" dirty="0"/>
            <a:t>5-min Bidding (all packages)</a:t>
          </a:r>
        </a:p>
      </dsp:txBody>
      <dsp:txXfrm>
        <a:off x="5694279" y="1597053"/>
        <a:ext cx="2446558" cy="1942918"/>
      </dsp:txXfrm>
    </dsp:sp>
    <dsp:sp modelId="{20B2EC55-8D5F-47D7-9979-E6449D110E58}">
      <dsp:nvSpPr>
        <dsp:cNvPr id="0" name=""/>
        <dsp:cNvSpPr/>
      </dsp:nvSpPr>
      <dsp:spPr>
        <a:xfrm>
          <a:off x="8377379" y="1500288"/>
          <a:ext cx="1556117" cy="2136447"/>
        </a:xfrm>
        <a:prstGeom prst="roundRect">
          <a:avLst/>
        </a:prstGeom>
        <a:solidFill>
          <a:schemeClr val="accent2">
            <a:shade val="80000"/>
            <a:hueOff val="-244413"/>
            <a:satOff val="-59254"/>
            <a:lumOff val="469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AU" sz="1600" b="1" kern="1200" dirty="0"/>
            <a:t>5MS START</a:t>
          </a:r>
          <a:endParaRPr lang="en-AU" sz="1800" b="1" kern="1200" dirty="0"/>
        </a:p>
        <a:p>
          <a:pPr marL="114300" lvl="1" indent="-114300" algn="l" defTabSz="533400">
            <a:lnSpc>
              <a:spcPct val="90000"/>
            </a:lnSpc>
            <a:spcBef>
              <a:spcPct val="0"/>
            </a:spcBef>
            <a:spcAft>
              <a:spcPct val="15000"/>
            </a:spcAft>
            <a:buChar char="•"/>
          </a:pPr>
          <a:r>
            <a:rPr lang="en-AU" sz="1200" b="1" kern="1200" dirty="0"/>
            <a:t>From 1 Oct 2021</a:t>
          </a:r>
          <a:endParaRPr lang="en-AU" sz="1200" b="1" kern="1200" dirty="0">
            <a:highlight>
              <a:srgbClr val="FFFF00"/>
            </a:highlight>
          </a:endParaRPr>
        </a:p>
        <a:p>
          <a:pPr marL="114300" lvl="1" indent="-114300" algn="l" defTabSz="533400">
            <a:lnSpc>
              <a:spcPct val="90000"/>
            </a:lnSpc>
            <a:spcBef>
              <a:spcPct val="0"/>
            </a:spcBef>
            <a:spcAft>
              <a:spcPct val="15000"/>
            </a:spcAft>
            <a:buChar char="•"/>
          </a:pPr>
          <a:r>
            <a:rPr lang="en-AU" sz="1200" b="0" kern="1200" dirty="0"/>
            <a:t>Only 5-min bids in JSON format</a:t>
          </a:r>
        </a:p>
      </dsp:txBody>
      <dsp:txXfrm>
        <a:off x="8453342" y="1576251"/>
        <a:ext cx="1404191" cy="198452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5347"/>
          </a:xfrm>
          <a:prstGeom prst="rect">
            <a:avLst/>
          </a:prstGeom>
        </p:spPr>
        <p:txBody>
          <a:bodyPr vert="horz" lIns="96661" tIns="48331" rIns="96661" bIns="48331" rtlCol="0"/>
          <a:lstStyle>
            <a:lvl1pPr algn="l">
              <a:defRPr sz="1300"/>
            </a:lvl1pPr>
          </a:lstStyle>
          <a:p>
            <a:endParaRPr lang="en-AU" dirty="0"/>
          </a:p>
        </p:txBody>
      </p:sp>
      <p:sp>
        <p:nvSpPr>
          <p:cNvPr id="3" name="Date Placeholder 2"/>
          <p:cNvSpPr>
            <a:spLocks noGrp="1"/>
          </p:cNvSpPr>
          <p:nvPr>
            <p:ph type="dt" idx="1"/>
          </p:nvPr>
        </p:nvSpPr>
        <p:spPr>
          <a:xfrm>
            <a:off x="3850443" y="1"/>
            <a:ext cx="2945659" cy="495347"/>
          </a:xfrm>
          <a:prstGeom prst="rect">
            <a:avLst/>
          </a:prstGeom>
        </p:spPr>
        <p:txBody>
          <a:bodyPr vert="horz" lIns="96661" tIns="48331" rIns="96661" bIns="48331" rtlCol="0"/>
          <a:lstStyle>
            <a:lvl1pPr algn="r">
              <a:defRPr sz="1300"/>
            </a:lvl1pPr>
          </a:lstStyle>
          <a:p>
            <a:fld id="{48202303-8887-4A82-9A12-4B8F161D12B2}" type="datetimeFigureOut">
              <a:rPr lang="en-AU" smtClean="0"/>
              <a:t>17/11/2020</a:t>
            </a:fld>
            <a:endParaRPr lang="en-AU" dirty="0"/>
          </a:p>
        </p:txBody>
      </p:sp>
      <p:sp>
        <p:nvSpPr>
          <p:cNvPr id="4" name="Slide Image Placeholder 3"/>
          <p:cNvSpPr>
            <a:spLocks noGrp="1" noRot="1" noChangeAspect="1"/>
          </p:cNvSpPr>
          <p:nvPr>
            <p:ph type="sldImg" idx="2"/>
          </p:nvPr>
        </p:nvSpPr>
        <p:spPr>
          <a:xfrm>
            <a:off x="1042988" y="1233488"/>
            <a:ext cx="4711700" cy="3332162"/>
          </a:xfrm>
          <a:prstGeom prst="rect">
            <a:avLst/>
          </a:prstGeom>
          <a:noFill/>
          <a:ln w="12700">
            <a:solidFill>
              <a:prstClr val="black"/>
            </a:solidFill>
          </a:ln>
        </p:spPr>
        <p:txBody>
          <a:bodyPr vert="horz" lIns="96661" tIns="48331" rIns="96661" bIns="48331" rtlCol="0" anchor="ctr"/>
          <a:lstStyle/>
          <a:p>
            <a:endParaRPr lang="en-AU" dirty="0"/>
          </a:p>
        </p:txBody>
      </p:sp>
      <p:sp>
        <p:nvSpPr>
          <p:cNvPr id="5" name="Notes Placeholder 4"/>
          <p:cNvSpPr>
            <a:spLocks noGrp="1"/>
          </p:cNvSpPr>
          <p:nvPr>
            <p:ph type="body" sz="quarter" idx="3"/>
          </p:nvPr>
        </p:nvSpPr>
        <p:spPr>
          <a:xfrm>
            <a:off x="679768" y="4751219"/>
            <a:ext cx="5438140" cy="3887362"/>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7317"/>
            <a:ext cx="2945659" cy="495346"/>
          </a:xfrm>
          <a:prstGeom prst="rect">
            <a:avLst/>
          </a:prstGeom>
        </p:spPr>
        <p:txBody>
          <a:bodyPr vert="horz" lIns="96661" tIns="48331" rIns="96661" bIns="48331" rtlCol="0" anchor="b"/>
          <a:lstStyle>
            <a:lvl1pPr algn="l">
              <a:defRPr sz="1300"/>
            </a:lvl1pPr>
          </a:lstStyle>
          <a:p>
            <a:endParaRPr lang="en-AU" dirty="0"/>
          </a:p>
        </p:txBody>
      </p:sp>
      <p:sp>
        <p:nvSpPr>
          <p:cNvPr id="7" name="Slide Number Placeholder 6"/>
          <p:cNvSpPr>
            <a:spLocks noGrp="1"/>
          </p:cNvSpPr>
          <p:nvPr>
            <p:ph type="sldNum" sz="quarter" idx="5"/>
          </p:nvPr>
        </p:nvSpPr>
        <p:spPr>
          <a:xfrm>
            <a:off x="3850443" y="9377317"/>
            <a:ext cx="2945659" cy="495346"/>
          </a:xfrm>
          <a:prstGeom prst="rect">
            <a:avLst/>
          </a:prstGeom>
        </p:spPr>
        <p:txBody>
          <a:bodyPr vert="horz" lIns="96661" tIns="48331" rIns="96661" bIns="48331" rtlCol="0" anchor="b"/>
          <a:lstStyle>
            <a:lvl1pPr algn="r">
              <a:defRPr sz="1300"/>
            </a:lvl1pPr>
          </a:lstStyle>
          <a:p>
            <a:fld id="{67F2BA09-8997-4F23-9B61-68CA9F8F31EE}" type="slidenum">
              <a:rPr lang="en-AU" smtClean="0"/>
              <a:t>‹#›</a:t>
            </a:fld>
            <a:endParaRPr lang="en-AU" dirty="0"/>
          </a:p>
        </p:txBody>
      </p:sp>
    </p:spTree>
    <p:extLst>
      <p:ext uri="{BB962C8B-B14F-4D97-AF65-F5344CB8AC3E}">
        <p14:creationId xmlns:p14="http://schemas.microsoft.com/office/powerpoint/2010/main" val="695816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1</a:t>
            </a:fld>
            <a:endParaRPr lang="en-AU" dirty="0"/>
          </a:p>
        </p:txBody>
      </p:sp>
    </p:spTree>
    <p:extLst>
      <p:ext uri="{BB962C8B-B14F-4D97-AF65-F5344CB8AC3E}">
        <p14:creationId xmlns:p14="http://schemas.microsoft.com/office/powerpoint/2010/main" val="38854799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44</a:t>
            </a:fld>
            <a:endParaRPr lang="en-AU" dirty="0"/>
          </a:p>
        </p:txBody>
      </p:sp>
    </p:spTree>
    <p:extLst>
      <p:ext uri="{BB962C8B-B14F-4D97-AF65-F5344CB8AC3E}">
        <p14:creationId xmlns:p14="http://schemas.microsoft.com/office/powerpoint/2010/main" val="2810248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4</a:t>
            </a:fld>
            <a:endParaRPr lang="en-AU" dirty="0"/>
          </a:p>
        </p:txBody>
      </p:sp>
    </p:spTree>
    <p:extLst>
      <p:ext uri="{BB962C8B-B14F-4D97-AF65-F5344CB8AC3E}">
        <p14:creationId xmlns:p14="http://schemas.microsoft.com/office/powerpoint/2010/main" val="2096824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5</a:t>
            </a:fld>
            <a:endParaRPr lang="en-AU" dirty="0"/>
          </a:p>
        </p:txBody>
      </p:sp>
    </p:spTree>
    <p:extLst>
      <p:ext uri="{BB962C8B-B14F-4D97-AF65-F5344CB8AC3E}">
        <p14:creationId xmlns:p14="http://schemas.microsoft.com/office/powerpoint/2010/main" val="682815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a:p>
            <a:endParaRPr lang="en-AU" dirty="0"/>
          </a:p>
          <a:p>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19</a:t>
            </a:fld>
            <a:endParaRPr lang="en-AU" dirty="0"/>
          </a:p>
        </p:txBody>
      </p:sp>
    </p:spTree>
    <p:extLst>
      <p:ext uri="{BB962C8B-B14F-4D97-AF65-F5344CB8AC3E}">
        <p14:creationId xmlns:p14="http://schemas.microsoft.com/office/powerpoint/2010/main" val="2004993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a:p>
            <a:endParaRPr lang="en-AU" dirty="0"/>
          </a:p>
        </p:txBody>
      </p:sp>
      <p:sp>
        <p:nvSpPr>
          <p:cNvPr id="4" name="Slide Number Placeholder 3"/>
          <p:cNvSpPr>
            <a:spLocks noGrp="1"/>
          </p:cNvSpPr>
          <p:nvPr>
            <p:ph type="sldNum" sz="quarter" idx="5"/>
          </p:nvPr>
        </p:nvSpPr>
        <p:spPr/>
        <p:txBody>
          <a:bodyPr/>
          <a:lstStyle/>
          <a:p>
            <a:fld id="{A237AF0D-BB21-49A3-BE26-E6FB4B125E32}" type="slidenum">
              <a:rPr lang="en-AU" smtClean="0"/>
              <a:t>25</a:t>
            </a:fld>
            <a:endParaRPr lang="en-AU" dirty="0"/>
          </a:p>
        </p:txBody>
      </p:sp>
    </p:spTree>
    <p:extLst>
      <p:ext uri="{BB962C8B-B14F-4D97-AF65-F5344CB8AC3E}">
        <p14:creationId xmlns:p14="http://schemas.microsoft.com/office/powerpoint/2010/main" val="1114412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28</a:t>
            </a:fld>
            <a:endParaRPr lang="en-AU" dirty="0"/>
          </a:p>
        </p:txBody>
      </p:sp>
    </p:spTree>
    <p:extLst>
      <p:ext uri="{BB962C8B-B14F-4D97-AF65-F5344CB8AC3E}">
        <p14:creationId xmlns:p14="http://schemas.microsoft.com/office/powerpoint/2010/main" val="3022452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a:p>
            <a:endParaRPr lang="en-AU" dirty="0"/>
          </a:p>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29</a:t>
            </a:fld>
            <a:endParaRPr lang="en-AU" dirty="0"/>
          </a:p>
        </p:txBody>
      </p:sp>
    </p:spTree>
    <p:extLst>
      <p:ext uri="{BB962C8B-B14F-4D97-AF65-F5344CB8AC3E}">
        <p14:creationId xmlns:p14="http://schemas.microsoft.com/office/powerpoint/2010/main" val="4163162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31</a:t>
            </a:fld>
            <a:endParaRPr lang="en-AU" dirty="0"/>
          </a:p>
        </p:txBody>
      </p:sp>
    </p:spTree>
    <p:extLst>
      <p:ext uri="{BB962C8B-B14F-4D97-AF65-F5344CB8AC3E}">
        <p14:creationId xmlns:p14="http://schemas.microsoft.com/office/powerpoint/2010/main" val="32162091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43</a:t>
            </a:fld>
            <a:endParaRPr lang="en-AU" dirty="0"/>
          </a:p>
        </p:txBody>
      </p:sp>
    </p:spTree>
    <p:extLst>
      <p:ext uri="{BB962C8B-B14F-4D97-AF65-F5344CB8AC3E}">
        <p14:creationId xmlns:p14="http://schemas.microsoft.com/office/powerpoint/2010/main" val="35435010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05A90067-2361-4840-83F8-CBD421F060F8}"/>
              </a:ext>
            </a:extLst>
          </p:cNvPr>
          <p:cNvGrpSpPr/>
          <p:nvPr/>
        </p:nvGrpSpPr>
        <p:grpSpPr>
          <a:xfrm>
            <a:off x="-2522553" y="5191458"/>
            <a:ext cx="13381761" cy="3156233"/>
            <a:chOff x="-2935513" y="4064389"/>
            <a:chExt cx="15659100" cy="3693368"/>
          </a:xfrm>
        </p:grpSpPr>
        <p:sp>
          <p:nvSpPr>
            <p:cNvPr id="14" name="Freeform 15">
              <a:extLst>
                <a:ext uri="{FF2B5EF4-FFF2-40B4-BE49-F238E27FC236}">
                  <a16:creationId xmlns:a16="http://schemas.microsoft.com/office/drawing/2014/main" id="{DEBCA1C5-5795-4F26-B880-05CD7CA9A5B0}"/>
                </a:ext>
              </a:extLst>
            </p:cNvPr>
            <p:cNvSpPr>
              <a:spLocks/>
            </p:cNvSpPr>
            <p:nvPr/>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15" name="Freeform 16">
              <a:extLst>
                <a:ext uri="{FF2B5EF4-FFF2-40B4-BE49-F238E27FC236}">
                  <a16:creationId xmlns:a16="http://schemas.microsoft.com/office/drawing/2014/main" id="{F253B752-9D1D-46A8-B0EA-628BFC103A70}"/>
                </a:ext>
              </a:extLst>
            </p:cNvPr>
            <p:cNvSpPr>
              <a:spLocks/>
            </p:cNvSpPr>
            <p:nvPr/>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sp>
        <p:nvSpPr>
          <p:cNvPr id="10" name="Freeform: Shape 9">
            <a:extLst>
              <a:ext uri="{FF2B5EF4-FFF2-40B4-BE49-F238E27FC236}">
                <a16:creationId xmlns:a16="http://schemas.microsoft.com/office/drawing/2014/main" id="{7B9E9ED6-D0E9-4818-A55E-FEFC2F0CD672}"/>
              </a:ext>
            </a:extLst>
          </p:cNvPr>
          <p:cNvSpPr/>
          <p:nvPr/>
        </p:nvSpPr>
        <p:spPr>
          <a:xfrm>
            <a:off x="0" y="0"/>
            <a:ext cx="10691813" cy="7559675"/>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1929" rtl="0" eaLnBrk="1" fontAlgn="auto" latinLnBrk="0" hangingPunct="1">
              <a:lnSpc>
                <a:spcPct val="100000"/>
              </a:lnSpc>
              <a:spcBef>
                <a:spcPts val="0"/>
              </a:spcBef>
              <a:spcAft>
                <a:spcPts val="0"/>
              </a:spcAft>
              <a:buClrTx/>
              <a:buSzTx/>
              <a:buFontTx/>
              <a:buNone/>
              <a:tabLst/>
              <a:defRPr/>
            </a:pPr>
            <a:endParaRPr kumimoji="0" lang="en-US" sz="1579" b="0" i="0" u="none" strike="noStrike" kern="1200" cap="none" spc="0" normalizeH="0" baseline="0" noProof="0" dirty="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735588" y="2591322"/>
            <a:ext cx="8018860" cy="2631887"/>
          </a:xfrm>
        </p:spPr>
        <p:txBody>
          <a:bodyPr anchor="b"/>
          <a:lstStyle>
            <a:lvl1pPr algn="l">
              <a:defRPr sz="5262"/>
            </a:lvl1pPr>
          </a:lstStyle>
          <a:p>
            <a:r>
              <a:rPr lang="en-US"/>
              <a:t>Click to edit Master title style</a:t>
            </a:r>
            <a:endParaRPr lang="en-AU" dirty="0"/>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735588" y="5400902"/>
            <a:ext cx="8018860" cy="690490"/>
          </a:xfrm>
        </p:spPr>
        <p:txBody>
          <a:bodyPr>
            <a:normAutofit/>
          </a:bodyPr>
          <a:lstStyle>
            <a:lvl1pPr marL="0" indent="0" algn="l">
              <a:buNone/>
              <a:defRPr sz="2456">
                <a:solidFill>
                  <a:schemeClr val="bg1"/>
                </a:solidFill>
              </a:defRPr>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en-US"/>
              <a:t>Click to edit Master subtitle style</a:t>
            </a:r>
            <a:endParaRPr lang="en-AU" dirty="0"/>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9941028" y="6868355"/>
            <a:ext cx="505220" cy="402483"/>
          </a:xfrm>
        </p:spPr>
        <p:txBody>
          <a:bodyPr/>
          <a:lstStyle>
            <a:lvl1pPr>
              <a:defRPr>
                <a:solidFill>
                  <a:schemeClr val="bg1"/>
                </a:solidFill>
              </a:defRPr>
            </a:lvl1pPr>
          </a:lstStyle>
          <a:p>
            <a:fld id="{4EC81F68-4976-451A-B2E9-79BCBD2F70CC}" type="slidenum">
              <a:rPr lang="en-AU" smtClean="0"/>
              <a:pPr/>
              <a:t>‹#›</a:t>
            </a:fld>
            <a:endParaRPr lang="en-AU" dirty="0"/>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8312197" y="6868355"/>
            <a:ext cx="1522449" cy="402483"/>
          </a:xfrm>
        </p:spPr>
        <p:txBody>
          <a:bodyPr/>
          <a:lstStyle>
            <a:lvl1pPr>
              <a:defRPr>
                <a:solidFill>
                  <a:schemeClr val="bg1"/>
                </a:solidFill>
              </a:defRPr>
            </a:lvl1pPr>
          </a:lstStyle>
          <a:p>
            <a:fld id="{13236F94-E2BE-4E01-9B99-A9873DC8B1AA}" type="datetime1">
              <a:rPr lang="en-AU" smtClean="0"/>
              <a:t>17/11/2020</a:t>
            </a:fld>
            <a:endParaRPr lang="en-AU" dirty="0"/>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3525940" y="6868355"/>
            <a:ext cx="4679868" cy="402483"/>
          </a:xfrm>
        </p:spPr>
        <p:txBody>
          <a:bodyPr/>
          <a:lstStyle>
            <a:lvl1pPr>
              <a:defRPr>
                <a:solidFill>
                  <a:schemeClr val="bg1"/>
                </a:solidFill>
              </a:defRPr>
            </a:lvl1pPr>
          </a:lstStyle>
          <a:p>
            <a:endParaRPr lang="en-AU" dirty="0"/>
          </a:p>
        </p:txBody>
      </p:sp>
      <p:pic>
        <p:nvPicPr>
          <p:cNvPr id="11" name="Picture 10">
            <a:extLst>
              <a:ext uri="{FF2B5EF4-FFF2-40B4-BE49-F238E27FC236}">
                <a16:creationId xmlns:a16="http://schemas.microsoft.com/office/drawing/2014/main" id="{5DF909FA-3722-4F31-ACE2-78B291F153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2657" y="834013"/>
            <a:ext cx="3024336" cy="996252"/>
          </a:xfrm>
          <a:prstGeom prst="rect">
            <a:avLst/>
          </a:prstGeom>
        </p:spPr>
      </p:pic>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3684793" y="503978"/>
            <a:ext cx="6774452" cy="6202505"/>
          </a:xfrm>
        </p:spPr>
        <p:txBody>
          <a:bodyPr/>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en-US" dirty="0"/>
              <a:t>Click icon to add picture</a:t>
            </a:r>
            <a:endParaRPr lang="en-AU" dirty="0"/>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33620" y="3436577"/>
            <a:ext cx="2907626" cy="2035755"/>
          </a:xfrm>
        </p:spPr>
        <p:txBody>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83CAFF69-C7CA-4127-99CE-9EFA1FF1E342}" type="datetime1">
              <a:rPr lang="en-AU" smtClean="0"/>
              <a:t>17/11/2020</a:t>
            </a:fld>
            <a:endParaRPr lang="en-AU" dirty="0"/>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dirty="0"/>
          </a:p>
        </p:txBody>
      </p:sp>
      <p:pic>
        <p:nvPicPr>
          <p:cNvPr id="9" name="Picture 8">
            <a:extLst>
              <a:ext uri="{FF2B5EF4-FFF2-40B4-BE49-F238E27FC236}">
                <a16:creationId xmlns:a16="http://schemas.microsoft.com/office/drawing/2014/main" id="{4BA7C90F-9669-4678-B9A5-7D2A32BE2D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inal Slide">
    <p:bg>
      <p:bgPr>
        <a:solidFill>
          <a:schemeClr val="accent2"/>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B963A3D-4158-4862-80EF-B6397DC9CE90}"/>
              </a:ext>
            </a:extLst>
          </p:cNvPr>
          <p:cNvGrpSpPr/>
          <p:nvPr/>
        </p:nvGrpSpPr>
        <p:grpSpPr>
          <a:xfrm>
            <a:off x="-2080098" y="5309446"/>
            <a:ext cx="13381761" cy="3156233"/>
            <a:chOff x="-2935513" y="4064389"/>
            <a:chExt cx="15659100" cy="3693368"/>
          </a:xfrm>
        </p:grpSpPr>
        <p:sp>
          <p:nvSpPr>
            <p:cNvPr id="6" name="Freeform 15">
              <a:extLst>
                <a:ext uri="{FF2B5EF4-FFF2-40B4-BE49-F238E27FC236}">
                  <a16:creationId xmlns:a16="http://schemas.microsoft.com/office/drawing/2014/main" id="{847E1A0B-CD25-493E-BBD2-63F153442D8D}"/>
                </a:ext>
              </a:extLst>
            </p:cNvPr>
            <p:cNvSpPr>
              <a:spLocks/>
            </p:cNvSpPr>
            <p:nvPr/>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5E2C415D-48A1-4209-A679-82D52AD61504}"/>
                </a:ext>
              </a:extLst>
            </p:cNvPr>
            <p:cNvSpPr>
              <a:spLocks/>
            </p:cNvSpPr>
            <p:nvPr/>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pic>
        <p:nvPicPr>
          <p:cNvPr id="11" name="Picture 10">
            <a:extLst>
              <a:ext uri="{FF2B5EF4-FFF2-40B4-BE49-F238E27FC236}">
                <a16:creationId xmlns:a16="http://schemas.microsoft.com/office/drawing/2014/main" id="{D2C647D8-C790-464F-B73C-E653BB9133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3138" y="3080572"/>
            <a:ext cx="4245537" cy="1398530"/>
          </a:xfrm>
          <a:prstGeom prst="rect">
            <a:avLst/>
          </a:prstGeom>
        </p:spPr>
      </p:pic>
    </p:spTree>
    <p:extLst>
      <p:ext uri="{BB962C8B-B14F-4D97-AF65-F5344CB8AC3E}">
        <p14:creationId xmlns:p14="http://schemas.microsoft.com/office/powerpoint/2010/main" val="535503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AAC8BAC0-67E9-4CE6-950E-B12A29C524AE}" type="datetime1">
              <a:rPr lang="en-AU" smtClean="0"/>
              <a:t>17/11/2020</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
        <p:nvSpPr>
          <p:cNvPr id="9" name="Text Placeholder 8">
            <a:extLst>
              <a:ext uri="{FF2B5EF4-FFF2-40B4-BE49-F238E27FC236}">
                <a16:creationId xmlns:a16="http://schemas.microsoft.com/office/drawing/2014/main" id="{96966F1C-22DB-47A8-8E30-240A14932D3A}"/>
              </a:ext>
            </a:extLst>
          </p:cNvPr>
          <p:cNvSpPr>
            <a:spLocks noGrp="1"/>
          </p:cNvSpPr>
          <p:nvPr>
            <p:ph type="body" sz="quarter" idx="13"/>
          </p:nvPr>
        </p:nvSpPr>
        <p:spPr>
          <a:xfrm>
            <a:off x="3686400" y="503237"/>
            <a:ext cx="6775200" cy="6202800"/>
          </a:xfrm>
        </p:spPr>
        <p:txBody>
          <a:bodyPr/>
          <a:lstStyle>
            <a:lvl1pPr marL="360363" indent="-360363">
              <a:buFont typeface="+mj-lt"/>
              <a:buAutoNum type="arabicPeriod"/>
              <a:defRPr/>
            </a:lvl1pPr>
            <a:lvl2pPr marL="858165" indent="-457200">
              <a:buFont typeface="+mj-lt"/>
              <a:buAutoNum type="arabicPeriod"/>
              <a:defRPr/>
            </a:lvl2pPr>
            <a:lvl3pPr marL="1144829" indent="-342900">
              <a:buFont typeface="+mj-lt"/>
              <a:buAutoNum type="arabicPeriod"/>
              <a:defRPr/>
            </a:lvl3pPr>
            <a:lvl4pPr marL="1545793" indent="-342900">
              <a:buFont typeface="+mj-lt"/>
              <a:buAutoNum type="arabicPeriod"/>
              <a:defRPr/>
            </a:lvl4pPr>
            <a:lvl5pPr marL="1946758"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pic>
        <p:nvPicPr>
          <p:cNvPr id="10" name="Picture 9">
            <a:extLst>
              <a:ext uri="{FF2B5EF4-FFF2-40B4-BE49-F238E27FC236}">
                <a16:creationId xmlns:a16="http://schemas.microsoft.com/office/drawing/2014/main" id="{35A87A14-C640-4048-95A7-4EF6E742A0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1C5D626-DFB5-42E8-9D55-E343FDD8FA48}" type="datetime1">
              <a:rPr lang="en-AU" smtClean="0"/>
              <a:t>17/11/2020</a:t>
            </a:fld>
            <a:endParaRPr lang="en-AU" dirty="0"/>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729493" y="1884670"/>
            <a:ext cx="9221689" cy="3144614"/>
          </a:xfrm>
        </p:spPr>
        <p:txBody>
          <a:bodyPr anchor="b"/>
          <a:lstStyle>
            <a:lvl1pPr>
              <a:defRPr sz="5262"/>
            </a:lvl1p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729493" y="5059034"/>
            <a:ext cx="9221689" cy="1653678"/>
          </a:xfrm>
        </p:spPr>
        <p:txBody>
          <a:bodyPr/>
          <a:lstStyle>
            <a:lvl1pPr marL="0" indent="0">
              <a:buNone/>
              <a:defRPr sz="2105">
                <a:solidFill>
                  <a:schemeClr val="bg1"/>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DC115826-18F4-4360-B9AB-412FAC432DCD}" type="datetime1">
              <a:rPr lang="en-AU" smtClean="0"/>
              <a:t>17/11/2020</a:t>
            </a:fld>
            <a:endParaRPr lang="en-AU" dirty="0"/>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dirty="0"/>
          </a:p>
        </p:txBody>
      </p:sp>
      <p:pic>
        <p:nvPicPr>
          <p:cNvPr id="7" name="Picture 6">
            <a:extLst>
              <a:ext uri="{FF2B5EF4-FFF2-40B4-BE49-F238E27FC236}">
                <a16:creationId xmlns:a16="http://schemas.microsoft.com/office/drawing/2014/main" id="{EE399150-2915-4920-A24D-8FAED5E18E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06547" y="2012414"/>
            <a:ext cx="5048093"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5412730" y="2012414"/>
            <a:ext cx="5049240"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8C4DB20-BA29-42F8-AB13-BA40A7EEDC1E}" type="datetime1">
              <a:rPr lang="en-AU" smtClean="0"/>
              <a:t>17/11/2020</a:t>
            </a:fld>
            <a:endParaRPr lang="en-AU" dirty="0"/>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05207" y="150797"/>
            <a:ext cx="7895736" cy="1309550"/>
          </a:xfrm>
        </p:spPr>
        <p:txBody>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05208" y="1853171"/>
            <a:ext cx="5054385"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05208" y="2761381"/>
            <a:ext cx="5054385"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5412730" y="1853171"/>
            <a:ext cx="5054407"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5412730" y="2761381"/>
            <a:ext cx="5054407"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EAC120BA-D1F3-4D3B-8FD8-63989426A023}" type="datetime1">
              <a:rPr lang="en-AU" smtClean="0"/>
              <a:t>17/11/2020</a:t>
            </a:fld>
            <a:endParaRPr lang="en-AU" dirty="0"/>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3B6224E3-F94C-4071-86A7-3D6648730F0A}" type="datetime1">
              <a:rPr lang="en-AU" smtClean="0"/>
              <a:t>17/11/2020</a:t>
            </a:fld>
            <a:endParaRPr lang="en-AU" dirty="0"/>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27ECD123-82BF-45BF-B22F-5ABB57E94D4C}" type="datetime1">
              <a:rPr lang="en-AU" smtClean="0"/>
              <a:t>17/11/2020</a:t>
            </a:fld>
            <a:endParaRPr lang="en-AU" dirty="0"/>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3684793" y="503978"/>
            <a:ext cx="6774452" cy="620250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33620" y="3436577"/>
            <a:ext cx="2907626" cy="2035755"/>
          </a:xfrm>
        </p:spPr>
        <p:txBody>
          <a:bodyPr>
            <a:normAutofit/>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C6C0702F-6BD8-41C4-AC80-53F144499EC5}" type="datetime1">
              <a:rPr lang="en-AU" smtClean="0"/>
              <a:t>17/11/2020</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pic>
        <p:nvPicPr>
          <p:cNvPr id="9" name="Picture 8">
            <a:extLst>
              <a:ext uri="{FF2B5EF4-FFF2-40B4-BE49-F238E27FC236}">
                <a16:creationId xmlns:a16="http://schemas.microsoft.com/office/drawing/2014/main" id="{CD7A8669-24E6-424D-B888-CEC73E481E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p:nvSpPr>
        <p:spPr>
          <a:xfrm>
            <a:off x="0" y="0"/>
            <a:ext cx="10691813" cy="1461188"/>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84" dirty="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06547" y="150494"/>
            <a:ext cx="7894138" cy="1310695"/>
          </a:xfrm>
          <a:prstGeom prst="rect">
            <a:avLst/>
          </a:prstGeom>
        </p:spPr>
        <p:txBody>
          <a:bodyPr vert="horz" lIns="91440" tIns="45720" rIns="91440" bIns="45720" rtlCol="0" anchor="b" anchorCtr="0">
            <a:normAutofit/>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06546" y="2012414"/>
            <a:ext cx="10255425" cy="479654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8327920" y="7006699"/>
            <a:ext cx="1522449" cy="402483"/>
          </a:xfrm>
          <a:prstGeom prst="rect">
            <a:avLst/>
          </a:prstGeom>
        </p:spPr>
        <p:txBody>
          <a:bodyPr vert="horz" lIns="91440" tIns="45720" rIns="91440" bIns="45720" rtlCol="0" anchor="ctr"/>
          <a:lstStyle>
            <a:lvl1pPr algn="l">
              <a:defRPr sz="1052">
                <a:solidFill>
                  <a:schemeClr val="tx1">
                    <a:tint val="75000"/>
                  </a:schemeClr>
                </a:solidFill>
              </a:defRPr>
            </a:lvl1pPr>
          </a:lstStyle>
          <a:p>
            <a:fld id="{DEE3B658-50EC-4ABB-BFE5-C839528F528D}" type="datetime1">
              <a:rPr lang="en-AU" smtClean="0"/>
              <a:t>17/11/2020</a:t>
            </a:fld>
            <a:endParaRPr lang="en-AU" dirty="0"/>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3541663" y="7006699"/>
            <a:ext cx="4679868" cy="402483"/>
          </a:xfrm>
          <a:prstGeom prst="rect">
            <a:avLst/>
          </a:prstGeom>
        </p:spPr>
        <p:txBody>
          <a:bodyPr vert="horz" lIns="91440" tIns="45720" rIns="91440" bIns="45720" rtlCol="0" anchor="ctr"/>
          <a:lstStyle>
            <a:lvl1pPr algn="r">
              <a:defRPr sz="1052">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9956751" y="7006699"/>
            <a:ext cx="505220" cy="402483"/>
          </a:xfrm>
          <a:prstGeom prst="rect">
            <a:avLst/>
          </a:prstGeom>
        </p:spPr>
        <p:txBody>
          <a:bodyPr vert="horz" lIns="91440" tIns="45720" rIns="91440" bIns="45720" rtlCol="0" anchor="ctr"/>
          <a:lstStyle>
            <a:lvl1pPr algn="r">
              <a:defRPr sz="1052">
                <a:solidFill>
                  <a:schemeClr val="tx1">
                    <a:tint val="75000"/>
                  </a:schemeClr>
                </a:solidFill>
              </a:defRPr>
            </a:lvl1pPr>
          </a:lstStyle>
          <a:p>
            <a:fld id="{4EC81F68-4976-451A-B2E9-79BCBD2F70CC}" type="slidenum">
              <a:rPr lang="en-AU" smtClean="0"/>
              <a:t>‹#›</a:t>
            </a:fld>
            <a:endParaRPr lang="en-AU" dirty="0"/>
          </a:p>
        </p:txBody>
      </p:sp>
      <p:pic>
        <p:nvPicPr>
          <p:cNvPr id="8" name="Picture 7">
            <a:extLst>
              <a:ext uri="{FF2B5EF4-FFF2-40B4-BE49-F238E27FC236}">
                <a16:creationId xmlns:a16="http://schemas.microsoft.com/office/drawing/2014/main" id="{97C1AA2C-3FFA-48E8-B036-2C5DC3A52F92}"/>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801929" rtl="0" eaLnBrk="1" latinLnBrk="0" hangingPunct="1">
        <a:lnSpc>
          <a:spcPct val="90000"/>
        </a:lnSpc>
        <a:spcBef>
          <a:spcPct val="0"/>
        </a:spcBef>
        <a:buNone/>
        <a:defRPr sz="3859" b="0" kern="1200">
          <a:solidFill>
            <a:schemeClr val="bg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StakeholderRelations@aemo.com.au"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aemo.com.au/Stakeholder-Consultation/Industry-forums-and-working-groups/Retail-meetings/B2B-Working-Group" TargetMode="External"/><Relationship Id="rId2" Type="http://schemas.openxmlformats.org/officeDocument/2006/relationships/hyperlink" Target="https://aemo.com.au/Stakeholder-Consultation/Industry-forums-and-working-groups/Retail-meetings/Electricity-Retail-Consultative-Forum" TargetMode="Externa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diagramLayout" Target="../diagrams/layout3.xml"/><Relationship Id="rId7" Type="http://schemas.openxmlformats.org/officeDocument/2006/relationships/image" Target="../media/image9.png"/><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mailto:StakeholderRelations@aemo.com.au"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hyperlink" Target="mailto:5ms@aemo.com.au" TargetMode="External"/></Relationships>
</file>

<file path=ppt/slides/_rels/slide4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2538F-3D75-4E6A-B0F9-138325A4EDBF}"/>
              </a:ext>
            </a:extLst>
          </p:cNvPr>
          <p:cNvSpPr>
            <a:spLocks noGrp="1"/>
          </p:cNvSpPr>
          <p:nvPr>
            <p:ph type="ctrTitle"/>
          </p:nvPr>
        </p:nvSpPr>
        <p:spPr>
          <a:xfrm>
            <a:off x="582871" y="1581150"/>
            <a:ext cx="9607541" cy="1755816"/>
          </a:xfrm>
        </p:spPr>
        <p:txBody>
          <a:bodyPr>
            <a:normAutofit/>
          </a:bodyPr>
          <a:lstStyle/>
          <a:p>
            <a:r>
              <a:rPr lang="en-AU" sz="4400" dirty="0"/>
              <a:t>5MS/GS Transition Focus Group #8: </a:t>
            </a:r>
            <a:endParaRPr lang="en-AU" sz="4400" i="1" dirty="0"/>
          </a:p>
        </p:txBody>
      </p:sp>
      <p:sp>
        <p:nvSpPr>
          <p:cNvPr id="3" name="Subtitle 2">
            <a:extLst>
              <a:ext uri="{FF2B5EF4-FFF2-40B4-BE49-F238E27FC236}">
                <a16:creationId xmlns:a16="http://schemas.microsoft.com/office/drawing/2014/main" id="{3757E418-19FE-40E5-999B-F1E2819A5EAE}"/>
              </a:ext>
            </a:extLst>
          </p:cNvPr>
          <p:cNvSpPr>
            <a:spLocks noGrp="1"/>
          </p:cNvSpPr>
          <p:nvPr>
            <p:ph type="subTitle" idx="1"/>
          </p:nvPr>
        </p:nvSpPr>
        <p:spPr>
          <a:xfrm>
            <a:off x="756165" y="3399312"/>
            <a:ext cx="9434247" cy="2375505"/>
          </a:xfrm>
        </p:spPr>
        <p:txBody>
          <a:bodyPr>
            <a:noAutofit/>
          </a:bodyPr>
          <a:lstStyle/>
          <a:p>
            <a:pPr>
              <a:lnSpc>
                <a:spcPct val="200000"/>
              </a:lnSpc>
            </a:pPr>
            <a:r>
              <a:rPr lang="en-AU" sz="1800" b="1" dirty="0">
                <a:latin typeface="Arial" panose="020B0604020202020204" pitchFamily="34" charset="0"/>
                <a:cs typeface="Arial" panose="020B0604020202020204" pitchFamily="34" charset="0"/>
              </a:rPr>
              <a:t>Wednesday 29</a:t>
            </a:r>
            <a:r>
              <a:rPr lang="en-AU" sz="1800" b="1" baseline="30000" dirty="0">
                <a:latin typeface="Arial" panose="020B0604020202020204" pitchFamily="34" charset="0"/>
                <a:cs typeface="Arial" panose="020B0604020202020204" pitchFamily="34" charset="0"/>
              </a:rPr>
              <a:t>th</a:t>
            </a:r>
            <a:r>
              <a:rPr lang="en-AU" sz="1800" b="1" dirty="0">
                <a:latin typeface="Arial" panose="020B0604020202020204" pitchFamily="34" charset="0"/>
                <a:cs typeface="Arial" panose="020B0604020202020204" pitchFamily="34" charset="0"/>
              </a:rPr>
              <a:t> July,  2020</a:t>
            </a:r>
          </a:p>
          <a:p>
            <a:r>
              <a:rPr lang="en-AU" sz="1800" b="1" dirty="0">
                <a:latin typeface="Arial" panose="020B0604020202020204" pitchFamily="34" charset="0"/>
                <a:cs typeface="Arial" panose="020B0604020202020204" pitchFamily="34" charset="0"/>
              </a:rPr>
              <a:t>WebEx only </a:t>
            </a:r>
            <a:r>
              <a:rPr lang="en-AU" sz="1800" dirty="0">
                <a:latin typeface="Arial" panose="020B0604020202020204" pitchFamily="34" charset="0"/>
                <a:cs typeface="Arial" panose="020B0604020202020204" pitchFamily="34" charset="0"/>
              </a:rPr>
              <a:t>[details in calendar invitation]</a:t>
            </a:r>
          </a:p>
          <a:p>
            <a:r>
              <a:rPr lang="en-AU" sz="1800" b="1" dirty="0">
                <a:solidFill>
                  <a:srgbClr val="FFFF00"/>
                </a:solidFill>
                <a:latin typeface="Arial" panose="020B0604020202020204" pitchFamily="34" charset="0"/>
                <a:cs typeface="Arial" panose="020B0604020202020204" pitchFamily="34" charset="0"/>
              </a:rPr>
              <a:t>**Please disconnect from your workplace VPN for the WebEx call**</a:t>
            </a:r>
          </a:p>
          <a:p>
            <a:endParaRPr lang="en-AU" sz="1800" dirty="0">
              <a:latin typeface="Arial" panose="020B0604020202020204" pitchFamily="34" charset="0"/>
              <a:cs typeface="Arial" panose="020B0604020202020204" pitchFamily="34" charset="0"/>
            </a:endParaRPr>
          </a:p>
          <a:p>
            <a:pPr algn="ctr"/>
            <a:r>
              <a:rPr lang="en-AU" sz="1800" b="1" dirty="0">
                <a:solidFill>
                  <a:srgbClr val="0070C0"/>
                </a:solidFill>
                <a:highlight>
                  <a:srgbClr val="FFFF00"/>
                </a:highlight>
                <a:latin typeface="Arial" panose="020B0604020202020204" pitchFamily="34" charset="0"/>
                <a:cs typeface="Arial" panose="020B0604020202020204" pitchFamily="34" charset="0"/>
              </a:rPr>
              <a:t>This slide pack was developed for the Transition Focus Group meeting. This version of the slides has been annotated with notes from the meeting. These additional notes are either in blue text or are on new slides that have a yellow background.</a:t>
            </a:r>
          </a:p>
        </p:txBody>
      </p:sp>
      <p:sp>
        <p:nvSpPr>
          <p:cNvPr id="4" name="Slide Number Placeholder 3">
            <a:extLst>
              <a:ext uri="{FF2B5EF4-FFF2-40B4-BE49-F238E27FC236}">
                <a16:creationId xmlns:a16="http://schemas.microsoft.com/office/drawing/2014/main" id="{C9BE4E17-DE6C-46E3-8AA7-89A9CEBF535E}"/>
              </a:ext>
            </a:extLst>
          </p:cNvPr>
          <p:cNvSpPr>
            <a:spLocks noGrp="1"/>
          </p:cNvSpPr>
          <p:nvPr>
            <p:ph type="sldNum" sz="quarter" idx="12"/>
          </p:nvPr>
        </p:nvSpPr>
        <p:spPr/>
        <p:txBody>
          <a:bodyPr/>
          <a:lstStyle/>
          <a:p>
            <a:fld id="{4EC81F68-4976-451A-B2E9-79BCBD2F70CC}" type="slidenum">
              <a:rPr lang="en-AU" smtClean="0"/>
              <a:pPr/>
              <a:t>1</a:t>
            </a:fld>
            <a:endParaRPr lang="en-AU" dirty="0"/>
          </a:p>
        </p:txBody>
      </p:sp>
    </p:spTree>
    <p:extLst>
      <p:ext uri="{BB962C8B-B14F-4D97-AF65-F5344CB8AC3E}">
        <p14:creationId xmlns:p14="http://schemas.microsoft.com/office/powerpoint/2010/main" val="2631573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33890-362E-4822-B6EC-300F6F212699}"/>
              </a:ext>
            </a:extLst>
          </p:cNvPr>
          <p:cNvSpPr>
            <a:spLocks noGrp="1"/>
          </p:cNvSpPr>
          <p:nvPr>
            <p:ph type="title"/>
          </p:nvPr>
        </p:nvSpPr>
        <p:spPr/>
        <p:txBody>
          <a:bodyPr/>
          <a:lstStyle/>
          <a:p>
            <a:r>
              <a:rPr lang="en-AU" dirty="0"/>
              <a:t>Actions from TFG #7: 6 May 2020</a:t>
            </a:r>
            <a:br>
              <a:rPr lang="en-AU" dirty="0"/>
            </a:br>
            <a:r>
              <a:rPr lang="en-AU" dirty="0"/>
              <a:t>(1/3)</a:t>
            </a:r>
          </a:p>
        </p:txBody>
      </p:sp>
      <p:graphicFrame>
        <p:nvGraphicFramePr>
          <p:cNvPr id="5" name="Table 5">
            <a:extLst>
              <a:ext uri="{FF2B5EF4-FFF2-40B4-BE49-F238E27FC236}">
                <a16:creationId xmlns:a16="http://schemas.microsoft.com/office/drawing/2014/main" id="{1F60CD86-40F7-45C2-BDB2-7E314B72A335}"/>
              </a:ext>
            </a:extLst>
          </p:cNvPr>
          <p:cNvGraphicFramePr>
            <a:graphicFrameLocks noGrp="1"/>
          </p:cNvGraphicFramePr>
          <p:nvPr>
            <p:ph idx="1"/>
            <p:extLst>
              <p:ext uri="{D42A27DB-BD31-4B8C-83A1-F6EECF244321}">
                <p14:modId xmlns:p14="http://schemas.microsoft.com/office/powerpoint/2010/main" val="3282818264"/>
              </p:ext>
            </p:extLst>
          </p:nvPr>
        </p:nvGraphicFramePr>
        <p:xfrm>
          <a:off x="-1" y="1461189"/>
          <a:ext cx="10691813" cy="6098486"/>
        </p:xfrm>
        <a:graphic>
          <a:graphicData uri="http://schemas.openxmlformats.org/drawingml/2006/table">
            <a:tbl>
              <a:tblPr firstRow="1" bandRow="1">
                <a:tableStyleId>{5C22544A-7EE6-4342-B048-85BDC9FD1C3A}</a:tableStyleId>
              </a:tblPr>
              <a:tblGrid>
                <a:gridCol w="676657">
                  <a:extLst>
                    <a:ext uri="{9D8B030D-6E8A-4147-A177-3AD203B41FA5}">
                      <a16:colId xmlns:a16="http://schemas.microsoft.com/office/drawing/2014/main" val="3421559056"/>
                    </a:ext>
                  </a:extLst>
                </a:gridCol>
                <a:gridCol w="4261104">
                  <a:extLst>
                    <a:ext uri="{9D8B030D-6E8A-4147-A177-3AD203B41FA5}">
                      <a16:colId xmlns:a16="http://schemas.microsoft.com/office/drawing/2014/main" val="4054129798"/>
                    </a:ext>
                  </a:extLst>
                </a:gridCol>
                <a:gridCol w="1033272">
                  <a:extLst>
                    <a:ext uri="{9D8B030D-6E8A-4147-A177-3AD203B41FA5}">
                      <a16:colId xmlns:a16="http://schemas.microsoft.com/office/drawing/2014/main" val="2888446703"/>
                    </a:ext>
                  </a:extLst>
                </a:gridCol>
                <a:gridCol w="4720780">
                  <a:extLst>
                    <a:ext uri="{9D8B030D-6E8A-4147-A177-3AD203B41FA5}">
                      <a16:colId xmlns:a16="http://schemas.microsoft.com/office/drawing/2014/main" val="2356758240"/>
                    </a:ext>
                  </a:extLst>
                </a:gridCol>
              </a:tblGrid>
              <a:tr h="332644">
                <a:tc>
                  <a:txBody>
                    <a:bodyPr/>
                    <a:lstStyle/>
                    <a:p>
                      <a:r>
                        <a:rPr lang="en-AU" sz="1200" dirty="0">
                          <a:latin typeface="+mn-lt"/>
                        </a:rPr>
                        <a:t>Section</a:t>
                      </a:r>
                    </a:p>
                  </a:txBody>
                  <a:tcPr marL="72000" anchor="ctr"/>
                </a:tc>
                <a:tc>
                  <a:txBody>
                    <a:bodyPr/>
                    <a:lstStyle/>
                    <a:p>
                      <a:pPr algn="ctr">
                        <a:spcAft>
                          <a:spcPts val="0"/>
                        </a:spcAft>
                      </a:pPr>
                      <a:r>
                        <a:rPr lang="en-AU" sz="1200" b="1" kern="1200" dirty="0">
                          <a:solidFill>
                            <a:schemeClr val="lt1"/>
                          </a:solidFill>
                          <a:latin typeface="+mn-lt"/>
                          <a:ea typeface="+mn-ea"/>
                          <a:cs typeface="+mn-cs"/>
                        </a:rPr>
                        <a:t>Action</a:t>
                      </a:r>
                    </a:p>
                  </a:txBody>
                  <a:tcPr marL="72000" marR="68580" marT="0" marB="0" anchor="ctr"/>
                </a:tc>
                <a:tc>
                  <a:txBody>
                    <a:bodyPr/>
                    <a:lstStyle/>
                    <a:p>
                      <a:pPr algn="ctr">
                        <a:spcAft>
                          <a:spcPts val="0"/>
                        </a:spcAft>
                      </a:pPr>
                      <a:r>
                        <a:rPr lang="en-AU" sz="1200" b="1" kern="1200" dirty="0">
                          <a:solidFill>
                            <a:schemeClr val="lt1"/>
                          </a:solidFill>
                          <a:latin typeface="+mn-lt"/>
                          <a:ea typeface="+mn-ea"/>
                          <a:cs typeface="+mn-cs"/>
                        </a:rPr>
                        <a:t>Responsibility</a:t>
                      </a:r>
                    </a:p>
                  </a:txBody>
                  <a:tcPr marL="72000" marR="68580" marT="0" marB="0" anchor="ctr"/>
                </a:tc>
                <a:tc>
                  <a:txBody>
                    <a:bodyPr/>
                    <a:lstStyle/>
                    <a:p>
                      <a:pPr algn="ctr">
                        <a:spcAft>
                          <a:spcPts val="0"/>
                        </a:spcAft>
                      </a:pPr>
                      <a:r>
                        <a:rPr lang="en-AU" sz="1200" b="1" kern="1200" dirty="0">
                          <a:solidFill>
                            <a:schemeClr val="lt1"/>
                          </a:solidFill>
                          <a:latin typeface="+mn-lt"/>
                          <a:ea typeface="+mn-ea"/>
                          <a:cs typeface="+mn-cs"/>
                        </a:rPr>
                        <a:t>Response</a:t>
                      </a:r>
                    </a:p>
                  </a:txBody>
                  <a:tcPr marL="72000" marR="68580" marT="0" marB="0" anchor="ctr"/>
                </a:tc>
                <a:extLst>
                  <a:ext uri="{0D108BD9-81ED-4DB2-BD59-A6C34878D82A}">
                    <a16:rowId xmlns:a16="http://schemas.microsoft.com/office/drawing/2014/main" val="3217335102"/>
                  </a:ext>
                </a:extLst>
              </a:tr>
              <a:tr h="1476597">
                <a:tc rowSpan="8">
                  <a:txBody>
                    <a:bodyPr/>
                    <a:lstStyle/>
                    <a:p>
                      <a:r>
                        <a:rPr lang="en-AU" sz="1200" dirty="0">
                          <a:latin typeface="+mn-lt"/>
                        </a:rPr>
                        <a:t>Actions from TFG #6</a:t>
                      </a:r>
                    </a:p>
                  </a:txBody>
                  <a:tcPr marL="72000" anchor="ctr"/>
                </a:tc>
                <a:tc>
                  <a:txBody>
                    <a:bodyPr/>
                    <a:lstStyle/>
                    <a:p>
                      <a:pPr>
                        <a:spcAft>
                          <a:spcPts val="0"/>
                        </a:spcAft>
                      </a:pPr>
                      <a:r>
                        <a:rPr lang="en-AU" sz="1200" dirty="0">
                          <a:solidFill>
                            <a:srgbClr val="000000"/>
                          </a:solidFill>
                          <a:effectLst/>
                          <a:latin typeface="+mn-lt"/>
                          <a:ea typeface="Calibri" panose="020F0502020204030204" pitchFamily="34" charset="0"/>
                        </a:rPr>
                        <a:t>TFG to provide feedback on whether there were MP activities associated with the conversion of new/replacement type 4/4A/VIC AMI meters. </a:t>
                      </a:r>
                      <a:endParaRPr lang="en-AU" sz="1200" dirty="0">
                        <a:effectLst/>
                        <a:latin typeface="+mn-lt"/>
                        <a:ea typeface="Calibri" panose="020F0502020204030204" pitchFamily="34" charset="0"/>
                      </a:endParaRPr>
                    </a:p>
                  </a:txBody>
                  <a:tcPr marL="72000" anchor="ctr"/>
                </a:tc>
                <a:tc>
                  <a:txBody>
                    <a:bodyPr/>
                    <a:lstStyle/>
                    <a:p>
                      <a:pPr algn="ctr">
                        <a:spcAft>
                          <a:spcPts val="0"/>
                        </a:spcAft>
                      </a:pPr>
                      <a:r>
                        <a:rPr lang="en-AU" sz="1200" dirty="0">
                          <a:solidFill>
                            <a:srgbClr val="000000"/>
                          </a:solidFill>
                          <a:effectLst/>
                          <a:latin typeface="+mn-lt"/>
                          <a:ea typeface="Calibri" panose="020F0502020204030204" pitchFamily="34" charset="0"/>
                        </a:rPr>
                        <a:t>TFG</a:t>
                      </a:r>
                      <a:endParaRPr lang="en-AU" sz="1200" dirty="0">
                        <a:effectLst/>
                        <a:latin typeface="+mn-lt"/>
                        <a:ea typeface="Calibri" panose="020F0502020204030204" pitchFamily="34" charset="0"/>
                      </a:endParaRPr>
                    </a:p>
                  </a:txBody>
                  <a:tcPr marL="72000" anchor="ctr"/>
                </a:tc>
                <a:tc>
                  <a:txBody>
                    <a:bodyPr/>
                    <a:lstStyle/>
                    <a:p>
                      <a:pPr>
                        <a:spcAft>
                          <a:spcPts val="0"/>
                        </a:spcAft>
                      </a:pPr>
                      <a:r>
                        <a:rPr lang="en-AU" sz="1200" b="0" dirty="0">
                          <a:solidFill>
                            <a:schemeClr val="tx1"/>
                          </a:solidFill>
                          <a:effectLst/>
                          <a:latin typeface="+mn-lt"/>
                          <a:ea typeface="Calibri" panose="020F0502020204030204" pitchFamily="34" charset="0"/>
                        </a:rPr>
                        <a:t>Four responses received. It was noted that: </a:t>
                      </a:r>
                    </a:p>
                    <a:p>
                      <a:pPr marL="171450" lvl="0" indent="-171450">
                        <a:spcAft>
                          <a:spcPts val="0"/>
                        </a:spcAft>
                        <a:buFont typeface="Arial" panose="020B0604020202020204" pitchFamily="34" charset="0"/>
                        <a:buChar char="•"/>
                      </a:pPr>
                      <a:r>
                        <a:rPr lang="en-AU" sz="1200" b="0" dirty="0">
                          <a:solidFill>
                            <a:schemeClr val="tx1"/>
                          </a:solidFill>
                          <a:effectLst/>
                          <a:latin typeface="+mn-lt"/>
                          <a:ea typeface="Times New Roman" panose="02020603050405020304" pitchFamily="18" charset="0"/>
                        </a:rPr>
                        <a:t>These meters are not essential to 5MS </a:t>
                      </a:r>
                      <a:endParaRPr lang="en-AU" sz="1200" b="0" dirty="0">
                        <a:solidFill>
                          <a:schemeClr val="tx1"/>
                        </a:solidFill>
                        <a:effectLst/>
                        <a:latin typeface="+mn-lt"/>
                        <a:ea typeface="Calibri" panose="020F0502020204030204" pitchFamily="34" charset="0"/>
                      </a:endParaRPr>
                    </a:p>
                    <a:p>
                      <a:pPr marL="171450" lvl="0" indent="-171450">
                        <a:spcAft>
                          <a:spcPts val="0"/>
                        </a:spcAft>
                        <a:buFont typeface="Arial" panose="020B0604020202020204" pitchFamily="34" charset="0"/>
                        <a:buChar char="•"/>
                      </a:pPr>
                      <a:r>
                        <a:rPr lang="en-AU" sz="1200" b="0" dirty="0">
                          <a:solidFill>
                            <a:schemeClr val="tx1"/>
                          </a:solidFill>
                          <a:effectLst/>
                          <a:latin typeface="+mn-lt"/>
                          <a:ea typeface="Times New Roman" panose="02020603050405020304" pitchFamily="18" charset="0"/>
                        </a:rPr>
                        <a:t>MDPs will engage with MPs as required and also set the rollout timeframes. </a:t>
                      </a:r>
                      <a:endParaRPr lang="en-AU" sz="1200" b="0" dirty="0">
                        <a:solidFill>
                          <a:schemeClr val="tx1"/>
                        </a:solidFill>
                        <a:effectLst/>
                        <a:latin typeface="+mn-lt"/>
                        <a:ea typeface="Calibri" panose="020F0502020204030204" pitchFamily="34" charset="0"/>
                      </a:endParaRPr>
                    </a:p>
                    <a:p>
                      <a:pPr marL="171450" lvl="0" indent="-171450">
                        <a:spcAft>
                          <a:spcPts val="0"/>
                        </a:spcAft>
                        <a:buFont typeface="Arial" panose="020B0604020202020204" pitchFamily="34" charset="0"/>
                        <a:buChar char="•"/>
                      </a:pPr>
                      <a:r>
                        <a:rPr lang="en-AU" sz="1200" b="0" dirty="0">
                          <a:solidFill>
                            <a:schemeClr val="tx1"/>
                          </a:solidFill>
                          <a:effectLst/>
                          <a:latin typeface="+mn-lt"/>
                          <a:ea typeface="Times New Roman" panose="02020603050405020304" pitchFamily="18" charset="0"/>
                        </a:rPr>
                        <a:t>MDPs would also engage MPs to manually reconfigure if remote upgrades fail.</a:t>
                      </a:r>
                      <a:endParaRPr lang="en-AU" sz="1200" b="0" dirty="0">
                        <a:solidFill>
                          <a:schemeClr val="tx1"/>
                        </a:solidFill>
                        <a:effectLst/>
                        <a:latin typeface="+mn-lt"/>
                        <a:ea typeface="Calibri" panose="020F0502020204030204" pitchFamily="34" charset="0"/>
                      </a:endParaRPr>
                    </a:p>
                    <a:p>
                      <a:pPr marL="171450" lvl="0" indent="-171450">
                        <a:spcAft>
                          <a:spcPts val="0"/>
                        </a:spcAft>
                        <a:buFont typeface="Arial" panose="020B0604020202020204" pitchFamily="34" charset="0"/>
                        <a:buChar char="•"/>
                      </a:pPr>
                      <a:r>
                        <a:rPr lang="en-AU" sz="1200" b="0" dirty="0">
                          <a:solidFill>
                            <a:schemeClr val="tx1"/>
                          </a:solidFill>
                          <a:effectLst/>
                          <a:latin typeface="+mn-lt"/>
                          <a:ea typeface="Times New Roman" panose="02020603050405020304" pitchFamily="18" charset="0"/>
                        </a:rPr>
                        <a:t>Therefore it is unnecessary to monitor MP rollouts separately in the MTP. Avoids creating further administrative burden. </a:t>
                      </a:r>
                      <a:endParaRPr lang="en-AU" sz="1200" b="0" dirty="0">
                        <a:solidFill>
                          <a:schemeClr val="tx1"/>
                        </a:solidFill>
                        <a:effectLst/>
                        <a:latin typeface="+mn-lt"/>
                        <a:ea typeface="Calibri" panose="020F0502020204030204" pitchFamily="34" charset="0"/>
                      </a:endParaRPr>
                    </a:p>
                  </a:txBody>
                  <a:tcPr marL="72000" marR="0" marT="0" marB="0" anchor="ctr"/>
                </a:tc>
                <a:extLst>
                  <a:ext uri="{0D108BD9-81ED-4DB2-BD59-A6C34878D82A}">
                    <a16:rowId xmlns:a16="http://schemas.microsoft.com/office/drawing/2014/main" val="3079532602"/>
                  </a:ext>
                </a:extLst>
              </a:tr>
              <a:tr h="544495">
                <a:tc vMerge="1">
                  <a:txBody>
                    <a:bodyPr/>
                    <a:lstStyle/>
                    <a:p>
                      <a:endParaRPr lang="en-AU" sz="1600" dirty="0"/>
                    </a:p>
                  </a:txBody>
                  <a:tcPr/>
                </a:tc>
                <a:tc>
                  <a:txBody>
                    <a:bodyPr/>
                    <a:lstStyle/>
                    <a:p>
                      <a:pPr>
                        <a:lnSpc>
                          <a:spcPct val="120000"/>
                        </a:lnSpc>
                        <a:spcAft>
                          <a:spcPts val="0"/>
                        </a:spcAft>
                      </a:pPr>
                      <a:r>
                        <a:rPr lang="en-AU" sz="1200" dirty="0">
                          <a:solidFill>
                            <a:srgbClr val="000000"/>
                          </a:solidFill>
                          <a:effectLst/>
                          <a:latin typeface="+mn-lt"/>
                          <a:ea typeface="Calibri" panose="020F0502020204030204" pitchFamily="34" charset="0"/>
                        </a:rPr>
                        <a:t>AEMO to add any identified MP activities for new/replacement type 4/4A/VIC AMI meters to the MTP.</a:t>
                      </a:r>
                      <a:endParaRPr lang="en-AU" sz="1200" dirty="0">
                        <a:effectLst/>
                        <a:latin typeface="+mn-lt"/>
                        <a:ea typeface="Calibri" panose="020F0502020204030204" pitchFamily="34" charset="0"/>
                      </a:endParaRPr>
                    </a:p>
                  </a:txBody>
                  <a:tcPr marL="72000" anchor="ctr"/>
                </a:tc>
                <a:tc>
                  <a:txBody>
                    <a:bodyPr/>
                    <a:lstStyle/>
                    <a:p>
                      <a:pPr algn="ctr">
                        <a:spcAft>
                          <a:spcPts val="0"/>
                        </a:spcAft>
                      </a:pPr>
                      <a:r>
                        <a:rPr lang="en-AU" sz="1200" dirty="0">
                          <a:solidFill>
                            <a:srgbClr val="000000"/>
                          </a:solidFill>
                          <a:effectLst/>
                          <a:latin typeface="+mn-lt"/>
                          <a:ea typeface="Calibri" panose="020F0502020204030204" pitchFamily="34" charset="0"/>
                        </a:rPr>
                        <a:t>AEMO</a:t>
                      </a:r>
                      <a:endParaRPr lang="en-AU" sz="1200" dirty="0">
                        <a:effectLst/>
                        <a:latin typeface="+mn-lt"/>
                        <a:ea typeface="Calibri" panose="020F0502020204030204" pitchFamily="34" charset="0"/>
                      </a:endParaRPr>
                    </a:p>
                  </a:txBody>
                  <a:tcPr marL="72000" anchor="ctr"/>
                </a:tc>
                <a:tc>
                  <a:txBody>
                    <a:bodyPr/>
                    <a:lstStyle/>
                    <a:p>
                      <a:pPr>
                        <a:spcAft>
                          <a:spcPts val="0"/>
                        </a:spcAft>
                      </a:pPr>
                      <a:r>
                        <a:rPr lang="en-AU" sz="1200" b="0" dirty="0">
                          <a:solidFill>
                            <a:schemeClr val="tx1"/>
                          </a:solidFill>
                          <a:effectLst/>
                          <a:latin typeface="+mn-lt"/>
                          <a:ea typeface="Calibri" panose="020F0502020204030204" pitchFamily="34" charset="0"/>
                        </a:rPr>
                        <a:t>n/a (See action #1 above)</a:t>
                      </a:r>
                    </a:p>
                  </a:txBody>
                  <a:tcPr marL="72000" marR="0" marT="0" marB="0" anchor="ctr"/>
                </a:tc>
                <a:extLst>
                  <a:ext uri="{0D108BD9-81ED-4DB2-BD59-A6C34878D82A}">
                    <a16:rowId xmlns:a16="http://schemas.microsoft.com/office/drawing/2014/main" val="2285591107"/>
                  </a:ext>
                </a:extLst>
              </a:tr>
              <a:tr h="544495">
                <a:tc vMerge="1">
                  <a:txBody>
                    <a:bodyPr/>
                    <a:lstStyle/>
                    <a:p>
                      <a:endParaRPr lang="en-AU" sz="1600" dirty="0"/>
                    </a:p>
                  </a:txBody>
                  <a:tcPr/>
                </a:tc>
                <a:tc>
                  <a:txBody>
                    <a:bodyPr/>
                    <a:lstStyle/>
                    <a:p>
                      <a:pPr>
                        <a:lnSpc>
                          <a:spcPct val="120000"/>
                        </a:lnSpc>
                        <a:spcAft>
                          <a:spcPts val="0"/>
                        </a:spcAft>
                      </a:pPr>
                      <a:r>
                        <a:rPr lang="en-AU" sz="1200" dirty="0">
                          <a:solidFill>
                            <a:srgbClr val="000000"/>
                          </a:solidFill>
                          <a:effectLst/>
                          <a:latin typeface="+mn-lt"/>
                          <a:ea typeface="Calibri" panose="020F0502020204030204" pitchFamily="34" charset="0"/>
                        </a:rPr>
                        <a:t>AEMO to provide template for </a:t>
                      </a:r>
                      <a:r>
                        <a:rPr lang="en-AU" sz="1200" dirty="0">
                          <a:effectLst/>
                          <a:latin typeface="+mn-lt"/>
                          <a:ea typeface="Calibri" panose="020F0502020204030204" pitchFamily="34" charset="0"/>
                        </a:rPr>
                        <a:t>MP </a:t>
                      </a:r>
                      <a:r>
                        <a:rPr lang="en-AU" sz="1200" dirty="0">
                          <a:solidFill>
                            <a:srgbClr val="000000"/>
                          </a:solidFill>
                          <a:effectLst/>
                          <a:latin typeface="+mn-lt"/>
                          <a:ea typeface="Calibri" panose="020F0502020204030204" pitchFamily="34" charset="0"/>
                        </a:rPr>
                        <a:t>new/replacement type 4/4A/VIC AMI meters rollout plans</a:t>
                      </a:r>
                      <a:endParaRPr lang="en-AU" sz="1200" dirty="0">
                        <a:effectLst/>
                        <a:latin typeface="+mn-lt"/>
                        <a:ea typeface="Calibri" panose="020F0502020204030204" pitchFamily="34" charset="0"/>
                      </a:endParaRPr>
                    </a:p>
                  </a:txBody>
                  <a:tcPr marL="72000" anchor="ctr"/>
                </a:tc>
                <a:tc>
                  <a:txBody>
                    <a:bodyPr/>
                    <a:lstStyle/>
                    <a:p>
                      <a:pPr algn="ctr">
                        <a:spcAft>
                          <a:spcPts val="0"/>
                        </a:spcAft>
                      </a:pPr>
                      <a:r>
                        <a:rPr lang="en-AU" sz="1200" dirty="0">
                          <a:solidFill>
                            <a:srgbClr val="000000"/>
                          </a:solidFill>
                          <a:effectLst/>
                          <a:latin typeface="+mn-lt"/>
                          <a:ea typeface="Calibri" panose="020F0502020204030204" pitchFamily="34" charset="0"/>
                        </a:rPr>
                        <a:t>AEMO</a:t>
                      </a:r>
                      <a:endParaRPr lang="en-AU" sz="1200" dirty="0">
                        <a:effectLst/>
                        <a:latin typeface="+mn-lt"/>
                        <a:ea typeface="Calibri" panose="020F0502020204030204" pitchFamily="34" charset="0"/>
                      </a:endParaRPr>
                    </a:p>
                  </a:txBody>
                  <a:tcPr marL="72000" anchor="ctr"/>
                </a:tc>
                <a:tc>
                  <a:txBody>
                    <a:bodyPr/>
                    <a:lstStyle/>
                    <a:p>
                      <a:pPr>
                        <a:spcAft>
                          <a:spcPts val="0"/>
                        </a:spcAft>
                      </a:pPr>
                      <a:r>
                        <a:rPr lang="en-AU" sz="1200" b="0" dirty="0">
                          <a:solidFill>
                            <a:schemeClr val="tx1"/>
                          </a:solidFill>
                          <a:effectLst/>
                          <a:latin typeface="+mn-lt"/>
                          <a:ea typeface="Calibri" panose="020F0502020204030204" pitchFamily="34" charset="0"/>
                        </a:rPr>
                        <a:t>n/a (See action #1 above)</a:t>
                      </a:r>
                    </a:p>
                  </a:txBody>
                  <a:tcPr marL="72000" marR="0" marT="0" marB="0" anchor="ctr"/>
                </a:tc>
                <a:extLst>
                  <a:ext uri="{0D108BD9-81ED-4DB2-BD59-A6C34878D82A}">
                    <a16:rowId xmlns:a16="http://schemas.microsoft.com/office/drawing/2014/main" val="3173713414"/>
                  </a:ext>
                </a:extLst>
              </a:tr>
              <a:tr h="544495">
                <a:tc vMerge="1">
                  <a:txBody>
                    <a:bodyPr/>
                    <a:lstStyle/>
                    <a:p>
                      <a:endParaRPr lang="en-AU" sz="1600" dirty="0"/>
                    </a:p>
                  </a:txBody>
                  <a:tcPr/>
                </a:tc>
                <a:tc>
                  <a:txBody>
                    <a:bodyPr/>
                    <a:lstStyle/>
                    <a:p>
                      <a:pPr>
                        <a:lnSpc>
                          <a:spcPct val="120000"/>
                        </a:lnSpc>
                        <a:spcAft>
                          <a:spcPts val="0"/>
                        </a:spcAft>
                      </a:pPr>
                      <a:r>
                        <a:rPr lang="en-AU" sz="1200" dirty="0">
                          <a:solidFill>
                            <a:srgbClr val="000000"/>
                          </a:solidFill>
                          <a:effectLst/>
                          <a:latin typeface="+mn-lt"/>
                          <a:ea typeface="Calibri" panose="020F0502020204030204" pitchFamily="34" charset="0"/>
                        </a:rPr>
                        <a:t>TFG to provide feedback on </a:t>
                      </a:r>
                      <a:r>
                        <a:rPr lang="en-AU" sz="1200" dirty="0">
                          <a:effectLst/>
                          <a:latin typeface="+mn-lt"/>
                          <a:ea typeface="Calibri" panose="020F0502020204030204" pitchFamily="34" charset="0"/>
                        </a:rPr>
                        <a:t>MP </a:t>
                      </a:r>
                      <a:r>
                        <a:rPr lang="en-AU" sz="1200" dirty="0">
                          <a:solidFill>
                            <a:srgbClr val="000000"/>
                          </a:solidFill>
                          <a:effectLst/>
                          <a:latin typeface="+mn-lt"/>
                          <a:ea typeface="Calibri" panose="020F0502020204030204" pitchFamily="34" charset="0"/>
                        </a:rPr>
                        <a:t>template for new/replacement type 4/4A/VIC AMI meters rollout plans</a:t>
                      </a:r>
                      <a:endParaRPr lang="en-AU" sz="1200" dirty="0">
                        <a:effectLst/>
                        <a:latin typeface="+mn-lt"/>
                        <a:ea typeface="Calibri" panose="020F0502020204030204" pitchFamily="34" charset="0"/>
                      </a:endParaRPr>
                    </a:p>
                  </a:txBody>
                  <a:tcPr marL="72000" anchor="ctr"/>
                </a:tc>
                <a:tc>
                  <a:txBody>
                    <a:bodyPr/>
                    <a:lstStyle/>
                    <a:p>
                      <a:pPr algn="ctr">
                        <a:spcAft>
                          <a:spcPts val="0"/>
                        </a:spcAft>
                      </a:pPr>
                      <a:r>
                        <a:rPr lang="en-AU" sz="1200" dirty="0">
                          <a:solidFill>
                            <a:srgbClr val="000000"/>
                          </a:solidFill>
                          <a:effectLst/>
                          <a:latin typeface="+mn-lt"/>
                          <a:ea typeface="Calibri" panose="020F0502020204030204" pitchFamily="34" charset="0"/>
                        </a:rPr>
                        <a:t>TFG</a:t>
                      </a:r>
                      <a:endParaRPr lang="en-AU" sz="1200" dirty="0">
                        <a:effectLst/>
                        <a:latin typeface="+mn-lt"/>
                        <a:ea typeface="Calibri" panose="020F0502020204030204" pitchFamily="34" charset="0"/>
                      </a:endParaRPr>
                    </a:p>
                  </a:txBody>
                  <a:tcPr marL="72000" anchor="ctr"/>
                </a:tc>
                <a:tc>
                  <a:txBody>
                    <a:bodyPr/>
                    <a:lstStyle/>
                    <a:p>
                      <a:pPr>
                        <a:spcAft>
                          <a:spcPts val="0"/>
                        </a:spcAft>
                      </a:pPr>
                      <a:r>
                        <a:rPr lang="en-AU" sz="1200" b="0" dirty="0">
                          <a:solidFill>
                            <a:schemeClr val="tx1"/>
                          </a:solidFill>
                          <a:effectLst/>
                          <a:latin typeface="+mn-lt"/>
                          <a:ea typeface="Calibri" panose="020F0502020204030204" pitchFamily="34" charset="0"/>
                        </a:rPr>
                        <a:t>n/a (See action #1 above)</a:t>
                      </a:r>
                    </a:p>
                  </a:txBody>
                  <a:tcPr marL="72000" marR="0" marT="0" marB="0" anchor="ctr"/>
                </a:tc>
                <a:extLst>
                  <a:ext uri="{0D108BD9-81ED-4DB2-BD59-A6C34878D82A}">
                    <a16:rowId xmlns:a16="http://schemas.microsoft.com/office/drawing/2014/main" val="594856833"/>
                  </a:ext>
                </a:extLst>
              </a:tr>
              <a:tr h="544495">
                <a:tc vMerge="1">
                  <a:txBody>
                    <a:bodyPr/>
                    <a:lstStyle/>
                    <a:p>
                      <a:endParaRPr lang="en-AU" sz="1600" dirty="0"/>
                    </a:p>
                  </a:txBody>
                  <a:tcPr/>
                </a:tc>
                <a:tc>
                  <a:txBody>
                    <a:bodyPr/>
                    <a:lstStyle/>
                    <a:p>
                      <a:pPr>
                        <a:lnSpc>
                          <a:spcPct val="120000"/>
                        </a:lnSpc>
                        <a:spcAft>
                          <a:spcPts val="0"/>
                        </a:spcAft>
                      </a:pPr>
                      <a:r>
                        <a:rPr lang="en-AU" sz="1200" dirty="0">
                          <a:solidFill>
                            <a:srgbClr val="000000"/>
                          </a:solidFill>
                          <a:effectLst/>
                          <a:latin typeface="+mn-lt"/>
                          <a:ea typeface="Calibri" panose="020F0502020204030204" pitchFamily="34" charset="0"/>
                        </a:rPr>
                        <a:t>AEMO to finalise template for </a:t>
                      </a:r>
                      <a:r>
                        <a:rPr lang="en-AU" sz="1200" dirty="0">
                          <a:effectLst/>
                          <a:latin typeface="+mn-lt"/>
                          <a:ea typeface="Calibri" panose="020F0502020204030204" pitchFamily="34" charset="0"/>
                        </a:rPr>
                        <a:t>MP </a:t>
                      </a:r>
                      <a:r>
                        <a:rPr lang="en-AU" sz="1200" dirty="0">
                          <a:solidFill>
                            <a:srgbClr val="000000"/>
                          </a:solidFill>
                          <a:effectLst/>
                          <a:latin typeface="+mn-lt"/>
                          <a:ea typeface="Calibri" panose="020F0502020204030204" pitchFamily="34" charset="0"/>
                        </a:rPr>
                        <a:t>new/replacement type 4/4A/VIC AMI meters rollout plans</a:t>
                      </a:r>
                      <a:endParaRPr lang="en-AU" sz="1200" dirty="0">
                        <a:effectLst/>
                        <a:latin typeface="+mn-lt"/>
                        <a:ea typeface="Calibri" panose="020F0502020204030204" pitchFamily="34" charset="0"/>
                      </a:endParaRPr>
                    </a:p>
                  </a:txBody>
                  <a:tcPr marL="72000" anchor="ctr"/>
                </a:tc>
                <a:tc>
                  <a:txBody>
                    <a:bodyPr/>
                    <a:lstStyle/>
                    <a:p>
                      <a:pPr algn="ctr">
                        <a:spcAft>
                          <a:spcPts val="0"/>
                        </a:spcAft>
                      </a:pPr>
                      <a:r>
                        <a:rPr lang="en-AU" sz="1200" dirty="0">
                          <a:solidFill>
                            <a:srgbClr val="000000"/>
                          </a:solidFill>
                          <a:effectLst/>
                          <a:latin typeface="+mn-lt"/>
                          <a:ea typeface="Calibri" panose="020F0502020204030204" pitchFamily="34" charset="0"/>
                        </a:rPr>
                        <a:t>AEMO</a:t>
                      </a:r>
                      <a:endParaRPr lang="en-AU" sz="1200" dirty="0">
                        <a:effectLst/>
                        <a:latin typeface="+mn-lt"/>
                        <a:ea typeface="Calibri" panose="020F0502020204030204" pitchFamily="34" charset="0"/>
                      </a:endParaRPr>
                    </a:p>
                  </a:txBody>
                  <a:tcPr marL="72000" anchor="ctr"/>
                </a:tc>
                <a:tc>
                  <a:txBody>
                    <a:bodyPr/>
                    <a:lstStyle/>
                    <a:p>
                      <a:pPr>
                        <a:spcAft>
                          <a:spcPts val="0"/>
                        </a:spcAft>
                      </a:pPr>
                      <a:r>
                        <a:rPr lang="en-AU" sz="1200" b="0" dirty="0">
                          <a:solidFill>
                            <a:schemeClr val="tx1"/>
                          </a:solidFill>
                          <a:effectLst/>
                          <a:latin typeface="+mn-lt"/>
                          <a:ea typeface="Calibri" panose="020F0502020204030204" pitchFamily="34" charset="0"/>
                        </a:rPr>
                        <a:t>n/a (See action #1 above)</a:t>
                      </a:r>
                    </a:p>
                  </a:txBody>
                  <a:tcPr marL="72000" marR="0" marT="0" marB="0" anchor="ctr"/>
                </a:tc>
                <a:extLst>
                  <a:ext uri="{0D108BD9-81ED-4DB2-BD59-A6C34878D82A}">
                    <a16:rowId xmlns:a16="http://schemas.microsoft.com/office/drawing/2014/main" val="2102844267"/>
                  </a:ext>
                </a:extLst>
              </a:tr>
              <a:tr h="544495">
                <a:tc vMerge="1">
                  <a:txBody>
                    <a:bodyPr/>
                    <a:lstStyle/>
                    <a:p>
                      <a:endParaRPr lang="en-AU" sz="1600" dirty="0"/>
                    </a:p>
                  </a:txBody>
                  <a:tcPr/>
                </a:tc>
                <a:tc>
                  <a:txBody>
                    <a:bodyPr/>
                    <a:lstStyle/>
                    <a:p>
                      <a:pPr>
                        <a:lnSpc>
                          <a:spcPct val="120000"/>
                        </a:lnSpc>
                        <a:spcAft>
                          <a:spcPts val="0"/>
                        </a:spcAft>
                      </a:pPr>
                      <a:r>
                        <a:rPr lang="en-AU" sz="1200" dirty="0">
                          <a:solidFill>
                            <a:srgbClr val="000000"/>
                          </a:solidFill>
                          <a:effectLst/>
                          <a:latin typeface="+mn-lt"/>
                          <a:ea typeface="Calibri" panose="020F0502020204030204" pitchFamily="34" charset="0"/>
                        </a:rPr>
                        <a:t>TFG to provide feedback on existing NCONUML template</a:t>
                      </a:r>
                      <a:endParaRPr lang="en-AU" sz="1200" dirty="0">
                        <a:effectLst/>
                        <a:latin typeface="+mn-lt"/>
                        <a:ea typeface="Calibri" panose="020F0502020204030204" pitchFamily="34" charset="0"/>
                      </a:endParaRPr>
                    </a:p>
                  </a:txBody>
                  <a:tcPr marL="72000" anchor="ctr"/>
                </a:tc>
                <a:tc>
                  <a:txBody>
                    <a:bodyPr/>
                    <a:lstStyle/>
                    <a:p>
                      <a:pPr algn="ctr">
                        <a:spcAft>
                          <a:spcPts val="0"/>
                        </a:spcAft>
                      </a:pPr>
                      <a:r>
                        <a:rPr lang="en-AU" sz="1200" dirty="0">
                          <a:solidFill>
                            <a:srgbClr val="000000"/>
                          </a:solidFill>
                          <a:effectLst/>
                          <a:latin typeface="+mn-lt"/>
                          <a:ea typeface="Calibri" panose="020F0502020204030204" pitchFamily="34" charset="0"/>
                        </a:rPr>
                        <a:t>TFG</a:t>
                      </a:r>
                      <a:endParaRPr lang="en-AU" sz="1200" dirty="0">
                        <a:effectLst/>
                        <a:latin typeface="+mn-lt"/>
                        <a:ea typeface="Calibri" panose="020F0502020204030204" pitchFamily="34" charset="0"/>
                      </a:endParaRPr>
                    </a:p>
                  </a:txBody>
                  <a:tcPr marL="72000" anchor="ctr"/>
                </a:tc>
                <a:tc>
                  <a:txBody>
                    <a:bodyPr/>
                    <a:lstStyle/>
                    <a:p>
                      <a:pPr>
                        <a:spcAft>
                          <a:spcPts val="0"/>
                        </a:spcAft>
                      </a:pPr>
                      <a:r>
                        <a:rPr lang="en-AU" sz="1200" b="0" dirty="0">
                          <a:solidFill>
                            <a:schemeClr val="tx1"/>
                          </a:solidFill>
                          <a:effectLst/>
                          <a:latin typeface="+mn-lt"/>
                          <a:ea typeface="Calibri" panose="020F0502020204030204" pitchFamily="34" charset="0"/>
                        </a:rPr>
                        <a:t>4 responses received. AEMO distributed updated template on 28 May.</a:t>
                      </a:r>
                    </a:p>
                  </a:txBody>
                  <a:tcPr marL="72000" marR="0" marT="0" marB="0" anchor="ctr"/>
                </a:tc>
                <a:extLst>
                  <a:ext uri="{0D108BD9-81ED-4DB2-BD59-A6C34878D82A}">
                    <a16:rowId xmlns:a16="http://schemas.microsoft.com/office/drawing/2014/main" val="4279607581"/>
                  </a:ext>
                </a:extLst>
              </a:tr>
              <a:tr h="736184">
                <a:tc vMerge="1">
                  <a:txBody>
                    <a:bodyPr/>
                    <a:lstStyle/>
                    <a:p>
                      <a:endParaRPr lang="en-AU" sz="1600" dirty="0"/>
                    </a:p>
                  </a:txBody>
                  <a:tcPr/>
                </a:tc>
                <a:tc>
                  <a:txBody>
                    <a:bodyPr/>
                    <a:lstStyle/>
                    <a:p>
                      <a:pPr>
                        <a:lnSpc>
                          <a:spcPct val="120000"/>
                        </a:lnSpc>
                        <a:spcAft>
                          <a:spcPts val="0"/>
                        </a:spcAft>
                      </a:pPr>
                      <a:r>
                        <a:rPr lang="en-AU" sz="1200" dirty="0">
                          <a:solidFill>
                            <a:srgbClr val="000000"/>
                          </a:solidFill>
                          <a:effectLst/>
                          <a:latin typeface="+mn-lt"/>
                          <a:ea typeface="Calibri" panose="020F0502020204030204" pitchFamily="34" charset="0"/>
                        </a:rPr>
                        <a:t>AEMO to send out updated template once feedback received. </a:t>
                      </a:r>
                      <a:endParaRPr lang="en-AU" sz="1200" dirty="0">
                        <a:effectLst/>
                        <a:latin typeface="+mn-lt"/>
                        <a:ea typeface="Calibri" panose="020F0502020204030204" pitchFamily="34" charset="0"/>
                      </a:endParaRPr>
                    </a:p>
                    <a:p>
                      <a:pPr marL="342900" lvl="0" indent="-342900">
                        <a:lnSpc>
                          <a:spcPct val="120000"/>
                        </a:lnSpc>
                        <a:spcAft>
                          <a:spcPts val="0"/>
                        </a:spcAft>
                        <a:buFont typeface="Arial" panose="020B0604020202020204" pitchFamily="34" charset="0"/>
                        <a:buChar char="•"/>
                        <a:tabLst>
                          <a:tab pos="457200" algn="l"/>
                        </a:tabLst>
                      </a:pPr>
                      <a:r>
                        <a:rPr lang="en-AU" sz="1200" dirty="0">
                          <a:solidFill>
                            <a:srgbClr val="000000"/>
                          </a:solidFill>
                          <a:effectLst/>
                          <a:latin typeface="+mn-lt"/>
                          <a:ea typeface="Calibri" panose="020F0502020204030204" pitchFamily="34" charset="0"/>
                          <a:cs typeface="Times New Roman" panose="02020603050405020304" pitchFamily="18" charset="0"/>
                        </a:rPr>
                        <a:t>Expected to include indicative NMI volumes vs specific NMI lists</a:t>
                      </a:r>
                      <a:endParaRPr lang="en-AU" sz="1200" dirty="0">
                        <a:effectLst/>
                        <a:latin typeface="+mn-lt"/>
                        <a:ea typeface="Calibri" panose="020F0502020204030204" pitchFamily="34" charset="0"/>
                        <a:cs typeface="Times New Roman" panose="02020603050405020304" pitchFamily="18" charset="0"/>
                      </a:endParaRPr>
                    </a:p>
                  </a:txBody>
                  <a:tcPr marL="72000" anchor="ctr"/>
                </a:tc>
                <a:tc>
                  <a:txBody>
                    <a:bodyPr/>
                    <a:lstStyle/>
                    <a:p>
                      <a:pPr algn="ctr">
                        <a:spcAft>
                          <a:spcPts val="0"/>
                        </a:spcAft>
                      </a:pPr>
                      <a:r>
                        <a:rPr lang="en-AU" sz="1200" dirty="0">
                          <a:solidFill>
                            <a:srgbClr val="000000"/>
                          </a:solidFill>
                          <a:effectLst/>
                          <a:latin typeface="+mn-lt"/>
                          <a:ea typeface="Calibri" panose="020F0502020204030204" pitchFamily="34" charset="0"/>
                        </a:rPr>
                        <a:t>AEMO</a:t>
                      </a:r>
                      <a:endParaRPr lang="en-AU" sz="1200" dirty="0">
                        <a:effectLst/>
                        <a:latin typeface="+mn-lt"/>
                        <a:ea typeface="Calibri" panose="020F0502020204030204" pitchFamily="34" charset="0"/>
                      </a:endParaRPr>
                    </a:p>
                  </a:txBody>
                  <a:tcPr marL="72000" anchor="ctr"/>
                </a:tc>
                <a:tc>
                  <a:txBody>
                    <a:bodyPr/>
                    <a:lstStyle/>
                    <a:p>
                      <a:pPr>
                        <a:spcAft>
                          <a:spcPts val="0"/>
                        </a:spcAft>
                      </a:pPr>
                      <a:r>
                        <a:rPr lang="en-AU" sz="1200" b="0" dirty="0">
                          <a:solidFill>
                            <a:schemeClr val="tx1"/>
                          </a:solidFill>
                          <a:effectLst/>
                          <a:latin typeface="+mn-lt"/>
                          <a:ea typeface="Calibri" panose="020F0502020204030204" pitchFamily="34" charset="0"/>
                        </a:rPr>
                        <a:t>Updated template attached for TFG feedback.</a:t>
                      </a:r>
                    </a:p>
                  </a:txBody>
                  <a:tcPr marL="72000" marR="0" marT="0" marB="0" anchor="ctr"/>
                </a:tc>
                <a:extLst>
                  <a:ext uri="{0D108BD9-81ED-4DB2-BD59-A6C34878D82A}">
                    <a16:rowId xmlns:a16="http://schemas.microsoft.com/office/drawing/2014/main" val="3981986183"/>
                  </a:ext>
                </a:extLst>
              </a:tr>
              <a:tr h="830586">
                <a:tc vMerge="1">
                  <a:txBody>
                    <a:bodyPr/>
                    <a:lstStyle/>
                    <a:p>
                      <a:endParaRPr lang="en-AU" sz="1600" dirty="0"/>
                    </a:p>
                  </a:txBody>
                  <a:tcPr/>
                </a:tc>
                <a:tc>
                  <a:txBody>
                    <a:bodyPr/>
                    <a:lstStyle/>
                    <a:p>
                      <a:pPr>
                        <a:spcAft>
                          <a:spcPts val="0"/>
                        </a:spcAft>
                      </a:pPr>
                      <a:r>
                        <a:rPr lang="en-AU" sz="1200" dirty="0">
                          <a:solidFill>
                            <a:srgbClr val="000000"/>
                          </a:solidFill>
                          <a:effectLst/>
                          <a:latin typeface="+mn-lt"/>
                          <a:ea typeface="Calibri" panose="020F0502020204030204" pitchFamily="34" charset="0"/>
                        </a:rPr>
                        <a:t>AEMO to update MTP to include specific activities relating to participants providing AEMO with detailed NMIs lists at a future date i.e. algorithm approval process activities to be treated separately to provision of NMI lists.</a:t>
                      </a:r>
                      <a:endParaRPr lang="en-AU" sz="1200" dirty="0">
                        <a:effectLst/>
                        <a:latin typeface="+mn-lt"/>
                        <a:ea typeface="Calibri" panose="020F0502020204030204" pitchFamily="34" charset="0"/>
                      </a:endParaRPr>
                    </a:p>
                  </a:txBody>
                  <a:tcPr marL="72000" anchor="ctr"/>
                </a:tc>
                <a:tc>
                  <a:txBody>
                    <a:bodyPr/>
                    <a:lstStyle/>
                    <a:p>
                      <a:pPr algn="ctr">
                        <a:spcAft>
                          <a:spcPts val="0"/>
                        </a:spcAft>
                      </a:pPr>
                      <a:r>
                        <a:rPr lang="en-AU" sz="1200" dirty="0">
                          <a:solidFill>
                            <a:srgbClr val="000000"/>
                          </a:solidFill>
                          <a:effectLst/>
                          <a:latin typeface="+mn-lt"/>
                          <a:ea typeface="Calibri" panose="020F0502020204030204" pitchFamily="34" charset="0"/>
                        </a:rPr>
                        <a:t>AEMO</a:t>
                      </a:r>
                      <a:endParaRPr lang="en-AU" sz="1200" dirty="0">
                        <a:effectLst/>
                        <a:latin typeface="+mn-lt"/>
                        <a:ea typeface="Calibri" panose="020F0502020204030204" pitchFamily="34" charset="0"/>
                      </a:endParaRPr>
                    </a:p>
                  </a:txBody>
                  <a:tcPr marL="72000" anchor="ctr"/>
                </a:tc>
                <a:tc>
                  <a:txBody>
                    <a:bodyPr/>
                    <a:lstStyle/>
                    <a:p>
                      <a:pPr>
                        <a:spcAft>
                          <a:spcPts val="0"/>
                        </a:spcAft>
                      </a:pPr>
                      <a:r>
                        <a:rPr lang="en-AU" sz="1200" b="0" dirty="0">
                          <a:solidFill>
                            <a:schemeClr val="tx1"/>
                          </a:solidFill>
                          <a:effectLst/>
                          <a:latin typeface="+mn-lt"/>
                          <a:ea typeface="Calibri" panose="020F0502020204030204" pitchFamily="34" charset="0"/>
                        </a:rPr>
                        <a:t>Complete. AEMO distributed updated MTP (v1.4) on 28 May</a:t>
                      </a:r>
                    </a:p>
                  </a:txBody>
                  <a:tcPr marL="72000" marR="0" marT="0" marB="0" anchor="ctr"/>
                </a:tc>
                <a:extLst>
                  <a:ext uri="{0D108BD9-81ED-4DB2-BD59-A6C34878D82A}">
                    <a16:rowId xmlns:a16="http://schemas.microsoft.com/office/drawing/2014/main" val="1450686608"/>
                  </a:ext>
                </a:extLst>
              </a:tr>
            </a:tbl>
          </a:graphicData>
        </a:graphic>
      </p:graphicFrame>
      <p:sp>
        <p:nvSpPr>
          <p:cNvPr id="4" name="Slide Number Placeholder 3">
            <a:extLst>
              <a:ext uri="{FF2B5EF4-FFF2-40B4-BE49-F238E27FC236}">
                <a16:creationId xmlns:a16="http://schemas.microsoft.com/office/drawing/2014/main" id="{1F5F6DFB-9376-43E2-9D5B-F11E1D50170A}"/>
              </a:ext>
            </a:extLst>
          </p:cNvPr>
          <p:cNvSpPr>
            <a:spLocks noGrp="1"/>
          </p:cNvSpPr>
          <p:nvPr>
            <p:ph type="sldNum" sz="quarter" idx="12"/>
          </p:nvPr>
        </p:nvSpPr>
        <p:spPr/>
        <p:txBody>
          <a:bodyPr/>
          <a:lstStyle/>
          <a:p>
            <a:fld id="{4EC81F68-4976-451A-B2E9-79BCBD2F70CC}" type="slidenum">
              <a:rPr lang="en-AU" smtClean="0"/>
              <a:t>10</a:t>
            </a:fld>
            <a:endParaRPr lang="en-AU" dirty="0"/>
          </a:p>
        </p:txBody>
      </p:sp>
    </p:spTree>
    <p:extLst>
      <p:ext uri="{BB962C8B-B14F-4D97-AF65-F5344CB8AC3E}">
        <p14:creationId xmlns:p14="http://schemas.microsoft.com/office/powerpoint/2010/main" val="837624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33890-362E-4822-B6EC-300F6F212699}"/>
              </a:ext>
            </a:extLst>
          </p:cNvPr>
          <p:cNvSpPr>
            <a:spLocks noGrp="1"/>
          </p:cNvSpPr>
          <p:nvPr>
            <p:ph type="title"/>
          </p:nvPr>
        </p:nvSpPr>
        <p:spPr/>
        <p:txBody>
          <a:bodyPr/>
          <a:lstStyle/>
          <a:p>
            <a:r>
              <a:rPr lang="en-AU" dirty="0"/>
              <a:t>Actions from TFG #7: 6 May 2020</a:t>
            </a:r>
            <a:br>
              <a:rPr lang="en-AU" dirty="0"/>
            </a:br>
            <a:r>
              <a:rPr lang="en-AU" dirty="0"/>
              <a:t>(2/3)</a:t>
            </a:r>
          </a:p>
        </p:txBody>
      </p:sp>
      <p:graphicFrame>
        <p:nvGraphicFramePr>
          <p:cNvPr id="5" name="Table 5">
            <a:extLst>
              <a:ext uri="{FF2B5EF4-FFF2-40B4-BE49-F238E27FC236}">
                <a16:creationId xmlns:a16="http://schemas.microsoft.com/office/drawing/2014/main" id="{1F60CD86-40F7-45C2-BDB2-7E314B72A335}"/>
              </a:ext>
            </a:extLst>
          </p:cNvPr>
          <p:cNvGraphicFramePr>
            <a:graphicFrameLocks noGrp="1"/>
          </p:cNvGraphicFramePr>
          <p:nvPr>
            <p:ph idx="1"/>
            <p:extLst>
              <p:ext uri="{D42A27DB-BD31-4B8C-83A1-F6EECF244321}">
                <p14:modId xmlns:p14="http://schemas.microsoft.com/office/powerpoint/2010/main" val="4147749364"/>
              </p:ext>
            </p:extLst>
          </p:nvPr>
        </p:nvGraphicFramePr>
        <p:xfrm>
          <a:off x="0" y="1589205"/>
          <a:ext cx="10691814" cy="3793181"/>
        </p:xfrm>
        <a:graphic>
          <a:graphicData uri="http://schemas.openxmlformats.org/drawingml/2006/table">
            <a:tbl>
              <a:tblPr firstRow="1" bandRow="1">
                <a:tableStyleId>{5C22544A-7EE6-4342-B048-85BDC9FD1C3A}</a:tableStyleId>
              </a:tblPr>
              <a:tblGrid>
                <a:gridCol w="960121">
                  <a:extLst>
                    <a:ext uri="{9D8B030D-6E8A-4147-A177-3AD203B41FA5}">
                      <a16:colId xmlns:a16="http://schemas.microsoft.com/office/drawing/2014/main" val="3421559056"/>
                    </a:ext>
                  </a:extLst>
                </a:gridCol>
                <a:gridCol w="3364992">
                  <a:extLst>
                    <a:ext uri="{9D8B030D-6E8A-4147-A177-3AD203B41FA5}">
                      <a16:colId xmlns:a16="http://schemas.microsoft.com/office/drawing/2014/main" val="4054129798"/>
                    </a:ext>
                  </a:extLst>
                </a:gridCol>
                <a:gridCol w="1051560">
                  <a:extLst>
                    <a:ext uri="{9D8B030D-6E8A-4147-A177-3AD203B41FA5}">
                      <a16:colId xmlns:a16="http://schemas.microsoft.com/office/drawing/2014/main" val="2888446703"/>
                    </a:ext>
                  </a:extLst>
                </a:gridCol>
                <a:gridCol w="5315141">
                  <a:extLst>
                    <a:ext uri="{9D8B030D-6E8A-4147-A177-3AD203B41FA5}">
                      <a16:colId xmlns:a16="http://schemas.microsoft.com/office/drawing/2014/main" val="2356758240"/>
                    </a:ext>
                  </a:extLst>
                </a:gridCol>
              </a:tblGrid>
              <a:tr h="318461">
                <a:tc>
                  <a:txBody>
                    <a:bodyPr/>
                    <a:lstStyle/>
                    <a:p>
                      <a:r>
                        <a:rPr lang="en-AU" sz="1200" dirty="0">
                          <a:latin typeface="+mn-lt"/>
                        </a:rPr>
                        <a:t>Section</a:t>
                      </a:r>
                    </a:p>
                  </a:txBody>
                  <a:tcPr anchor="ctr"/>
                </a:tc>
                <a:tc>
                  <a:txBody>
                    <a:bodyPr/>
                    <a:lstStyle/>
                    <a:p>
                      <a:pPr algn="ctr">
                        <a:spcAft>
                          <a:spcPts val="0"/>
                        </a:spcAft>
                      </a:pPr>
                      <a:r>
                        <a:rPr lang="en-AU" sz="1200" b="1" kern="1200" dirty="0">
                          <a:solidFill>
                            <a:schemeClr val="lt1"/>
                          </a:solidFill>
                          <a:latin typeface="+mn-lt"/>
                          <a:ea typeface="+mn-ea"/>
                          <a:cs typeface="+mn-cs"/>
                        </a:rPr>
                        <a:t>Action</a:t>
                      </a:r>
                    </a:p>
                  </a:txBody>
                  <a:tcPr marL="68580" marR="68580" marT="0" marB="0" anchor="ctr"/>
                </a:tc>
                <a:tc>
                  <a:txBody>
                    <a:bodyPr/>
                    <a:lstStyle/>
                    <a:p>
                      <a:pPr algn="ctr">
                        <a:spcAft>
                          <a:spcPts val="0"/>
                        </a:spcAft>
                      </a:pPr>
                      <a:r>
                        <a:rPr lang="en-AU" sz="1200" b="1" kern="1200" dirty="0">
                          <a:solidFill>
                            <a:schemeClr val="lt1"/>
                          </a:solidFill>
                          <a:latin typeface="+mn-lt"/>
                          <a:ea typeface="+mn-ea"/>
                          <a:cs typeface="+mn-cs"/>
                        </a:rPr>
                        <a:t>Responsibility</a:t>
                      </a:r>
                    </a:p>
                  </a:txBody>
                  <a:tcPr marL="68580" marR="68580" marT="0" marB="0" anchor="ctr"/>
                </a:tc>
                <a:tc>
                  <a:txBody>
                    <a:bodyPr/>
                    <a:lstStyle/>
                    <a:p>
                      <a:pPr algn="ctr">
                        <a:spcAft>
                          <a:spcPts val="0"/>
                        </a:spcAft>
                      </a:pPr>
                      <a:r>
                        <a:rPr lang="en-AU" sz="1200" b="1" kern="1200" dirty="0">
                          <a:solidFill>
                            <a:schemeClr val="lt1"/>
                          </a:solidFill>
                          <a:latin typeface="+mn-lt"/>
                          <a:ea typeface="+mn-ea"/>
                          <a:cs typeface="+mn-cs"/>
                        </a:rPr>
                        <a:t>Response</a:t>
                      </a:r>
                    </a:p>
                  </a:txBody>
                  <a:tcPr marL="68580" marR="68580" marT="0" marB="0" anchor="ctr"/>
                </a:tc>
                <a:extLst>
                  <a:ext uri="{0D108BD9-81ED-4DB2-BD59-A6C34878D82A}">
                    <a16:rowId xmlns:a16="http://schemas.microsoft.com/office/drawing/2014/main" val="3217335102"/>
                  </a:ext>
                </a:extLst>
              </a:tr>
              <a:tr h="623167">
                <a:tc>
                  <a:txBody>
                    <a:bodyPr/>
                    <a:lstStyle/>
                    <a:p>
                      <a:r>
                        <a:rPr lang="en-AU" sz="1200" dirty="0">
                          <a:latin typeface="+mn-lt"/>
                        </a:rPr>
                        <a:t>CNDS clarification document</a:t>
                      </a:r>
                    </a:p>
                  </a:txBody>
                  <a:tcPr anchor="ctr"/>
                </a:tc>
                <a:tc>
                  <a:txBody>
                    <a:bodyPr/>
                    <a:lstStyle/>
                    <a:p>
                      <a:pPr>
                        <a:spcAft>
                          <a:spcPts val="0"/>
                        </a:spcAft>
                      </a:pPr>
                      <a:r>
                        <a:rPr lang="en-AU" sz="1200" dirty="0">
                          <a:solidFill>
                            <a:srgbClr val="000000"/>
                          </a:solidFill>
                          <a:effectLst/>
                          <a:latin typeface="+mn-lt"/>
                          <a:ea typeface="Calibri" panose="020F0502020204030204" pitchFamily="34" charset="0"/>
                        </a:rPr>
                        <a:t>AEMO to issue an updated version of the document to reflect the changes in the MDM go-live dates</a:t>
                      </a:r>
                      <a:endParaRPr lang="en-AU" sz="1200" dirty="0">
                        <a:effectLst/>
                        <a:latin typeface="+mn-lt"/>
                        <a:ea typeface="Calibri" panose="020F0502020204030204" pitchFamily="34" charset="0"/>
                      </a:endParaRPr>
                    </a:p>
                  </a:txBody>
                  <a:tcPr anchor="ctr"/>
                </a:tc>
                <a:tc>
                  <a:txBody>
                    <a:bodyPr/>
                    <a:lstStyle/>
                    <a:p>
                      <a:pPr algn="ctr">
                        <a:spcAft>
                          <a:spcPts val="0"/>
                        </a:spcAft>
                      </a:pPr>
                      <a:r>
                        <a:rPr lang="en-AU" sz="1200" dirty="0">
                          <a:solidFill>
                            <a:srgbClr val="000000"/>
                          </a:solidFill>
                          <a:effectLst/>
                          <a:latin typeface="+mn-lt"/>
                          <a:ea typeface="Calibri" panose="020F0502020204030204" pitchFamily="34" charset="0"/>
                        </a:rPr>
                        <a:t>AEMO</a:t>
                      </a:r>
                      <a:endParaRPr lang="en-AU" sz="1200" dirty="0">
                        <a:effectLst/>
                        <a:latin typeface="+mn-lt"/>
                        <a:ea typeface="Calibri" panose="020F0502020204030204" pitchFamily="34" charset="0"/>
                      </a:endParaRPr>
                    </a:p>
                  </a:txBody>
                  <a:tcPr anchor="ctr"/>
                </a:tc>
                <a:tc>
                  <a:txBody>
                    <a:bodyPr/>
                    <a:lstStyle/>
                    <a:p>
                      <a:pPr marL="0" algn="l" defTabSz="801929" rtl="0" eaLnBrk="1" latinLnBrk="0" hangingPunct="1">
                        <a:spcAft>
                          <a:spcPts val="0"/>
                        </a:spcAft>
                      </a:pPr>
                      <a:r>
                        <a:rPr lang="en-AU" sz="1200" kern="1200" dirty="0">
                          <a:solidFill>
                            <a:srgbClr val="000000"/>
                          </a:solidFill>
                          <a:effectLst/>
                          <a:latin typeface="+mn-lt"/>
                          <a:ea typeface="Calibri" panose="020F0502020204030204" pitchFamily="34" charset="0"/>
                          <a:cs typeface="+mn-cs"/>
                        </a:rPr>
                        <a:t>Document has been updated but will only be published once the once new milestones have been agreed with PCF.</a:t>
                      </a:r>
                    </a:p>
                  </a:txBody>
                  <a:tcPr marL="36000" marR="0" marT="0" marB="0" anchor="ctr"/>
                </a:tc>
                <a:extLst>
                  <a:ext uri="{0D108BD9-81ED-4DB2-BD59-A6C34878D82A}">
                    <a16:rowId xmlns:a16="http://schemas.microsoft.com/office/drawing/2014/main" val="3079532602"/>
                  </a:ext>
                </a:extLst>
              </a:tr>
              <a:tr h="2136571">
                <a:tc rowSpan="2">
                  <a:txBody>
                    <a:bodyPr/>
                    <a:lstStyle/>
                    <a:p>
                      <a:r>
                        <a:rPr lang="en-AU" sz="1200" dirty="0">
                          <a:latin typeface="+mn-lt"/>
                        </a:rPr>
                        <a:t>MDM reschedule impact on MTP</a:t>
                      </a:r>
                    </a:p>
                  </a:txBody>
                  <a:tcPr anchor="ctr"/>
                </a:tc>
                <a:tc>
                  <a:txBody>
                    <a:bodyPr/>
                    <a:lstStyle/>
                    <a:p>
                      <a:pPr>
                        <a:spcAft>
                          <a:spcPts val="0"/>
                        </a:spcAft>
                      </a:pPr>
                      <a:r>
                        <a:rPr lang="en-AU" sz="1200" dirty="0">
                          <a:solidFill>
                            <a:srgbClr val="000000"/>
                          </a:solidFill>
                          <a:effectLst/>
                          <a:latin typeface="+mn-lt"/>
                          <a:ea typeface="Calibri" panose="020F0502020204030204" pitchFamily="34" charset="0"/>
                        </a:rPr>
                        <a:t>TFG to provide feedback on MTP activity date changes resulting from the MDM implementation date change</a:t>
                      </a:r>
                      <a:endParaRPr lang="en-AU" sz="1200" dirty="0">
                        <a:effectLst/>
                        <a:latin typeface="+mn-lt"/>
                        <a:ea typeface="Calibri" panose="020F0502020204030204" pitchFamily="34" charset="0"/>
                      </a:endParaRPr>
                    </a:p>
                  </a:txBody>
                  <a:tcPr anchor="ctr"/>
                </a:tc>
                <a:tc>
                  <a:txBody>
                    <a:bodyPr/>
                    <a:lstStyle/>
                    <a:p>
                      <a:pPr algn="ctr">
                        <a:spcAft>
                          <a:spcPts val="0"/>
                        </a:spcAft>
                      </a:pPr>
                      <a:r>
                        <a:rPr lang="en-AU" sz="1200" dirty="0">
                          <a:solidFill>
                            <a:srgbClr val="000000"/>
                          </a:solidFill>
                          <a:effectLst/>
                          <a:latin typeface="+mn-lt"/>
                          <a:ea typeface="Calibri" panose="020F0502020204030204" pitchFamily="34" charset="0"/>
                        </a:rPr>
                        <a:t>TFG</a:t>
                      </a:r>
                      <a:endParaRPr lang="en-AU" sz="1200" dirty="0">
                        <a:effectLst/>
                        <a:latin typeface="+mn-lt"/>
                        <a:ea typeface="Calibri" panose="020F0502020204030204" pitchFamily="34" charset="0"/>
                      </a:endParaRPr>
                    </a:p>
                  </a:txBody>
                  <a:tcPr anchor="ctr"/>
                </a:tc>
                <a:tc>
                  <a:txBody>
                    <a:bodyPr/>
                    <a:lstStyle/>
                    <a:p>
                      <a:pPr marL="0" algn="l" defTabSz="801929" rtl="0" eaLnBrk="1" latinLnBrk="0" hangingPunct="1">
                        <a:spcAft>
                          <a:spcPts val="0"/>
                        </a:spcAft>
                      </a:pPr>
                      <a:r>
                        <a:rPr lang="en-AU" sz="1200" kern="1200" dirty="0">
                          <a:solidFill>
                            <a:srgbClr val="000000"/>
                          </a:solidFill>
                          <a:effectLst/>
                          <a:latin typeface="+mn-lt"/>
                          <a:ea typeface="Calibri" panose="020F0502020204030204" pitchFamily="34" charset="0"/>
                          <a:cs typeface="+mn-cs"/>
                        </a:rPr>
                        <a:t>Four responses received. Key theme was 5-min metering data delivery, both B2M and B2B, and transition start/end dates for associated MTP actions. </a:t>
                      </a:r>
                    </a:p>
                    <a:p>
                      <a:pPr marL="0" algn="l" defTabSz="801929" rtl="0" eaLnBrk="1" latinLnBrk="0" hangingPunct="1">
                        <a:spcAft>
                          <a:spcPts val="0"/>
                        </a:spcAft>
                      </a:pPr>
                      <a:r>
                        <a:rPr lang="en-AU" sz="1200" kern="1200" dirty="0">
                          <a:solidFill>
                            <a:srgbClr val="000000"/>
                          </a:solidFill>
                          <a:effectLst/>
                          <a:latin typeface="+mn-lt"/>
                          <a:ea typeface="Calibri" panose="020F0502020204030204" pitchFamily="34" charset="0"/>
                          <a:cs typeface="+mn-cs"/>
                        </a:rPr>
                        <a:t> </a:t>
                      </a:r>
                    </a:p>
                    <a:p>
                      <a:pPr marL="0" algn="l" defTabSz="801929" rtl="0" eaLnBrk="1" latinLnBrk="0" hangingPunct="1">
                        <a:spcAft>
                          <a:spcPts val="0"/>
                        </a:spcAft>
                      </a:pPr>
                      <a:r>
                        <a:rPr lang="en-AU" sz="1200" kern="1200" dirty="0">
                          <a:solidFill>
                            <a:srgbClr val="000000"/>
                          </a:solidFill>
                          <a:effectLst/>
                          <a:latin typeface="+mn-lt"/>
                          <a:ea typeface="Calibri" panose="020F0502020204030204" pitchFamily="34" charset="0"/>
                          <a:cs typeface="+mn-cs"/>
                        </a:rPr>
                        <a:t>AEMO notes that: </a:t>
                      </a:r>
                    </a:p>
                    <a:p>
                      <a:pPr marL="171450" lvl="0" indent="-171450" algn="l" defTabSz="801929" rtl="0" eaLnBrk="1" latinLnBrk="0" hangingPunct="1">
                        <a:spcAft>
                          <a:spcPts val="0"/>
                        </a:spcAft>
                        <a:buFont typeface="Arial" panose="020B0604020202020204" pitchFamily="34" charset="0"/>
                        <a:buChar char="•"/>
                      </a:pPr>
                      <a:r>
                        <a:rPr lang="en-AU" sz="1200" kern="1200" dirty="0">
                          <a:solidFill>
                            <a:srgbClr val="000000"/>
                          </a:solidFill>
                          <a:effectLst/>
                          <a:latin typeface="+mn-lt"/>
                          <a:ea typeface="Times New Roman" panose="02020603050405020304" pitchFamily="18" charset="0"/>
                          <a:cs typeface="+mn-cs"/>
                        </a:rPr>
                        <a:t>B2M 5-min data delivery should be considered separately to B2B 5-min data delivery.</a:t>
                      </a:r>
                      <a:endParaRPr lang="en-AU" sz="1200" kern="1200" dirty="0">
                        <a:solidFill>
                          <a:srgbClr val="000000"/>
                        </a:solidFill>
                        <a:effectLst/>
                        <a:latin typeface="+mn-lt"/>
                        <a:ea typeface="Calibri" panose="020F0502020204030204" pitchFamily="34" charset="0"/>
                        <a:cs typeface="+mn-cs"/>
                      </a:endParaRPr>
                    </a:p>
                    <a:p>
                      <a:pPr marL="171450" lvl="0" indent="-171450" algn="l" defTabSz="801929" rtl="0" eaLnBrk="1" latinLnBrk="0" hangingPunct="1">
                        <a:spcAft>
                          <a:spcPts val="0"/>
                        </a:spcAft>
                        <a:buFont typeface="Arial" panose="020B0604020202020204" pitchFamily="34" charset="0"/>
                        <a:buChar char="•"/>
                      </a:pPr>
                      <a:r>
                        <a:rPr lang="en-AU" sz="1200" kern="1200" dirty="0">
                          <a:solidFill>
                            <a:srgbClr val="000000"/>
                          </a:solidFill>
                          <a:effectLst/>
                          <a:latin typeface="+mn-lt"/>
                          <a:ea typeface="Times New Roman" panose="02020603050405020304" pitchFamily="18" charset="0"/>
                          <a:cs typeface="+mn-cs"/>
                        </a:rPr>
                        <a:t>As discussed and agreed through the TFG and RWG, the MTP has a focus on wholesale meters being ready prior to go-live to ensure a smooth commencement. </a:t>
                      </a:r>
                      <a:endParaRPr lang="en-AU" sz="1200" kern="1200" dirty="0">
                        <a:solidFill>
                          <a:srgbClr val="000000"/>
                        </a:solidFill>
                        <a:effectLst/>
                        <a:latin typeface="+mn-lt"/>
                        <a:ea typeface="Calibri" panose="020F0502020204030204" pitchFamily="34" charset="0"/>
                        <a:cs typeface="+mn-cs"/>
                      </a:endParaRPr>
                    </a:p>
                    <a:p>
                      <a:pPr marL="0" algn="l" defTabSz="801929" rtl="0" eaLnBrk="1" latinLnBrk="0" hangingPunct="1">
                        <a:spcAft>
                          <a:spcPts val="0"/>
                        </a:spcAft>
                      </a:pPr>
                      <a:r>
                        <a:rPr lang="en-AU" sz="1200" kern="1200" dirty="0">
                          <a:solidFill>
                            <a:srgbClr val="000000"/>
                          </a:solidFill>
                          <a:effectLst/>
                          <a:latin typeface="+mn-lt"/>
                          <a:ea typeface="Calibri" panose="020F0502020204030204" pitchFamily="34" charset="0"/>
                          <a:cs typeface="+mn-cs"/>
                        </a:rPr>
                        <a:t> </a:t>
                      </a:r>
                    </a:p>
                    <a:p>
                      <a:pPr marL="0" algn="l" defTabSz="801929" rtl="0" eaLnBrk="1" latinLnBrk="0" hangingPunct="1">
                        <a:spcAft>
                          <a:spcPts val="0"/>
                        </a:spcAft>
                      </a:pPr>
                      <a:r>
                        <a:rPr lang="en-AU" sz="1200" kern="1200" dirty="0">
                          <a:solidFill>
                            <a:srgbClr val="000000"/>
                          </a:solidFill>
                          <a:effectLst/>
                          <a:latin typeface="+mn-lt"/>
                          <a:ea typeface="Calibri" panose="020F0502020204030204" pitchFamily="34" charset="0"/>
                          <a:cs typeface="+mn-cs"/>
                        </a:rPr>
                        <a:t>For these reasons, AEMO doesn’t consider that the suggested MTP changes relating to the MDM go-live change are necessary. </a:t>
                      </a:r>
                    </a:p>
                  </a:txBody>
                  <a:tcPr marL="36000" marR="0" marT="0" marB="0" anchor="ctr"/>
                </a:tc>
                <a:extLst>
                  <a:ext uri="{0D108BD9-81ED-4DB2-BD59-A6C34878D82A}">
                    <a16:rowId xmlns:a16="http://schemas.microsoft.com/office/drawing/2014/main" val="2285591107"/>
                  </a:ext>
                </a:extLst>
              </a:tr>
              <a:tr h="623167">
                <a:tc vMerge="1">
                  <a:txBody>
                    <a:bodyPr/>
                    <a:lstStyle/>
                    <a:p>
                      <a:endParaRPr lang="en-AU" sz="1200" dirty="0">
                        <a:latin typeface="+mn-lt"/>
                      </a:endParaRPr>
                    </a:p>
                  </a:txBody>
                  <a:tcPr/>
                </a:tc>
                <a:tc>
                  <a:txBody>
                    <a:bodyPr/>
                    <a:lstStyle/>
                    <a:p>
                      <a:pPr>
                        <a:spcAft>
                          <a:spcPts val="0"/>
                        </a:spcAft>
                      </a:pPr>
                      <a:r>
                        <a:rPr lang="en-AU" sz="1200" dirty="0">
                          <a:solidFill>
                            <a:srgbClr val="000000"/>
                          </a:solidFill>
                          <a:effectLst/>
                          <a:latin typeface="+mn-lt"/>
                          <a:ea typeface="Calibri" panose="020F0502020204030204" pitchFamily="34" charset="0"/>
                        </a:rPr>
                        <a:t>AEMO to ensure “RegisterID to Suffix alignment” activity is added for Type 7 and NCONUML installations</a:t>
                      </a:r>
                      <a:endParaRPr lang="en-AU" sz="1200" dirty="0">
                        <a:effectLst/>
                        <a:latin typeface="+mn-lt"/>
                        <a:ea typeface="Calibri" panose="020F0502020204030204" pitchFamily="34" charset="0"/>
                      </a:endParaRPr>
                    </a:p>
                  </a:txBody>
                  <a:tcPr anchor="ctr"/>
                </a:tc>
                <a:tc>
                  <a:txBody>
                    <a:bodyPr/>
                    <a:lstStyle/>
                    <a:p>
                      <a:pPr algn="ctr">
                        <a:spcAft>
                          <a:spcPts val="0"/>
                        </a:spcAft>
                      </a:pPr>
                      <a:r>
                        <a:rPr lang="en-AU" sz="1200" dirty="0">
                          <a:solidFill>
                            <a:srgbClr val="000000"/>
                          </a:solidFill>
                          <a:effectLst/>
                          <a:latin typeface="+mn-lt"/>
                          <a:ea typeface="Calibri" panose="020F0502020204030204" pitchFamily="34" charset="0"/>
                        </a:rPr>
                        <a:t>AEMO</a:t>
                      </a:r>
                      <a:endParaRPr lang="en-AU" sz="1200" dirty="0">
                        <a:effectLst/>
                        <a:latin typeface="+mn-lt"/>
                        <a:ea typeface="Calibri" panose="020F0502020204030204" pitchFamily="34" charset="0"/>
                      </a:endParaRPr>
                    </a:p>
                  </a:txBody>
                  <a:tcPr anchor="ctr"/>
                </a:tc>
                <a:tc>
                  <a:txBody>
                    <a:bodyPr/>
                    <a:lstStyle/>
                    <a:p>
                      <a:pPr marL="0" algn="l" defTabSz="801929" rtl="0" eaLnBrk="1" latinLnBrk="0" hangingPunct="1">
                        <a:spcAft>
                          <a:spcPts val="0"/>
                        </a:spcAft>
                      </a:pPr>
                      <a:r>
                        <a:rPr lang="en-AU" sz="1200" kern="1200" dirty="0">
                          <a:solidFill>
                            <a:srgbClr val="000000"/>
                          </a:solidFill>
                          <a:effectLst/>
                          <a:latin typeface="+mn-lt"/>
                          <a:ea typeface="Calibri" panose="020F0502020204030204" pitchFamily="34" charset="0"/>
                          <a:cs typeface="+mn-cs"/>
                        </a:rPr>
                        <a:t>Complete – see updated MTP (v1.4)</a:t>
                      </a:r>
                    </a:p>
                  </a:txBody>
                  <a:tcPr marL="36000" marR="0" marT="0" marB="0" anchor="ctr"/>
                </a:tc>
                <a:extLst>
                  <a:ext uri="{0D108BD9-81ED-4DB2-BD59-A6C34878D82A}">
                    <a16:rowId xmlns:a16="http://schemas.microsoft.com/office/drawing/2014/main" val="3173713414"/>
                  </a:ext>
                </a:extLst>
              </a:tr>
            </a:tbl>
          </a:graphicData>
        </a:graphic>
      </p:graphicFrame>
      <p:sp>
        <p:nvSpPr>
          <p:cNvPr id="4" name="Slide Number Placeholder 3">
            <a:extLst>
              <a:ext uri="{FF2B5EF4-FFF2-40B4-BE49-F238E27FC236}">
                <a16:creationId xmlns:a16="http://schemas.microsoft.com/office/drawing/2014/main" id="{1F5F6DFB-9376-43E2-9D5B-F11E1D50170A}"/>
              </a:ext>
            </a:extLst>
          </p:cNvPr>
          <p:cNvSpPr>
            <a:spLocks noGrp="1"/>
          </p:cNvSpPr>
          <p:nvPr>
            <p:ph type="sldNum" sz="quarter" idx="12"/>
          </p:nvPr>
        </p:nvSpPr>
        <p:spPr/>
        <p:txBody>
          <a:bodyPr/>
          <a:lstStyle/>
          <a:p>
            <a:fld id="{4EC81F68-4976-451A-B2E9-79BCBD2F70CC}" type="slidenum">
              <a:rPr lang="en-AU" smtClean="0"/>
              <a:t>11</a:t>
            </a:fld>
            <a:endParaRPr lang="en-AU" dirty="0"/>
          </a:p>
        </p:txBody>
      </p:sp>
    </p:spTree>
    <p:extLst>
      <p:ext uri="{BB962C8B-B14F-4D97-AF65-F5344CB8AC3E}">
        <p14:creationId xmlns:p14="http://schemas.microsoft.com/office/powerpoint/2010/main" val="114039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33890-362E-4822-B6EC-300F6F212699}"/>
              </a:ext>
            </a:extLst>
          </p:cNvPr>
          <p:cNvSpPr>
            <a:spLocks noGrp="1"/>
          </p:cNvSpPr>
          <p:nvPr>
            <p:ph type="title"/>
          </p:nvPr>
        </p:nvSpPr>
        <p:spPr/>
        <p:txBody>
          <a:bodyPr/>
          <a:lstStyle/>
          <a:p>
            <a:r>
              <a:rPr lang="en-AU" dirty="0"/>
              <a:t>Actions from TFG #7: 6 May 2020</a:t>
            </a:r>
            <a:br>
              <a:rPr lang="en-AU" dirty="0"/>
            </a:br>
            <a:r>
              <a:rPr lang="en-AU" dirty="0"/>
              <a:t>(3/3)</a:t>
            </a:r>
          </a:p>
        </p:txBody>
      </p:sp>
      <p:graphicFrame>
        <p:nvGraphicFramePr>
          <p:cNvPr id="5" name="Table 5">
            <a:extLst>
              <a:ext uri="{FF2B5EF4-FFF2-40B4-BE49-F238E27FC236}">
                <a16:creationId xmlns:a16="http://schemas.microsoft.com/office/drawing/2014/main" id="{1F60CD86-40F7-45C2-BDB2-7E314B72A335}"/>
              </a:ext>
            </a:extLst>
          </p:cNvPr>
          <p:cNvGraphicFramePr>
            <a:graphicFrameLocks noGrp="1"/>
          </p:cNvGraphicFramePr>
          <p:nvPr>
            <p:ph idx="1"/>
            <p:extLst>
              <p:ext uri="{D42A27DB-BD31-4B8C-83A1-F6EECF244321}">
                <p14:modId xmlns:p14="http://schemas.microsoft.com/office/powerpoint/2010/main" val="2424161257"/>
              </p:ext>
            </p:extLst>
          </p:nvPr>
        </p:nvGraphicFramePr>
        <p:xfrm>
          <a:off x="0" y="1598349"/>
          <a:ext cx="10691814" cy="3156907"/>
        </p:xfrm>
        <a:graphic>
          <a:graphicData uri="http://schemas.openxmlformats.org/drawingml/2006/table">
            <a:tbl>
              <a:tblPr firstRow="1" bandRow="1">
                <a:tableStyleId>{5C22544A-7EE6-4342-B048-85BDC9FD1C3A}</a:tableStyleId>
              </a:tblPr>
              <a:tblGrid>
                <a:gridCol w="960121">
                  <a:extLst>
                    <a:ext uri="{9D8B030D-6E8A-4147-A177-3AD203B41FA5}">
                      <a16:colId xmlns:a16="http://schemas.microsoft.com/office/drawing/2014/main" val="3421559056"/>
                    </a:ext>
                  </a:extLst>
                </a:gridCol>
                <a:gridCol w="3364992">
                  <a:extLst>
                    <a:ext uri="{9D8B030D-6E8A-4147-A177-3AD203B41FA5}">
                      <a16:colId xmlns:a16="http://schemas.microsoft.com/office/drawing/2014/main" val="4054129798"/>
                    </a:ext>
                  </a:extLst>
                </a:gridCol>
                <a:gridCol w="1051560">
                  <a:extLst>
                    <a:ext uri="{9D8B030D-6E8A-4147-A177-3AD203B41FA5}">
                      <a16:colId xmlns:a16="http://schemas.microsoft.com/office/drawing/2014/main" val="2888446703"/>
                    </a:ext>
                  </a:extLst>
                </a:gridCol>
                <a:gridCol w="5315141">
                  <a:extLst>
                    <a:ext uri="{9D8B030D-6E8A-4147-A177-3AD203B41FA5}">
                      <a16:colId xmlns:a16="http://schemas.microsoft.com/office/drawing/2014/main" val="2356758240"/>
                    </a:ext>
                  </a:extLst>
                </a:gridCol>
              </a:tblGrid>
              <a:tr h="318461">
                <a:tc>
                  <a:txBody>
                    <a:bodyPr/>
                    <a:lstStyle/>
                    <a:p>
                      <a:r>
                        <a:rPr lang="en-AU" sz="1200" dirty="0">
                          <a:latin typeface="+mn-lt"/>
                        </a:rPr>
                        <a:t>Section</a:t>
                      </a:r>
                    </a:p>
                  </a:txBody>
                  <a:tcPr anchor="ctr"/>
                </a:tc>
                <a:tc>
                  <a:txBody>
                    <a:bodyPr/>
                    <a:lstStyle/>
                    <a:p>
                      <a:pPr algn="ctr">
                        <a:spcAft>
                          <a:spcPts val="0"/>
                        </a:spcAft>
                      </a:pPr>
                      <a:r>
                        <a:rPr lang="en-AU" sz="1200" b="1" kern="1200" dirty="0">
                          <a:solidFill>
                            <a:schemeClr val="lt1"/>
                          </a:solidFill>
                          <a:latin typeface="+mn-lt"/>
                          <a:ea typeface="+mn-ea"/>
                          <a:cs typeface="+mn-cs"/>
                        </a:rPr>
                        <a:t>Action</a:t>
                      </a:r>
                    </a:p>
                  </a:txBody>
                  <a:tcPr marL="68580" marR="68580" marT="0" marB="0" anchor="ctr"/>
                </a:tc>
                <a:tc>
                  <a:txBody>
                    <a:bodyPr/>
                    <a:lstStyle/>
                    <a:p>
                      <a:pPr algn="ctr">
                        <a:spcAft>
                          <a:spcPts val="0"/>
                        </a:spcAft>
                      </a:pPr>
                      <a:r>
                        <a:rPr lang="en-AU" sz="1200" b="1" kern="1200" dirty="0">
                          <a:solidFill>
                            <a:schemeClr val="lt1"/>
                          </a:solidFill>
                          <a:latin typeface="+mn-lt"/>
                          <a:ea typeface="+mn-ea"/>
                          <a:cs typeface="+mn-cs"/>
                        </a:rPr>
                        <a:t>Responsibility</a:t>
                      </a:r>
                    </a:p>
                  </a:txBody>
                  <a:tcPr marL="68580" marR="68580" marT="0" marB="0" anchor="ctr"/>
                </a:tc>
                <a:tc>
                  <a:txBody>
                    <a:bodyPr/>
                    <a:lstStyle/>
                    <a:p>
                      <a:pPr algn="ctr">
                        <a:spcAft>
                          <a:spcPts val="0"/>
                        </a:spcAft>
                      </a:pPr>
                      <a:r>
                        <a:rPr lang="en-AU" sz="1200" b="1" kern="1200" dirty="0">
                          <a:solidFill>
                            <a:schemeClr val="lt1"/>
                          </a:solidFill>
                          <a:latin typeface="+mn-lt"/>
                          <a:ea typeface="+mn-ea"/>
                          <a:cs typeface="+mn-cs"/>
                        </a:rPr>
                        <a:t>Response</a:t>
                      </a:r>
                    </a:p>
                  </a:txBody>
                  <a:tcPr marL="68580" marR="68580" marT="0" marB="0" anchor="ctr"/>
                </a:tc>
                <a:extLst>
                  <a:ext uri="{0D108BD9-81ED-4DB2-BD59-A6C34878D82A}">
                    <a16:rowId xmlns:a16="http://schemas.microsoft.com/office/drawing/2014/main" val="3217335102"/>
                  </a:ext>
                </a:extLst>
              </a:tr>
              <a:tr h="2838446">
                <a:tc>
                  <a:txBody>
                    <a:bodyPr/>
                    <a:lstStyle/>
                    <a:p>
                      <a:r>
                        <a:rPr lang="en-AU" sz="1200" dirty="0">
                          <a:latin typeface="+mn-lt"/>
                        </a:rPr>
                        <a:t>MTP “12-month delay” scenario</a:t>
                      </a:r>
                    </a:p>
                  </a:txBody>
                  <a:tcPr anchor="ctr"/>
                </a:tc>
                <a:tc>
                  <a:txBody>
                    <a:bodyPr/>
                    <a:lstStyle/>
                    <a:p>
                      <a:pPr>
                        <a:spcAft>
                          <a:spcPts val="0"/>
                        </a:spcAft>
                      </a:pPr>
                      <a:r>
                        <a:rPr lang="en-AU" sz="1200" dirty="0">
                          <a:solidFill>
                            <a:srgbClr val="000000"/>
                          </a:solidFill>
                          <a:effectLst/>
                          <a:latin typeface="+mn-lt"/>
                          <a:ea typeface="Calibri" panose="020F0502020204030204" pitchFamily="34" charset="0"/>
                        </a:rPr>
                        <a:t>TFG to provide feedback on MTP proposed 12-month 5MS/GS delay scenario, including the minor edits proposed by TFG members during the meeting: </a:t>
                      </a:r>
                      <a:endParaRPr lang="en-AU" sz="1200" dirty="0">
                        <a:effectLst/>
                        <a:latin typeface="+mn-lt"/>
                        <a:ea typeface="Calibri" panose="020F0502020204030204" pitchFamily="34" charset="0"/>
                      </a:endParaRPr>
                    </a:p>
                    <a:p>
                      <a:pPr marL="341986" lvl="0" indent="-285750">
                        <a:spcAft>
                          <a:spcPts val="0"/>
                        </a:spcAft>
                        <a:buFont typeface="Arial" panose="020B0604020202020204" pitchFamily="34" charset="0"/>
                        <a:buChar char="•"/>
                        <a:tabLst>
                          <a:tab pos="914400" algn="l"/>
                        </a:tabLst>
                      </a:pPr>
                      <a:r>
                        <a:rPr lang="en-AU" sz="1200" dirty="0">
                          <a:solidFill>
                            <a:srgbClr val="000000"/>
                          </a:solidFill>
                          <a:effectLst/>
                          <a:latin typeface="+mn-lt"/>
                          <a:ea typeface="Times New Roman" panose="02020603050405020304" pitchFamily="18" charset="0"/>
                          <a:cs typeface="Times New Roman" panose="02020603050405020304" pitchFamily="18" charset="0"/>
                        </a:rPr>
                        <a:t>A52, A58, A64 and A70 for the Forward Plan to AEMO be moved back until after the date of FINAL determination from AEMC (say Sept-Oct 2020)</a:t>
                      </a:r>
                      <a:endParaRPr lang="en-AU" sz="1200" dirty="0">
                        <a:solidFill>
                          <a:srgbClr val="000000"/>
                        </a:solidFill>
                        <a:effectLst/>
                        <a:latin typeface="+mn-lt"/>
                        <a:ea typeface="Calibri" panose="020F0502020204030204" pitchFamily="34" charset="0"/>
                        <a:cs typeface="Times New Roman" panose="02020603050405020304" pitchFamily="18" charset="0"/>
                      </a:endParaRPr>
                    </a:p>
                    <a:p>
                      <a:pPr marL="341986" lvl="0" indent="-285750">
                        <a:spcAft>
                          <a:spcPts val="0"/>
                        </a:spcAft>
                        <a:buFont typeface="Arial" panose="020B0604020202020204" pitchFamily="34" charset="0"/>
                        <a:buChar char="•"/>
                        <a:tabLst>
                          <a:tab pos="914400" algn="l"/>
                        </a:tabLst>
                      </a:pPr>
                      <a:r>
                        <a:rPr lang="en-AU" sz="1200" dirty="0">
                          <a:solidFill>
                            <a:srgbClr val="000000"/>
                          </a:solidFill>
                          <a:effectLst/>
                          <a:latin typeface="+mn-lt"/>
                          <a:ea typeface="Times New Roman" panose="02020603050405020304" pitchFamily="18" charset="0"/>
                          <a:cs typeface="Times New Roman" panose="02020603050405020304" pitchFamily="18" charset="0"/>
                        </a:rPr>
                        <a:t>should A98a "Provide AEMO with NCONUML NMI list" - be pushed back to closer to the MDM Go-live date given that previously it was to be provided only 1 week before the MDM Go Live date?</a:t>
                      </a:r>
                      <a:endParaRPr lang="en-AU" sz="1200" dirty="0">
                        <a:solidFill>
                          <a:srgbClr val="000000"/>
                        </a:solidFill>
                        <a:effectLst/>
                        <a:latin typeface="+mn-lt"/>
                        <a:ea typeface="Calibri" panose="020F0502020204030204" pitchFamily="34" charset="0"/>
                        <a:cs typeface="Times New Roman" panose="02020603050405020304" pitchFamily="18" charset="0"/>
                      </a:endParaRPr>
                    </a:p>
                  </a:txBody>
                  <a:tcPr anchor="ctr"/>
                </a:tc>
                <a:tc>
                  <a:txBody>
                    <a:bodyPr/>
                    <a:lstStyle/>
                    <a:p>
                      <a:pPr algn="ctr">
                        <a:spcAft>
                          <a:spcPts val="0"/>
                        </a:spcAft>
                      </a:pPr>
                      <a:r>
                        <a:rPr lang="en-AU" sz="1200" dirty="0">
                          <a:solidFill>
                            <a:srgbClr val="000000"/>
                          </a:solidFill>
                          <a:effectLst/>
                          <a:latin typeface="+mn-lt"/>
                          <a:ea typeface="Calibri" panose="020F0502020204030204" pitchFamily="34" charset="0"/>
                        </a:rPr>
                        <a:t>TFG</a:t>
                      </a:r>
                      <a:endParaRPr lang="en-AU" sz="1200" dirty="0">
                        <a:effectLst/>
                        <a:latin typeface="+mn-lt"/>
                        <a:ea typeface="Calibri" panose="020F0502020204030204" pitchFamily="34" charset="0"/>
                      </a:endParaRPr>
                    </a:p>
                  </a:txBody>
                  <a:tcPr anchor="ctr"/>
                </a:tc>
                <a:tc>
                  <a:txBody>
                    <a:bodyPr/>
                    <a:lstStyle/>
                    <a:p>
                      <a:pPr marL="0" algn="l" defTabSz="801929" rtl="0" eaLnBrk="1" latinLnBrk="0" hangingPunct="1">
                        <a:spcAft>
                          <a:spcPts val="0"/>
                        </a:spcAft>
                      </a:pPr>
                      <a:r>
                        <a:rPr lang="en-AU" sz="1200" kern="1200" dirty="0">
                          <a:solidFill>
                            <a:srgbClr val="000000"/>
                          </a:solidFill>
                          <a:effectLst/>
                          <a:latin typeface="+mn-lt"/>
                          <a:ea typeface="Calibri" panose="020F0502020204030204" pitchFamily="34" charset="0"/>
                          <a:cs typeface="+mn-cs"/>
                        </a:rPr>
                        <a:t>Five responses received. Key issues:</a:t>
                      </a:r>
                    </a:p>
                    <a:p>
                      <a:pPr marL="171450" indent="-171450" algn="l" defTabSz="801929" rtl="0" eaLnBrk="1" latinLnBrk="0" hangingPunct="1">
                        <a:spcAft>
                          <a:spcPts val="0"/>
                        </a:spcAft>
                        <a:buFont typeface="Arial" panose="020B0604020202020204" pitchFamily="34" charset="0"/>
                        <a:buChar char="•"/>
                      </a:pPr>
                      <a:r>
                        <a:rPr lang="en-AU" sz="1200" kern="1200" dirty="0">
                          <a:solidFill>
                            <a:srgbClr val="000000"/>
                          </a:solidFill>
                          <a:effectLst/>
                          <a:latin typeface="+mn-lt"/>
                          <a:ea typeface="Times New Roman" panose="02020603050405020304" pitchFamily="18" charset="0"/>
                          <a:cs typeface="+mn-cs"/>
                        </a:rPr>
                        <a:t>Similarly to MDM change scenario, concerns raised about transition end dates for B2B 5-min data delivery. AEMO note that as discussed and agreed through the TFG and RWG, the MTP has a focus on wholesale meters being ready and their data being sent to AEMO prior to go-live to ensure a smooth commencement. Propose to monitor rule change process and discuss with TFG when outcome known. </a:t>
                      </a:r>
                      <a:endParaRPr lang="en-AU" sz="1200" kern="1200" dirty="0">
                        <a:solidFill>
                          <a:srgbClr val="000000"/>
                        </a:solidFill>
                        <a:effectLst/>
                        <a:latin typeface="+mn-lt"/>
                        <a:ea typeface="Calibri" panose="020F0502020204030204" pitchFamily="34" charset="0"/>
                        <a:cs typeface="+mn-cs"/>
                      </a:endParaRPr>
                    </a:p>
                    <a:p>
                      <a:pPr marL="171450" lvl="0" indent="-171450" algn="l" defTabSz="801929" rtl="0" eaLnBrk="1" latinLnBrk="0" hangingPunct="1">
                        <a:spcAft>
                          <a:spcPts val="0"/>
                        </a:spcAft>
                        <a:buFont typeface="Arial" panose="020B0604020202020204" pitchFamily="34" charset="0"/>
                        <a:buChar char="•"/>
                      </a:pPr>
                      <a:r>
                        <a:rPr lang="en-AU" sz="1200" kern="1200" dirty="0">
                          <a:solidFill>
                            <a:srgbClr val="000000"/>
                          </a:solidFill>
                          <a:effectLst/>
                          <a:latin typeface="+mn-lt"/>
                          <a:ea typeface="Times New Roman" panose="02020603050405020304" pitchFamily="18" charset="0"/>
                          <a:cs typeface="+mn-cs"/>
                        </a:rPr>
                        <a:t>Suggestion to change transition end date relating to matching suffix and register ID. AEMO notes that the end date relates to a procedure, not the proposed rule, and a procedure change is under consideration by the ERCF. Propose to monitor both proposed rule and procedure change processes and discuss with TFG when outcomes known. </a:t>
                      </a:r>
                      <a:endParaRPr lang="en-AU" sz="1200" kern="1200" dirty="0">
                        <a:solidFill>
                          <a:srgbClr val="000000"/>
                        </a:solidFill>
                        <a:effectLst/>
                        <a:latin typeface="+mn-lt"/>
                        <a:ea typeface="Calibri" panose="020F0502020204030204" pitchFamily="34" charset="0"/>
                        <a:cs typeface="+mn-cs"/>
                      </a:endParaRPr>
                    </a:p>
                    <a:p>
                      <a:pPr marL="171450" lvl="0" indent="-171450" algn="l" defTabSz="801929" rtl="0" eaLnBrk="1" latinLnBrk="0" hangingPunct="1">
                        <a:spcAft>
                          <a:spcPts val="0"/>
                        </a:spcAft>
                        <a:buFont typeface="Arial" panose="020B0604020202020204" pitchFamily="34" charset="0"/>
                        <a:buChar char="•"/>
                      </a:pPr>
                      <a:r>
                        <a:rPr lang="en-AU" sz="1200" kern="1200" dirty="0">
                          <a:solidFill>
                            <a:srgbClr val="000000"/>
                          </a:solidFill>
                          <a:effectLst/>
                          <a:latin typeface="+mn-lt"/>
                          <a:ea typeface="Times New Roman" panose="02020603050405020304" pitchFamily="18" charset="0"/>
                          <a:cs typeface="+mn-cs"/>
                        </a:rPr>
                        <a:t>Suggestion to maintain start dates for activities relating to rollout plans. AEMO agrees and also proposes that regular rollout plan updates are incorporated into the MTP. </a:t>
                      </a:r>
                      <a:endParaRPr lang="en-AU" sz="1200" kern="1200" dirty="0">
                        <a:solidFill>
                          <a:srgbClr val="000000"/>
                        </a:solidFill>
                        <a:effectLst/>
                        <a:latin typeface="+mn-lt"/>
                        <a:ea typeface="Calibri" panose="020F0502020204030204" pitchFamily="34" charset="0"/>
                        <a:cs typeface="+mn-cs"/>
                      </a:endParaRPr>
                    </a:p>
                  </a:txBody>
                  <a:tcPr marL="36000" marR="0" marT="0" marB="0" anchor="ctr"/>
                </a:tc>
                <a:extLst>
                  <a:ext uri="{0D108BD9-81ED-4DB2-BD59-A6C34878D82A}">
                    <a16:rowId xmlns:a16="http://schemas.microsoft.com/office/drawing/2014/main" val="594856833"/>
                  </a:ext>
                </a:extLst>
              </a:tr>
            </a:tbl>
          </a:graphicData>
        </a:graphic>
      </p:graphicFrame>
      <p:sp>
        <p:nvSpPr>
          <p:cNvPr id="4" name="Slide Number Placeholder 3">
            <a:extLst>
              <a:ext uri="{FF2B5EF4-FFF2-40B4-BE49-F238E27FC236}">
                <a16:creationId xmlns:a16="http://schemas.microsoft.com/office/drawing/2014/main" id="{1F5F6DFB-9376-43E2-9D5B-F11E1D50170A}"/>
              </a:ext>
            </a:extLst>
          </p:cNvPr>
          <p:cNvSpPr>
            <a:spLocks noGrp="1"/>
          </p:cNvSpPr>
          <p:nvPr>
            <p:ph type="sldNum" sz="quarter" idx="12"/>
          </p:nvPr>
        </p:nvSpPr>
        <p:spPr/>
        <p:txBody>
          <a:bodyPr/>
          <a:lstStyle/>
          <a:p>
            <a:fld id="{4EC81F68-4976-451A-B2E9-79BCBD2F70CC}" type="slidenum">
              <a:rPr lang="en-AU" smtClean="0"/>
              <a:t>12</a:t>
            </a:fld>
            <a:endParaRPr lang="en-AU" dirty="0"/>
          </a:p>
        </p:txBody>
      </p:sp>
    </p:spTree>
    <p:extLst>
      <p:ext uri="{BB962C8B-B14F-4D97-AF65-F5344CB8AC3E}">
        <p14:creationId xmlns:p14="http://schemas.microsoft.com/office/powerpoint/2010/main" val="874952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180F6-2CC2-4B74-B49F-25DE62DEBF99}"/>
              </a:ext>
            </a:extLst>
          </p:cNvPr>
          <p:cNvSpPr>
            <a:spLocks noGrp="1"/>
          </p:cNvSpPr>
          <p:nvPr>
            <p:ph type="title"/>
          </p:nvPr>
        </p:nvSpPr>
        <p:spPr/>
        <p:txBody>
          <a:bodyPr/>
          <a:lstStyle/>
          <a:p>
            <a:pPr algn="r"/>
            <a:r>
              <a:rPr lang="en-AU" dirty="0"/>
              <a:t>5MS/GS delayed implementation</a:t>
            </a:r>
          </a:p>
        </p:txBody>
      </p:sp>
      <p:sp>
        <p:nvSpPr>
          <p:cNvPr id="3" name="Text Placeholder 2">
            <a:extLst>
              <a:ext uri="{FF2B5EF4-FFF2-40B4-BE49-F238E27FC236}">
                <a16:creationId xmlns:a16="http://schemas.microsoft.com/office/drawing/2014/main" id="{EF8AF8AF-BB15-447F-A57D-62430D39FFDF}"/>
              </a:ext>
            </a:extLst>
          </p:cNvPr>
          <p:cNvSpPr>
            <a:spLocks noGrp="1"/>
          </p:cNvSpPr>
          <p:nvPr>
            <p:ph type="body" idx="1"/>
          </p:nvPr>
        </p:nvSpPr>
        <p:spPr>
          <a:xfrm>
            <a:off x="6219194" y="5191152"/>
            <a:ext cx="3731988" cy="1653678"/>
          </a:xfrm>
        </p:spPr>
        <p:txBody>
          <a:bodyPr/>
          <a:lstStyle/>
          <a:p>
            <a:r>
              <a:rPr lang="en-AU" dirty="0"/>
              <a:t>Emily Brodie and Greg Minney</a:t>
            </a:r>
          </a:p>
        </p:txBody>
      </p:sp>
      <p:sp>
        <p:nvSpPr>
          <p:cNvPr id="4" name="Slide Number Placeholder 3">
            <a:extLst>
              <a:ext uri="{FF2B5EF4-FFF2-40B4-BE49-F238E27FC236}">
                <a16:creationId xmlns:a16="http://schemas.microsoft.com/office/drawing/2014/main" id="{9251C210-2C34-497A-AE1C-460E9978C066}"/>
              </a:ext>
            </a:extLst>
          </p:cNvPr>
          <p:cNvSpPr>
            <a:spLocks noGrp="1"/>
          </p:cNvSpPr>
          <p:nvPr>
            <p:ph type="sldNum" sz="quarter" idx="12"/>
          </p:nvPr>
        </p:nvSpPr>
        <p:spPr/>
        <p:txBody>
          <a:bodyPr/>
          <a:lstStyle/>
          <a:p>
            <a:fld id="{4EC81F68-4976-451A-B2E9-79BCBD2F70CC}" type="slidenum">
              <a:rPr lang="en-AU" smtClean="0"/>
              <a:pPr/>
              <a:t>13</a:t>
            </a:fld>
            <a:endParaRPr lang="en-AU" dirty="0"/>
          </a:p>
        </p:txBody>
      </p:sp>
      <p:pic>
        <p:nvPicPr>
          <p:cNvPr id="4098" name="Picture 2" descr="HOW MUCH?!? WOW!!! - Two Minions | Meme Generator">
            <a:extLst>
              <a:ext uri="{FF2B5EF4-FFF2-40B4-BE49-F238E27FC236}">
                <a16:creationId xmlns:a16="http://schemas.microsoft.com/office/drawing/2014/main" id="{74CFC4FC-6D11-4EE2-B32D-D4E1AF9057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182" y="3417136"/>
            <a:ext cx="3344214" cy="2197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8076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29B554D-5FE2-435C-9BAA-022D23670166}"/>
              </a:ext>
            </a:extLst>
          </p:cNvPr>
          <p:cNvSpPr>
            <a:spLocks noGrp="1"/>
          </p:cNvSpPr>
          <p:nvPr>
            <p:ph type="title"/>
          </p:nvPr>
        </p:nvSpPr>
        <p:spPr/>
        <p:txBody>
          <a:bodyPr/>
          <a:lstStyle/>
          <a:p>
            <a:r>
              <a:rPr lang="en-AU" dirty="0"/>
              <a:t>AEMC Deferral Decision </a:t>
            </a:r>
          </a:p>
        </p:txBody>
      </p:sp>
      <p:graphicFrame>
        <p:nvGraphicFramePr>
          <p:cNvPr id="9" name="Content Placeholder 8">
            <a:extLst>
              <a:ext uri="{FF2B5EF4-FFF2-40B4-BE49-F238E27FC236}">
                <a16:creationId xmlns:a16="http://schemas.microsoft.com/office/drawing/2014/main" id="{CEBAF2F6-8E05-45A4-85CC-FEC245E96A2F}"/>
              </a:ext>
            </a:extLst>
          </p:cNvPr>
          <p:cNvGraphicFramePr>
            <a:graphicFrameLocks noGrp="1"/>
          </p:cNvGraphicFramePr>
          <p:nvPr>
            <p:ph idx="1"/>
            <p:extLst>
              <p:ext uri="{D42A27DB-BD31-4B8C-83A1-F6EECF244321}">
                <p14:modId xmlns:p14="http://schemas.microsoft.com/office/powerpoint/2010/main" val="2986010070"/>
              </p:ext>
            </p:extLst>
          </p:nvPr>
        </p:nvGraphicFramePr>
        <p:xfrm>
          <a:off x="1047900" y="1909302"/>
          <a:ext cx="8310448" cy="3991671"/>
        </p:xfrm>
        <a:graphic>
          <a:graphicData uri="http://schemas.openxmlformats.org/drawingml/2006/table">
            <a:tbl>
              <a:tblPr firstRow="1" firstCol="1" bandRow="1">
                <a:tableStyleId>{72833802-FEF1-4C79-8D5D-14CF1EAF98D9}</a:tableStyleId>
              </a:tblPr>
              <a:tblGrid>
                <a:gridCol w="4748827">
                  <a:extLst>
                    <a:ext uri="{9D8B030D-6E8A-4147-A177-3AD203B41FA5}">
                      <a16:colId xmlns:a16="http://schemas.microsoft.com/office/drawing/2014/main" val="2999644299"/>
                    </a:ext>
                  </a:extLst>
                </a:gridCol>
                <a:gridCol w="1781732">
                  <a:extLst>
                    <a:ext uri="{9D8B030D-6E8A-4147-A177-3AD203B41FA5}">
                      <a16:colId xmlns:a16="http://schemas.microsoft.com/office/drawing/2014/main" val="2572029476"/>
                    </a:ext>
                  </a:extLst>
                </a:gridCol>
                <a:gridCol w="1779889">
                  <a:extLst>
                    <a:ext uri="{9D8B030D-6E8A-4147-A177-3AD203B41FA5}">
                      <a16:colId xmlns:a16="http://schemas.microsoft.com/office/drawing/2014/main" val="4174314257"/>
                    </a:ext>
                  </a:extLst>
                </a:gridCol>
              </a:tblGrid>
              <a:tr h="453762">
                <a:tc>
                  <a:txBody>
                    <a:bodyPr/>
                    <a:lstStyle/>
                    <a:p>
                      <a:pPr algn="ctr">
                        <a:spcAft>
                          <a:spcPts val="0"/>
                        </a:spcAft>
                      </a:pPr>
                      <a:r>
                        <a:rPr lang="en-AU" sz="2000" dirty="0">
                          <a:effectLst/>
                          <a:latin typeface="+mn-lt"/>
                        </a:rPr>
                        <a:t>Activity</a:t>
                      </a:r>
                      <a:endParaRPr lang="en-AU" sz="2000" dirty="0">
                        <a:effectLst/>
                        <a:latin typeface="+mn-lt"/>
                        <a:ea typeface="Calibri" panose="020F0502020204030204" pitchFamily="34" charset="0"/>
                      </a:endParaRPr>
                    </a:p>
                  </a:txBody>
                  <a:tcPr marL="75597" marR="75597" marT="0" marB="0" anchor="ctr">
                    <a:solidFill>
                      <a:srgbClr val="C00000"/>
                    </a:solidFill>
                  </a:tcPr>
                </a:tc>
                <a:tc>
                  <a:txBody>
                    <a:bodyPr/>
                    <a:lstStyle/>
                    <a:p>
                      <a:pPr algn="ctr">
                        <a:spcAft>
                          <a:spcPts val="0"/>
                        </a:spcAft>
                      </a:pPr>
                      <a:r>
                        <a:rPr lang="en-AU" sz="2000" dirty="0">
                          <a:effectLst/>
                          <a:latin typeface="+mn-lt"/>
                        </a:rPr>
                        <a:t>Original date</a:t>
                      </a:r>
                      <a:endParaRPr lang="en-AU" sz="2000" dirty="0">
                        <a:effectLst/>
                        <a:latin typeface="+mn-lt"/>
                        <a:ea typeface="Calibri" panose="020F0502020204030204" pitchFamily="34" charset="0"/>
                      </a:endParaRPr>
                    </a:p>
                  </a:txBody>
                  <a:tcPr marL="75597" marR="75597" marT="0" marB="0" anchor="ctr">
                    <a:solidFill>
                      <a:srgbClr val="C00000"/>
                    </a:solidFill>
                  </a:tcPr>
                </a:tc>
                <a:tc>
                  <a:txBody>
                    <a:bodyPr/>
                    <a:lstStyle/>
                    <a:p>
                      <a:pPr algn="ctr">
                        <a:spcAft>
                          <a:spcPts val="0"/>
                        </a:spcAft>
                      </a:pPr>
                      <a:r>
                        <a:rPr lang="en-AU" sz="2000" dirty="0">
                          <a:effectLst/>
                          <a:latin typeface="+mn-lt"/>
                        </a:rPr>
                        <a:t>New date</a:t>
                      </a:r>
                      <a:endParaRPr lang="en-AU" sz="2000" dirty="0">
                        <a:effectLst/>
                        <a:latin typeface="+mn-lt"/>
                        <a:ea typeface="Calibri" panose="020F0502020204030204" pitchFamily="34" charset="0"/>
                      </a:endParaRPr>
                    </a:p>
                  </a:txBody>
                  <a:tcPr marL="75597" marR="75597" marT="0" marB="0" anchor="ctr">
                    <a:solidFill>
                      <a:srgbClr val="C00000"/>
                    </a:solidFill>
                  </a:tcPr>
                </a:tc>
                <a:extLst>
                  <a:ext uri="{0D108BD9-81ED-4DB2-BD59-A6C34878D82A}">
                    <a16:rowId xmlns:a16="http://schemas.microsoft.com/office/drawing/2014/main" val="4071004556"/>
                  </a:ext>
                </a:extLst>
              </a:tr>
              <a:tr h="646267">
                <a:tc>
                  <a:txBody>
                    <a:bodyPr/>
                    <a:lstStyle/>
                    <a:p>
                      <a:pPr>
                        <a:spcBef>
                          <a:spcPts val="200"/>
                        </a:spcBef>
                        <a:spcAft>
                          <a:spcPts val="200"/>
                        </a:spcAft>
                      </a:pPr>
                      <a:r>
                        <a:rPr lang="en-AU" sz="1500" dirty="0">
                          <a:effectLst/>
                          <a:latin typeface="+mn-lt"/>
                        </a:rPr>
                        <a:t>Commencement of 5MS</a:t>
                      </a:r>
                      <a:endParaRPr lang="en-AU" sz="2000" dirty="0">
                        <a:effectLst/>
                        <a:latin typeface="+mn-lt"/>
                        <a:ea typeface="Calibri" panose="020F0502020204030204" pitchFamily="34" charset="0"/>
                      </a:endParaRPr>
                    </a:p>
                  </a:txBody>
                  <a:tcPr marL="75597" marR="75597" marT="0" marB="0"/>
                </a:tc>
                <a:tc>
                  <a:txBody>
                    <a:bodyPr/>
                    <a:lstStyle/>
                    <a:p>
                      <a:pPr algn="ctr">
                        <a:spcBef>
                          <a:spcPts val="200"/>
                        </a:spcBef>
                        <a:spcAft>
                          <a:spcPts val="200"/>
                        </a:spcAft>
                      </a:pPr>
                      <a:r>
                        <a:rPr lang="en-AU" sz="1500" dirty="0">
                          <a:effectLst/>
                          <a:latin typeface="+mn-lt"/>
                        </a:rPr>
                        <a:t>1 July 2021</a:t>
                      </a:r>
                      <a:endParaRPr lang="en-AU" sz="2000" dirty="0">
                        <a:effectLst/>
                        <a:latin typeface="+mn-lt"/>
                        <a:ea typeface="Calibri" panose="020F0502020204030204" pitchFamily="34" charset="0"/>
                      </a:endParaRPr>
                    </a:p>
                  </a:txBody>
                  <a:tcPr marL="75597" marR="75597" marT="0" marB="0" anchor="ctr"/>
                </a:tc>
                <a:tc>
                  <a:txBody>
                    <a:bodyPr/>
                    <a:lstStyle/>
                    <a:p>
                      <a:pPr algn="ctr">
                        <a:spcBef>
                          <a:spcPts val="200"/>
                        </a:spcBef>
                        <a:spcAft>
                          <a:spcPts val="200"/>
                        </a:spcAft>
                      </a:pPr>
                      <a:r>
                        <a:rPr lang="en-AU" sz="1500" b="1" dirty="0">
                          <a:solidFill>
                            <a:srgbClr val="C00000"/>
                          </a:solidFill>
                          <a:effectLst/>
                          <a:latin typeface="+mn-lt"/>
                        </a:rPr>
                        <a:t>1 October 2021</a:t>
                      </a:r>
                      <a:endParaRPr lang="en-AU" sz="2000" b="1" dirty="0">
                        <a:solidFill>
                          <a:srgbClr val="C00000"/>
                        </a:solidFill>
                        <a:effectLst/>
                        <a:latin typeface="+mn-lt"/>
                        <a:ea typeface="Calibri" panose="020F0502020204030204" pitchFamily="34" charset="0"/>
                      </a:endParaRPr>
                    </a:p>
                  </a:txBody>
                  <a:tcPr marL="75597" marR="75597" marT="0" marB="0" anchor="ctr"/>
                </a:tc>
                <a:extLst>
                  <a:ext uri="{0D108BD9-81ED-4DB2-BD59-A6C34878D82A}">
                    <a16:rowId xmlns:a16="http://schemas.microsoft.com/office/drawing/2014/main" val="667458782"/>
                  </a:ext>
                </a:extLst>
              </a:tr>
              <a:tr h="412510">
                <a:tc>
                  <a:txBody>
                    <a:bodyPr/>
                    <a:lstStyle/>
                    <a:p>
                      <a:pPr>
                        <a:spcBef>
                          <a:spcPts val="200"/>
                        </a:spcBef>
                        <a:spcAft>
                          <a:spcPts val="200"/>
                        </a:spcAft>
                      </a:pPr>
                      <a:r>
                        <a:rPr lang="en-AU" sz="1500" dirty="0">
                          <a:effectLst/>
                          <a:latin typeface="+mn-lt"/>
                        </a:rPr>
                        <a:t>Commencement of “soft start” GS</a:t>
                      </a:r>
                      <a:endParaRPr lang="en-AU" sz="2000" dirty="0">
                        <a:effectLst/>
                        <a:latin typeface="+mn-lt"/>
                        <a:ea typeface="Calibri" panose="020F0502020204030204" pitchFamily="34" charset="0"/>
                      </a:endParaRPr>
                    </a:p>
                  </a:txBody>
                  <a:tcPr marL="75597" marR="75597" marT="0" marB="0"/>
                </a:tc>
                <a:tc>
                  <a:txBody>
                    <a:bodyPr/>
                    <a:lstStyle/>
                    <a:p>
                      <a:pPr algn="ctr">
                        <a:spcBef>
                          <a:spcPts val="200"/>
                        </a:spcBef>
                        <a:spcAft>
                          <a:spcPts val="200"/>
                        </a:spcAft>
                      </a:pPr>
                      <a:r>
                        <a:rPr lang="en-AU" sz="1500" dirty="0">
                          <a:effectLst/>
                          <a:latin typeface="+mn-lt"/>
                        </a:rPr>
                        <a:t>1 July 2021</a:t>
                      </a:r>
                      <a:endParaRPr lang="en-AU" sz="2000" dirty="0">
                        <a:effectLst/>
                        <a:latin typeface="+mn-lt"/>
                        <a:ea typeface="Calibri" panose="020F0502020204030204" pitchFamily="34" charset="0"/>
                      </a:endParaRPr>
                    </a:p>
                  </a:txBody>
                  <a:tcPr marL="75597" marR="75597" marT="0" marB="0" anchor="ctr"/>
                </a:tc>
                <a:tc>
                  <a:txBody>
                    <a:bodyPr/>
                    <a:lstStyle/>
                    <a:p>
                      <a:pPr algn="ctr">
                        <a:spcBef>
                          <a:spcPts val="200"/>
                        </a:spcBef>
                        <a:spcAft>
                          <a:spcPts val="200"/>
                        </a:spcAft>
                      </a:pPr>
                      <a:r>
                        <a:rPr lang="en-AU" sz="1500" b="1" dirty="0">
                          <a:solidFill>
                            <a:srgbClr val="C00000"/>
                          </a:solidFill>
                          <a:effectLst/>
                          <a:latin typeface="+mn-lt"/>
                        </a:rPr>
                        <a:t>1 October 2021</a:t>
                      </a:r>
                      <a:endParaRPr lang="en-AU" sz="2000" b="1" dirty="0">
                        <a:solidFill>
                          <a:srgbClr val="C00000"/>
                        </a:solidFill>
                        <a:effectLst/>
                        <a:latin typeface="+mn-lt"/>
                        <a:ea typeface="Calibri" panose="020F0502020204030204" pitchFamily="34" charset="0"/>
                      </a:endParaRPr>
                    </a:p>
                  </a:txBody>
                  <a:tcPr marL="75597" marR="75597" marT="0" marB="0" anchor="ctr"/>
                </a:tc>
                <a:extLst>
                  <a:ext uri="{0D108BD9-81ED-4DB2-BD59-A6C34878D82A}">
                    <a16:rowId xmlns:a16="http://schemas.microsoft.com/office/drawing/2014/main" val="1777390195"/>
                  </a:ext>
                </a:extLst>
              </a:tr>
              <a:tr h="412510">
                <a:tc>
                  <a:txBody>
                    <a:bodyPr/>
                    <a:lstStyle/>
                    <a:p>
                      <a:pPr>
                        <a:spcBef>
                          <a:spcPts val="200"/>
                        </a:spcBef>
                        <a:spcAft>
                          <a:spcPts val="200"/>
                        </a:spcAft>
                      </a:pPr>
                      <a:r>
                        <a:rPr lang="en-AU" sz="1500" dirty="0">
                          <a:effectLst/>
                          <a:latin typeface="+mn-lt"/>
                        </a:rPr>
                        <a:t>Commencement of financial settlement of GS</a:t>
                      </a:r>
                      <a:endParaRPr lang="en-AU" sz="2000" dirty="0">
                        <a:effectLst/>
                        <a:latin typeface="+mn-lt"/>
                        <a:ea typeface="Calibri" panose="020F0502020204030204" pitchFamily="34" charset="0"/>
                      </a:endParaRPr>
                    </a:p>
                  </a:txBody>
                  <a:tcPr marL="75597" marR="75597" marT="0" marB="0"/>
                </a:tc>
                <a:tc>
                  <a:txBody>
                    <a:bodyPr/>
                    <a:lstStyle/>
                    <a:p>
                      <a:pPr algn="ctr">
                        <a:spcBef>
                          <a:spcPts val="200"/>
                        </a:spcBef>
                        <a:spcAft>
                          <a:spcPts val="200"/>
                        </a:spcAft>
                      </a:pPr>
                      <a:r>
                        <a:rPr lang="en-AU" sz="1500" dirty="0">
                          <a:effectLst/>
                          <a:latin typeface="+mn-lt"/>
                        </a:rPr>
                        <a:t>6 February 2022</a:t>
                      </a:r>
                      <a:endParaRPr lang="en-AU" sz="2000" dirty="0">
                        <a:effectLst/>
                        <a:latin typeface="+mn-lt"/>
                        <a:ea typeface="Calibri" panose="020F0502020204030204" pitchFamily="34" charset="0"/>
                      </a:endParaRPr>
                    </a:p>
                  </a:txBody>
                  <a:tcPr marL="75597" marR="75597" marT="0" marB="0" anchor="ctr"/>
                </a:tc>
                <a:tc>
                  <a:txBody>
                    <a:bodyPr/>
                    <a:lstStyle/>
                    <a:p>
                      <a:pPr algn="ctr">
                        <a:spcBef>
                          <a:spcPts val="200"/>
                        </a:spcBef>
                        <a:spcAft>
                          <a:spcPts val="200"/>
                        </a:spcAft>
                      </a:pPr>
                      <a:r>
                        <a:rPr lang="en-AU" sz="1500" b="1" dirty="0">
                          <a:solidFill>
                            <a:srgbClr val="C00000"/>
                          </a:solidFill>
                          <a:effectLst/>
                          <a:latin typeface="+mn-lt"/>
                        </a:rPr>
                        <a:t>1 May 2022</a:t>
                      </a:r>
                      <a:endParaRPr lang="en-AU" sz="2000" b="1" dirty="0">
                        <a:solidFill>
                          <a:srgbClr val="C00000"/>
                        </a:solidFill>
                        <a:effectLst/>
                        <a:latin typeface="+mn-lt"/>
                        <a:ea typeface="Calibri" panose="020F0502020204030204" pitchFamily="34" charset="0"/>
                      </a:endParaRPr>
                    </a:p>
                  </a:txBody>
                  <a:tcPr marL="75597" marR="75597" marT="0" marB="0" anchor="ctr"/>
                </a:tc>
                <a:extLst>
                  <a:ext uri="{0D108BD9-81ED-4DB2-BD59-A6C34878D82A}">
                    <a16:rowId xmlns:a16="http://schemas.microsoft.com/office/drawing/2014/main" val="4069849685"/>
                  </a:ext>
                </a:extLst>
              </a:tr>
              <a:tr h="829089">
                <a:tc>
                  <a:txBody>
                    <a:bodyPr/>
                    <a:lstStyle/>
                    <a:p>
                      <a:pPr>
                        <a:spcBef>
                          <a:spcPts val="200"/>
                        </a:spcBef>
                        <a:spcAft>
                          <a:spcPts val="200"/>
                        </a:spcAft>
                      </a:pPr>
                      <a:r>
                        <a:rPr lang="en-AU" sz="1500" dirty="0">
                          <a:effectLst/>
                          <a:latin typeface="+mn-lt"/>
                        </a:rPr>
                        <a:t>Compliance date for all new and replacement metering installations (other than excluded metering installations) to be configured to record and provide 5-minute data</a:t>
                      </a:r>
                      <a:endParaRPr lang="en-AU" sz="2000" dirty="0">
                        <a:effectLst/>
                        <a:latin typeface="+mn-lt"/>
                        <a:ea typeface="Calibri" panose="020F0502020204030204" pitchFamily="34" charset="0"/>
                      </a:endParaRPr>
                    </a:p>
                  </a:txBody>
                  <a:tcPr marL="75597" marR="75597" marT="0" marB="0"/>
                </a:tc>
                <a:tc>
                  <a:txBody>
                    <a:bodyPr/>
                    <a:lstStyle/>
                    <a:p>
                      <a:pPr algn="ctr">
                        <a:spcBef>
                          <a:spcPts val="200"/>
                        </a:spcBef>
                        <a:spcAft>
                          <a:spcPts val="200"/>
                        </a:spcAft>
                      </a:pPr>
                      <a:r>
                        <a:rPr lang="en-AU" sz="1500" dirty="0">
                          <a:effectLst/>
                          <a:latin typeface="+mn-lt"/>
                        </a:rPr>
                        <a:t>1 December 2022</a:t>
                      </a:r>
                      <a:endParaRPr lang="en-AU" sz="2000" dirty="0">
                        <a:effectLst/>
                        <a:latin typeface="+mn-lt"/>
                        <a:ea typeface="Calibri" panose="020F0502020204030204" pitchFamily="34" charset="0"/>
                      </a:endParaRPr>
                    </a:p>
                  </a:txBody>
                  <a:tcPr marL="75597" marR="75597" marT="0" marB="0" anchor="ctr"/>
                </a:tc>
                <a:tc>
                  <a:txBody>
                    <a:bodyPr/>
                    <a:lstStyle/>
                    <a:p>
                      <a:pPr algn="ctr">
                        <a:spcBef>
                          <a:spcPts val="200"/>
                        </a:spcBef>
                        <a:spcAft>
                          <a:spcPts val="200"/>
                        </a:spcAft>
                      </a:pPr>
                      <a:r>
                        <a:rPr lang="en-AU" sz="1500" dirty="0">
                          <a:effectLst/>
                          <a:latin typeface="+mn-lt"/>
                        </a:rPr>
                        <a:t>1 December 2022</a:t>
                      </a:r>
                      <a:endParaRPr lang="en-AU" sz="2000" dirty="0">
                        <a:effectLst/>
                        <a:latin typeface="+mn-lt"/>
                        <a:ea typeface="Calibri" panose="020F0502020204030204" pitchFamily="34" charset="0"/>
                      </a:endParaRPr>
                    </a:p>
                  </a:txBody>
                  <a:tcPr marL="75597" marR="75597" marT="0" marB="0" anchor="ctr"/>
                </a:tc>
                <a:extLst>
                  <a:ext uri="{0D108BD9-81ED-4DB2-BD59-A6C34878D82A}">
                    <a16:rowId xmlns:a16="http://schemas.microsoft.com/office/drawing/2014/main" val="1147447902"/>
                  </a:ext>
                </a:extLst>
              </a:tr>
              <a:tr h="412510">
                <a:tc>
                  <a:txBody>
                    <a:bodyPr/>
                    <a:lstStyle/>
                    <a:p>
                      <a:pPr>
                        <a:spcBef>
                          <a:spcPts val="200"/>
                        </a:spcBef>
                        <a:spcAft>
                          <a:spcPts val="200"/>
                        </a:spcAft>
                      </a:pPr>
                      <a:r>
                        <a:rPr lang="en-AU" sz="1500" dirty="0">
                          <a:effectLst/>
                          <a:latin typeface="+mn-lt"/>
                        </a:rPr>
                        <a:t>AEMO required to publish UFE data report</a:t>
                      </a:r>
                      <a:endParaRPr lang="en-AU" sz="2000" dirty="0">
                        <a:effectLst/>
                        <a:latin typeface="+mn-lt"/>
                        <a:ea typeface="Calibri" panose="020F0502020204030204" pitchFamily="34" charset="0"/>
                      </a:endParaRPr>
                    </a:p>
                  </a:txBody>
                  <a:tcPr marL="75597" marR="75597" marT="0" marB="0"/>
                </a:tc>
                <a:tc>
                  <a:txBody>
                    <a:bodyPr/>
                    <a:lstStyle/>
                    <a:p>
                      <a:pPr algn="ctr">
                        <a:spcBef>
                          <a:spcPts val="200"/>
                        </a:spcBef>
                        <a:spcAft>
                          <a:spcPts val="200"/>
                        </a:spcAft>
                      </a:pPr>
                      <a:r>
                        <a:rPr lang="en-AU" sz="1500" dirty="0">
                          <a:effectLst/>
                          <a:latin typeface="+mn-lt"/>
                        </a:rPr>
                        <a:t>1 July 2021</a:t>
                      </a:r>
                      <a:endParaRPr lang="en-AU" sz="2000" dirty="0">
                        <a:effectLst/>
                        <a:latin typeface="+mn-lt"/>
                        <a:ea typeface="Calibri" panose="020F0502020204030204" pitchFamily="34" charset="0"/>
                      </a:endParaRPr>
                    </a:p>
                  </a:txBody>
                  <a:tcPr marL="75597" marR="75597" marT="0" marB="0" anchor="ctr"/>
                </a:tc>
                <a:tc>
                  <a:txBody>
                    <a:bodyPr/>
                    <a:lstStyle/>
                    <a:p>
                      <a:pPr algn="ctr">
                        <a:spcBef>
                          <a:spcPts val="200"/>
                        </a:spcBef>
                        <a:spcAft>
                          <a:spcPts val="200"/>
                        </a:spcAft>
                      </a:pPr>
                      <a:r>
                        <a:rPr lang="en-AU" sz="1500" b="1" dirty="0">
                          <a:solidFill>
                            <a:srgbClr val="C00000"/>
                          </a:solidFill>
                          <a:effectLst/>
                          <a:latin typeface="+mn-lt"/>
                        </a:rPr>
                        <a:t>1 October 2021</a:t>
                      </a:r>
                      <a:endParaRPr lang="en-AU" sz="2000" b="1" dirty="0">
                        <a:solidFill>
                          <a:srgbClr val="C00000"/>
                        </a:solidFill>
                        <a:effectLst/>
                        <a:latin typeface="+mn-lt"/>
                        <a:ea typeface="Calibri" panose="020F0502020204030204" pitchFamily="34" charset="0"/>
                      </a:endParaRPr>
                    </a:p>
                  </a:txBody>
                  <a:tcPr marL="75597" marR="75597" marT="0" marB="0" anchor="ctr"/>
                </a:tc>
                <a:extLst>
                  <a:ext uri="{0D108BD9-81ED-4DB2-BD59-A6C34878D82A}">
                    <a16:rowId xmlns:a16="http://schemas.microsoft.com/office/drawing/2014/main" val="4005654070"/>
                  </a:ext>
                </a:extLst>
              </a:tr>
              <a:tr h="825023">
                <a:tc>
                  <a:txBody>
                    <a:bodyPr/>
                    <a:lstStyle/>
                    <a:p>
                      <a:pPr>
                        <a:spcBef>
                          <a:spcPts val="200"/>
                        </a:spcBef>
                        <a:spcAft>
                          <a:spcPts val="200"/>
                        </a:spcAft>
                      </a:pPr>
                      <a:r>
                        <a:rPr lang="en-AU" sz="1500" dirty="0">
                          <a:effectLst/>
                          <a:latin typeface="+mn-lt"/>
                        </a:rPr>
                        <a:t>AEMO required to publish UFE report on unaccounted for energy trends</a:t>
                      </a:r>
                      <a:endParaRPr lang="en-AU" sz="2000" dirty="0">
                        <a:effectLst/>
                        <a:latin typeface="+mn-lt"/>
                        <a:ea typeface="Calibri" panose="020F0502020204030204" pitchFamily="34" charset="0"/>
                      </a:endParaRPr>
                    </a:p>
                  </a:txBody>
                  <a:tcPr marL="75597" marR="75597" marT="0" marB="0"/>
                </a:tc>
                <a:tc>
                  <a:txBody>
                    <a:bodyPr/>
                    <a:lstStyle/>
                    <a:p>
                      <a:pPr algn="ctr">
                        <a:spcBef>
                          <a:spcPts val="200"/>
                        </a:spcBef>
                        <a:spcAft>
                          <a:spcPts val="200"/>
                        </a:spcAft>
                      </a:pPr>
                      <a:r>
                        <a:rPr lang="en-AU" sz="1500" dirty="0">
                          <a:effectLst/>
                          <a:latin typeface="+mn-lt"/>
                        </a:rPr>
                        <a:t>1 March 2022</a:t>
                      </a:r>
                      <a:endParaRPr lang="en-AU" sz="2000" dirty="0">
                        <a:effectLst/>
                        <a:latin typeface="+mn-lt"/>
                        <a:ea typeface="Calibri" panose="020F0502020204030204" pitchFamily="34" charset="0"/>
                      </a:endParaRPr>
                    </a:p>
                  </a:txBody>
                  <a:tcPr marL="75597" marR="75597" marT="0" marB="0" anchor="ctr"/>
                </a:tc>
                <a:tc>
                  <a:txBody>
                    <a:bodyPr/>
                    <a:lstStyle/>
                    <a:p>
                      <a:pPr algn="ctr">
                        <a:spcBef>
                          <a:spcPts val="200"/>
                        </a:spcBef>
                        <a:spcAft>
                          <a:spcPts val="200"/>
                        </a:spcAft>
                      </a:pPr>
                      <a:r>
                        <a:rPr lang="en-AU" sz="1500" b="1" dirty="0">
                          <a:solidFill>
                            <a:srgbClr val="C00000"/>
                          </a:solidFill>
                          <a:effectLst/>
                          <a:latin typeface="+mn-lt"/>
                        </a:rPr>
                        <a:t>1 June 2022</a:t>
                      </a:r>
                      <a:endParaRPr lang="en-AU" sz="2000" b="1" dirty="0">
                        <a:solidFill>
                          <a:srgbClr val="C00000"/>
                        </a:solidFill>
                        <a:effectLst/>
                        <a:latin typeface="+mn-lt"/>
                        <a:ea typeface="Calibri" panose="020F0502020204030204" pitchFamily="34" charset="0"/>
                      </a:endParaRPr>
                    </a:p>
                  </a:txBody>
                  <a:tcPr marL="75597" marR="75597" marT="0" marB="0" anchor="ctr"/>
                </a:tc>
                <a:extLst>
                  <a:ext uri="{0D108BD9-81ED-4DB2-BD59-A6C34878D82A}">
                    <a16:rowId xmlns:a16="http://schemas.microsoft.com/office/drawing/2014/main" val="2004661794"/>
                  </a:ext>
                </a:extLst>
              </a:tr>
            </a:tbl>
          </a:graphicData>
        </a:graphic>
      </p:graphicFrame>
      <p:sp>
        <p:nvSpPr>
          <p:cNvPr id="6" name="Slide Number Placeholder 5">
            <a:extLst>
              <a:ext uri="{FF2B5EF4-FFF2-40B4-BE49-F238E27FC236}">
                <a16:creationId xmlns:a16="http://schemas.microsoft.com/office/drawing/2014/main" id="{337E2072-F27A-48BD-BFC0-AF54EDF28CC9}"/>
              </a:ext>
            </a:extLst>
          </p:cNvPr>
          <p:cNvSpPr>
            <a:spLocks noGrp="1"/>
          </p:cNvSpPr>
          <p:nvPr>
            <p:ph type="sldNum" sz="quarter" idx="12"/>
          </p:nvPr>
        </p:nvSpPr>
        <p:spPr/>
        <p:txBody>
          <a:bodyPr/>
          <a:lstStyle/>
          <a:p>
            <a:fld id="{4EC81F68-4976-451A-B2E9-79BCBD2F70CC}" type="slidenum">
              <a:rPr lang="en-AU" smtClean="0"/>
              <a:pPr/>
              <a:t>14</a:t>
            </a:fld>
            <a:endParaRPr lang="en-AU" dirty="0"/>
          </a:p>
        </p:txBody>
      </p:sp>
    </p:spTree>
    <p:extLst>
      <p:ext uri="{BB962C8B-B14F-4D97-AF65-F5344CB8AC3E}">
        <p14:creationId xmlns:p14="http://schemas.microsoft.com/office/powerpoint/2010/main" val="2863064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ABF78-4122-4C7A-8291-F0CBB5F07702}"/>
              </a:ext>
            </a:extLst>
          </p:cNvPr>
          <p:cNvSpPr>
            <a:spLocks noGrp="1"/>
          </p:cNvSpPr>
          <p:nvPr>
            <p:ph type="title"/>
          </p:nvPr>
        </p:nvSpPr>
        <p:spPr/>
        <p:txBody>
          <a:bodyPr/>
          <a:lstStyle/>
          <a:p>
            <a:r>
              <a:rPr lang="en-US" dirty="0"/>
              <a:t>Summary of Impact</a:t>
            </a:r>
          </a:p>
        </p:txBody>
      </p:sp>
      <p:sp>
        <p:nvSpPr>
          <p:cNvPr id="3" name="Content Placeholder 2">
            <a:extLst>
              <a:ext uri="{FF2B5EF4-FFF2-40B4-BE49-F238E27FC236}">
                <a16:creationId xmlns:a16="http://schemas.microsoft.com/office/drawing/2014/main" id="{A5301FAE-42F8-4DBA-A644-30FA9786359C}"/>
              </a:ext>
            </a:extLst>
          </p:cNvPr>
          <p:cNvSpPr>
            <a:spLocks noGrp="1"/>
          </p:cNvSpPr>
          <p:nvPr>
            <p:ph idx="1"/>
          </p:nvPr>
        </p:nvSpPr>
        <p:spPr>
          <a:xfrm>
            <a:off x="233978" y="1545336"/>
            <a:ext cx="10255425" cy="5897880"/>
          </a:xfrm>
        </p:spPr>
        <p:txBody>
          <a:bodyPr vert="horz" lIns="100796" tIns="50398" rIns="100796" bIns="50398" rtlCol="0" anchor="t">
            <a:normAutofit fontScale="70000" lnSpcReduction="20000"/>
          </a:bodyPr>
          <a:lstStyle/>
          <a:p>
            <a:pPr>
              <a:lnSpc>
                <a:spcPct val="120000"/>
              </a:lnSpc>
            </a:pPr>
            <a:r>
              <a:rPr lang="en-US" b="1" dirty="0">
                <a:cs typeface="Segoe UI Semilight"/>
              </a:rPr>
              <a:t>AEMO 5MS Program: </a:t>
            </a:r>
            <a:r>
              <a:rPr lang="en-US" dirty="0">
                <a:cs typeface="Segoe UI Semilight"/>
              </a:rPr>
              <a:t>will continue to progress with system development and deployments to meet the current milestones</a:t>
            </a:r>
          </a:p>
          <a:p>
            <a:pPr lvl="1">
              <a:lnSpc>
                <a:spcPct val="120000"/>
              </a:lnSpc>
            </a:pPr>
            <a:r>
              <a:rPr lang="en-US" dirty="0">
                <a:cs typeface="Segoe UI Semilight"/>
              </a:rPr>
              <a:t>Platform release of MDM, Settlements and 5-min Bidding into 5MS Staging Environment, AEMO pre-production environment and production will remain as scheduled</a:t>
            </a:r>
          </a:p>
          <a:p>
            <a:pPr>
              <a:lnSpc>
                <a:spcPct val="120000"/>
              </a:lnSpc>
            </a:pPr>
            <a:r>
              <a:rPr lang="en-AU" b="1" dirty="0">
                <a:cs typeface="Segoe UI Semilight"/>
              </a:rPr>
              <a:t>Procedures:</a:t>
            </a:r>
            <a:r>
              <a:rPr lang="en-AU" dirty="0">
                <a:cs typeface="Segoe UI Semilight"/>
              </a:rPr>
              <a:t> New effective dates are likely the only impact to those procedures already updated for 5MS/GS</a:t>
            </a:r>
          </a:p>
          <a:p>
            <a:pPr lvl="1">
              <a:lnSpc>
                <a:spcPct val="120000"/>
              </a:lnSpc>
            </a:pPr>
            <a:r>
              <a:rPr lang="en-AU" dirty="0">
                <a:cs typeface="Segoe UI Semilight"/>
              </a:rPr>
              <a:t>Final determination indicates that AEMO can change the effective date of already-determined procedures (updated for 5MS and GS) without further consultation. Timeframes for updates to be discussed with the RWG.</a:t>
            </a:r>
            <a:endParaRPr lang="en-US" dirty="0">
              <a:cs typeface="Segoe UI Semilight"/>
            </a:endParaRPr>
          </a:p>
          <a:p>
            <a:pPr>
              <a:lnSpc>
                <a:spcPct val="120000"/>
              </a:lnSpc>
            </a:pPr>
            <a:r>
              <a:rPr lang="en-US" b="1" dirty="0">
                <a:cs typeface="Segoe UI Semilight"/>
              </a:rPr>
              <a:t>Industry readiness activities</a:t>
            </a:r>
            <a:r>
              <a:rPr lang="en-US" dirty="0">
                <a:cs typeface="Segoe UI Semilight"/>
              </a:rPr>
              <a:t> will change to accommodate the new rule commencement dates</a:t>
            </a:r>
          </a:p>
          <a:p>
            <a:pPr lvl="1">
              <a:lnSpc>
                <a:spcPct val="120000"/>
              </a:lnSpc>
            </a:pPr>
            <a:r>
              <a:rPr lang="en-AU" dirty="0">
                <a:cs typeface="Segoe UI Semilight"/>
              </a:rPr>
              <a:t>PCF/RWG are discussing appropriate timing and duration of market trials</a:t>
            </a:r>
            <a:r>
              <a:rPr lang="en-US" dirty="0">
                <a:cs typeface="Segoe UI Semilight"/>
              </a:rPr>
              <a:t> </a:t>
            </a:r>
          </a:p>
          <a:p>
            <a:pPr>
              <a:lnSpc>
                <a:spcPct val="120000"/>
              </a:lnSpc>
            </a:pPr>
            <a:r>
              <a:rPr lang="en-US" dirty="0">
                <a:cs typeface="Segoe UI Semilight"/>
              </a:rPr>
              <a:t>Extension of the </a:t>
            </a:r>
            <a:r>
              <a:rPr lang="en-US" b="1" dirty="0">
                <a:cs typeface="Segoe UI Semilight"/>
              </a:rPr>
              <a:t>5MS Staging Environment </a:t>
            </a:r>
            <a:r>
              <a:rPr lang="en-US" dirty="0">
                <a:cs typeface="Segoe UI Semilight"/>
              </a:rPr>
              <a:t>is under consideration</a:t>
            </a:r>
          </a:p>
          <a:p>
            <a:pPr>
              <a:lnSpc>
                <a:spcPct val="120000"/>
              </a:lnSpc>
            </a:pPr>
            <a:r>
              <a:rPr lang="en-US" b="1" dirty="0">
                <a:cs typeface="Segoe UI Semilight"/>
              </a:rPr>
              <a:t>Reallocations </a:t>
            </a:r>
            <a:r>
              <a:rPr lang="en-US" dirty="0">
                <a:cs typeface="Segoe UI Semilight"/>
              </a:rPr>
              <a:t>update will be needed with new 5MS commencement date – plan will be communicated through RWG/SWG</a:t>
            </a:r>
          </a:p>
          <a:p>
            <a:pPr>
              <a:lnSpc>
                <a:spcPct val="120000"/>
              </a:lnSpc>
            </a:pPr>
            <a:r>
              <a:rPr lang="en-US" b="1" dirty="0"/>
              <a:t>Stakeholder engagement:</a:t>
            </a:r>
          </a:p>
          <a:p>
            <a:pPr lvl="1">
              <a:lnSpc>
                <a:spcPct val="120000"/>
              </a:lnSpc>
            </a:pPr>
            <a:r>
              <a:rPr lang="en-US" dirty="0">
                <a:cs typeface="Segoe UI Semilight"/>
              </a:rPr>
              <a:t>RWG and SWG have been combined as system design and development largely complete</a:t>
            </a:r>
          </a:p>
          <a:p>
            <a:pPr lvl="1">
              <a:lnSpc>
                <a:spcPct val="120000"/>
              </a:lnSpc>
            </a:pPr>
            <a:r>
              <a:rPr lang="en-US" dirty="0">
                <a:cs typeface="Segoe UI Semilight"/>
              </a:rPr>
              <a:t>ITWG will be convened as needed – now more like a focus group</a:t>
            </a:r>
          </a:p>
          <a:p>
            <a:pPr lvl="1">
              <a:lnSpc>
                <a:spcPct val="120000"/>
              </a:lnSpc>
            </a:pPr>
            <a:r>
              <a:rPr lang="en-US" dirty="0">
                <a:cs typeface="Segoe UI Semilight"/>
              </a:rPr>
              <a:t>Working Groups will remain on a monthly basis until 5MS go-live with focus groups being used as needed</a:t>
            </a:r>
          </a:p>
          <a:p>
            <a:pPr lvl="1">
              <a:lnSpc>
                <a:spcPct val="120000"/>
              </a:lnSpc>
            </a:pPr>
            <a:r>
              <a:rPr lang="en-US" dirty="0">
                <a:cs typeface="Segoe UI Semilight"/>
              </a:rPr>
              <a:t>Working Groups/ Focus Groups used as needed up until GS go-live</a:t>
            </a:r>
          </a:p>
          <a:p>
            <a:pPr lvl="1">
              <a:lnSpc>
                <a:spcPct val="120000"/>
              </a:lnSpc>
            </a:pPr>
            <a:r>
              <a:rPr lang="en-US" dirty="0">
                <a:cs typeface="Segoe UI Semilight"/>
              </a:rPr>
              <a:t>5MS mailbox will remain active until GS go-live</a:t>
            </a:r>
          </a:p>
          <a:p>
            <a:pPr>
              <a:lnSpc>
                <a:spcPct val="120000"/>
              </a:lnSpc>
            </a:pPr>
            <a:endParaRPr lang="en-US" dirty="0">
              <a:cs typeface="Segoe UI Semilight"/>
            </a:endParaRPr>
          </a:p>
        </p:txBody>
      </p:sp>
      <p:sp>
        <p:nvSpPr>
          <p:cNvPr id="6" name="Slide Number Placeholder 5">
            <a:extLst>
              <a:ext uri="{FF2B5EF4-FFF2-40B4-BE49-F238E27FC236}">
                <a16:creationId xmlns:a16="http://schemas.microsoft.com/office/drawing/2014/main" id="{BEF653FE-48E1-46BB-BAC0-A5FAEAA3F567}"/>
              </a:ext>
            </a:extLst>
          </p:cNvPr>
          <p:cNvSpPr>
            <a:spLocks noGrp="1"/>
          </p:cNvSpPr>
          <p:nvPr>
            <p:ph type="sldNum" sz="quarter" idx="12"/>
          </p:nvPr>
        </p:nvSpPr>
        <p:spPr/>
        <p:txBody>
          <a:bodyPr/>
          <a:lstStyle/>
          <a:p>
            <a:fld id="{4EC81F68-4976-451A-B2E9-79BCBD2F70CC}" type="slidenum">
              <a:rPr lang="en-AU" smtClean="0"/>
              <a:t>15</a:t>
            </a:fld>
            <a:endParaRPr lang="en-AU" dirty="0"/>
          </a:p>
        </p:txBody>
      </p:sp>
    </p:spTree>
    <p:extLst>
      <p:ext uri="{BB962C8B-B14F-4D97-AF65-F5344CB8AC3E}">
        <p14:creationId xmlns:p14="http://schemas.microsoft.com/office/powerpoint/2010/main" val="3506877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4F8EA-7D80-42F6-8CBC-0D2BD3D3808B}"/>
              </a:ext>
            </a:extLst>
          </p:cNvPr>
          <p:cNvSpPr>
            <a:spLocks noGrp="1"/>
          </p:cNvSpPr>
          <p:nvPr>
            <p:ph type="title"/>
          </p:nvPr>
        </p:nvSpPr>
        <p:spPr>
          <a:xfrm>
            <a:off x="500842" y="150495"/>
            <a:ext cx="9261046" cy="1310695"/>
          </a:xfrm>
        </p:spPr>
        <p:txBody>
          <a:bodyPr>
            <a:normAutofit/>
          </a:bodyPr>
          <a:lstStyle/>
          <a:p>
            <a:r>
              <a:rPr lang="en-US" dirty="0">
                <a:cs typeface="Segoe UI Semilight"/>
              </a:rPr>
              <a:t>Summary: Impact on approach to transition </a:t>
            </a:r>
            <a:endParaRPr lang="en-AU" dirty="0"/>
          </a:p>
        </p:txBody>
      </p:sp>
      <p:sp>
        <p:nvSpPr>
          <p:cNvPr id="6" name="Slide Number Placeholder 5">
            <a:extLst>
              <a:ext uri="{FF2B5EF4-FFF2-40B4-BE49-F238E27FC236}">
                <a16:creationId xmlns:a16="http://schemas.microsoft.com/office/drawing/2014/main" id="{307C8D95-7347-45F7-A361-8134C58249EC}"/>
              </a:ext>
            </a:extLst>
          </p:cNvPr>
          <p:cNvSpPr>
            <a:spLocks noGrp="1"/>
          </p:cNvSpPr>
          <p:nvPr>
            <p:ph type="sldNum" sz="quarter" idx="12"/>
          </p:nvPr>
        </p:nvSpPr>
        <p:spPr/>
        <p:txBody>
          <a:bodyPr/>
          <a:lstStyle/>
          <a:p>
            <a:fld id="{4EC81F68-4976-451A-B2E9-79BCBD2F70CC}" type="slidenum">
              <a:rPr lang="en-AU" smtClean="0"/>
              <a:t>16</a:t>
            </a:fld>
            <a:endParaRPr lang="en-AU" dirty="0"/>
          </a:p>
        </p:txBody>
      </p:sp>
      <p:grpSp>
        <p:nvGrpSpPr>
          <p:cNvPr id="36" name="Group 35">
            <a:extLst>
              <a:ext uri="{FF2B5EF4-FFF2-40B4-BE49-F238E27FC236}">
                <a16:creationId xmlns:a16="http://schemas.microsoft.com/office/drawing/2014/main" id="{D6F2588A-3971-468F-AE75-239A957E27B1}"/>
              </a:ext>
            </a:extLst>
          </p:cNvPr>
          <p:cNvGrpSpPr/>
          <p:nvPr/>
        </p:nvGrpSpPr>
        <p:grpSpPr>
          <a:xfrm>
            <a:off x="8068231" y="2540514"/>
            <a:ext cx="789950" cy="501079"/>
            <a:chOff x="4278074" y="7012675"/>
            <a:chExt cx="323850" cy="228600"/>
          </a:xfrm>
          <a:noFill/>
        </p:grpSpPr>
        <p:sp>
          <p:nvSpPr>
            <p:cNvPr id="37" name="Freeform: Shape 36">
              <a:extLst>
                <a:ext uri="{FF2B5EF4-FFF2-40B4-BE49-F238E27FC236}">
                  <a16:creationId xmlns:a16="http://schemas.microsoft.com/office/drawing/2014/main" id="{2A72852E-00AE-4719-A040-1439270687BD}"/>
                </a:ext>
              </a:extLst>
            </p:cNvPr>
            <p:cNvSpPr/>
            <p:nvPr/>
          </p:nvSpPr>
          <p:spPr>
            <a:xfrm>
              <a:off x="4278074" y="7012675"/>
              <a:ext cx="323850" cy="228600"/>
            </a:xfrm>
            <a:custGeom>
              <a:avLst/>
              <a:gdLst>
                <a:gd name="connsiteX0" fmla="*/ 4096 w 323850"/>
                <a:gd name="connsiteY0" fmla="*/ 228695 h 228600"/>
                <a:gd name="connsiteX1" fmla="*/ 0 w 323850"/>
                <a:gd name="connsiteY1" fmla="*/ 186976 h 228600"/>
                <a:gd name="connsiteX2" fmla="*/ 162116 w 323850"/>
                <a:gd name="connsiteY2" fmla="*/ 0 h 228600"/>
                <a:gd name="connsiteX3" fmla="*/ 324231 w 323850"/>
                <a:gd name="connsiteY3" fmla="*/ 186976 h 228600"/>
                <a:gd name="connsiteX4" fmla="*/ 320326 w 323850"/>
                <a:gd name="connsiteY4" fmla="*/ 228028 h 228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3850" h="228600">
                  <a:moveTo>
                    <a:pt x="4096" y="228695"/>
                  </a:moveTo>
                  <a:cubicBezTo>
                    <a:pt x="1429" y="215265"/>
                    <a:pt x="0" y="201263"/>
                    <a:pt x="0" y="186976"/>
                  </a:cubicBezTo>
                  <a:cubicBezTo>
                    <a:pt x="0" y="83725"/>
                    <a:pt x="72581" y="0"/>
                    <a:pt x="162116" y="0"/>
                  </a:cubicBezTo>
                  <a:cubicBezTo>
                    <a:pt x="251651" y="0"/>
                    <a:pt x="324231" y="83725"/>
                    <a:pt x="324231" y="186976"/>
                  </a:cubicBezTo>
                  <a:cubicBezTo>
                    <a:pt x="324231" y="201073"/>
                    <a:pt x="322898" y="214789"/>
                    <a:pt x="320326" y="228028"/>
                  </a:cubicBezTo>
                </a:path>
              </a:pathLst>
            </a:custGeom>
            <a:grpFill/>
            <a:ln w="12700" cap="flat">
              <a:solidFill>
                <a:srgbClr val="51103C"/>
              </a:solidFill>
              <a:prstDash val="solid"/>
              <a:miter lim="800000"/>
            </a:ln>
          </p:spPr>
          <p:txBody>
            <a:bodyPr rtlCol="0" anchor="ctr"/>
            <a:lstStyle/>
            <a:p>
              <a:pPr defTabSz="1007943">
                <a:defRPr/>
              </a:pPr>
              <a:endParaRPr lang="en-US" sz="1102" dirty="0">
                <a:solidFill>
                  <a:srgbClr val="353D30"/>
                </a:solidFill>
                <a:latin typeface="Interstate-Light"/>
              </a:endParaRPr>
            </a:p>
          </p:txBody>
        </p:sp>
        <p:sp>
          <p:nvSpPr>
            <p:cNvPr id="38" name="Freeform: Shape 37">
              <a:extLst>
                <a:ext uri="{FF2B5EF4-FFF2-40B4-BE49-F238E27FC236}">
                  <a16:creationId xmlns:a16="http://schemas.microsoft.com/office/drawing/2014/main" id="{09BD8458-78D1-4255-8747-416C240EF2A1}"/>
                </a:ext>
              </a:extLst>
            </p:cNvPr>
            <p:cNvSpPr/>
            <p:nvPr/>
          </p:nvSpPr>
          <p:spPr>
            <a:xfrm>
              <a:off x="4299982" y="7043441"/>
              <a:ext cx="276225" cy="190500"/>
            </a:xfrm>
            <a:custGeom>
              <a:avLst/>
              <a:gdLst>
                <a:gd name="connsiteX0" fmla="*/ 180880 w 276225"/>
                <a:gd name="connsiteY0" fmla="*/ 180689 h 190500"/>
                <a:gd name="connsiteX1" fmla="*/ 180880 w 276225"/>
                <a:gd name="connsiteY1" fmla="*/ 168783 h 190500"/>
                <a:gd name="connsiteX2" fmla="*/ 113443 w 276225"/>
                <a:gd name="connsiteY2" fmla="*/ 168783 h 190500"/>
                <a:gd name="connsiteX3" fmla="*/ 113443 w 276225"/>
                <a:gd name="connsiteY3" fmla="*/ 197263 h 190500"/>
                <a:gd name="connsiteX4" fmla="*/ 277178 w 276225"/>
                <a:gd name="connsiteY4" fmla="*/ 197263 h 190500"/>
                <a:gd name="connsiteX5" fmla="*/ 280607 w 276225"/>
                <a:gd name="connsiteY5" fmla="*/ 161735 h 190500"/>
                <a:gd name="connsiteX6" fmla="*/ 140303 w 276225"/>
                <a:gd name="connsiteY6" fmla="*/ 0 h 190500"/>
                <a:gd name="connsiteX7" fmla="*/ 0 w 276225"/>
                <a:gd name="connsiteY7" fmla="*/ 161735 h 190500"/>
                <a:gd name="connsiteX8" fmla="*/ 3524 w 276225"/>
                <a:gd name="connsiteY8" fmla="*/ 197834 h 190500"/>
                <a:gd name="connsiteX9" fmla="*/ 74581 w 276225"/>
                <a:gd name="connsiteY9" fmla="*/ 197834 h 190500"/>
                <a:gd name="connsiteX10" fmla="*/ 102394 w 276225"/>
                <a:gd name="connsiteY10" fmla="*/ 140113 h 190500"/>
                <a:gd name="connsiteX11" fmla="*/ 73819 w 276225"/>
                <a:gd name="connsiteY11" fmla="*/ 73438 h 190500"/>
                <a:gd name="connsiteX12" fmla="*/ 118301 w 276225"/>
                <a:gd name="connsiteY12" fmla="*/ 128968 h 190500"/>
                <a:gd name="connsiteX13" fmla="*/ 201644 w 276225"/>
                <a:gd name="connsiteY13" fmla="*/ 168688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6225" h="190500">
                  <a:moveTo>
                    <a:pt x="180880" y="180689"/>
                  </a:moveTo>
                  <a:lnTo>
                    <a:pt x="180880" y="168783"/>
                  </a:lnTo>
                  <a:lnTo>
                    <a:pt x="113443" y="168783"/>
                  </a:lnTo>
                  <a:lnTo>
                    <a:pt x="113443" y="197263"/>
                  </a:lnTo>
                  <a:lnTo>
                    <a:pt x="277178" y="197263"/>
                  </a:lnTo>
                  <a:cubicBezTo>
                    <a:pt x="279368" y="185833"/>
                    <a:pt x="280607" y="173927"/>
                    <a:pt x="280607" y="161735"/>
                  </a:cubicBezTo>
                  <a:cubicBezTo>
                    <a:pt x="280607" y="72390"/>
                    <a:pt x="217837" y="0"/>
                    <a:pt x="140303" y="0"/>
                  </a:cubicBezTo>
                  <a:cubicBezTo>
                    <a:pt x="62770" y="0"/>
                    <a:pt x="0" y="72390"/>
                    <a:pt x="0" y="161735"/>
                  </a:cubicBezTo>
                  <a:cubicBezTo>
                    <a:pt x="0" y="174117"/>
                    <a:pt x="1238" y="186214"/>
                    <a:pt x="3524" y="197834"/>
                  </a:cubicBezTo>
                  <a:lnTo>
                    <a:pt x="74581" y="197834"/>
                  </a:lnTo>
                  <a:cubicBezTo>
                    <a:pt x="74581" y="197834"/>
                    <a:pt x="77724" y="160782"/>
                    <a:pt x="102394" y="140113"/>
                  </a:cubicBezTo>
                  <a:cubicBezTo>
                    <a:pt x="92107" y="113919"/>
                    <a:pt x="73819" y="73438"/>
                    <a:pt x="73819" y="73438"/>
                  </a:cubicBezTo>
                  <a:lnTo>
                    <a:pt x="118301" y="128968"/>
                  </a:lnTo>
                  <a:cubicBezTo>
                    <a:pt x="118301" y="128968"/>
                    <a:pt x="177070" y="108299"/>
                    <a:pt x="201644" y="168688"/>
                  </a:cubicBezTo>
                </a:path>
              </a:pathLst>
            </a:custGeom>
            <a:grpFill/>
            <a:ln w="12700" cap="flat">
              <a:solidFill>
                <a:srgbClr val="51103C"/>
              </a:solidFill>
              <a:prstDash val="solid"/>
              <a:miter lim="800000"/>
            </a:ln>
          </p:spPr>
          <p:txBody>
            <a:bodyPr rtlCol="0" anchor="ctr"/>
            <a:lstStyle/>
            <a:p>
              <a:pPr defTabSz="1007943">
                <a:defRPr/>
              </a:pPr>
              <a:endParaRPr lang="en-US" sz="1102" dirty="0">
                <a:solidFill>
                  <a:srgbClr val="353D30"/>
                </a:solidFill>
                <a:latin typeface="Interstate-Light"/>
              </a:endParaRPr>
            </a:p>
          </p:txBody>
        </p:sp>
        <p:sp>
          <p:nvSpPr>
            <p:cNvPr id="39" name="Freeform: Shape 38">
              <a:extLst>
                <a:ext uri="{FF2B5EF4-FFF2-40B4-BE49-F238E27FC236}">
                  <a16:creationId xmlns:a16="http://schemas.microsoft.com/office/drawing/2014/main" id="{E2056AE1-E7E0-4F77-8EA3-2346E6284AB6}"/>
                </a:ext>
              </a:extLst>
            </p:cNvPr>
            <p:cNvSpPr/>
            <p:nvPr/>
          </p:nvSpPr>
          <p:spPr>
            <a:xfrm>
              <a:off x="4338748" y="7060586"/>
              <a:ext cx="219075" cy="114300"/>
            </a:xfrm>
            <a:custGeom>
              <a:avLst/>
              <a:gdLst>
                <a:gd name="connsiteX0" fmla="*/ 0 w 219075"/>
                <a:gd name="connsiteY0" fmla="*/ 77819 h 114300"/>
                <a:gd name="connsiteX1" fmla="*/ 93631 w 219075"/>
                <a:gd name="connsiteY1" fmla="*/ 0 h 114300"/>
                <a:gd name="connsiteX2" fmla="*/ 211931 w 219075"/>
                <a:gd name="connsiteY2" fmla="*/ 85725 h 114300"/>
                <a:gd name="connsiteX3" fmla="*/ 222218 w 219075"/>
                <a:gd name="connsiteY3" fmla="*/ 85725 h 114300"/>
                <a:gd name="connsiteX4" fmla="*/ 195263 w 219075"/>
                <a:gd name="connsiteY4" fmla="*/ 123063 h 114300"/>
                <a:gd name="connsiteX5" fmla="*/ 151638 w 219075"/>
                <a:gd name="connsiteY5" fmla="*/ 93726 h 114300"/>
                <a:gd name="connsiteX6" fmla="*/ 164306 w 219075"/>
                <a:gd name="connsiteY6" fmla="*/ 93726 h 114300"/>
                <a:gd name="connsiteX7" fmla="*/ 88106 w 219075"/>
                <a:gd name="connsiteY7" fmla="*/ 19907 h 114300"/>
                <a:gd name="connsiteX8" fmla="*/ 38862 w 219075"/>
                <a:gd name="connsiteY8" fmla="*/ 36576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075" h="114300">
                  <a:moveTo>
                    <a:pt x="0" y="77819"/>
                  </a:moveTo>
                  <a:cubicBezTo>
                    <a:pt x="0" y="77819"/>
                    <a:pt x="11906" y="0"/>
                    <a:pt x="93631" y="0"/>
                  </a:cubicBezTo>
                  <a:cubicBezTo>
                    <a:pt x="175355" y="0"/>
                    <a:pt x="211931" y="85725"/>
                    <a:pt x="211931" y="85725"/>
                  </a:cubicBezTo>
                  <a:lnTo>
                    <a:pt x="222218" y="85725"/>
                  </a:lnTo>
                  <a:lnTo>
                    <a:pt x="195263" y="123063"/>
                  </a:lnTo>
                  <a:lnTo>
                    <a:pt x="151638" y="93726"/>
                  </a:lnTo>
                  <a:lnTo>
                    <a:pt x="164306" y="93726"/>
                  </a:lnTo>
                  <a:cubicBezTo>
                    <a:pt x="164306" y="93726"/>
                    <a:pt x="147828" y="19907"/>
                    <a:pt x="88106" y="19907"/>
                  </a:cubicBezTo>
                  <a:cubicBezTo>
                    <a:pt x="61151" y="19907"/>
                    <a:pt x="38862" y="36576"/>
                    <a:pt x="38862" y="36576"/>
                  </a:cubicBezTo>
                </a:path>
              </a:pathLst>
            </a:custGeom>
            <a:grpFill/>
            <a:ln w="12700" cap="flat">
              <a:solidFill>
                <a:srgbClr val="51103C"/>
              </a:solidFill>
              <a:prstDash val="solid"/>
              <a:miter lim="800000"/>
            </a:ln>
          </p:spPr>
          <p:txBody>
            <a:bodyPr rtlCol="0" anchor="ctr"/>
            <a:lstStyle/>
            <a:p>
              <a:pPr defTabSz="1007943">
                <a:defRPr/>
              </a:pPr>
              <a:endParaRPr lang="en-US" sz="1102" dirty="0">
                <a:solidFill>
                  <a:srgbClr val="353D30"/>
                </a:solidFill>
                <a:latin typeface="Interstate-Light"/>
              </a:endParaRPr>
            </a:p>
          </p:txBody>
        </p:sp>
      </p:grpSp>
      <p:grpSp>
        <p:nvGrpSpPr>
          <p:cNvPr id="40" name="Group 39">
            <a:extLst>
              <a:ext uri="{FF2B5EF4-FFF2-40B4-BE49-F238E27FC236}">
                <a16:creationId xmlns:a16="http://schemas.microsoft.com/office/drawing/2014/main" id="{E1E69140-A875-42BC-9F58-E7808F789B38}"/>
              </a:ext>
            </a:extLst>
          </p:cNvPr>
          <p:cNvGrpSpPr/>
          <p:nvPr/>
        </p:nvGrpSpPr>
        <p:grpSpPr>
          <a:xfrm>
            <a:off x="1640156" y="2385309"/>
            <a:ext cx="579368" cy="641388"/>
            <a:chOff x="4485095" y="5655899"/>
            <a:chExt cx="294179" cy="325671"/>
          </a:xfrm>
          <a:noFill/>
        </p:grpSpPr>
        <p:sp>
          <p:nvSpPr>
            <p:cNvPr id="41" name="Freeform: Shape 40">
              <a:extLst>
                <a:ext uri="{FF2B5EF4-FFF2-40B4-BE49-F238E27FC236}">
                  <a16:creationId xmlns:a16="http://schemas.microsoft.com/office/drawing/2014/main" id="{41FEAB97-1069-4010-B32A-B250DDF5F45B}"/>
                </a:ext>
              </a:extLst>
            </p:cNvPr>
            <p:cNvSpPr/>
            <p:nvPr/>
          </p:nvSpPr>
          <p:spPr>
            <a:xfrm>
              <a:off x="4563312" y="5655899"/>
              <a:ext cx="169945" cy="302124"/>
            </a:xfrm>
            <a:custGeom>
              <a:avLst/>
              <a:gdLst>
                <a:gd name="connsiteX0" fmla="*/ 0 w 169945"/>
                <a:gd name="connsiteY0" fmla="*/ 56837 h 302124"/>
                <a:gd name="connsiteX1" fmla="*/ 149929 w 169945"/>
                <a:gd name="connsiteY1" fmla="*/ 16617 h 302124"/>
                <a:gd name="connsiteX2" fmla="*/ 149929 w 169945"/>
                <a:gd name="connsiteY2" fmla="*/ 0 h 302124"/>
                <a:gd name="connsiteX3" fmla="*/ 187317 w 169945"/>
                <a:gd name="connsiteY3" fmla="*/ 0 h 302124"/>
                <a:gd name="connsiteX4" fmla="*/ 187317 w 169945"/>
                <a:gd name="connsiteY4" fmla="*/ 69677 h 302124"/>
                <a:gd name="connsiteX5" fmla="*/ 151440 w 169945"/>
                <a:gd name="connsiteY5" fmla="*/ 69677 h 302124"/>
                <a:gd name="connsiteX6" fmla="*/ 151440 w 169945"/>
                <a:gd name="connsiteY6" fmla="*/ 55704 h 302124"/>
                <a:gd name="connsiteX7" fmla="*/ 128592 w 169945"/>
                <a:gd name="connsiteY7" fmla="*/ 89504 h 302124"/>
                <a:gd name="connsiteX8" fmla="*/ 128592 w 169945"/>
                <a:gd name="connsiteY8" fmla="*/ 312888 h 302124"/>
                <a:gd name="connsiteX9" fmla="*/ 93659 w 169945"/>
                <a:gd name="connsiteY9" fmla="*/ 312888 h 302124"/>
                <a:gd name="connsiteX10" fmla="*/ 93659 w 169945"/>
                <a:gd name="connsiteY10" fmla="*/ 58725 h 302124"/>
                <a:gd name="connsiteX11" fmla="*/ 0 w 169945"/>
                <a:gd name="connsiteY11" fmla="*/ 56837 h 302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9945" h="302124">
                  <a:moveTo>
                    <a:pt x="0" y="56837"/>
                  </a:moveTo>
                  <a:cubicBezTo>
                    <a:pt x="0" y="56837"/>
                    <a:pt x="51928" y="-4532"/>
                    <a:pt x="149929" y="16617"/>
                  </a:cubicBezTo>
                  <a:cubicBezTo>
                    <a:pt x="149929" y="7553"/>
                    <a:pt x="149929" y="0"/>
                    <a:pt x="149929" y="0"/>
                  </a:cubicBezTo>
                  <a:lnTo>
                    <a:pt x="187317" y="0"/>
                  </a:lnTo>
                  <a:lnTo>
                    <a:pt x="187317" y="69677"/>
                  </a:lnTo>
                  <a:lnTo>
                    <a:pt x="151440" y="69677"/>
                  </a:lnTo>
                  <a:lnTo>
                    <a:pt x="151440" y="55704"/>
                  </a:lnTo>
                  <a:lnTo>
                    <a:pt x="128592" y="89504"/>
                  </a:lnTo>
                  <a:lnTo>
                    <a:pt x="128592" y="312888"/>
                  </a:lnTo>
                  <a:lnTo>
                    <a:pt x="93659" y="312888"/>
                  </a:lnTo>
                  <a:lnTo>
                    <a:pt x="93659" y="58725"/>
                  </a:lnTo>
                  <a:cubicBezTo>
                    <a:pt x="93659" y="58725"/>
                    <a:pt x="69678" y="44563"/>
                    <a:pt x="0" y="56837"/>
                  </a:cubicBezTo>
                  <a:close/>
                </a:path>
              </a:pathLst>
            </a:custGeom>
            <a:grpFill/>
            <a:ln w="12700" cap="flat">
              <a:solidFill>
                <a:srgbClr val="43113B"/>
              </a:solidFill>
              <a:prstDash val="solid"/>
              <a:miter lim="800000"/>
            </a:ln>
          </p:spPr>
          <p:txBody>
            <a:bodyPr rtlCol="0" anchor="ctr"/>
            <a:lstStyle/>
            <a:p>
              <a:pPr defTabSz="1007943">
                <a:defRPr/>
              </a:pPr>
              <a:endParaRPr lang="en-US" sz="1102" dirty="0">
                <a:solidFill>
                  <a:srgbClr val="353D30"/>
                </a:solidFill>
                <a:latin typeface="Interstate-Light"/>
              </a:endParaRPr>
            </a:p>
          </p:txBody>
        </p:sp>
        <p:sp>
          <p:nvSpPr>
            <p:cNvPr id="42" name="Freeform: Shape 41">
              <a:extLst>
                <a:ext uri="{FF2B5EF4-FFF2-40B4-BE49-F238E27FC236}">
                  <a16:creationId xmlns:a16="http://schemas.microsoft.com/office/drawing/2014/main" id="{13184FD3-D177-44E7-A5FC-B5763FE008E1}"/>
                </a:ext>
              </a:extLst>
            </p:cNvPr>
            <p:cNvSpPr/>
            <p:nvPr/>
          </p:nvSpPr>
          <p:spPr>
            <a:xfrm>
              <a:off x="4729291" y="5725765"/>
              <a:ext cx="18883" cy="113297"/>
            </a:xfrm>
            <a:custGeom>
              <a:avLst/>
              <a:gdLst>
                <a:gd name="connsiteX0" fmla="*/ 19827 w 18882"/>
                <a:gd name="connsiteY0" fmla="*/ 128403 h 113296"/>
                <a:gd name="connsiteX1" fmla="*/ 0 w 18882"/>
                <a:gd name="connsiteY1" fmla="*/ 0 h 113296"/>
              </a:gdLst>
              <a:ahLst/>
              <a:cxnLst>
                <a:cxn ang="0">
                  <a:pos x="connsiteX0" y="connsiteY0"/>
                </a:cxn>
                <a:cxn ang="0">
                  <a:pos x="connsiteX1" y="connsiteY1"/>
                </a:cxn>
              </a:cxnLst>
              <a:rect l="l" t="t" r="r" b="b"/>
              <a:pathLst>
                <a:path w="18882" h="113296">
                  <a:moveTo>
                    <a:pt x="19827" y="128403"/>
                  </a:moveTo>
                  <a:lnTo>
                    <a:pt x="0" y="0"/>
                  </a:lnTo>
                </a:path>
              </a:pathLst>
            </a:custGeom>
            <a:grpFill/>
            <a:ln w="12700" cap="flat">
              <a:solidFill>
                <a:srgbClr val="43113B"/>
              </a:solidFill>
              <a:prstDash val="solid"/>
              <a:miter lim="800000"/>
            </a:ln>
          </p:spPr>
          <p:txBody>
            <a:bodyPr rtlCol="0" anchor="ctr"/>
            <a:lstStyle/>
            <a:p>
              <a:pPr defTabSz="1007943">
                <a:defRPr/>
              </a:pPr>
              <a:endParaRPr lang="en-US" sz="1102" dirty="0">
                <a:solidFill>
                  <a:srgbClr val="353D30"/>
                </a:solidFill>
                <a:latin typeface="Interstate-Light"/>
              </a:endParaRPr>
            </a:p>
          </p:txBody>
        </p:sp>
        <p:sp>
          <p:nvSpPr>
            <p:cNvPr id="43" name="Freeform: Shape 42">
              <a:extLst>
                <a:ext uri="{FF2B5EF4-FFF2-40B4-BE49-F238E27FC236}">
                  <a16:creationId xmlns:a16="http://schemas.microsoft.com/office/drawing/2014/main" id="{72E611A3-94BA-49A5-898E-E2B217B52C8F}"/>
                </a:ext>
              </a:extLst>
            </p:cNvPr>
            <p:cNvSpPr/>
            <p:nvPr/>
          </p:nvSpPr>
          <p:spPr>
            <a:xfrm>
              <a:off x="4722626" y="5849391"/>
              <a:ext cx="56648" cy="132179"/>
            </a:xfrm>
            <a:custGeom>
              <a:avLst/>
              <a:gdLst>
                <a:gd name="connsiteX0" fmla="*/ 72566 w 56648"/>
                <a:gd name="connsiteY0" fmla="*/ 110143 h 132179"/>
                <a:gd name="connsiteX1" fmla="*/ 54250 w 56648"/>
                <a:gd name="connsiteY1" fmla="*/ 23093 h 132179"/>
                <a:gd name="connsiteX2" fmla="*/ 61047 w 56648"/>
                <a:gd name="connsiteY2" fmla="*/ 9686 h 132179"/>
                <a:gd name="connsiteX3" fmla="*/ 46508 w 56648"/>
                <a:gd name="connsiteY3" fmla="*/ 245 h 132179"/>
                <a:gd name="connsiteX4" fmla="*/ 9686 w 56648"/>
                <a:gd name="connsiteY4" fmla="*/ 7987 h 132179"/>
                <a:gd name="connsiteX5" fmla="*/ 245 w 56648"/>
                <a:gd name="connsiteY5" fmla="*/ 22527 h 132179"/>
                <a:gd name="connsiteX6" fmla="*/ 11952 w 56648"/>
                <a:gd name="connsiteY6" fmla="*/ 31968 h 132179"/>
                <a:gd name="connsiteX7" fmla="*/ 30269 w 56648"/>
                <a:gd name="connsiteY7" fmla="*/ 119018 h 132179"/>
                <a:gd name="connsiteX8" fmla="*/ 51795 w 56648"/>
                <a:gd name="connsiteY8" fmla="*/ 133180 h 132179"/>
                <a:gd name="connsiteX9" fmla="*/ 58215 w 56648"/>
                <a:gd name="connsiteY9" fmla="*/ 131858 h 132179"/>
                <a:gd name="connsiteX10" fmla="*/ 72566 w 56648"/>
                <a:gd name="connsiteY10" fmla="*/ 110143 h 132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648" h="132179">
                  <a:moveTo>
                    <a:pt x="72566" y="110143"/>
                  </a:moveTo>
                  <a:lnTo>
                    <a:pt x="54250" y="23093"/>
                  </a:lnTo>
                  <a:cubicBezTo>
                    <a:pt x="59159" y="20638"/>
                    <a:pt x="62369" y="15351"/>
                    <a:pt x="61047" y="9686"/>
                  </a:cubicBezTo>
                  <a:cubicBezTo>
                    <a:pt x="59726" y="3077"/>
                    <a:pt x="53117" y="-1077"/>
                    <a:pt x="46508" y="245"/>
                  </a:cubicBezTo>
                  <a:lnTo>
                    <a:pt x="9686" y="7987"/>
                  </a:lnTo>
                  <a:cubicBezTo>
                    <a:pt x="3077" y="9309"/>
                    <a:pt x="-1077" y="15918"/>
                    <a:pt x="245" y="22527"/>
                  </a:cubicBezTo>
                  <a:cubicBezTo>
                    <a:pt x="1378" y="28191"/>
                    <a:pt x="6476" y="31779"/>
                    <a:pt x="11952" y="31968"/>
                  </a:cubicBezTo>
                  <a:lnTo>
                    <a:pt x="30269" y="119018"/>
                  </a:lnTo>
                  <a:cubicBezTo>
                    <a:pt x="32346" y="128837"/>
                    <a:pt x="41976" y="135257"/>
                    <a:pt x="51795" y="133180"/>
                  </a:cubicBezTo>
                  <a:lnTo>
                    <a:pt x="58215" y="131858"/>
                  </a:lnTo>
                  <a:cubicBezTo>
                    <a:pt x="68223" y="129781"/>
                    <a:pt x="74643" y="119962"/>
                    <a:pt x="72566" y="110143"/>
                  </a:cubicBezTo>
                  <a:close/>
                </a:path>
              </a:pathLst>
            </a:custGeom>
            <a:grpFill/>
            <a:ln w="12700" cap="flat">
              <a:solidFill>
                <a:srgbClr val="43113B"/>
              </a:solidFill>
              <a:prstDash val="solid"/>
              <a:miter lim="800000"/>
            </a:ln>
          </p:spPr>
          <p:txBody>
            <a:bodyPr rtlCol="0" anchor="ctr"/>
            <a:lstStyle/>
            <a:p>
              <a:pPr defTabSz="1007943">
                <a:defRPr/>
              </a:pPr>
              <a:endParaRPr lang="en-US" sz="1102" dirty="0">
                <a:solidFill>
                  <a:srgbClr val="353D30"/>
                </a:solidFill>
                <a:latin typeface="Interstate-Light"/>
              </a:endParaRPr>
            </a:p>
          </p:txBody>
        </p:sp>
        <p:sp>
          <p:nvSpPr>
            <p:cNvPr id="44" name="Freeform: Shape 43">
              <a:extLst>
                <a:ext uri="{FF2B5EF4-FFF2-40B4-BE49-F238E27FC236}">
                  <a16:creationId xmlns:a16="http://schemas.microsoft.com/office/drawing/2014/main" id="{4F9B46B2-7A2E-4859-A6D0-704F4B4F71E4}"/>
                </a:ext>
              </a:extLst>
            </p:cNvPr>
            <p:cNvSpPr/>
            <p:nvPr/>
          </p:nvSpPr>
          <p:spPr>
            <a:xfrm>
              <a:off x="4485095" y="5716676"/>
              <a:ext cx="151062" cy="264359"/>
            </a:xfrm>
            <a:custGeom>
              <a:avLst/>
              <a:gdLst>
                <a:gd name="connsiteX0" fmla="*/ 94456 w 151062"/>
                <a:gd name="connsiteY0" fmla="*/ 86319 h 264358"/>
                <a:gd name="connsiteX1" fmla="*/ 113717 w 151062"/>
                <a:gd name="connsiteY1" fmla="*/ 13998 h 264358"/>
                <a:gd name="connsiteX2" fmla="*/ 94456 w 151062"/>
                <a:gd name="connsiteY2" fmla="*/ 8900 h 264358"/>
                <a:gd name="connsiteX3" fmla="*/ 78217 w 151062"/>
                <a:gd name="connsiteY3" fmla="*/ 103880 h 264358"/>
                <a:gd name="connsiteX4" fmla="*/ 420 w 151062"/>
                <a:gd name="connsiteY4" fmla="*/ 223597 h 264358"/>
                <a:gd name="connsiteX5" fmla="*/ 8540 w 151062"/>
                <a:gd name="connsiteY5" fmla="*/ 242102 h 264358"/>
                <a:gd name="connsiteX6" fmla="*/ 30255 w 151062"/>
                <a:gd name="connsiteY6" fmla="*/ 222842 h 264358"/>
                <a:gd name="connsiteX7" fmla="*/ 98610 w 151062"/>
                <a:gd name="connsiteY7" fmla="*/ 128050 h 264358"/>
                <a:gd name="connsiteX8" fmla="*/ 103520 w 151062"/>
                <a:gd name="connsiteY8" fmla="*/ 232472 h 264358"/>
                <a:gd name="connsiteX9" fmla="*/ 118060 w 151062"/>
                <a:gd name="connsiteY9" fmla="*/ 266083 h 264358"/>
                <a:gd name="connsiteX10" fmla="*/ 134110 w 151062"/>
                <a:gd name="connsiteY10" fmla="*/ 216044 h 264358"/>
                <a:gd name="connsiteX11" fmla="*/ 125990 w 151062"/>
                <a:gd name="connsiteY11" fmla="*/ 114455 h 264358"/>
                <a:gd name="connsiteX12" fmla="*/ 163001 w 151062"/>
                <a:gd name="connsiteY12" fmla="*/ 13998 h 264358"/>
                <a:gd name="connsiteX13" fmla="*/ 146950 w 151062"/>
                <a:gd name="connsiteY13" fmla="*/ 31748 h 264358"/>
                <a:gd name="connsiteX14" fmla="*/ 112395 w 151062"/>
                <a:gd name="connsiteY14" fmla="*/ 95761 h 264358"/>
                <a:gd name="connsiteX15" fmla="*/ 94456 w 151062"/>
                <a:gd name="connsiteY15" fmla="*/ 86319 h 264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1062" h="264358">
                  <a:moveTo>
                    <a:pt x="94456" y="86319"/>
                  </a:moveTo>
                  <a:cubicBezTo>
                    <a:pt x="94456" y="86319"/>
                    <a:pt x="67643" y="34014"/>
                    <a:pt x="113717" y="13998"/>
                  </a:cubicBezTo>
                  <a:cubicBezTo>
                    <a:pt x="113717" y="13998"/>
                    <a:pt x="112961" y="-13759"/>
                    <a:pt x="94456" y="8900"/>
                  </a:cubicBezTo>
                  <a:cubicBezTo>
                    <a:pt x="75951" y="31559"/>
                    <a:pt x="48382" y="62149"/>
                    <a:pt x="78217" y="103880"/>
                  </a:cubicBezTo>
                  <a:cubicBezTo>
                    <a:pt x="78217" y="103880"/>
                    <a:pt x="12505" y="147311"/>
                    <a:pt x="420" y="223597"/>
                  </a:cubicBezTo>
                  <a:cubicBezTo>
                    <a:pt x="420" y="223597"/>
                    <a:pt x="-2790" y="238892"/>
                    <a:pt x="8540" y="242102"/>
                  </a:cubicBezTo>
                  <a:cubicBezTo>
                    <a:pt x="19869" y="245312"/>
                    <a:pt x="25345" y="242858"/>
                    <a:pt x="30255" y="222842"/>
                  </a:cubicBezTo>
                  <a:cubicBezTo>
                    <a:pt x="35164" y="202826"/>
                    <a:pt x="51970" y="141646"/>
                    <a:pt x="98610" y="128050"/>
                  </a:cubicBezTo>
                  <a:cubicBezTo>
                    <a:pt x="98610" y="128050"/>
                    <a:pt x="117871" y="189042"/>
                    <a:pt x="103520" y="232472"/>
                  </a:cubicBezTo>
                  <a:cubicBezTo>
                    <a:pt x="88980" y="275903"/>
                    <a:pt x="114850" y="267594"/>
                    <a:pt x="118060" y="266083"/>
                  </a:cubicBezTo>
                  <a:cubicBezTo>
                    <a:pt x="121270" y="264573"/>
                    <a:pt x="134110" y="249278"/>
                    <a:pt x="134110" y="216044"/>
                  </a:cubicBezTo>
                  <a:cubicBezTo>
                    <a:pt x="134110" y="182810"/>
                    <a:pt x="135809" y="133715"/>
                    <a:pt x="125990" y="114455"/>
                  </a:cubicBezTo>
                  <a:cubicBezTo>
                    <a:pt x="125990" y="114455"/>
                    <a:pt x="179051" y="89529"/>
                    <a:pt x="163001" y="13998"/>
                  </a:cubicBezTo>
                  <a:cubicBezTo>
                    <a:pt x="163001" y="13998"/>
                    <a:pt x="143740" y="12299"/>
                    <a:pt x="146950" y="31748"/>
                  </a:cubicBezTo>
                  <a:cubicBezTo>
                    <a:pt x="150160" y="51197"/>
                    <a:pt x="155070" y="88397"/>
                    <a:pt x="112395" y="95761"/>
                  </a:cubicBezTo>
                  <a:lnTo>
                    <a:pt x="94456" y="86319"/>
                  </a:lnTo>
                  <a:close/>
                </a:path>
              </a:pathLst>
            </a:custGeom>
            <a:grpFill/>
            <a:ln w="12700" cap="flat">
              <a:solidFill>
                <a:srgbClr val="43113B"/>
              </a:solidFill>
              <a:prstDash val="solid"/>
              <a:miter lim="800000"/>
            </a:ln>
          </p:spPr>
          <p:txBody>
            <a:bodyPr rtlCol="0" anchor="ctr"/>
            <a:lstStyle/>
            <a:p>
              <a:pPr defTabSz="1007943">
                <a:defRPr/>
              </a:pPr>
              <a:endParaRPr lang="en-US" sz="1102" dirty="0">
                <a:solidFill>
                  <a:srgbClr val="353D30"/>
                </a:solidFill>
                <a:latin typeface="Interstate-Light"/>
              </a:endParaRPr>
            </a:p>
          </p:txBody>
        </p:sp>
      </p:grpSp>
      <p:sp>
        <p:nvSpPr>
          <p:cNvPr id="45" name="Rectangle 44">
            <a:extLst>
              <a:ext uri="{FF2B5EF4-FFF2-40B4-BE49-F238E27FC236}">
                <a16:creationId xmlns:a16="http://schemas.microsoft.com/office/drawing/2014/main" id="{8F7640E1-B08D-4BD8-8ABE-5BA29645CBD2}"/>
              </a:ext>
            </a:extLst>
          </p:cNvPr>
          <p:cNvSpPr/>
          <p:nvPr/>
        </p:nvSpPr>
        <p:spPr>
          <a:xfrm>
            <a:off x="500841" y="2998820"/>
            <a:ext cx="2873644" cy="22337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rtlCol="0" anchor="ctr"/>
          <a:lstStyle/>
          <a:p>
            <a:r>
              <a:rPr lang="en-US" sz="1543" b="1" dirty="0">
                <a:cs typeface="Segoe UI Semilight"/>
              </a:rPr>
              <a:t>Phased implementation approach is maintained:</a:t>
            </a:r>
          </a:p>
          <a:p>
            <a:pPr marL="314982" indent="-314982">
              <a:buFont typeface="Arial" panose="020B0604020202020204" pitchFamily="34" charset="0"/>
              <a:buChar char="•"/>
            </a:pPr>
            <a:r>
              <a:rPr lang="en-US" sz="1543" dirty="0">
                <a:cs typeface="Segoe UI Semilight"/>
              </a:rPr>
              <a:t>Platform go-lives to deliver require capabilities</a:t>
            </a:r>
          </a:p>
          <a:p>
            <a:pPr marL="314982" indent="-314982">
              <a:buFont typeface="Arial" panose="020B0604020202020204" pitchFamily="34" charset="0"/>
              <a:buChar char="•"/>
            </a:pPr>
            <a:r>
              <a:rPr lang="en-US" sz="1543" dirty="0">
                <a:cs typeface="Segoe UI Semilight"/>
              </a:rPr>
              <a:t>5MS and GS implementations aligned to Rule Commencement</a:t>
            </a:r>
          </a:p>
        </p:txBody>
      </p:sp>
      <p:sp>
        <p:nvSpPr>
          <p:cNvPr id="46" name="Rectangle 45">
            <a:extLst>
              <a:ext uri="{FF2B5EF4-FFF2-40B4-BE49-F238E27FC236}">
                <a16:creationId xmlns:a16="http://schemas.microsoft.com/office/drawing/2014/main" id="{EB2D649A-10CE-4183-A738-9451F622D672}"/>
              </a:ext>
            </a:extLst>
          </p:cNvPr>
          <p:cNvSpPr/>
          <p:nvPr/>
        </p:nvSpPr>
        <p:spPr>
          <a:xfrm>
            <a:off x="3447018" y="2949571"/>
            <a:ext cx="3501195" cy="3276258"/>
          </a:xfrm>
          <a:prstGeom prst="rect">
            <a:avLst/>
          </a:prstGeom>
          <a:noFill/>
          <a:ln>
            <a:noFill/>
          </a:ln>
        </p:spPr>
        <p:style>
          <a:lnRef idx="2">
            <a:schemeClr val="accent2"/>
          </a:lnRef>
          <a:fillRef idx="1">
            <a:schemeClr val="lt1"/>
          </a:fillRef>
          <a:effectRef idx="0">
            <a:schemeClr val="accent2"/>
          </a:effectRef>
          <a:fontRef idx="minor">
            <a:schemeClr val="dk1"/>
          </a:fontRef>
        </p:style>
        <p:txBody>
          <a:bodyPr rtlCol="0" anchor="ctr"/>
          <a:lstStyle/>
          <a:p>
            <a:r>
              <a:rPr lang="en-US" sz="1543" b="1" dirty="0">
                <a:cs typeface="Segoe UI Semilight"/>
              </a:rPr>
              <a:t>Limited impact to Transition timeframes and windows:</a:t>
            </a:r>
          </a:p>
          <a:p>
            <a:pPr marL="314982" indent="-314982">
              <a:buFont typeface="Arial" panose="020B0604020202020204" pitchFamily="34" charset="0"/>
              <a:buChar char="•"/>
            </a:pPr>
            <a:r>
              <a:rPr lang="en-US" sz="1543" dirty="0">
                <a:cs typeface="Segoe UI Semilight"/>
              </a:rPr>
              <a:t>Shorter deferral has reduced the need for a “2 speed” transition</a:t>
            </a:r>
          </a:p>
          <a:p>
            <a:pPr marL="314982" indent="-314982">
              <a:buFont typeface="Arial" panose="020B0604020202020204" pitchFamily="34" charset="0"/>
              <a:buChar char="•"/>
            </a:pPr>
            <a:r>
              <a:rPr lang="en-US" sz="1543" dirty="0">
                <a:cs typeface="Segoe UI Semilight"/>
              </a:rPr>
              <a:t>Bidding transition period extends from 1 Apr to 1 Oct 2021</a:t>
            </a:r>
          </a:p>
          <a:p>
            <a:pPr marL="314982" indent="-314982">
              <a:buFont typeface="Arial" panose="020B0604020202020204" pitchFamily="34" charset="0"/>
              <a:buChar char="•"/>
            </a:pPr>
            <a:r>
              <a:rPr lang="en-US" sz="1543" dirty="0">
                <a:cs typeface="Segoe UI Semilight"/>
              </a:rPr>
              <a:t>Transition approach will continue to support commencement of transition activities as early as possible (subject to appropriate counter party agreements)</a:t>
            </a:r>
          </a:p>
        </p:txBody>
      </p:sp>
      <p:sp>
        <p:nvSpPr>
          <p:cNvPr id="48" name="Rectangle 47">
            <a:extLst>
              <a:ext uri="{FF2B5EF4-FFF2-40B4-BE49-F238E27FC236}">
                <a16:creationId xmlns:a16="http://schemas.microsoft.com/office/drawing/2014/main" id="{C12F4ED0-A0BD-4D46-B684-FCA048A1DDF6}"/>
              </a:ext>
            </a:extLst>
          </p:cNvPr>
          <p:cNvSpPr/>
          <p:nvPr/>
        </p:nvSpPr>
        <p:spPr>
          <a:xfrm>
            <a:off x="6855990" y="2682816"/>
            <a:ext cx="3250311" cy="3276258"/>
          </a:xfrm>
          <a:prstGeom prst="rect">
            <a:avLst/>
          </a:prstGeom>
          <a:noFill/>
          <a:ln>
            <a:noFill/>
          </a:ln>
        </p:spPr>
        <p:style>
          <a:lnRef idx="2">
            <a:schemeClr val="accent2"/>
          </a:lnRef>
          <a:fillRef idx="1">
            <a:schemeClr val="lt1"/>
          </a:fillRef>
          <a:effectRef idx="0">
            <a:schemeClr val="accent2"/>
          </a:effectRef>
          <a:fontRef idx="minor">
            <a:schemeClr val="dk1"/>
          </a:fontRef>
        </p:style>
        <p:txBody>
          <a:bodyPr rtlCol="0" anchor="ctr"/>
          <a:lstStyle/>
          <a:p>
            <a:r>
              <a:rPr lang="en-US" sz="1543" b="1" dirty="0">
                <a:cs typeface="Segoe UI Semilight"/>
              </a:rPr>
              <a:t>Metering Transition:</a:t>
            </a:r>
          </a:p>
          <a:p>
            <a:pPr marL="314982" indent="-314982">
              <a:buFont typeface="Arial" panose="020B0604020202020204" pitchFamily="34" charset="0"/>
              <a:buChar char="•"/>
            </a:pPr>
            <a:r>
              <a:rPr lang="en-US" sz="1543" dirty="0">
                <a:cs typeface="Segoe UI Semilight"/>
              </a:rPr>
              <a:t>Plan to be revised to take into consideration new Rule Commencement requirements</a:t>
            </a:r>
          </a:p>
          <a:p>
            <a:pPr marL="314982" indent="-314982">
              <a:buFont typeface="Arial" panose="020B0604020202020204" pitchFamily="34" charset="0"/>
              <a:buChar char="•"/>
            </a:pPr>
            <a:r>
              <a:rPr lang="en-US" sz="1543" dirty="0">
                <a:cs typeface="Segoe UI Semilight"/>
              </a:rPr>
              <a:t>Participants plans may need to be revised, with progress reported against new timings</a:t>
            </a:r>
          </a:p>
          <a:p>
            <a:pPr marL="314982" indent="-314982">
              <a:buFont typeface="Arial" panose="020B0604020202020204" pitchFamily="34" charset="0"/>
              <a:buChar char="•"/>
            </a:pPr>
            <a:r>
              <a:rPr lang="en-US" sz="1543" dirty="0">
                <a:cs typeface="Segoe UI Semilight"/>
              </a:rPr>
              <a:t>Participant accreditation timings to be reviewed</a:t>
            </a:r>
          </a:p>
        </p:txBody>
      </p:sp>
      <p:pic>
        <p:nvPicPr>
          <p:cNvPr id="52" name="Graphic 51" descr="Arrow Slight curve">
            <a:extLst>
              <a:ext uri="{FF2B5EF4-FFF2-40B4-BE49-F238E27FC236}">
                <a16:creationId xmlns:a16="http://schemas.microsoft.com/office/drawing/2014/main" id="{314E6B04-09FA-49D5-8017-64EC4F66D59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49316" y="2242058"/>
            <a:ext cx="1007957" cy="1007957"/>
          </a:xfrm>
          <a:prstGeom prst="rect">
            <a:avLst/>
          </a:prstGeom>
        </p:spPr>
      </p:pic>
    </p:spTree>
    <p:extLst>
      <p:ext uri="{BB962C8B-B14F-4D97-AF65-F5344CB8AC3E}">
        <p14:creationId xmlns:p14="http://schemas.microsoft.com/office/powerpoint/2010/main" val="301278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E539C-2B60-4FEC-B01E-B96FFB3FA674}"/>
              </a:ext>
            </a:extLst>
          </p:cNvPr>
          <p:cNvSpPr>
            <a:spLocks noGrp="1"/>
          </p:cNvSpPr>
          <p:nvPr>
            <p:ph type="title"/>
          </p:nvPr>
        </p:nvSpPr>
        <p:spPr>
          <a:xfrm>
            <a:off x="500842" y="150495"/>
            <a:ext cx="9574706" cy="1310695"/>
          </a:xfrm>
        </p:spPr>
        <p:txBody>
          <a:bodyPr/>
          <a:lstStyle/>
          <a:p>
            <a:r>
              <a:rPr lang="en-AU" dirty="0"/>
              <a:t>Summary: Impact on market trials and readiness reporting </a:t>
            </a:r>
          </a:p>
        </p:txBody>
      </p:sp>
      <p:sp>
        <p:nvSpPr>
          <p:cNvPr id="6" name="Slide Number Placeholder 5">
            <a:extLst>
              <a:ext uri="{FF2B5EF4-FFF2-40B4-BE49-F238E27FC236}">
                <a16:creationId xmlns:a16="http://schemas.microsoft.com/office/drawing/2014/main" id="{9A13B6D3-3D36-43A2-B353-C024C464917A}"/>
              </a:ext>
            </a:extLst>
          </p:cNvPr>
          <p:cNvSpPr>
            <a:spLocks noGrp="1"/>
          </p:cNvSpPr>
          <p:nvPr>
            <p:ph type="sldNum" sz="quarter" idx="12"/>
          </p:nvPr>
        </p:nvSpPr>
        <p:spPr/>
        <p:txBody>
          <a:bodyPr/>
          <a:lstStyle/>
          <a:p>
            <a:fld id="{4EC81F68-4976-451A-B2E9-79BCBD2F70CC}" type="slidenum">
              <a:rPr lang="en-AU" smtClean="0"/>
              <a:t>17</a:t>
            </a:fld>
            <a:endParaRPr lang="en-AU" dirty="0"/>
          </a:p>
        </p:txBody>
      </p:sp>
      <p:sp>
        <p:nvSpPr>
          <p:cNvPr id="7" name="Rectangle 6">
            <a:extLst>
              <a:ext uri="{FF2B5EF4-FFF2-40B4-BE49-F238E27FC236}">
                <a16:creationId xmlns:a16="http://schemas.microsoft.com/office/drawing/2014/main" id="{12ED135A-BDDF-49F5-B7C9-1D4E43030FDE}"/>
              </a:ext>
            </a:extLst>
          </p:cNvPr>
          <p:cNvSpPr/>
          <p:nvPr/>
        </p:nvSpPr>
        <p:spPr>
          <a:xfrm>
            <a:off x="1478047" y="3458426"/>
            <a:ext cx="3197060" cy="2163943"/>
          </a:xfrm>
          <a:prstGeom prst="rect">
            <a:avLst/>
          </a:prstGeom>
          <a:noFill/>
          <a:ln>
            <a:noFill/>
          </a:ln>
        </p:spPr>
        <p:style>
          <a:lnRef idx="2">
            <a:schemeClr val="accent2"/>
          </a:lnRef>
          <a:fillRef idx="1">
            <a:schemeClr val="lt1"/>
          </a:fillRef>
          <a:effectRef idx="0">
            <a:schemeClr val="accent2"/>
          </a:effectRef>
          <a:fontRef idx="minor">
            <a:schemeClr val="dk1"/>
          </a:fontRef>
        </p:style>
        <p:txBody>
          <a:bodyPr rtlCol="0" anchor="ctr"/>
          <a:lstStyle/>
          <a:p>
            <a:r>
              <a:rPr lang="en-US" sz="1543" b="1" dirty="0">
                <a:cs typeface="Segoe UI Semilight"/>
              </a:rPr>
              <a:t>Industry Testing and Market Trials:</a:t>
            </a:r>
          </a:p>
          <a:p>
            <a:pPr marL="314982" indent="-314982">
              <a:buFont typeface="Arial" panose="020B0604020202020204" pitchFamily="34" charset="0"/>
              <a:buChar char="•"/>
            </a:pPr>
            <a:r>
              <a:rPr lang="en-US" sz="1543" dirty="0">
                <a:cs typeface="Segoe UI Semilight"/>
              </a:rPr>
              <a:t>Market Trials realigned with revised Rule Commencement dates</a:t>
            </a:r>
          </a:p>
          <a:p>
            <a:pPr marL="314982" indent="-314982">
              <a:buFont typeface="Arial" panose="020B0604020202020204" pitchFamily="34" charset="0"/>
              <a:buChar char="•"/>
            </a:pPr>
            <a:r>
              <a:rPr lang="en-US" sz="1543" dirty="0">
                <a:cs typeface="Segoe UI Semilight"/>
              </a:rPr>
              <a:t>Staging environment to be utilized for participant testing of all releases, in mode agreed with Industry</a:t>
            </a:r>
          </a:p>
          <a:p>
            <a:pPr marL="314982" indent="-314982">
              <a:buFont typeface="Arial" panose="020B0604020202020204" pitchFamily="34" charset="0"/>
              <a:buChar char="•"/>
            </a:pPr>
            <a:r>
              <a:rPr lang="en-US" sz="1543" dirty="0">
                <a:cs typeface="Segoe UI Semilight"/>
              </a:rPr>
              <a:t>Industry tests for platform deployments as per current strategy</a:t>
            </a:r>
            <a:endParaRPr lang="en-US" sz="1213" dirty="0">
              <a:cs typeface="Segoe UI Semilight"/>
            </a:endParaRPr>
          </a:p>
        </p:txBody>
      </p:sp>
      <p:grpSp>
        <p:nvGrpSpPr>
          <p:cNvPr id="8" name="Group 7">
            <a:extLst>
              <a:ext uri="{FF2B5EF4-FFF2-40B4-BE49-F238E27FC236}">
                <a16:creationId xmlns:a16="http://schemas.microsoft.com/office/drawing/2014/main" id="{8E0C11E5-EBDE-45A3-BDC7-7C4DA0A3FE0A}"/>
              </a:ext>
            </a:extLst>
          </p:cNvPr>
          <p:cNvGrpSpPr/>
          <p:nvPr/>
        </p:nvGrpSpPr>
        <p:grpSpPr>
          <a:xfrm>
            <a:off x="2524045" y="2323304"/>
            <a:ext cx="777956" cy="486227"/>
            <a:chOff x="7123082" y="4312090"/>
            <a:chExt cx="395017" cy="246886"/>
          </a:xfrm>
          <a:noFill/>
        </p:grpSpPr>
        <p:sp>
          <p:nvSpPr>
            <p:cNvPr id="9" name="Freeform: Shape 8">
              <a:extLst>
                <a:ext uri="{FF2B5EF4-FFF2-40B4-BE49-F238E27FC236}">
                  <a16:creationId xmlns:a16="http://schemas.microsoft.com/office/drawing/2014/main" id="{E658938A-62B5-4B20-B16E-CBBAAF5C24F0}"/>
                </a:ext>
              </a:extLst>
            </p:cNvPr>
            <p:cNvSpPr/>
            <p:nvPr/>
          </p:nvSpPr>
          <p:spPr>
            <a:xfrm>
              <a:off x="7123082" y="4312090"/>
              <a:ext cx="395017" cy="246886"/>
            </a:xfrm>
            <a:custGeom>
              <a:avLst/>
              <a:gdLst>
                <a:gd name="connsiteX0" fmla="*/ 30362 w 395017"/>
                <a:gd name="connsiteY0" fmla="*/ 190760 h 246885"/>
                <a:gd name="connsiteX1" fmla="*/ 30362 w 395017"/>
                <a:gd name="connsiteY1" fmla="*/ 0 h 246885"/>
                <a:gd name="connsiteX2" fmla="*/ 366785 w 395017"/>
                <a:gd name="connsiteY2" fmla="*/ 0 h 246885"/>
                <a:gd name="connsiteX3" fmla="*/ 366785 w 395017"/>
                <a:gd name="connsiteY3" fmla="*/ 218905 h 246885"/>
                <a:gd name="connsiteX4" fmla="*/ 242 w 395017"/>
                <a:gd name="connsiteY4" fmla="*/ 218905 h 246885"/>
                <a:gd name="connsiteX5" fmla="*/ 20322 w 395017"/>
                <a:gd name="connsiteY5" fmla="*/ 246063 h 246885"/>
                <a:gd name="connsiteX6" fmla="*/ 375837 w 395017"/>
                <a:gd name="connsiteY6" fmla="*/ 246063 h 246885"/>
                <a:gd name="connsiteX7" fmla="*/ 398880 w 395017"/>
                <a:gd name="connsiteY7" fmla="*/ 214955 h 246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5017" h="246885">
                  <a:moveTo>
                    <a:pt x="30362" y="190760"/>
                  </a:moveTo>
                  <a:lnTo>
                    <a:pt x="30362" y="0"/>
                  </a:lnTo>
                  <a:lnTo>
                    <a:pt x="366785" y="0"/>
                  </a:lnTo>
                  <a:lnTo>
                    <a:pt x="366785" y="218905"/>
                  </a:lnTo>
                  <a:lnTo>
                    <a:pt x="242" y="218905"/>
                  </a:lnTo>
                  <a:cubicBezTo>
                    <a:pt x="242" y="218905"/>
                    <a:pt x="-3709" y="243923"/>
                    <a:pt x="20322" y="246063"/>
                  </a:cubicBezTo>
                  <a:cubicBezTo>
                    <a:pt x="44352" y="248202"/>
                    <a:pt x="360859" y="246063"/>
                    <a:pt x="375837" y="246063"/>
                  </a:cubicBezTo>
                  <a:cubicBezTo>
                    <a:pt x="390815" y="246063"/>
                    <a:pt x="398880" y="214955"/>
                    <a:pt x="398880" y="214955"/>
                  </a:cubicBezTo>
                </a:path>
              </a:pathLst>
            </a:custGeom>
            <a:grpFill/>
            <a:ln w="12700" cap="flat">
              <a:solidFill>
                <a:srgbClr val="51103C"/>
              </a:solidFill>
              <a:prstDash val="solid"/>
              <a:miter lim="800000"/>
            </a:ln>
          </p:spPr>
          <p:txBody>
            <a:bodyPr rtlCol="0" anchor="ctr"/>
            <a:lstStyle/>
            <a:p>
              <a:pPr defTabSz="1007943">
                <a:defRPr/>
              </a:pPr>
              <a:endParaRPr lang="en-US" sz="1102" dirty="0">
                <a:solidFill>
                  <a:srgbClr val="353D30"/>
                </a:solidFill>
                <a:latin typeface="Interstate-Light"/>
              </a:endParaRPr>
            </a:p>
          </p:txBody>
        </p:sp>
        <p:sp>
          <p:nvSpPr>
            <p:cNvPr id="10" name="Freeform: Shape 9">
              <a:extLst>
                <a:ext uri="{FF2B5EF4-FFF2-40B4-BE49-F238E27FC236}">
                  <a16:creationId xmlns:a16="http://schemas.microsoft.com/office/drawing/2014/main" id="{D71DBF74-0BCB-4591-9733-70C570EDE656}"/>
                </a:ext>
              </a:extLst>
            </p:cNvPr>
            <p:cNvSpPr/>
            <p:nvPr/>
          </p:nvSpPr>
          <p:spPr>
            <a:xfrm>
              <a:off x="7259605" y="4356694"/>
              <a:ext cx="98754" cy="164590"/>
            </a:xfrm>
            <a:custGeom>
              <a:avLst/>
              <a:gdLst>
                <a:gd name="connsiteX0" fmla="*/ 75382 w 98754"/>
                <a:gd name="connsiteY0" fmla="*/ 96121 h 164590"/>
                <a:gd name="connsiteX1" fmla="*/ 102211 w 98754"/>
                <a:gd name="connsiteY1" fmla="*/ 55632 h 164590"/>
                <a:gd name="connsiteX2" fmla="*/ 50035 w 98754"/>
                <a:gd name="connsiteY2" fmla="*/ 0 h 164590"/>
                <a:gd name="connsiteX3" fmla="*/ 0 w 98754"/>
                <a:gd name="connsiteY3" fmla="*/ 58265 h 164590"/>
                <a:gd name="connsiteX4" fmla="*/ 30120 w 98754"/>
                <a:gd name="connsiteY4" fmla="*/ 99413 h 164590"/>
                <a:gd name="connsiteX5" fmla="*/ 30120 w 98754"/>
                <a:gd name="connsiteY5" fmla="*/ 123443 h 164590"/>
                <a:gd name="connsiteX6" fmla="*/ 76041 w 98754"/>
                <a:gd name="connsiteY6" fmla="*/ 123443 h 164590"/>
                <a:gd name="connsiteX7" fmla="*/ 76041 w 98754"/>
                <a:gd name="connsiteY7" fmla="*/ 147473 h 164590"/>
                <a:gd name="connsiteX8" fmla="*/ 50694 w 98754"/>
                <a:gd name="connsiteY8" fmla="*/ 172820 h 164590"/>
                <a:gd name="connsiteX9" fmla="*/ 25347 w 98754"/>
                <a:gd name="connsiteY9" fmla="*/ 145333 h 164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754" h="164590">
                  <a:moveTo>
                    <a:pt x="75382" y="96121"/>
                  </a:moveTo>
                  <a:cubicBezTo>
                    <a:pt x="75382" y="96121"/>
                    <a:pt x="102211" y="85752"/>
                    <a:pt x="102211" y="55632"/>
                  </a:cubicBezTo>
                  <a:cubicBezTo>
                    <a:pt x="102211" y="25512"/>
                    <a:pt x="88549" y="0"/>
                    <a:pt x="50035" y="0"/>
                  </a:cubicBezTo>
                  <a:cubicBezTo>
                    <a:pt x="11686" y="0"/>
                    <a:pt x="0" y="30943"/>
                    <a:pt x="0" y="58265"/>
                  </a:cubicBezTo>
                  <a:cubicBezTo>
                    <a:pt x="0" y="85587"/>
                    <a:pt x="30120" y="99413"/>
                    <a:pt x="30120" y="99413"/>
                  </a:cubicBezTo>
                  <a:lnTo>
                    <a:pt x="30120" y="123443"/>
                  </a:lnTo>
                  <a:lnTo>
                    <a:pt x="76041" y="123443"/>
                  </a:lnTo>
                  <a:cubicBezTo>
                    <a:pt x="76041" y="123443"/>
                    <a:pt x="76041" y="135787"/>
                    <a:pt x="76041" y="147473"/>
                  </a:cubicBezTo>
                  <a:cubicBezTo>
                    <a:pt x="76041" y="159159"/>
                    <a:pt x="69128" y="172820"/>
                    <a:pt x="50694" y="172820"/>
                  </a:cubicBezTo>
                  <a:cubicBezTo>
                    <a:pt x="32260" y="172820"/>
                    <a:pt x="25347" y="145333"/>
                    <a:pt x="25347" y="145333"/>
                  </a:cubicBezTo>
                </a:path>
              </a:pathLst>
            </a:custGeom>
            <a:grpFill/>
            <a:ln w="12700" cap="flat">
              <a:solidFill>
                <a:srgbClr val="51103C"/>
              </a:solidFill>
              <a:prstDash val="solid"/>
              <a:miter lim="800000"/>
            </a:ln>
          </p:spPr>
          <p:txBody>
            <a:bodyPr rtlCol="0" anchor="ctr"/>
            <a:lstStyle/>
            <a:p>
              <a:pPr defTabSz="1007943">
                <a:defRPr/>
              </a:pPr>
              <a:endParaRPr lang="en-US" sz="1102" dirty="0">
                <a:solidFill>
                  <a:srgbClr val="353D30"/>
                </a:solidFill>
                <a:latin typeface="Interstate-Light"/>
              </a:endParaRPr>
            </a:p>
          </p:txBody>
        </p:sp>
        <p:sp>
          <p:nvSpPr>
            <p:cNvPr id="11" name="Freeform: Shape 10">
              <a:extLst>
                <a:ext uri="{FF2B5EF4-FFF2-40B4-BE49-F238E27FC236}">
                  <a16:creationId xmlns:a16="http://schemas.microsoft.com/office/drawing/2014/main" id="{DE21A887-CDCE-4E71-89FD-EDAFFC023175}"/>
                </a:ext>
              </a:extLst>
            </p:cNvPr>
            <p:cNvSpPr/>
            <p:nvPr/>
          </p:nvSpPr>
          <p:spPr>
            <a:xfrm>
              <a:off x="7279355" y="4378551"/>
              <a:ext cx="16459" cy="32918"/>
            </a:xfrm>
            <a:custGeom>
              <a:avLst/>
              <a:gdLst>
                <a:gd name="connsiteX0" fmla="*/ 31272 w 16459"/>
                <a:gd name="connsiteY0" fmla="*/ 199 h 32918"/>
                <a:gd name="connsiteX1" fmla="*/ 0 w 16459"/>
                <a:gd name="connsiteY1" fmla="*/ 40688 h 32918"/>
              </a:gdLst>
              <a:ahLst/>
              <a:cxnLst>
                <a:cxn ang="0">
                  <a:pos x="connsiteX0" y="connsiteY0"/>
                </a:cxn>
                <a:cxn ang="0">
                  <a:pos x="connsiteX1" y="connsiteY1"/>
                </a:cxn>
              </a:cxnLst>
              <a:rect l="l" t="t" r="r" b="b"/>
              <a:pathLst>
                <a:path w="16459" h="32918">
                  <a:moveTo>
                    <a:pt x="31272" y="199"/>
                  </a:moveTo>
                  <a:cubicBezTo>
                    <a:pt x="31272" y="199"/>
                    <a:pt x="3456" y="-5233"/>
                    <a:pt x="0" y="40688"/>
                  </a:cubicBezTo>
                </a:path>
              </a:pathLst>
            </a:custGeom>
            <a:grpFill/>
            <a:ln w="12700" cap="flat">
              <a:solidFill>
                <a:srgbClr val="51103C"/>
              </a:solidFill>
              <a:prstDash val="solid"/>
              <a:miter lim="800000"/>
            </a:ln>
          </p:spPr>
          <p:txBody>
            <a:bodyPr rtlCol="0" anchor="ctr"/>
            <a:lstStyle/>
            <a:p>
              <a:pPr defTabSz="1007943">
                <a:defRPr/>
              </a:pPr>
              <a:endParaRPr lang="en-US" sz="1102" dirty="0">
                <a:solidFill>
                  <a:srgbClr val="353D30"/>
                </a:solidFill>
                <a:latin typeface="Interstate-Light"/>
              </a:endParaRPr>
            </a:p>
          </p:txBody>
        </p:sp>
        <p:sp>
          <p:nvSpPr>
            <p:cNvPr id="12" name="Freeform: Shape 11">
              <a:extLst>
                <a:ext uri="{FF2B5EF4-FFF2-40B4-BE49-F238E27FC236}">
                  <a16:creationId xmlns:a16="http://schemas.microsoft.com/office/drawing/2014/main" id="{1F9BCDCA-2775-4A84-81C3-E8849687E12B}"/>
                </a:ext>
              </a:extLst>
            </p:cNvPr>
            <p:cNvSpPr/>
            <p:nvPr/>
          </p:nvSpPr>
          <p:spPr>
            <a:xfrm>
              <a:off x="7378933" y="4364430"/>
              <a:ext cx="16459" cy="16459"/>
            </a:xfrm>
            <a:custGeom>
              <a:avLst/>
              <a:gdLst>
                <a:gd name="connsiteX0" fmla="*/ 0 w 16459"/>
                <a:gd name="connsiteY0" fmla="*/ 14155 h 0"/>
                <a:gd name="connsiteX1" fmla="*/ 27322 w 16459"/>
                <a:gd name="connsiteY1" fmla="*/ 0 h 0"/>
              </a:gdLst>
              <a:ahLst/>
              <a:cxnLst>
                <a:cxn ang="0">
                  <a:pos x="connsiteX0" y="connsiteY0"/>
                </a:cxn>
                <a:cxn ang="0">
                  <a:pos x="connsiteX1" y="connsiteY1"/>
                </a:cxn>
              </a:cxnLst>
              <a:rect l="l" t="t" r="r" b="b"/>
              <a:pathLst>
                <a:path w="16459">
                  <a:moveTo>
                    <a:pt x="0" y="14155"/>
                  </a:moveTo>
                  <a:lnTo>
                    <a:pt x="27322" y="0"/>
                  </a:lnTo>
                </a:path>
              </a:pathLst>
            </a:custGeom>
            <a:grpFill/>
            <a:ln w="12700" cap="flat">
              <a:solidFill>
                <a:srgbClr val="51103C"/>
              </a:solidFill>
              <a:prstDash val="solid"/>
              <a:miter lim="800000"/>
            </a:ln>
          </p:spPr>
          <p:txBody>
            <a:bodyPr rtlCol="0" anchor="ctr"/>
            <a:lstStyle/>
            <a:p>
              <a:pPr defTabSz="1007943">
                <a:defRPr/>
              </a:pPr>
              <a:endParaRPr lang="en-US" sz="1102" dirty="0">
                <a:solidFill>
                  <a:srgbClr val="353D30"/>
                </a:solidFill>
                <a:latin typeface="Interstate-Light"/>
              </a:endParaRPr>
            </a:p>
          </p:txBody>
        </p:sp>
        <p:sp>
          <p:nvSpPr>
            <p:cNvPr id="13" name="Freeform: Shape 12">
              <a:extLst>
                <a:ext uri="{FF2B5EF4-FFF2-40B4-BE49-F238E27FC236}">
                  <a16:creationId xmlns:a16="http://schemas.microsoft.com/office/drawing/2014/main" id="{5340D7E7-D367-4F93-A11C-BCA82384CE45}"/>
                </a:ext>
              </a:extLst>
            </p:cNvPr>
            <p:cNvSpPr/>
            <p:nvPr/>
          </p:nvSpPr>
          <p:spPr>
            <a:xfrm>
              <a:off x="7379591" y="4453144"/>
              <a:ext cx="16459" cy="16459"/>
            </a:xfrm>
            <a:custGeom>
              <a:avLst/>
              <a:gdLst>
                <a:gd name="connsiteX0" fmla="*/ 0 w 16459"/>
                <a:gd name="connsiteY0" fmla="*/ 0 h 16459"/>
                <a:gd name="connsiteX1" fmla="*/ 25841 w 16459"/>
                <a:gd name="connsiteY1" fmla="*/ 16788 h 16459"/>
              </a:gdLst>
              <a:ahLst/>
              <a:cxnLst>
                <a:cxn ang="0">
                  <a:pos x="connsiteX0" y="connsiteY0"/>
                </a:cxn>
                <a:cxn ang="0">
                  <a:pos x="connsiteX1" y="connsiteY1"/>
                </a:cxn>
              </a:cxnLst>
              <a:rect l="l" t="t" r="r" b="b"/>
              <a:pathLst>
                <a:path w="16459" h="16459">
                  <a:moveTo>
                    <a:pt x="0" y="0"/>
                  </a:moveTo>
                  <a:lnTo>
                    <a:pt x="25841" y="16788"/>
                  </a:lnTo>
                </a:path>
              </a:pathLst>
            </a:custGeom>
            <a:grpFill/>
            <a:ln w="12700" cap="flat">
              <a:solidFill>
                <a:srgbClr val="51103C"/>
              </a:solidFill>
              <a:prstDash val="solid"/>
              <a:miter lim="800000"/>
            </a:ln>
          </p:spPr>
          <p:txBody>
            <a:bodyPr rtlCol="0" anchor="ctr"/>
            <a:lstStyle/>
            <a:p>
              <a:pPr defTabSz="1007943">
                <a:defRPr/>
              </a:pPr>
              <a:endParaRPr lang="en-US" sz="1102" dirty="0">
                <a:solidFill>
                  <a:srgbClr val="353D30"/>
                </a:solidFill>
                <a:latin typeface="Interstate-Light"/>
              </a:endParaRPr>
            </a:p>
          </p:txBody>
        </p:sp>
        <p:sp>
          <p:nvSpPr>
            <p:cNvPr id="14" name="Freeform: Shape 13">
              <a:extLst>
                <a:ext uri="{FF2B5EF4-FFF2-40B4-BE49-F238E27FC236}">
                  <a16:creationId xmlns:a16="http://schemas.microsoft.com/office/drawing/2014/main" id="{BB8BE733-5F7C-44C4-8CF5-3E348412E0D1}"/>
                </a:ext>
              </a:extLst>
            </p:cNvPr>
            <p:cNvSpPr/>
            <p:nvPr/>
          </p:nvSpPr>
          <p:spPr>
            <a:xfrm>
              <a:off x="7214342" y="4364430"/>
              <a:ext cx="16459" cy="16459"/>
            </a:xfrm>
            <a:custGeom>
              <a:avLst/>
              <a:gdLst>
                <a:gd name="connsiteX0" fmla="*/ 27322 w 16459"/>
                <a:gd name="connsiteY0" fmla="*/ 14155 h 0"/>
                <a:gd name="connsiteX1" fmla="*/ 0 w 16459"/>
                <a:gd name="connsiteY1" fmla="*/ 0 h 0"/>
              </a:gdLst>
              <a:ahLst/>
              <a:cxnLst>
                <a:cxn ang="0">
                  <a:pos x="connsiteX0" y="connsiteY0"/>
                </a:cxn>
                <a:cxn ang="0">
                  <a:pos x="connsiteX1" y="connsiteY1"/>
                </a:cxn>
              </a:cxnLst>
              <a:rect l="l" t="t" r="r" b="b"/>
              <a:pathLst>
                <a:path w="16459">
                  <a:moveTo>
                    <a:pt x="27322" y="14155"/>
                  </a:moveTo>
                  <a:lnTo>
                    <a:pt x="0" y="0"/>
                  </a:lnTo>
                </a:path>
              </a:pathLst>
            </a:custGeom>
            <a:grpFill/>
            <a:ln w="12700" cap="flat">
              <a:solidFill>
                <a:srgbClr val="51103C"/>
              </a:solidFill>
              <a:prstDash val="solid"/>
              <a:miter lim="800000"/>
            </a:ln>
          </p:spPr>
          <p:txBody>
            <a:bodyPr rtlCol="0" anchor="ctr"/>
            <a:lstStyle/>
            <a:p>
              <a:pPr defTabSz="1007943">
                <a:defRPr/>
              </a:pPr>
              <a:endParaRPr lang="en-US" sz="1102" dirty="0">
                <a:solidFill>
                  <a:srgbClr val="353D30"/>
                </a:solidFill>
                <a:latin typeface="Interstate-Light"/>
              </a:endParaRPr>
            </a:p>
          </p:txBody>
        </p:sp>
        <p:sp>
          <p:nvSpPr>
            <p:cNvPr id="15" name="Freeform: Shape 14">
              <a:extLst>
                <a:ext uri="{FF2B5EF4-FFF2-40B4-BE49-F238E27FC236}">
                  <a16:creationId xmlns:a16="http://schemas.microsoft.com/office/drawing/2014/main" id="{D0D644B4-9AFE-4E8A-8294-DFE6CEEB4E0C}"/>
                </a:ext>
              </a:extLst>
            </p:cNvPr>
            <p:cNvSpPr/>
            <p:nvPr/>
          </p:nvSpPr>
          <p:spPr>
            <a:xfrm>
              <a:off x="7215001" y="4453144"/>
              <a:ext cx="16459" cy="16459"/>
            </a:xfrm>
            <a:custGeom>
              <a:avLst/>
              <a:gdLst>
                <a:gd name="connsiteX0" fmla="*/ 25841 w 16459"/>
                <a:gd name="connsiteY0" fmla="*/ 0 h 16459"/>
                <a:gd name="connsiteX1" fmla="*/ 0 w 16459"/>
                <a:gd name="connsiteY1" fmla="*/ 16788 h 16459"/>
              </a:gdLst>
              <a:ahLst/>
              <a:cxnLst>
                <a:cxn ang="0">
                  <a:pos x="connsiteX0" y="connsiteY0"/>
                </a:cxn>
                <a:cxn ang="0">
                  <a:pos x="connsiteX1" y="connsiteY1"/>
                </a:cxn>
              </a:cxnLst>
              <a:rect l="l" t="t" r="r" b="b"/>
              <a:pathLst>
                <a:path w="16459" h="16459">
                  <a:moveTo>
                    <a:pt x="25841" y="0"/>
                  </a:moveTo>
                  <a:lnTo>
                    <a:pt x="0" y="16788"/>
                  </a:lnTo>
                </a:path>
              </a:pathLst>
            </a:custGeom>
            <a:grpFill/>
            <a:ln w="12700" cap="flat">
              <a:solidFill>
                <a:srgbClr val="51103C"/>
              </a:solidFill>
              <a:prstDash val="solid"/>
              <a:miter lim="800000"/>
            </a:ln>
          </p:spPr>
          <p:txBody>
            <a:bodyPr rtlCol="0" anchor="ctr"/>
            <a:lstStyle/>
            <a:p>
              <a:pPr defTabSz="1007943">
                <a:defRPr/>
              </a:pPr>
              <a:endParaRPr lang="en-US" sz="1102" dirty="0">
                <a:solidFill>
                  <a:srgbClr val="353D30"/>
                </a:solidFill>
                <a:latin typeface="Interstate-Light"/>
              </a:endParaRPr>
            </a:p>
          </p:txBody>
        </p:sp>
        <p:sp>
          <p:nvSpPr>
            <p:cNvPr id="16" name="Freeform: Shape 15">
              <a:extLst>
                <a:ext uri="{FF2B5EF4-FFF2-40B4-BE49-F238E27FC236}">
                  <a16:creationId xmlns:a16="http://schemas.microsoft.com/office/drawing/2014/main" id="{C6AB43A0-8E55-46FE-B57B-69F1900B5BCA}"/>
                </a:ext>
              </a:extLst>
            </p:cNvPr>
            <p:cNvSpPr/>
            <p:nvPr/>
          </p:nvSpPr>
          <p:spPr>
            <a:xfrm>
              <a:off x="7310628" y="4315711"/>
              <a:ext cx="16459" cy="16459"/>
            </a:xfrm>
            <a:custGeom>
              <a:avLst/>
              <a:gdLst>
                <a:gd name="connsiteX0" fmla="*/ 0 w 0"/>
                <a:gd name="connsiteY0" fmla="*/ 0 h 16459"/>
                <a:gd name="connsiteX1" fmla="*/ 0 w 0"/>
                <a:gd name="connsiteY1" fmla="*/ 23207 h 16459"/>
              </a:gdLst>
              <a:ahLst/>
              <a:cxnLst>
                <a:cxn ang="0">
                  <a:pos x="connsiteX0" y="connsiteY0"/>
                </a:cxn>
                <a:cxn ang="0">
                  <a:pos x="connsiteX1" y="connsiteY1"/>
                </a:cxn>
              </a:cxnLst>
              <a:rect l="l" t="t" r="r" b="b"/>
              <a:pathLst>
                <a:path h="16459">
                  <a:moveTo>
                    <a:pt x="0" y="0"/>
                  </a:moveTo>
                  <a:lnTo>
                    <a:pt x="0" y="23207"/>
                  </a:lnTo>
                </a:path>
              </a:pathLst>
            </a:custGeom>
            <a:grpFill/>
            <a:ln w="12700" cap="flat">
              <a:solidFill>
                <a:srgbClr val="51103C"/>
              </a:solidFill>
              <a:prstDash val="solid"/>
              <a:miter lim="800000"/>
            </a:ln>
          </p:spPr>
          <p:txBody>
            <a:bodyPr rtlCol="0" anchor="ctr"/>
            <a:lstStyle/>
            <a:p>
              <a:pPr defTabSz="1007943">
                <a:defRPr/>
              </a:pPr>
              <a:endParaRPr lang="en-US" sz="1102" dirty="0">
                <a:solidFill>
                  <a:srgbClr val="353D30"/>
                </a:solidFill>
                <a:latin typeface="Interstate-Light"/>
              </a:endParaRPr>
            </a:p>
          </p:txBody>
        </p:sp>
      </p:grpSp>
      <p:sp>
        <p:nvSpPr>
          <p:cNvPr id="17" name="Rectangle 16">
            <a:extLst>
              <a:ext uri="{FF2B5EF4-FFF2-40B4-BE49-F238E27FC236}">
                <a16:creationId xmlns:a16="http://schemas.microsoft.com/office/drawing/2014/main" id="{D8DF3464-331D-432C-B472-123B50F09E2A}"/>
              </a:ext>
            </a:extLst>
          </p:cNvPr>
          <p:cNvSpPr/>
          <p:nvPr/>
        </p:nvSpPr>
        <p:spPr>
          <a:xfrm>
            <a:off x="5755116" y="3711241"/>
            <a:ext cx="3197060" cy="2163943"/>
          </a:xfrm>
          <a:prstGeom prst="rect">
            <a:avLst/>
          </a:prstGeom>
          <a:noFill/>
          <a:ln>
            <a:noFill/>
          </a:ln>
        </p:spPr>
        <p:style>
          <a:lnRef idx="2">
            <a:schemeClr val="accent2"/>
          </a:lnRef>
          <a:fillRef idx="1">
            <a:schemeClr val="lt1"/>
          </a:fillRef>
          <a:effectRef idx="0">
            <a:schemeClr val="accent2"/>
          </a:effectRef>
          <a:fontRef idx="minor">
            <a:schemeClr val="dk1"/>
          </a:fontRef>
        </p:style>
        <p:txBody>
          <a:bodyPr rtlCol="0" anchor="ctr"/>
          <a:lstStyle/>
          <a:p>
            <a:r>
              <a:rPr lang="en-US" sz="1543" b="1" dirty="0">
                <a:cs typeface="Segoe UI Semilight"/>
              </a:rPr>
              <a:t>Readiness reporting:</a:t>
            </a:r>
          </a:p>
          <a:p>
            <a:pPr marL="314982" indent="-314982">
              <a:buFont typeface="Arial" panose="020B0604020202020204" pitchFamily="34" charset="0"/>
              <a:buChar char="•"/>
            </a:pPr>
            <a:r>
              <a:rPr lang="en-US" sz="1543" dirty="0">
                <a:cs typeface="Segoe UI Semilight"/>
              </a:rPr>
              <a:t>Participant special survey issued to provide the Executive Forum a consolidated view of participant impacts associated to the Rule Change request process and outcome</a:t>
            </a:r>
          </a:p>
          <a:p>
            <a:pPr marL="314982" indent="-314982">
              <a:buFont typeface="Arial" panose="020B0604020202020204" pitchFamily="34" charset="0"/>
              <a:buChar char="•"/>
            </a:pPr>
            <a:r>
              <a:rPr lang="en-US" sz="1543" dirty="0">
                <a:cs typeface="Segoe UI Semilight"/>
              </a:rPr>
              <a:t>Cadence of planned Readiness Reporting to be maintained </a:t>
            </a:r>
          </a:p>
          <a:p>
            <a:pPr marL="314982" indent="-314982">
              <a:buFont typeface="Arial" panose="020B0604020202020204" pitchFamily="34" charset="0"/>
              <a:buChar char="•"/>
            </a:pPr>
            <a:r>
              <a:rPr lang="en-US" sz="1543" dirty="0">
                <a:cs typeface="Segoe UI Semilight"/>
              </a:rPr>
              <a:t>Participants expected to report against their updated plans i.e. reflective of the revised Rule Commencements</a:t>
            </a:r>
          </a:p>
        </p:txBody>
      </p:sp>
      <p:grpSp>
        <p:nvGrpSpPr>
          <p:cNvPr id="18" name="Group 17">
            <a:extLst>
              <a:ext uri="{FF2B5EF4-FFF2-40B4-BE49-F238E27FC236}">
                <a16:creationId xmlns:a16="http://schemas.microsoft.com/office/drawing/2014/main" id="{7659DD39-A2DA-49A8-83C1-B961013376DB}"/>
              </a:ext>
            </a:extLst>
          </p:cNvPr>
          <p:cNvGrpSpPr/>
          <p:nvPr/>
        </p:nvGrpSpPr>
        <p:grpSpPr>
          <a:xfrm>
            <a:off x="6939968" y="2386586"/>
            <a:ext cx="744620" cy="461444"/>
            <a:chOff x="9661308" y="4297771"/>
            <a:chExt cx="444395" cy="324408"/>
          </a:xfrm>
          <a:noFill/>
        </p:grpSpPr>
        <p:sp>
          <p:nvSpPr>
            <p:cNvPr id="19" name="Freeform: Shape 18">
              <a:extLst>
                <a:ext uri="{FF2B5EF4-FFF2-40B4-BE49-F238E27FC236}">
                  <a16:creationId xmlns:a16="http://schemas.microsoft.com/office/drawing/2014/main" id="{7E9882DF-2E48-4248-AA62-C57C0C3C4A43}"/>
                </a:ext>
              </a:extLst>
            </p:cNvPr>
            <p:cNvSpPr/>
            <p:nvPr/>
          </p:nvSpPr>
          <p:spPr>
            <a:xfrm>
              <a:off x="9661308" y="4358834"/>
              <a:ext cx="246886" cy="263345"/>
            </a:xfrm>
            <a:custGeom>
              <a:avLst/>
              <a:gdLst>
                <a:gd name="connsiteX0" fmla="*/ 115049 w 246885"/>
                <a:gd name="connsiteY0" fmla="*/ 0 h 263344"/>
                <a:gd name="connsiteX1" fmla="*/ 74395 w 246885"/>
                <a:gd name="connsiteY1" fmla="*/ 0 h 263344"/>
                <a:gd name="connsiteX2" fmla="*/ 0 w 246885"/>
                <a:gd name="connsiteY2" fmla="*/ 74395 h 263344"/>
                <a:gd name="connsiteX3" fmla="*/ 0 w 246885"/>
                <a:gd name="connsiteY3" fmla="*/ 74395 h 263344"/>
                <a:gd name="connsiteX4" fmla="*/ 74395 w 246885"/>
                <a:gd name="connsiteY4" fmla="*/ 148790 h 263344"/>
                <a:gd name="connsiteX5" fmla="*/ 126735 w 246885"/>
                <a:gd name="connsiteY5" fmla="*/ 267624 h 263344"/>
                <a:gd name="connsiteX6" fmla="*/ 179074 w 246885"/>
                <a:gd name="connsiteY6" fmla="*/ 148790 h 263344"/>
                <a:gd name="connsiteX7" fmla="*/ 249684 w 246885"/>
                <a:gd name="connsiteY7" fmla="*/ 97767 h 263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6885" h="263344">
                  <a:moveTo>
                    <a:pt x="115049" y="0"/>
                  </a:moveTo>
                  <a:lnTo>
                    <a:pt x="74395" y="0"/>
                  </a:lnTo>
                  <a:cubicBezTo>
                    <a:pt x="33412" y="0"/>
                    <a:pt x="0" y="33576"/>
                    <a:pt x="0" y="74395"/>
                  </a:cubicBezTo>
                  <a:lnTo>
                    <a:pt x="0" y="74395"/>
                  </a:lnTo>
                  <a:cubicBezTo>
                    <a:pt x="0" y="115378"/>
                    <a:pt x="33577" y="148790"/>
                    <a:pt x="74395" y="148790"/>
                  </a:cubicBezTo>
                  <a:lnTo>
                    <a:pt x="126735" y="267624"/>
                  </a:lnTo>
                  <a:lnTo>
                    <a:pt x="179074" y="148790"/>
                  </a:lnTo>
                  <a:cubicBezTo>
                    <a:pt x="211828" y="148790"/>
                    <a:pt x="239808" y="127393"/>
                    <a:pt x="249684" y="97767"/>
                  </a:cubicBezTo>
                </a:path>
              </a:pathLst>
            </a:custGeom>
            <a:grpFill/>
            <a:ln w="12700" cap="flat">
              <a:solidFill>
                <a:srgbClr val="51103C"/>
              </a:solidFill>
              <a:prstDash val="solid"/>
              <a:miter lim="800000"/>
            </a:ln>
          </p:spPr>
          <p:txBody>
            <a:bodyPr rtlCol="0" anchor="ctr"/>
            <a:lstStyle/>
            <a:p>
              <a:pPr defTabSz="1007943">
                <a:defRPr/>
              </a:pPr>
              <a:endParaRPr lang="en-US" sz="1102" dirty="0">
                <a:solidFill>
                  <a:srgbClr val="353D30"/>
                </a:solidFill>
                <a:latin typeface="Interstate-Light"/>
              </a:endParaRPr>
            </a:p>
          </p:txBody>
        </p:sp>
        <p:sp>
          <p:nvSpPr>
            <p:cNvPr id="20" name="Freeform: Shape 19">
              <a:extLst>
                <a:ext uri="{FF2B5EF4-FFF2-40B4-BE49-F238E27FC236}">
                  <a16:creationId xmlns:a16="http://schemas.microsoft.com/office/drawing/2014/main" id="{6D4C6696-6109-4AB4-899D-B97FD6D241DB}"/>
                </a:ext>
              </a:extLst>
            </p:cNvPr>
            <p:cNvSpPr/>
            <p:nvPr/>
          </p:nvSpPr>
          <p:spPr>
            <a:xfrm>
              <a:off x="9776522" y="4297771"/>
              <a:ext cx="329181" cy="246886"/>
            </a:xfrm>
            <a:custGeom>
              <a:avLst/>
              <a:gdLst>
                <a:gd name="connsiteX0" fmla="*/ 134964 w 329180"/>
                <a:gd name="connsiteY0" fmla="*/ 158007 h 246885"/>
                <a:gd name="connsiteX1" fmla="*/ 74395 w 329180"/>
                <a:gd name="connsiteY1" fmla="*/ 158007 h 246885"/>
                <a:gd name="connsiteX2" fmla="*/ 0 w 329180"/>
                <a:gd name="connsiteY2" fmla="*/ 83612 h 246885"/>
                <a:gd name="connsiteX3" fmla="*/ 0 w 329180"/>
                <a:gd name="connsiteY3" fmla="*/ 74395 h 246885"/>
                <a:gd name="connsiteX4" fmla="*/ 74395 w 329180"/>
                <a:gd name="connsiteY4" fmla="*/ 0 h 246885"/>
                <a:gd name="connsiteX5" fmla="*/ 267130 w 329180"/>
                <a:gd name="connsiteY5" fmla="*/ 0 h 246885"/>
                <a:gd name="connsiteX6" fmla="*/ 341525 w 329180"/>
                <a:gd name="connsiteY6" fmla="*/ 74395 h 246885"/>
                <a:gd name="connsiteX7" fmla="*/ 341525 w 329180"/>
                <a:gd name="connsiteY7" fmla="*/ 83612 h 246885"/>
                <a:gd name="connsiteX8" fmla="*/ 267130 w 329180"/>
                <a:gd name="connsiteY8" fmla="*/ 158007 h 246885"/>
                <a:gd name="connsiteX9" fmla="*/ 245569 w 329180"/>
                <a:gd name="connsiteY9" fmla="*/ 158007 h 246885"/>
                <a:gd name="connsiteX10" fmla="*/ 219893 w 329180"/>
                <a:gd name="connsiteY10" fmla="*/ 252317 h 246885"/>
                <a:gd name="connsiteX11" fmla="*/ 134635 w 329180"/>
                <a:gd name="connsiteY11" fmla="*/ 59746 h 246885"/>
                <a:gd name="connsiteX12" fmla="*/ 24689 w 329180"/>
                <a:gd name="connsiteY12" fmla="*/ 59746 h 246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9180" h="246885">
                  <a:moveTo>
                    <a:pt x="134964" y="158007"/>
                  </a:moveTo>
                  <a:lnTo>
                    <a:pt x="74395" y="158007"/>
                  </a:lnTo>
                  <a:cubicBezTo>
                    <a:pt x="33412" y="158007"/>
                    <a:pt x="0" y="124430"/>
                    <a:pt x="0" y="83612"/>
                  </a:cubicBezTo>
                  <a:lnTo>
                    <a:pt x="0" y="74395"/>
                  </a:lnTo>
                  <a:cubicBezTo>
                    <a:pt x="0" y="33412"/>
                    <a:pt x="33577" y="0"/>
                    <a:pt x="74395" y="0"/>
                  </a:cubicBezTo>
                  <a:lnTo>
                    <a:pt x="267130" y="0"/>
                  </a:lnTo>
                  <a:cubicBezTo>
                    <a:pt x="308113" y="0"/>
                    <a:pt x="341525" y="33576"/>
                    <a:pt x="341525" y="74395"/>
                  </a:cubicBezTo>
                  <a:lnTo>
                    <a:pt x="341525" y="83612"/>
                  </a:lnTo>
                  <a:cubicBezTo>
                    <a:pt x="341525" y="124595"/>
                    <a:pt x="307949" y="158007"/>
                    <a:pt x="267130" y="158007"/>
                  </a:cubicBezTo>
                  <a:lnTo>
                    <a:pt x="245569" y="158007"/>
                  </a:lnTo>
                  <a:lnTo>
                    <a:pt x="219893" y="252317"/>
                  </a:lnTo>
                  <a:lnTo>
                    <a:pt x="134635" y="59746"/>
                  </a:lnTo>
                  <a:lnTo>
                    <a:pt x="24689" y="59746"/>
                  </a:lnTo>
                </a:path>
              </a:pathLst>
            </a:custGeom>
            <a:grpFill/>
            <a:ln w="12700" cap="flat">
              <a:solidFill>
                <a:srgbClr val="51103C"/>
              </a:solidFill>
              <a:prstDash val="solid"/>
              <a:miter lim="800000"/>
            </a:ln>
          </p:spPr>
          <p:txBody>
            <a:bodyPr rtlCol="0" anchor="ctr"/>
            <a:lstStyle/>
            <a:p>
              <a:pPr defTabSz="1007943">
                <a:defRPr/>
              </a:pPr>
              <a:endParaRPr lang="en-US" sz="1102" dirty="0">
                <a:solidFill>
                  <a:srgbClr val="353D30"/>
                </a:solidFill>
                <a:latin typeface="Interstate-Light"/>
              </a:endParaRPr>
            </a:p>
          </p:txBody>
        </p:sp>
      </p:grpSp>
    </p:spTree>
    <p:extLst>
      <p:ext uri="{BB962C8B-B14F-4D97-AF65-F5344CB8AC3E}">
        <p14:creationId xmlns:p14="http://schemas.microsoft.com/office/powerpoint/2010/main" val="897838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2EC6E-2064-4542-AE03-2751296E4DFD}"/>
              </a:ext>
            </a:extLst>
          </p:cNvPr>
          <p:cNvSpPr>
            <a:spLocks noGrp="1"/>
          </p:cNvSpPr>
          <p:nvPr>
            <p:ph type="title"/>
          </p:nvPr>
        </p:nvSpPr>
        <p:spPr>
          <a:xfrm>
            <a:off x="314438" y="565868"/>
            <a:ext cx="9221689" cy="3144614"/>
          </a:xfrm>
        </p:spPr>
        <p:txBody>
          <a:bodyPr/>
          <a:lstStyle/>
          <a:p>
            <a:r>
              <a:rPr lang="en-AU" dirty="0"/>
              <a:t>Metering procedures update</a:t>
            </a:r>
          </a:p>
        </p:txBody>
      </p:sp>
      <p:sp>
        <p:nvSpPr>
          <p:cNvPr id="4" name="Slide Number Placeholder 3">
            <a:extLst>
              <a:ext uri="{FF2B5EF4-FFF2-40B4-BE49-F238E27FC236}">
                <a16:creationId xmlns:a16="http://schemas.microsoft.com/office/drawing/2014/main" id="{24DCDFA5-F234-4008-A727-39F98A876BD3}"/>
              </a:ext>
            </a:extLst>
          </p:cNvPr>
          <p:cNvSpPr>
            <a:spLocks noGrp="1"/>
          </p:cNvSpPr>
          <p:nvPr>
            <p:ph type="sldNum" sz="quarter" idx="12"/>
          </p:nvPr>
        </p:nvSpPr>
        <p:spPr/>
        <p:txBody>
          <a:bodyPr/>
          <a:lstStyle/>
          <a:p>
            <a:fld id="{4EC81F68-4976-451A-B2E9-79BCBD2F70CC}" type="slidenum">
              <a:rPr lang="en-AU" smtClean="0"/>
              <a:pPr/>
              <a:t>18</a:t>
            </a:fld>
            <a:endParaRPr lang="en-AU" dirty="0"/>
          </a:p>
        </p:txBody>
      </p:sp>
      <p:sp>
        <p:nvSpPr>
          <p:cNvPr id="6" name="Text Placeholder 2">
            <a:extLst>
              <a:ext uri="{FF2B5EF4-FFF2-40B4-BE49-F238E27FC236}">
                <a16:creationId xmlns:a16="http://schemas.microsoft.com/office/drawing/2014/main" id="{FBEAAF1E-F114-41DB-AE54-D52CD39C3903}"/>
              </a:ext>
            </a:extLst>
          </p:cNvPr>
          <p:cNvSpPr>
            <a:spLocks noGrp="1"/>
          </p:cNvSpPr>
          <p:nvPr>
            <p:ph type="body" idx="1"/>
          </p:nvPr>
        </p:nvSpPr>
        <p:spPr>
          <a:xfrm>
            <a:off x="451598" y="3853521"/>
            <a:ext cx="9221689" cy="1653678"/>
          </a:xfrm>
        </p:spPr>
        <p:txBody>
          <a:bodyPr/>
          <a:lstStyle/>
          <a:p>
            <a:r>
              <a:rPr lang="en-AU" dirty="0"/>
              <a:t>Meghan Bibby </a:t>
            </a:r>
          </a:p>
        </p:txBody>
      </p:sp>
      <p:pic>
        <p:nvPicPr>
          <p:cNvPr id="1026" name="Picture 2">
            <a:extLst>
              <a:ext uri="{FF2B5EF4-FFF2-40B4-BE49-F238E27FC236}">
                <a16:creationId xmlns:a16="http://schemas.microsoft.com/office/drawing/2014/main" id="{32B85C97-0D18-4D43-B2B6-EB0B144629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3363" y="2299036"/>
            <a:ext cx="2988608" cy="5110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8618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D7DD1-A2F5-4D21-B76F-4E9F3A8E322E}"/>
              </a:ext>
            </a:extLst>
          </p:cNvPr>
          <p:cNvSpPr>
            <a:spLocks noGrp="1"/>
          </p:cNvSpPr>
          <p:nvPr>
            <p:ph type="title"/>
          </p:nvPr>
        </p:nvSpPr>
        <p:spPr>
          <a:xfrm>
            <a:off x="206546" y="150494"/>
            <a:ext cx="9560023" cy="1310695"/>
          </a:xfrm>
        </p:spPr>
        <p:txBody>
          <a:bodyPr/>
          <a:lstStyle/>
          <a:p>
            <a:r>
              <a:rPr lang="en-AU" dirty="0"/>
              <a:t>5MS/GS-related procedure change log</a:t>
            </a:r>
          </a:p>
        </p:txBody>
      </p:sp>
      <p:sp>
        <p:nvSpPr>
          <p:cNvPr id="4" name="Slide Number Placeholder 3">
            <a:extLst>
              <a:ext uri="{FF2B5EF4-FFF2-40B4-BE49-F238E27FC236}">
                <a16:creationId xmlns:a16="http://schemas.microsoft.com/office/drawing/2014/main" id="{D979E207-8C96-43B4-B422-7ADF4A18BBF4}"/>
              </a:ext>
            </a:extLst>
          </p:cNvPr>
          <p:cNvSpPr>
            <a:spLocks noGrp="1"/>
          </p:cNvSpPr>
          <p:nvPr>
            <p:ph type="sldNum" sz="quarter" idx="12"/>
          </p:nvPr>
        </p:nvSpPr>
        <p:spPr/>
        <p:txBody>
          <a:bodyPr/>
          <a:lstStyle/>
          <a:p>
            <a:fld id="{4EC81F68-4976-451A-B2E9-79BCBD2F70CC}" type="slidenum">
              <a:rPr lang="en-AU" smtClean="0"/>
              <a:t>19</a:t>
            </a:fld>
            <a:endParaRPr lang="en-AU" dirty="0"/>
          </a:p>
        </p:txBody>
      </p:sp>
      <p:graphicFrame>
        <p:nvGraphicFramePr>
          <p:cNvPr id="8" name="Table 7">
            <a:extLst>
              <a:ext uri="{FF2B5EF4-FFF2-40B4-BE49-F238E27FC236}">
                <a16:creationId xmlns:a16="http://schemas.microsoft.com/office/drawing/2014/main" id="{AC364709-3C28-4E22-A63A-45FC3EC95F12}"/>
              </a:ext>
            </a:extLst>
          </p:cNvPr>
          <p:cNvGraphicFramePr>
            <a:graphicFrameLocks noGrp="1"/>
          </p:cNvGraphicFramePr>
          <p:nvPr>
            <p:extLst>
              <p:ext uri="{D42A27DB-BD31-4B8C-83A1-F6EECF244321}">
                <p14:modId xmlns:p14="http://schemas.microsoft.com/office/powerpoint/2010/main" val="290816945"/>
              </p:ext>
            </p:extLst>
          </p:nvPr>
        </p:nvGraphicFramePr>
        <p:xfrm>
          <a:off x="160703" y="1616926"/>
          <a:ext cx="10391473" cy="5178714"/>
        </p:xfrm>
        <a:graphic>
          <a:graphicData uri="http://schemas.openxmlformats.org/drawingml/2006/table">
            <a:tbl>
              <a:tblPr firstRow="1" bandRow="1">
                <a:tableStyleId>{5C22544A-7EE6-4342-B048-85BDC9FD1C3A}</a:tableStyleId>
              </a:tblPr>
              <a:tblGrid>
                <a:gridCol w="2318256">
                  <a:extLst>
                    <a:ext uri="{9D8B030D-6E8A-4147-A177-3AD203B41FA5}">
                      <a16:colId xmlns:a16="http://schemas.microsoft.com/office/drawing/2014/main" val="325043150"/>
                    </a:ext>
                  </a:extLst>
                </a:gridCol>
                <a:gridCol w="8073217">
                  <a:extLst>
                    <a:ext uri="{9D8B030D-6E8A-4147-A177-3AD203B41FA5}">
                      <a16:colId xmlns:a16="http://schemas.microsoft.com/office/drawing/2014/main" val="2074518550"/>
                    </a:ext>
                  </a:extLst>
                </a:gridCol>
              </a:tblGrid>
              <a:tr h="389693">
                <a:tc>
                  <a:txBody>
                    <a:bodyPr/>
                    <a:lstStyle/>
                    <a:p>
                      <a:pPr algn="ctr" fontAlgn="ctr"/>
                      <a:r>
                        <a:rPr lang="en-AU" sz="1400" b="1" i="0" u="none" strike="noStrike" dirty="0">
                          <a:solidFill>
                            <a:schemeClr val="bg1"/>
                          </a:solidFill>
                          <a:effectLst/>
                          <a:latin typeface="Calibri" panose="020F0502020204030204" pitchFamily="34" charset="0"/>
                        </a:rPr>
                        <a:t>Procedure issue</a:t>
                      </a:r>
                    </a:p>
                  </a:txBody>
                  <a:tcPr marL="5761" marR="5761" marT="5761" marB="0" anchor="ctr"/>
                </a:tc>
                <a:tc>
                  <a:txBody>
                    <a:bodyPr/>
                    <a:lstStyle/>
                    <a:p>
                      <a:pPr algn="ctr" fontAlgn="ctr"/>
                      <a:r>
                        <a:rPr lang="en-AU" sz="1400" b="1" i="0" u="none" strike="noStrike" dirty="0">
                          <a:solidFill>
                            <a:schemeClr val="bg1"/>
                          </a:solidFill>
                          <a:effectLst/>
                          <a:latin typeface="Calibri" panose="020F0502020204030204" pitchFamily="34" charset="0"/>
                        </a:rPr>
                        <a:t>Status</a:t>
                      </a:r>
                    </a:p>
                  </a:txBody>
                  <a:tcPr marL="5761" marR="5761" marT="5761" marB="0" anchor="ctr"/>
                </a:tc>
                <a:extLst>
                  <a:ext uri="{0D108BD9-81ED-4DB2-BD59-A6C34878D82A}">
                    <a16:rowId xmlns:a16="http://schemas.microsoft.com/office/drawing/2014/main" val="11208616"/>
                  </a:ext>
                </a:extLst>
              </a:tr>
              <a:tr h="1129773">
                <a:tc>
                  <a:txBody>
                    <a:bodyPr/>
                    <a:lstStyle/>
                    <a:p>
                      <a:pPr marL="180000" lvl="0" algn="l" fontAlgn="ctr">
                        <a:lnSpc>
                          <a:spcPct val="100000"/>
                        </a:lnSpc>
                        <a:spcBef>
                          <a:spcPts val="600"/>
                        </a:spcBef>
                        <a:spcAft>
                          <a:spcPts val="1200"/>
                        </a:spcAft>
                      </a:pPr>
                      <a:r>
                        <a:rPr lang="en-AU" sz="1400" b="0" i="0" u="none" strike="noStrike" dirty="0">
                          <a:solidFill>
                            <a:srgbClr val="000000"/>
                          </a:solidFill>
                          <a:effectLst/>
                          <a:latin typeface="Calibri Light" panose="020F0302020204030204" pitchFamily="34" charset="0"/>
                          <a:cs typeface="Calibri Light" panose="020F0302020204030204" pitchFamily="34" charset="0"/>
                        </a:rPr>
                        <a:t>MDFF file size and transaction limit in file</a:t>
                      </a:r>
                    </a:p>
                  </a:txBody>
                  <a:tcPr marL="5761" marR="5761" marT="5761" marB="0" anchor="ctr"/>
                </a:tc>
                <a:tc>
                  <a:txBody>
                    <a:bodyPr/>
                    <a:lstStyle/>
                    <a:p>
                      <a:pPr marL="180000" lvl="0" algn="l" fontAlgn="ctr">
                        <a:lnSpc>
                          <a:spcPct val="100000"/>
                        </a:lnSpc>
                        <a:spcBef>
                          <a:spcPts val="600"/>
                        </a:spcBef>
                        <a:spcAft>
                          <a:spcPts val="1200"/>
                        </a:spcAft>
                      </a:pPr>
                      <a:r>
                        <a:rPr lang="en-AU" sz="1400" b="0" i="0" u="none" strike="noStrike" dirty="0">
                          <a:solidFill>
                            <a:srgbClr val="000000"/>
                          </a:solidFill>
                          <a:effectLst/>
                          <a:latin typeface="Calibri Light" panose="020F0302020204030204" pitchFamily="34" charset="0"/>
                          <a:cs typeface="Calibri Light" panose="020F0302020204030204" pitchFamily="34" charset="0"/>
                        </a:rPr>
                        <a:t>Procedure has been finalised:</a:t>
                      </a:r>
                    </a:p>
                    <a:p>
                      <a:pPr marL="465750" lvl="0" indent="-285750" algn="l" fontAlgn="ctr">
                        <a:lnSpc>
                          <a:spcPct val="100000"/>
                        </a:lnSpc>
                        <a:spcBef>
                          <a:spcPts val="0"/>
                        </a:spcBef>
                        <a:spcAft>
                          <a:spcPts val="0"/>
                        </a:spcAft>
                        <a:buFont typeface="Arial" panose="020B0604020202020204" pitchFamily="34" charset="0"/>
                        <a:buChar char="•"/>
                      </a:pPr>
                      <a:r>
                        <a:rPr lang="en-AU" sz="1400" b="0" i="0" u="none" strike="noStrike" dirty="0">
                          <a:solidFill>
                            <a:srgbClr val="000000"/>
                          </a:solidFill>
                          <a:effectLst/>
                          <a:latin typeface="Calibri Light" panose="020F0302020204030204" pitchFamily="34" charset="0"/>
                          <a:cs typeface="Calibri Light" panose="020F0302020204030204" pitchFamily="34" charset="0"/>
                        </a:rPr>
                        <a:t>MDFF file size 10MB</a:t>
                      </a:r>
                    </a:p>
                    <a:p>
                      <a:pPr marL="465750" lvl="0" indent="-285750" algn="l" fontAlgn="ctr">
                        <a:lnSpc>
                          <a:spcPct val="100000"/>
                        </a:lnSpc>
                        <a:spcBef>
                          <a:spcPts val="0"/>
                        </a:spcBef>
                        <a:spcAft>
                          <a:spcPts val="0"/>
                        </a:spcAft>
                        <a:buFont typeface="Arial" panose="020B0604020202020204" pitchFamily="34" charset="0"/>
                        <a:buChar char="•"/>
                      </a:pPr>
                      <a:r>
                        <a:rPr lang="en-AU" sz="1400" b="0" i="0" u="none" strike="noStrike" dirty="0">
                          <a:solidFill>
                            <a:srgbClr val="000000"/>
                          </a:solidFill>
                          <a:effectLst/>
                          <a:latin typeface="Calibri Light" panose="020F0302020204030204" pitchFamily="34" charset="0"/>
                          <a:cs typeface="Calibri Light" panose="020F0302020204030204" pitchFamily="34" charset="0"/>
                        </a:rPr>
                        <a:t>MDFF 1,000 transaction limit in file</a:t>
                      </a:r>
                    </a:p>
                    <a:p>
                      <a:pPr marL="465750" lvl="0" indent="-285750" algn="l" fontAlgn="ctr">
                        <a:lnSpc>
                          <a:spcPct val="100000"/>
                        </a:lnSpc>
                        <a:spcBef>
                          <a:spcPts val="0"/>
                        </a:spcBef>
                        <a:spcAft>
                          <a:spcPts val="0"/>
                        </a:spcAft>
                        <a:buFont typeface="Arial" panose="020B0604020202020204" pitchFamily="34" charset="0"/>
                        <a:buChar char="•"/>
                      </a:pPr>
                      <a:r>
                        <a:rPr lang="en-AU" sz="1400" b="0" i="0" u="none" strike="noStrike" dirty="0">
                          <a:solidFill>
                            <a:srgbClr val="000000"/>
                          </a:solidFill>
                          <a:effectLst/>
                          <a:latin typeface="Calibri Light" panose="020F0302020204030204" pitchFamily="34" charset="0"/>
                          <a:cs typeface="Calibri Light" panose="020F0302020204030204" pitchFamily="34" charset="0"/>
                        </a:rPr>
                        <a:t>non-contestable unmetered loads – use of existing B2B transactions for this family of NMIs</a:t>
                      </a:r>
                    </a:p>
                  </a:txBody>
                  <a:tcPr marL="5761" marR="5761" marT="5761" marB="0" anchor="ctr"/>
                </a:tc>
                <a:extLst>
                  <a:ext uri="{0D108BD9-81ED-4DB2-BD59-A6C34878D82A}">
                    <a16:rowId xmlns:a16="http://schemas.microsoft.com/office/drawing/2014/main" val="2209857434"/>
                  </a:ext>
                </a:extLst>
              </a:tr>
              <a:tr h="731520">
                <a:tc>
                  <a:txBody>
                    <a:bodyPr/>
                    <a:lstStyle/>
                    <a:p>
                      <a:pPr marL="180000" lvl="0" algn="l" fontAlgn="ctr">
                        <a:lnSpc>
                          <a:spcPct val="100000"/>
                        </a:lnSpc>
                        <a:spcBef>
                          <a:spcPts val="600"/>
                        </a:spcBef>
                        <a:spcAft>
                          <a:spcPts val="1200"/>
                        </a:spcAft>
                      </a:pPr>
                      <a:r>
                        <a:rPr lang="en-AU" sz="1400" b="0" i="0" u="none" strike="noStrike" dirty="0">
                          <a:solidFill>
                            <a:srgbClr val="000000"/>
                          </a:solidFill>
                          <a:effectLst/>
                          <a:latin typeface="Calibri Light" panose="020F0302020204030204" pitchFamily="34" charset="0"/>
                          <a:cs typeface="Calibri Light" panose="020F0302020204030204" pitchFamily="34" charset="0"/>
                        </a:rPr>
                        <a:t>Proposed procedural change to MDFF quality flag (N flag)</a:t>
                      </a:r>
                    </a:p>
                  </a:txBody>
                  <a:tcPr marL="5761" marR="5761" marT="5761" marB="0" anchor="ctr"/>
                </a:tc>
                <a:tc>
                  <a:txBody>
                    <a:bodyPr/>
                    <a:lstStyle/>
                    <a:p>
                      <a:pPr marL="180000" lvl="0" algn="l" fontAlgn="ctr">
                        <a:lnSpc>
                          <a:spcPct val="100000"/>
                        </a:lnSpc>
                        <a:spcBef>
                          <a:spcPts val="600"/>
                        </a:spcBef>
                        <a:spcAft>
                          <a:spcPts val="1200"/>
                        </a:spcAft>
                      </a:pPr>
                      <a:r>
                        <a:rPr lang="en-AU" sz="1400" b="0" i="0" u="none" strike="noStrike" kern="1200" dirty="0">
                          <a:solidFill>
                            <a:srgbClr val="000000"/>
                          </a:solidFill>
                          <a:effectLst/>
                          <a:latin typeface="Calibri Light" panose="020F0302020204030204" pitchFamily="34" charset="0"/>
                          <a:ea typeface="+mn-ea"/>
                          <a:cs typeface="Calibri Light" panose="020F0302020204030204" pitchFamily="34" charset="0"/>
                        </a:rPr>
                        <a:t>AEMO submitted an ICF for ERCF consideration at March meeting. AEMO to compiled a ‘change information pack’, presented at the 15 May ERCF. ERCF and AEMO decided to take to consultation. Consultation commences early August, anticipated to be concluded early December. </a:t>
                      </a:r>
                    </a:p>
                  </a:txBody>
                  <a:tcPr marL="5761" marR="5761" marT="5761" marB="0" anchor="ctr"/>
                </a:tc>
                <a:extLst>
                  <a:ext uri="{0D108BD9-81ED-4DB2-BD59-A6C34878D82A}">
                    <a16:rowId xmlns:a16="http://schemas.microsoft.com/office/drawing/2014/main" val="679719128"/>
                  </a:ext>
                </a:extLst>
              </a:tr>
              <a:tr h="534559">
                <a:tc>
                  <a:txBody>
                    <a:bodyPr/>
                    <a:lstStyle/>
                    <a:p>
                      <a:pPr marL="180000" lvl="0" algn="l" fontAlgn="ctr">
                        <a:lnSpc>
                          <a:spcPct val="100000"/>
                        </a:lnSpc>
                        <a:spcBef>
                          <a:spcPts val="600"/>
                        </a:spcBef>
                        <a:spcAft>
                          <a:spcPts val="1200"/>
                        </a:spcAft>
                      </a:pPr>
                      <a:r>
                        <a:rPr lang="en-AU" sz="1400" b="0" i="0" u="none" strike="noStrike" dirty="0">
                          <a:solidFill>
                            <a:srgbClr val="000000"/>
                          </a:solidFill>
                          <a:effectLst/>
                          <a:latin typeface="Calibri Light" panose="020F0302020204030204" pitchFamily="34" charset="0"/>
                          <a:cs typeface="Calibri Light" panose="020F0302020204030204" pitchFamily="34" charset="0"/>
                        </a:rPr>
                        <a:t>Proposal for RWD[?]</a:t>
                      </a:r>
                    </a:p>
                  </a:txBody>
                  <a:tcPr marL="5761" marR="5761" marT="5761" marB="0" anchor="ctr"/>
                </a:tc>
                <a:tc>
                  <a:txBody>
                    <a:bodyPr/>
                    <a:lstStyle/>
                    <a:p>
                      <a:pPr marL="180000" lvl="0" algn="l" fontAlgn="ctr">
                        <a:lnSpc>
                          <a:spcPct val="100000"/>
                        </a:lnSpc>
                        <a:spcBef>
                          <a:spcPts val="600"/>
                        </a:spcBef>
                        <a:spcAft>
                          <a:spcPts val="1200"/>
                        </a:spcAft>
                      </a:pPr>
                      <a:r>
                        <a:rPr lang="en-AU" sz="1400" b="0" i="0" u="none" strike="noStrike" dirty="0">
                          <a:solidFill>
                            <a:srgbClr val="000000"/>
                          </a:solidFill>
                          <a:effectLst/>
                          <a:latin typeface="Calibri Light" panose="020F0302020204030204" pitchFamily="34" charset="0"/>
                          <a:cs typeface="Calibri Light" panose="020F0302020204030204" pitchFamily="34" charset="0"/>
                        </a:rPr>
                        <a:t>Part of MSATS Standing Data Review. Second draft determination was published 3 Jul 20. Submissions period closes Mon 27 Jul. Final report is due to be published Mon 7 Sep.</a:t>
                      </a:r>
                      <a:endParaRPr lang="en-AU" sz="1400" b="0" i="0" u="none" strike="noStrike" dirty="0">
                        <a:solidFill>
                          <a:srgbClr val="000000"/>
                        </a:solidFill>
                        <a:effectLst/>
                        <a:highlight>
                          <a:srgbClr val="FFFF00"/>
                        </a:highlight>
                        <a:latin typeface="Calibri Light" panose="020F0302020204030204" pitchFamily="34" charset="0"/>
                        <a:cs typeface="Calibri Light" panose="020F0302020204030204" pitchFamily="34" charset="0"/>
                      </a:endParaRPr>
                    </a:p>
                  </a:txBody>
                  <a:tcPr marL="5761" marR="5761" marT="5761" marB="0" anchor="ctr"/>
                </a:tc>
                <a:extLst>
                  <a:ext uri="{0D108BD9-81ED-4DB2-BD59-A6C34878D82A}">
                    <a16:rowId xmlns:a16="http://schemas.microsoft.com/office/drawing/2014/main" val="1601633147"/>
                  </a:ext>
                </a:extLst>
              </a:tr>
              <a:tr h="514759">
                <a:tc>
                  <a:txBody>
                    <a:bodyPr/>
                    <a:lstStyle/>
                    <a:p>
                      <a:pPr marL="180000" lvl="0" algn="l" fontAlgn="ctr">
                        <a:lnSpc>
                          <a:spcPct val="100000"/>
                        </a:lnSpc>
                        <a:spcBef>
                          <a:spcPts val="600"/>
                        </a:spcBef>
                        <a:spcAft>
                          <a:spcPts val="1200"/>
                        </a:spcAft>
                      </a:pPr>
                      <a:r>
                        <a:rPr lang="en-AU" sz="1400" b="0" i="0" u="none" strike="noStrike" dirty="0">
                          <a:solidFill>
                            <a:srgbClr val="000000"/>
                          </a:solidFill>
                          <a:effectLst/>
                          <a:latin typeface="Calibri Light" panose="020F0302020204030204" pitchFamily="34" charset="0"/>
                          <a:cs typeface="Calibri Light" panose="020F0302020204030204" pitchFamily="34" charset="0"/>
                        </a:rPr>
                        <a:t>Removal of end user details from inventory table</a:t>
                      </a:r>
                    </a:p>
                  </a:txBody>
                  <a:tcPr marL="5761" marR="5761" marT="5761" marB="0" anchor="ctr"/>
                </a:tc>
                <a:tc>
                  <a:txBody>
                    <a:bodyPr/>
                    <a:lstStyle/>
                    <a:p>
                      <a:pPr marL="180000" marR="0" lvl="0" indent="0" algn="l" defTabSz="801929" rtl="0" eaLnBrk="1" fontAlgn="ctr" latinLnBrk="0" hangingPunct="1">
                        <a:lnSpc>
                          <a:spcPct val="100000"/>
                        </a:lnSpc>
                        <a:spcBef>
                          <a:spcPts val="600"/>
                        </a:spcBef>
                        <a:spcAft>
                          <a:spcPts val="1200"/>
                        </a:spcAft>
                        <a:buClrTx/>
                        <a:buSzTx/>
                        <a:buFontTx/>
                        <a:buNone/>
                        <a:tabLst/>
                        <a:defRPr/>
                      </a:pPr>
                      <a:r>
                        <a:rPr lang="en-AU" sz="1400" b="0" i="0" u="none" strike="noStrike" kern="1200" dirty="0">
                          <a:solidFill>
                            <a:srgbClr val="000000"/>
                          </a:solidFill>
                          <a:effectLst/>
                          <a:latin typeface="Calibri Light" panose="020F0302020204030204" pitchFamily="34" charset="0"/>
                          <a:ea typeface="+mn-ea"/>
                          <a:cs typeface="Calibri Light" panose="020F0302020204030204" pitchFamily="34" charset="0"/>
                        </a:rPr>
                        <a:t>Consultation commences early August, anticipated to be concluded early December. </a:t>
                      </a:r>
                      <a:endParaRPr lang="en-AU" sz="1400" b="0" i="0" u="none" strike="noStrike" dirty="0">
                        <a:solidFill>
                          <a:srgbClr val="000000"/>
                        </a:solidFill>
                        <a:effectLst/>
                        <a:latin typeface="Calibri Light" panose="020F0302020204030204" pitchFamily="34" charset="0"/>
                        <a:cs typeface="Calibri Light" panose="020F0302020204030204" pitchFamily="34" charset="0"/>
                      </a:endParaRPr>
                    </a:p>
                  </a:txBody>
                  <a:tcPr marL="5761" marR="5761" marT="5761" marB="0" anchor="ctr"/>
                </a:tc>
                <a:extLst>
                  <a:ext uri="{0D108BD9-81ED-4DB2-BD59-A6C34878D82A}">
                    <a16:rowId xmlns:a16="http://schemas.microsoft.com/office/drawing/2014/main" val="1948449902"/>
                  </a:ext>
                </a:extLst>
              </a:tr>
              <a:tr h="652602">
                <a:tc>
                  <a:txBody>
                    <a:bodyPr/>
                    <a:lstStyle/>
                    <a:p>
                      <a:pPr marL="180000" lvl="0" algn="l" fontAlgn="ctr">
                        <a:lnSpc>
                          <a:spcPct val="100000"/>
                        </a:lnSpc>
                        <a:spcBef>
                          <a:spcPts val="600"/>
                        </a:spcBef>
                        <a:spcAft>
                          <a:spcPts val="1200"/>
                        </a:spcAft>
                      </a:pPr>
                      <a:r>
                        <a:rPr lang="en-AU" sz="1400" b="0" i="0" u="none" strike="noStrike" dirty="0">
                          <a:solidFill>
                            <a:srgbClr val="000000"/>
                          </a:solidFill>
                          <a:effectLst/>
                          <a:latin typeface="Calibri Light" panose="020F0302020204030204" pitchFamily="34" charset="0"/>
                          <a:cs typeface="Calibri Light" panose="020F0302020204030204" pitchFamily="34" charset="0"/>
                        </a:rPr>
                        <a:t>TNI 2 for cross-boundary meters</a:t>
                      </a:r>
                    </a:p>
                  </a:txBody>
                  <a:tcPr marL="5761" marR="5761" marT="5761" marB="0" anchor="ctr"/>
                </a:tc>
                <a:tc>
                  <a:txBody>
                    <a:bodyPr/>
                    <a:lstStyle/>
                    <a:p>
                      <a:pPr marL="180000" marR="0" lvl="0" indent="0" algn="l" defTabSz="801929" rtl="0" eaLnBrk="1" fontAlgn="ctr" latinLnBrk="0" hangingPunct="1">
                        <a:lnSpc>
                          <a:spcPct val="100000"/>
                        </a:lnSpc>
                        <a:spcBef>
                          <a:spcPts val="600"/>
                        </a:spcBef>
                        <a:spcAft>
                          <a:spcPts val="1200"/>
                        </a:spcAft>
                        <a:buClrTx/>
                        <a:buSzTx/>
                        <a:buFontTx/>
                        <a:buNone/>
                        <a:tabLst/>
                        <a:defRPr/>
                      </a:pPr>
                      <a:r>
                        <a:rPr lang="en-AU" sz="1400" b="0" i="0" u="none" strike="noStrike" dirty="0">
                          <a:solidFill>
                            <a:srgbClr val="000000"/>
                          </a:solidFill>
                          <a:effectLst/>
                          <a:latin typeface="Calibri Light" panose="020F0302020204030204" pitchFamily="34" charset="0"/>
                          <a:cs typeface="Calibri Light" panose="020F0302020204030204" pitchFamily="34" charset="0"/>
                        </a:rPr>
                        <a:t>Part of MSATS Standing Data Review. Second draft determination was published 3 Jul 20. Submissions period closes Mon 27 Jul. Final report is due to be published Mon 7 Sep.</a:t>
                      </a:r>
                    </a:p>
                  </a:txBody>
                  <a:tcPr marL="5761" marR="5761" marT="5761" marB="0" anchor="ctr"/>
                </a:tc>
                <a:extLst>
                  <a:ext uri="{0D108BD9-81ED-4DB2-BD59-A6C34878D82A}">
                    <a16:rowId xmlns:a16="http://schemas.microsoft.com/office/drawing/2014/main" val="279536436"/>
                  </a:ext>
                </a:extLst>
              </a:tr>
              <a:tr h="672299">
                <a:tc>
                  <a:txBody>
                    <a:bodyPr/>
                    <a:lstStyle/>
                    <a:p>
                      <a:pPr marL="180000" lvl="0" algn="l" fontAlgn="ctr">
                        <a:lnSpc>
                          <a:spcPct val="100000"/>
                        </a:lnSpc>
                        <a:spcBef>
                          <a:spcPts val="600"/>
                        </a:spcBef>
                        <a:spcAft>
                          <a:spcPts val="1200"/>
                        </a:spcAft>
                      </a:pPr>
                      <a:r>
                        <a:rPr lang="en-AU" sz="1400" b="0" i="0" u="none" strike="noStrike" dirty="0">
                          <a:solidFill>
                            <a:srgbClr val="000000"/>
                          </a:solidFill>
                          <a:effectLst/>
                          <a:latin typeface="Calibri Light" panose="020F0302020204030204" pitchFamily="34" charset="0"/>
                          <a:cs typeface="Calibri Light" panose="020F0302020204030204" pitchFamily="34" charset="0"/>
                        </a:rPr>
                        <a:t>Obligation for MC to provide updated or substitution data in the cases of theft or fraud</a:t>
                      </a:r>
                    </a:p>
                  </a:txBody>
                  <a:tcPr marL="5761" marR="5761" marT="5761" marB="0" anchor="ctr"/>
                </a:tc>
                <a:tc>
                  <a:txBody>
                    <a:bodyPr/>
                    <a:lstStyle/>
                    <a:p>
                      <a:pPr marL="180000" marR="0" lvl="0" indent="0" algn="l" defTabSz="801929" rtl="0" eaLnBrk="1" fontAlgn="ctr" latinLnBrk="0" hangingPunct="1">
                        <a:lnSpc>
                          <a:spcPct val="100000"/>
                        </a:lnSpc>
                        <a:spcBef>
                          <a:spcPts val="600"/>
                        </a:spcBef>
                        <a:spcAft>
                          <a:spcPts val="1200"/>
                        </a:spcAft>
                        <a:buClrTx/>
                        <a:buSzTx/>
                        <a:buFontTx/>
                        <a:buNone/>
                        <a:tabLst/>
                        <a:defRPr/>
                      </a:pPr>
                      <a:r>
                        <a:rPr lang="en-AU" sz="1400" b="0" i="0" u="none" strike="noStrike" dirty="0">
                          <a:solidFill>
                            <a:srgbClr val="000000"/>
                          </a:solidFill>
                          <a:effectLst/>
                          <a:latin typeface="Calibri Light" panose="020F0302020204030204" pitchFamily="34" charset="0"/>
                          <a:cs typeface="Calibri Light" panose="020F0302020204030204" pitchFamily="34" charset="0"/>
                        </a:rPr>
                        <a:t>Original ICF lodged by AGL. Relates to UFE calculation. Discussed at ERCF May meeting. On hold pending compliance discussions. New ICF would need to be lodged to reinitiate procedure change process.</a:t>
                      </a:r>
                    </a:p>
                  </a:txBody>
                  <a:tcPr marL="5761" marR="5761" marT="5761" marB="0" anchor="ctr"/>
                </a:tc>
                <a:extLst>
                  <a:ext uri="{0D108BD9-81ED-4DB2-BD59-A6C34878D82A}">
                    <a16:rowId xmlns:a16="http://schemas.microsoft.com/office/drawing/2014/main" val="1081881130"/>
                  </a:ext>
                </a:extLst>
              </a:tr>
              <a:tr h="553509">
                <a:tc>
                  <a:txBody>
                    <a:bodyPr/>
                    <a:lstStyle/>
                    <a:p>
                      <a:pPr marL="180000" lvl="0" algn="l" fontAlgn="ctr">
                        <a:lnSpc>
                          <a:spcPct val="100000"/>
                        </a:lnSpc>
                        <a:spcBef>
                          <a:spcPts val="600"/>
                        </a:spcBef>
                        <a:spcAft>
                          <a:spcPts val="1200"/>
                        </a:spcAft>
                      </a:pPr>
                      <a:r>
                        <a:rPr lang="en-AU" sz="1400" b="0" i="0" u="none" strike="noStrike" kern="1200" dirty="0">
                          <a:solidFill>
                            <a:srgbClr val="000000"/>
                          </a:solidFill>
                          <a:effectLst/>
                          <a:latin typeface="Calibri Light" panose="020F0302020204030204" pitchFamily="34" charset="0"/>
                          <a:ea typeface="+mn-ea"/>
                          <a:cs typeface="Calibri Light" panose="020F0302020204030204" pitchFamily="34" charset="0"/>
                        </a:rPr>
                        <a:t>Removal of register ID = suffix requirement</a:t>
                      </a:r>
                    </a:p>
                  </a:txBody>
                  <a:tcPr marL="5761" marR="5761" marT="5761" marB="0" anchor="ctr"/>
                </a:tc>
                <a:tc>
                  <a:txBody>
                    <a:bodyPr/>
                    <a:lstStyle/>
                    <a:p>
                      <a:pPr marL="180000" marR="0" lvl="0" indent="0" algn="l" defTabSz="801929" rtl="0" eaLnBrk="1" fontAlgn="ctr" latinLnBrk="0" hangingPunct="1">
                        <a:lnSpc>
                          <a:spcPct val="100000"/>
                        </a:lnSpc>
                        <a:spcBef>
                          <a:spcPts val="600"/>
                        </a:spcBef>
                        <a:spcAft>
                          <a:spcPts val="1200"/>
                        </a:spcAft>
                        <a:buClrTx/>
                        <a:buSzTx/>
                        <a:buFontTx/>
                        <a:buNone/>
                        <a:tabLst/>
                        <a:defRPr/>
                      </a:pPr>
                      <a:r>
                        <a:rPr lang="en-AU" sz="1400" b="0" i="0" u="none" strike="noStrike" dirty="0">
                          <a:solidFill>
                            <a:srgbClr val="000000"/>
                          </a:solidFill>
                          <a:effectLst/>
                          <a:latin typeface="Calibri Light" panose="020F0302020204030204" pitchFamily="34" charset="0"/>
                          <a:cs typeface="Calibri Light" panose="020F0302020204030204" pitchFamily="34" charset="0"/>
                        </a:rPr>
                        <a:t>ICF lodged by AusNet discussed at ERCF May meeting. Consultation commences early August and is anticipated to conclude early December.</a:t>
                      </a:r>
                    </a:p>
                  </a:txBody>
                  <a:tcPr marL="5761" marR="5761" marT="5761" marB="0" anchor="ctr"/>
                </a:tc>
                <a:extLst>
                  <a:ext uri="{0D108BD9-81ED-4DB2-BD59-A6C34878D82A}">
                    <a16:rowId xmlns:a16="http://schemas.microsoft.com/office/drawing/2014/main" val="2682314301"/>
                  </a:ext>
                </a:extLst>
              </a:tr>
            </a:tbl>
          </a:graphicData>
        </a:graphic>
      </p:graphicFrame>
    </p:spTree>
    <p:extLst>
      <p:ext uri="{BB962C8B-B14F-4D97-AF65-F5344CB8AC3E}">
        <p14:creationId xmlns:p14="http://schemas.microsoft.com/office/powerpoint/2010/main" val="1778711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1FD31EA-0B02-4F5E-9F04-B0BD413AB60D}"/>
              </a:ext>
            </a:extLst>
          </p:cNvPr>
          <p:cNvSpPr>
            <a:spLocks noGrp="1"/>
          </p:cNvSpPr>
          <p:nvPr>
            <p:ph type="title"/>
          </p:nvPr>
        </p:nvSpPr>
        <p:spPr>
          <a:xfrm>
            <a:off x="233620" y="1173708"/>
            <a:ext cx="2907626" cy="2201542"/>
          </a:xfrm>
        </p:spPr>
        <p:txBody>
          <a:bodyPr/>
          <a:lstStyle/>
          <a:p>
            <a:r>
              <a:rPr lang="en-AU" dirty="0">
                <a:latin typeface="Calibri" panose="020F0502020204030204" pitchFamily="34" charset="0"/>
                <a:cs typeface="Calibri" panose="020F0502020204030204" pitchFamily="34" charset="0"/>
              </a:rPr>
              <a:t>AEMO Competition Law </a:t>
            </a:r>
            <a:br>
              <a:rPr lang="en-AU" dirty="0">
                <a:latin typeface="Calibri" panose="020F0502020204030204" pitchFamily="34" charset="0"/>
                <a:cs typeface="Calibri" panose="020F0502020204030204" pitchFamily="34" charset="0"/>
              </a:rPr>
            </a:br>
            <a:r>
              <a:rPr lang="en-AU" dirty="0">
                <a:latin typeface="Calibri" panose="020F0502020204030204" pitchFamily="34" charset="0"/>
                <a:cs typeface="Calibri" panose="020F0502020204030204" pitchFamily="34" charset="0"/>
              </a:rPr>
              <a:t>Meeting Protocol</a:t>
            </a:r>
            <a:endParaRPr lang="en-AU" dirty="0"/>
          </a:p>
        </p:txBody>
      </p:sp>
      <p:sp>
        <p:nvSpPr>
          <p:cNvPr id="6" name="Slide Number Placeholder 5">
            <a:extLst>
              <a:ext uri="{FF2B5EF4-FFF2-40B4-BE49-F238E27FC236}">
                <a16:creationId xmlns:a16="http://schemas.microsoft.com/office/drawing/2014/main" id="{962C179C-7C0B-4C6E-984B-3E659C1C1E7C}"/>
              </a:ext>
            </a:extLst>
          </p:cNvPr>
          <p:cNvSpPr>
            <a:spLocks noGrp="1"/>
          </p:cNvSpPr>
          <p:nvPr>
            <p:ph type="sldNum" sz="quarter" idx="12"/>
          </p:nvPr>
        </p:nvSpPr>
        <p:spPr/>
        <p:txBody>
          <a:bodyPr/>
          <a:lstStyle/>
          <a:p>
            <a:fld id="{4EC81F68-4976-451A-B2E9-79BCBD2F70CC}" type="slidenum">
              <a:rPr lang="en-AU" smtClean="0"/>
              <a:pPr/>
              <a:t>2</a:t>
            </a:fld>
            <a:endParaRPr lang="en-AU" dirty="0"/>
          </a:p>
        </p:txBody>
      </p:sp>
      <p:sp>
        <p:nvSpPr>
          <p:cNvPr id="13" name="Text Placeholder 12">
            <a:extLst>
              <a:ext uri="{FF2B5EF4-FFF2-40B4-BE49-F238E27FC236}">
                <a16:creationId xmlns:a16="http://schemas.microsoft.com/office/drawing/2014/main" id="{1E0A56E1-88E5-44F7-A23A-29E717150844}"/>
              </a:ext>
            </a:extLst>
          </p:cNvPr>
          <p:cNvSpPr>
            <a:spLocks noGrp="1"/>
          </p:cNvSpPr>
          <p:nvPr>
            <p:ph type="body" sz="quarter" idx="13"/>
          </p:nvPr>
        </p:nvSpPr>
        <p:spPr>
          <a:xfrm>
            <a:off x="3683203" y="892491"/>
            <a:ext cx="6774989" cy="5493476"/>
          </a:xfrm>
        </p:spPr>
        <p:txBody>
          <a:bodyPr>
            <a:noAutofit/>
          </a:bodyPr>
          <a:lstStyle/>
          <a:p>
            <a:pPr marL="0" indent="0">
              <a:buNone/>
            </a:pPr>
            <a:r>
              <a:rPr lang="en-AU" sz="1228" dirty="0">
                <a:latin typeface="Calibri" panose="020F0502020204030204" pitchFamily="34" charset="0"/>
                <a:cs typeface="Calibri" panose="020F0502020204030204" pitchFamily="34" charset="0"/>
              </a:rPr>
              <a:t>AEMO is committed to complying with all applicable laws, including the Competition and Consumer Act 2010 (CCA). In any dealings with AEMO regarding proposed reforms or other initiatives, all participants agree to adhere to the CCA at all times and to comply with this Protocol. Participants must arrange for their representatives to be briefed on competition law risks and obligations.</a:t>
            </a:r>
          </a:p>
          <a:p>
            <a:pPr marL="0" indent="0">
              <a:buNone/>
            </a:pPr>
            <a:r>
              <a:rPr lang="en-AU" sz="1228" dirty="0">
                <a:latin typeface="Calibri" panose="020F0502020204030204" pitchFamily="34" charset="0"/>
                <a:cs typeface="Calibri" panose="020F0502020204030204" pitchFamily="34" charset="0"/>
              </a:rPr>
              <a:t>Participants in AEMO discussions </a:t>
            </a:r>
            <a:r>
              <a:rPr lang="en-AU" sz="1228" b="1" dirty="0">
                <a:latin typeface="Calibri" panose="020F0502020204030204" pitchFamily="34" charset="0"/>
                <a:cs typeface="Calibri" panose="020F0502020204030204" pitchFamily="34" charset="0"/>
              </a:rPr>
              <a:t>must</a:t>
            </a:r>
            <a:r>
              <a:rPr lang="en-AU" sz="1228" dirty="0">
                <a:latin typeface="Calibri" panose="020F0502020204030204" pitchFamily="34" charset="0"/>
                <a:cs typeface="Calibri" panose="020F0502020204030204" pitchFamily="34" charset="0"/>
              </a:rPr>
              <a:t>: </a:t>
            </a:r>
          </a:p>
          <a:p>
            <a:pPr lvl="0"/>
            <a:r>
              <a:rPr lang="en-AU" sz="1228" dirty="0">
                <a:latin typeface="Calibri" panose="020F0502020204030204" pitchFamily="34" charset="0"/>
                <a:cs typeface="Calibri" panose="020F0502020204030204" pitchFamily="34" charset="0"/>
              </a:rPr>
              <a:t>Ensure that discussions are limited to the matters contemplated by the agenda for the discussion  </a:t>
            </a:r>
          </a:p>
          <a:p>
            <a:pPr lvl="0"/>
            <a:r>
              <a:rPr lang="en-AU" sz="1228" dirty="0">
                <a:latin typeface="Calibri" panose="020F0502020204030204" pitchFamily="34" charset="0"/>
                <a:cs typeface="Calibri" panose="020F0502020204030204" pitchFamily="34" charset="0"/>
              </a:rPr>
              <a:t>Make independent and unilateral decisions about their commercial positions and approach in relation to the matters under discussion with AEMO</a:t>
            </a:r>
          </a:p>
          <a:p>
            <a:pPr lvl="0"/>
            <a:r>
              <a:rPr lang="en-AU" sz="1228" dirty="0">
                <a:latin typeface="Calibri" panose="020F0502020204030204" pitchFamily="34" charset="0"/>
                <a:cs typeface="Calibri" panose="020F0502020204030204" pitchFamily="34" charset="0"/>
              </a:rPr>
              <a:t>Immediately and clearly raise an objection with AEMO or the Chair of the meeting if a matter is discussed that the participant is concerned may give rise to competition law risks or a breach of this Protocol</a:t>
            </a:r>
          </a:p>
          <a:p>
            <a:pPr marL="0" indent="0">
              <a:buNone/>
            </a:pPr>
            <a:r>
              <a:rPr lang="en-AU" sz="1228" dirty="0">
                <a:latin typeface="Calibri" panose="020F0502020204030204" pitchFamily="34" charset="0"/>
                <a:cs typeface="Calibri" panose="020F0502020204030204" pitchFamily="34" charset="0"/>
              </a:rPr>
              <a:t>Participants in AEMO meetings </a:t>
            </a:r>
            <a:r>
              <a:rPr lang="en-AU" sz="1228" b="1" dirty="0">
                <a:latin typeface="Calibri" panose="020F0502020204030204" pitchFamily="34" charset="0"/>
                <a:cs typeface="Calibri" panose="020F0502020204030204" pitchFamily="34" charset="0"/>
              </a:rPr>
              <a:t>must not</a:t>
            </a:r>
            <a:r>
              <a:rPr lang="en-AU" sz="1228" dirty="0">
                <a:latin typeface="Calibri" panose="020F0502020204030204" pitchFamily="34" charset="0"/>
                <a:cs typeface="Calibri" panose="020F0502020204030204" pitchFamily="34" charset="0"/>
              </a:rPr>
              <a:t> discuss or agree on the following topics:</a:t>
            </a:r>
          </a:p>
          <a:p>
            <a:pPr lvl="0"/>
            <a:r>
              <a:rPr lang="en-AU" sz="1228" dirty="0">
                <a:latin typeface="Calibri" panose="020F0502020204030204" pitchFamily="34" charset="0"/>
                <a:cs typeface="Calibri" panose="020F0502020204030204" pitchFamily="34" charset="0"/>
              </a:rPr>
              <a:t>Which customers they will supply or market to</a:t>
            </a:r>
          </a:p>
          <a:p>
            <a:pPr lvl="0"/>
            <a:r>
              <a:rPr lang="en-AU" sz="1228" dirty="0">
                <a:latin typeface="Calibri" panose="020F0502020204030204" pitchFamily="34" charset="0"/>
                <a:cs typeface="Calibri" panose="020F0502020204030204" pitchFamily="34" charset="0"/>
              </a:rPr>
              <a:t>The price or other terms at which Participants will supply</a:t>
            </a:r>
          </a:p>
          <a:p>
            <a:pPr lvl="0"/>
            <a:r>
              <a:rPr lang="en-AU" sz="1228" dirty="0">
                <a:latin typeface="Calibri" panose="020F0502020204030204" pitchFamily="34" charset="0"/>
                <a:cs typeface="Calibri" panose="020F0502020204030204" pitchFamily="34" charset="0"/>
              </a:rPr>
              <a:t>Bids or tenders, including the nature of a bid that a Participant intends to make or whether the Participant will participate in the bid</a:t>
            </a:r>
          </a:p>
          <a:p>
            <a:pPr lvl="0"/>
            <a:r>
              <a:rPr lang="en-AU" sz="1228" dirty="0">
                <a:latin typeface="Calibri" panose="020F0502020204030204" pitchFamily="34" charset="0"/>
                <a:cs typeface="Calibri" panose="020F0502020204030204" pitchFamily="34" charset="0"/>
              </a:rPr>
              <a:t>Which suppliers Participants will acquire from (or the price or other terms on which they acquire goods or services)</a:t>
            </a:r>
          </a:p>
          <a:p>
            <a:pPr lvl="0"/>
            <a:r>
              <a:rPr lang="en-AU" sz="1228" dirty="0">
                <a:latin typeface="Calibri" panose="020F0502020204030204" pitchFamily="34" charset="0"/>
                <a:cs typeface="Calibri" panose="020F0502020204030204" pitchFamily="34" charset="0"/>
              </a:rPr>
              <a:t>Refusing to supply a person or company access to any products, services or inputs they require</a:t>
            </a:r>
          </a:p>
          <a:p>
            <a:pPr marL="0" indent="0">
              <a:buNone/>
            </a:pPr>
            <a:endParaRPr lang="en-AU" sz="1052" dirty="0">
              <a:latin typeface="Calibri" panose="020F0502020204030204" pitchFamily="34" charset="0"/>
              <a:cs typeface="Calibri" panose="020F0502020204030204" pitchFamily="34" charset="0"/>
            </a:endParaRPr>
          </a:p>
          <a:p>
            <a:pPr marL="0" indent="0">
              <a:buNone/>
            </a:pPr>
            <a:r>
              <a:rPr lang="en-AU" sz="1052" dirty="0">
                <a:latin typeface="Calibri" panose="020F0502020204030204" pitchFamily="34" charset="0"/>
                <a:cs typeface="Calibri" panose="020F0502020204030204" pitchFamily="34" charset="0"/>
              </a:rPr>
              <a:t>Under no circumstances must Participants share Competitively Sensitive Information. Competitively Sensitive Information means confidential information relating to a Participant which if disclosed to a competitor could affect its current or future commercial strategies, such as pricing information, customer terms and conditions, supply terms and conditions, sales, marketing or procurement strategies, product development, margins, costs, capacity or production planning.</a:t>
            </a:r>
          </a:p>
        </p:txBody>
      </p:sp>
    </p:spTree>
    <p:extLst>
      <p:ext uri="{BB962C8B-B14F-4D97-AF65-F5344CB8AC3E}">
        <p14:creationId xmlns:p14="http://schemas.microsoft.com/office/powerpoint/2010/main" val="800341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DC79C-28B1-4007-A3C1-B81798BD6B40}"/>
              </a:ext>
            </a:extLst>
          </p:cNvPr>
          <p:cNvSpPr>
            <a:spLocks noGrp="1"/>
          </p:cNvSpPr>
          <p:nvPr>
            <p:ph type="title"/>
          </p:nvPr>
        </p:nvSpPr>
        <p:spPr>
          <a:xfrm>
            <a:off x="206547" y="150494"/>
            <a:ext cx="8951630" cy="1310695"/>
          </a:xfrm>
        </p:spPr>
        <p:txBody>
          <a:bodyPr/>
          <a:lstStyle/>
          <a:p>
            <a:r>
              <a:rPr lang="en-AU" dirty="0"/>
              <a:t>NOTES: 5MS/GS-related procedure change log </a:t>
            </a:r>
          </a:p>
        </p:txBody>
      </p:sp>
      <p:sp>
        <p:nvSpPr>
          <p:cNvPr id="3" name="Content Placeholder 2">
            <a:extLst>
              <a:ext uri="{FF2B5EF4-FFF2-40B4-BE49-F238E27FC236}">
                <a16:creationId xmlns:a16="http://schemas.microsoft.com/office/drawing/2014/main" id="{CF92DFE6-821E-4514-A838-BE80D171C479}"/>
              </a:ext>
            </a:extLst>
          </p:cNvPr>
          <p:cNvSpPr>
            <a:spLocks noGrp="1"/>
          </p:cNvSpPr>
          <p:nvPr>
            <p:ph idx="1"/>
          </p:nvPr>
        </p:nvSpPr>
        <p:spPr>
          <a:xfrm>
            <a:off x="206546" y="1554479"/>
            <a:ext cx="10255425" cy="5854701"/>
          </a:xfrm>
        </p:spPr>
        <p:txBody>
          <a:bodyPr>
            <a:normAutofit fontScale="70000" lnSpcReduction="20000"/>
          </a:bodyPr>
          <a:lstStyle/>
          <a:p>
            <a:pPr>
              <a:lnSpc>
                <a:spcPct val="120000"/>
              </a:lnSpc>
            </a:pPr>
            <a:r>
              <a:rPr lang="en-AU" dirty="0"/>
              <a:t>Discussions were held about the need for participants to understand AEMO’s functional assumptions that relate to “Open” procedural consultations.</a:t>
            </a:r>
          </a:p>
          <a:p>
            <a:pPr>
              <a:lnSpc>
                <a:spcPct val="120000"/>
              </a:lnSpc>
            </a:pPr>
            <a:r>
              <a:rPr lang="en-AU" b="1" dirty="0">
                <a:solidFill>
                  <a:srgbClr val="FF0000"/>
                </a:solidFill>
              </a:rPr>
              <a:t>ACTION</a:t>
            </a:r>
            <a:r>
              <a:rPr lang="en-AU" dirty="0"/>
              <a:t>: AEMO to confirm its MDM build assumptions against the list of potential procedural changes</a:t>
            </a:r>
          </a:p>
          <a:p>
            <a:pPr>
              <a:lnSpc>
                <a:spcPct val="120000"/>
              </a:lnSpc>
            </a:pPr>
            <a:r>
              <a:rPr lang="en-AU" dirty="0"/>
              <a:t>In response to a query from AEMO as to which assumptions are most important to participants, Endeavour Energy stated that the RWD outcome was the most important one from their perspective. AEMO suggested that each participant may need to make its own assumptions regarding the likely outcome of the Open consultations and that AEMO will be endeavouring to support all of the proposed changes, where applicable. </a:t>
            </a:r>
          </a:p>
          <a:p>
            <a:pPr>
              <a:lnSpc>
                <a:spcPct val="120000"/>
              </a:lnSpc>
            </a:pPr>
            <a:r>
              <a:rPr lang="en-AU" b="1" dirty="0">
                <a:solidFill>
                  <a:srgbClr val="FF0000"/>
                </a:solidFill>
              </a:rPr>
              <a:t>ACTION</a:t>
            </a:r>
            <a:r>
              <a:rPr lang="en-AU" b="1" dirty="0"/>
              <a:t>: </a:t>
            </a:r>
            <a:r>
              <a:rPr lang="en-AU" dirty="0"/>
              <a:t>AEMO to consider if any standing data updates will be required by participants where a particular procedure change is approved e.g. updates to the values in the Meter Read Type field for the population of RWDx.  Should any updates be required, new activities should be added to the MTP for reporting and monitoring purposes.</a:t>
            </a:r>
            <a:r>
              <a:rPr lang="en-AU" dirty="0">
                <a:highlight>
                  <a:srgbClr val="FFFF00"/>
                </a:highlight>
              </a:rPr>
              <a:t> </a:t>
            </a:r>
          </a:p>
          <a:p>
            <a:pPr>
              <a:lnSpc>
                <a:spcPct val="120000"/>
              </a:lnSpc>
            </a:pPr>
            <a:r>
              <a:rPr lang="en-AU" dirty="0"/>
              <a:t>Evoenergy asked if AEMO has/is planning to have a central location to capture, manage and communicate broader changes associated to the regulatory roadmap, to minimise the likelihood of overlooking any material items. AEMO responded that it is revising its “regulatory roadmap” with industry to manage the issues around overlapping reform implementations. A workshop is set for Mon 10 August. </a:t>
            </a:r>
          </a:p>
          <a:p>
            <a:pPr>
              <a:lnSpc>
                <a:spcPct val="120000"/>
              </a:lnSpc>
            </a:pPr>
            <a:r>
              <a:rPr lang="en-AU" b="1" dirty="0">
                <a:solidFill>
                  <a:srgbClr val="FF0000"/>
                </a:solidFill>
              </a:rPr>
              <a:t>ACTION</a:t>
            </a:r>
            <a:r>
              <a:rPr lang="en-AU" dirty="0"/>
              <a:t>: AEMO to advise how to register for the regulatory roadmap workshop on Monday, 10 Aug 2020. </a:t>
            </a:r>
            <a:r>
              <a:rPr lang="en-AU" b="1" dirty="0"/>
              <a:t>RESPONSE: </a:t>
            </a:r>
            <a:r>
              <a:rPr lang="en-AU" dirty="0"/>
              <a:t>Those who wish to register, please contact </a:t>
            </a:r>
            <a:r>
              <a:rPr lang="en-AU" dirty="0">
                <a:hlinkClick r:id="rId2"/>
              </a:rPr>
              <a:t>StakeholderRelations@aemo.com.au</a:t>
            </a:r>
            <a:r>
              <a:rPr lang="en-AU" dirty="0"/>
              <a:t> </a:t>
            </a:r>
          </a:p>
          <a:p>
            <a:pPr>
              <a:lnSpc>
                <a:spcPct val="120000"/>
              </a:lnSpc>
            </a:pPr>
            <a:endParaRPr lang="en-AU" dirty="0"/>
          </a:p>
        </p:txBody>
      </p:sp>
      <p:sp>
        <p:nvSpPr>
          <p:cNvPr id="4" name="Slide Number Placeholder 3">
            <a:extLst>
              <a:ext uri="{FF2B5EF4-FFF2-40B4-BE49-F238E27FC236}">
                <a16:creationId xmlns:a16="http://schemas.microsoft.com/office/drawing/2014/main" id="{1C237F79-E619-4CA8-82A9-6F0893D94650}"/>
              </a:ext>
            </a:extLst>
          </p:cNvPr>
          <p:cNvSpPr>
            <a:spLocks noGrp="1"/>
          </p:cNvSpPr>
          <p:nvPr>
            <p:ph type="sldNum" sz="quarter" idx="12"/>
          </p:nvPr>
        </p:nvSpPr>
        <p:spPr/>
        <p:txBody>
          <a:bodyPr/>
          <a:lstStyle/>
          <a:p>
            <a:fld id="{4EC81F68-4976-451A-B2E9-79BCBD2F70CC}" type="slidenum">
              <a:rPr lang="en-AU" smtClean="0"/>
              <a:t>20</a:t>
            </a:fld>
            <a:endParaRPr lang="en-AU" dirty="0"/>
          </a:p>
        </p:txBody>
      </p:sp>
    </p:spTree>
    <p:extLst>
      <p:ext uri="{BB962C8B-B14F-4D97-AF65-F5344CB8AC3E}">
        <p14:creationId xmlns:p14="http://schemas.microsoft.com/office/powerpoint/2010/main" val="10777134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B310B-3391-41B8-B4E1-8584C86B0A79}"/>
              </a:ext>
            </a:extLst>
          </p:cNvPr>
          <p:cNvSpPr>
            <a:spLocks noGrp="1"/>
          </p:cNvSpPr>
          <p:nvPr>
            <p:ph type="title"/>
          </p:nvPr>
        </p:nvSpPr>
        <p:spPr/>
        <p:txBody>
          <a:bodyPr/>
          <a:lstStyle/>
          <a:p>
            <a:r>
              <a:rPr lang="en-AU" dirty="0"/>
              <a:t>Metering procedures update</a:t>
            </a:r>
          </a:p>
        </p:txBody>
      </p:sp>
      <p:sp>
        <p:nvSpPr>
          <p:cNvPr id="4" name="Slide Number Placeholder 3">
            <a:extLst>
              <a:ext uri="{FF2B5EF4-FFF2-40B4-BE49-F238E27FC236}">
                <a16:creationId xmlns:a16="http://schemas.microsoft.com/office/drawing/2014/main" id="{B7E996C8-E0C6-4548-AE47-D1E06F82FD5E}"/>
              </a:ext>
            </a:extLst>
          </p:cNvPr>
          <p:cNvSpPr>
            <a:spLocks noGrp="1"/>
          </p:cNvSpPr>
          <p:nvPr>
            <p:ph type="sldNum" sz="quarter" idx="12"/>
          </p:nvPr>
        </p:nvSpPr>
        <p:spPr/>
        <p:txBody>
          <a:bodyPr/>
          <a:lstStyle/>
          <a:p>
            <a:fld id="{4EC81F68-4976-451A-B2E9-79BCBD2F70CC}" type="slidenum">
              <a:rPr lang="en-AU" smtClean="0"/>
              <a:t>21</a:t>
            </a:fld>
            <a:endParaRPr lang="en-AU" dirty="0"/>
          </a:p>
        </p:txBody>
      </p:sp>
      <p:sp>
        <p:nvSpPr>
          <p:cNvPr id="8" name="Content Placeholder 2">
            <a:extLst>
              <a:ext uri="{FF2B5EF4-FFF2-40B4-BE49-F238E27FC236}">
                <a16:creationId xmlns:a16="http://schemas.microsoft.com/office/drawing/2014/main" id="{4EB4974C-38A7-4FE5-A58A-95615FBC53C4}"/>
              </a:ext>
            </a:extLst>
          </p:cNvPr>
          <p:cNvSpPr>
            <a:spLocks noGrp="1"/>
          </p:cNvSpPr>
          <p:nvPr>
            <p:ph idx="1"/>
          </p:nvPr>
        </p:nvSpPr>
        <p:spPr>
          <a:xfrm>
            <a:off x="379379" y="1827915"/>
            <a:ext cx="9815207" cy="4656016"/>
          </a:xfrm>
        </p:spPr>
        <p:txBody>
          <a:bodyPr>
            <a:normAutofit/>
          </a:bodyPr>
          <a:lstStyle/>
          <a:p>
            <a:pPr marL="0" indent="0">
              <a:buNone/>
            </a:pPr>
            <a:r>
              <a:rPr lang="en-AU" sz="1800" b="1" dirty="0"/>
              <a:t>Electricity Retail Consultative Forum - next meeting Tue 11 Aug 20</a:t>
            </a:r>
          </a:p>
          <a:p>
            <a:r>
              <a:rPr lang="en-AU" sz="1600" dirty="0">
                <a:hlinkClick r:id="rId2"/>
              </a:rPr>
              <a:t>https://aemo.com.au/Stakeholder-Consultation/Industry-forums-and-working-groups/Retail-meetings/Electricity-Retail-Consultative-Forum</a:t>
            </a:r>
            <a:endParaRPr lang="en-AU" sz="1600" dirty="0"/>
          </a:p>
          <a:p>
            <a:pPr marL="363755" lvl="1" indent="0">
              <a:buNone/>
            </a:pPr>
            <a:endParaRPr lang="en-AU" sz="1000" dirty="0"/>
          </a:p>
          <a:p>
            <a:pPr marL="0" indent="0">
              <a:buNone/>
            </a:pPr>
            <a:r>
              <a:rPr lang="en-AU" sz="1800" b="1" dirty="0"/>
              <a:t>B2B Working Group – recent meeting Thu 6 Aug 20</a:t>
            </a:r>
          </a:p>
          <a:p>
            <a:r>
              <a:rPr lang="en-AU" sz="1600" dirty="0">
                <a:hlinkClick r:id="rId3"/>
              </a:rPr>
              <a:t>https://aemo.com.au/Stakeholder-Consultation/Industry-forums-and-working-groups/Retail-meetings/B2B-Working-Group</a:t>
            </a:r>
            <a:r>
              <a:rPr lang="en-AU" sz="1600" dirty="0"/>
              <a:t> </a:t>
            </a:r>
          </a:p>
        </p:txBody>
      </p:sp>
    </p:spTree>
    <p:extLst>
      <p:ext uri="{BB962C8B-B14F-4D97-AF65-F5344CB8AC3E}">
        <p14:creationId xmlns:p14="http://schemas.microsoft.com/office/powerpoint/2010/main" val="1313804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6863F-6C15-4CDB-898A-C627EDC9A8CF}"/>
              </a:ext>
            </a:extLst>
          </p:cNvPr>
          <p:cNvSpPr>
            <a:spLocks noGrp="1"/>
          </p:cNvSpPr>
          <p:nvPr>
            <p:ph type="title"/>
          </p:nvPr>
        </p:nvSpPr>
        <p:spPr/>
        <p:txBody>
          <a:bodyPr/>
          <a:lstStyle/>
          <a:p>
            <a:r>
              <a:rPr lang="en-AU" dirty="0"/>
              <a:t>Update on Bidding Transition Plan</a:t>
            </a:r>
          </a:p>
        </p:txBody>
      </p:sp>
      <p:sp>
        <p:nvSpPr>
          <p:cNvPr id="3" name="Text Placeholder 2">
            <a:extLst>
              <a:ext uri="{FF2B5EF4-FFF2-40B4-BE49-F238E27FC236}">
                <a16:creationId xmlns:a16="http://schemas.microsoft.com/office/drawing/2014/main" id="{DB59AF11-FDAF-459B-8E6B-F725FE02D13B}"/>
              </a:ext>
            </a:extLst>
          </p:cNvPr>
          <p:cNvSpPr>
            <a:spLocks noGrp="1"/>
          </p:cNvSpPr>
          <p:nvPr>
            <p:ph type="body" idx="1"/>
          </p:nvPr>
        </p:nvSpPr>
        <p:spPr/>
        <p:txBody>
          <a:bodyPr/>
          <a:lstStyle/>
          <a:p>
            <a:r>
              <a:rPr lang="en-AU" dirty="0"/>
              <a:t>Emily Brodie</a:t>
            </a:r>
          </a:p>
        </p:txBody>
      </p:sp>
      <p:sp>
        <p:nvSpPr>
          <p:cNvPr id="4" name="Slide Number Placeholder 3">
            <a:extLst>
              <a:ext uri="{FF2B5EF4-FFF2-40B4-BE49-F238E27FC236}">
                <a16:creationId xmlns:a16="http://schemas.microsoft.com/office/drawing/2014/main" id="{64ACBB37-6AB1-4914-8052-A7FF036C5608}"/>
              </a:ext>
            </a:extLst>
          </p:cNvPr>
          <p:cNvSpPr>
            <a:spLocks noGrp="1"/>
          </p:cNvSpPr>
          <p:nvPr>
            <p:ph type="sldNum" sz="quarter" idx="12"/>
          </p:nvPr>
        </p:nvSpPr>
        <p:spPr/>
        <p:txBody>
          <a:bodyPr/>
          <a:lstStyle/>
          <a:p>
            <a:fld id="{4EC81F68-4976-451A-B2E9-79BCBD2F70CC}" type="slidenum">
              <a:rPr lang="en-AU" smtClean="0"/>
              <a:pPr/>
              <a:t>22</a:t>
            </a:fld>
            <a:endParaRPr lang="en-AU" dirty="0"/>
          </a:p>
        </p:txBody>
      </p:sp>
      <p:pic>
        <p:nvPicPr>
          <p:cNvPr id="7170" name="Picture 2" descr="minion alert Meme Template">
            <a:extLst>
              <a:ext uri="{FF2B5EF4-FFF2-40B4-BE49-F238E27FC236}">
                <a16:creationId xmlns:a16="http://schemas.microsoft.com/office/drawing/2014/main" id="{23AF9DFD-97F2-474A-9A14-D0883C473D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897" y="4695248"/>
            <a:ext cx="2381250"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3471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t>Context: Bidding transition plan</a:t>
            </a: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23</a:t>
            </a:fld>
            <a:endParaRPr lang="en-AU" dirty="0"/>
          </a:p>
        </p:txBody>
      </p:sp>
      <p:graphicFrame>
        <p:nvGraphicFramePr>
          <p:cNvPr id="11" name="Diagram 10">
            <a:extLst>
              <a:ext uri="{FF2B5EF4-FFF2-40B4-BE49-F238E27FC236}">
                <a16:creationId xmlns:a16="http://schemas.microsoft.com/office/drawing/2014/main" id="{0242165A-5876-42EE-9EAD-EAE4943E5CF4}"/>
              </a:ext>
            </a:extLst>
          </p:cNvPr>
          <p:cNvGraphicFramePr/>
          <p:nvPr>
            <p:extLst>
              <p:ext uri="{D42A27DB-BD31-4B8C-83A1-F6EECF244321}">
                <p14:modId xmlns:p14="http://schemas.microsoft.com/office/powerpoint/2010/main" val="1051059624"/>
              </p:ext>
            </p:extLst>
          </p:nvPr>
        </p:nvGraphicFramePr>
        <p:xfrm>
          <a:off x="36577" y="1380744"/>
          <a:ext cx="10691812" cy="59237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val 2">
            <a:extLst>
              <a:ext uri="{FF2B5EF4-FFF2-40B4-BE49-F238E27FC236}">
                <a16:creationId xmlns:a16="http://schemas.microsoft.com/office/drawing/2014/main" id="{9598A622-4B2C-4A65-B794-1099CCF52E52}"/>
              </a:ext>
            </a:extLst>
          </p:cNvPr>
          <p:cNvSpPr/>
          <p:nvPr/>
        </p:nvSpPr>
        <p:spPr>
          <a:xfrm>
            <a:off x="5623560" y="4343400"/>
            <a:ext cx="941832" cy="420624"/>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7" name="Oval 6">
            <a:extLst>
              <a:ext uri="{FF2B5EF4-FFF2-40B4-BE49-F238E27FC236}">
                <a16:creationId xmlns:a16="http://schemas.microsoft.com/office/drawing/2014/main" id="{02DF152D-100F-473E-8418-9A0172F4C8B9}"/>
              </a:ext>
            </a:extLst>
          </p:cNvPr>
          <p:cNvSpPr/>
          <p:nvPr/>
        </p:nvSpPr>
        <p:spPr>
          <a:xfrm>
            <a:off x="5650992" y="3648455"/>
            <a:ext cx="1746504" cy="552005"/>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extLst>
      <p:ext uri="{BB962C8B-B14F-4D97-AF65-F5344CB8AC3E}">
        <p14:creationId xmlns:p14="http://schemas.microsoft.com/office/powerpoint/2010/main" val="10820654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ED7C2-423F-4164-824A-FD51BCD98CAD}"/>
              </a:ext>
            </a:extLst>
          </p:cNvPr>
          <p:cNvSpPr>
            <a:spLocks noGrp="1"/>
          </p:cNvSpPr>
          <p:nvPr>
            <p:ph type="title"/>
          </p:nvPr>
        </p:nvSpPr>
        <p:spPr/>
        <p:txBody>
          <a:bodyPr/>
          <a:lstStyle/>
          <a:p>
            <a:r>
              <a:rPr lang="en-AU" dirty="0"/>
              <a:t>BTP consultation approach</a:t>
            </a:r>
          </a:p>
        </p:txBody>
      </p:sp>
      <p:sp>
        <p:nvSpPr>
          <p:cNvPr id="4" name="Slide Number Placeholder 3">
            <a:extLst>
              <a:ext uri="{FF2B5EF4-FFF2-40B4-BE49-F238E27FC236}">
                <a16:creationId xmlns:a16="http://schemas.microsoft.com/office/drawing/2014/main" id="{B66A93CF-642D-40D8-91FF-62C494B28BD4}"/>
              </a:ext>
            </a:extLst>
          </p:cNvPr>
          <p:cNvSpPr>
            <a:spLocks noGrp="1"/>
          </p:cNvSpPr>
          <p:nvPr>
            <p:ph type="sldNum" sz="quarter" idx="12"/>
          </p:nvPr>
        </p:nvSpPr>
        <p:spPr/>
        <p:txBody>
          <a:bodyPr/>
          <a:lstStyle/>
          <a:p>
            <a:fld id="{4EC81F68-4976-451A-B2E9-79BCBD2F70CC}" type="slidenum">
              <a:rPr lang="en-AU" smtClean="0"/>
              <a:t>24</a:t>
            </a:fld>
            <a:endParaRPr lang="en-AU" dirty="0"/>
          </a:p>
        </p:txBody>
      </p:sp>
      <p:graphicFrame>
        <p:nvGraphicFramePr>
          <p:cNvPr id="5" name="Diagram 4">
            <a:extLst>
              <a:ext uri="{FF2B5EF4-FFF2-40B4-BE49-F238E27FC236}">
                <a16:creationId xmlns:a16="http://schemas.microsoft.com/office/drawing/2014/main" id="{01209818-A92E-4126-B33F-4EAE2992A283}"/>
              </a:ext>
            </a:extLst>
          </p:cNvPr>
          <p:cNvGraphicFramePr/>
          <p:nvPr/>
        </p:nvGraphicFramePr>
        <p:xfrm>
          <a:off x="1597251" y="1751317"/>
          <a:ext cx="5781957" cy="4998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peech Bubble: Oval 2">
            <a:extLst>
              <a:ext uri="{FF2B5EF4-FFF2-40B4-BE49-F238E27FC236}">
                <a16:creationId xmlns:a16="http://schemas.microsoft.com/office/drawing/2014/main" id="{77A90848-FBAC-4BB4-AA92-B40B82832BA0}"/>
              </a:ext>
            </a:extLst>
          </p:cNvPr>
          <p:cNvSpPr/>
          <p:nvPr/>
        </p:nvSpPr>
        <p:spPr>
          <a:xfrm>
            <a:off x="8138717" y="3685032"/>
            <a:ext cx="1845466" cy="1837944"/>
          </a:xfrm>
          <a:prstGeom prst="wedgeEllipseCallout">
            <a:avLst>
              <a:gd name="adj1" fmla="val -96955"/>
              <a:gd name="adj2" fmla="val -26580"/>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AU" sz="1600" b="1" dirty="0"/>
              <a:t>DRAFT BTP </a:t>
            </a:r>
            <a:r>
              <a:rPr lang="en-AU" sz="1600" dirty="0"/>
              <a:t>is currently out for consultation</a:t>
            </a:r>
          </a:p>
        </p:txBody>
      </p:sp>
      <p:sp>
        <p:nvSpPr>
          <p:cNvPr id="6" name="Speech Bubble: Oval 5">
            <a:extLst>
              <a:ext uri="{FF2B5EF4-FFF2-40B4-BE49-F238E27FC236}">
                <a16:creationId xmlns:a16="http://schemas.microsoft.com/office/drawing/2014/main" id="{0726C380-BCBA-448D-8310-525B9EAE668E}"/>
              </a:ext>
            </a:extLst>
          </p:cNvPr>
          <p:cNvSpPr/>
          <p:nvPr/>
        </p:nvSpPr>
        <p:spPr>
          <a:xfrm>
            <a:off x="8042811" y="1503861"/>
            <a:ext cx="2033877" cy="1837944"/>
          </a:xfrm>
          <a:prstGeom prst="wedgeEllipseCallout">
            <a:avLst>
              <a:gd name="adj1" fmla="val -109970"/>
              <a:gd name="adj2" fmla="val -22600"/>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AU" sz="1600" dirty="0"/>
              <a:t>BTP </a:t>
            </a:r>
            <a:r>
              <a:rPr lang="en-AU" sz="1600" b="1" dirty="0"/>
              <a:t>approach </a:t>
            </a:r>
            <a:r>
              <a:rPr lang="en-AU" sz="1600" dirty="0"/>
              <a:t>was discussed with RWG &amp; Dispatch Focus Group</a:t>
            </a:r>
          </a:p>
        </p:txBody>
      </p:sp>
    </p:spTree>
    <p:extLst>
      <p:ext uri="{BB962C8B-B14F-4D97-AF65-F5344CB8AC3E}">
        <p14:creationId xmlns:p14="http://schemas.microsoft.com/office/powerpoint/2010/main" val="38539507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85873-0592-40E0-9963-E8FEE4CEEDEA}"/>
              </a:ext>
            </a:extLst>
          </p:cNvPr>
          <p:cNvSpPr>
            <a:spLocks noGrp="1"/>
          </p:cNvSpPr>
          <p:nvPr>
            <p:ph type="title"/>
          </p:nvPr>
        </p:nvSpPr>
        <p:spPr>
          <a:xfrm>
            <a:off x="371433" y="397192"/>
            <a:ext cx="7408501" cy="1042731"/>
          </a:xfrm>
        </p:spPr>
        <p:txBody>
          <a:bodyPr>
            <a:normAutofit fontScale="90000"/>
          </a:bodyPr>
          <a:lstStyle/>
          <a:p>
            <a:r>
              <a:rPr lang="en-AU" dirty="0"/>
              <a:t>Impact of 3-month delay to BTP</a:t>
            </a:r>
          </a:p>
        </p:txBody>
      </p:sp>
      <p:sp>
        <p:nvSpPr>
          <p:cNvPr id="3" name="Content Placeholder 2">
            <a:extLst>
              <a:ext uri="{FF2B5EF4-FFF2-40B4-BE49-F238E27FC236}">
                <a16:creationId xmlns:a16="http://schemas.microsoft.com/office/drawing/2014/main" id="{BF5C5C77-B908-4DDD-9DFF-6FC3A69E5E85}"/>
              </a:ext>
            </a:extLst>
          </p:cNvPr>
          <p:cNvSpPr>
            <a:spLocks noGrp="1"/>
          </p:cNvSpPr>
          <p:nvPr>
            <p:ph idx="1"/>
          </p:nvPr>
        </p:nvSpPr>
        <p:spPr>
          <a:xfrm>
            <a:off x="229843" y="1724024"/>
            <a:ext cx="10232128" cy="5553075"/>
          </a:xfrm>
        </p:spPr>
        <p:txBody>
          <a:bodyPr>
            <a:normAutofit/>
          </a:bodyPr>
          <a:lstStyle/>
          <a:p>
            <a:pPr>
              <a:lnSpc>
                <a:spcPct val="120000"/>
              </a:lnSpc>
            </a:pPr>
            <a:r>
              <a:rPr lang="en-AU" dirty="0"/>
              <a:t>The 3-month 5MS delay:</a:t>
            </a:r>
          </a:p>
          <a:p>
            <a:pPr lvl="1">
              <a:lnSpc>
                <a:spcPct val="120000"/>
              </a:lnSpc>
            </a:pPr>
            <a:r>
              <a:rPr lang="en-AU" dirty="0"/>
              <a:t>Has no impact on the deployment timeframes of AEMO’s 5MS bidding system changes:</a:t>
            </a:r>
          </a:p>
          <a:p>
            <a:pPr lvl="2">
              <a:lnSpc>
                <a:spcPct val="120000"/>
              </a:lnSpc>
            </a:pPr>
            <a:r>
              <a:rPr lang="en-AU" dirty="0"/>
              <a:t>Some bidding capability is already in the staging environment</a:t>
            </a:r>
          </a:p>
          <a:p>
            <a:pPr lvl="2">
              <a:lnSpc>
                <a:spcPct val="120000"/>
              </a:lnSpc>
            </a:pPr>
            <a:r>
              <a:rPr lang="en-AU" dirty="0"/>
              <a:t>Deployment into pre-production is on track for 29-Nov-20</a:t>
            </a:r>
          </a:p>
          <a:p>
            <a:pPr lvl="2">
              <a:lnSpc>
                <a:spcPct val="120000"/>
              </a:lnSpc>
            </a:pPr>
            <a:r>
              <a:rPr lang="en-AU" dirty="0"/>
              <a:t>Deployment into production on track for 01-Apr-21. </a:t>
            </a:r>
          </a:p>
          <a:p>
            <a:pPr lvl="2">
              <a:lnSpc>
                <a:spcPct val="120000"/>
              </a:lnSpc>
            </a:pPr>
            <a:r>
              <a:rPr lang="en-AU" dirty="0"/>
              <a:t>From 01-Apr-21, 5-min capability will be available alongside 30-min capability until 5MS commencement.</a:t>
            </a:r>
          </a:p>
          <a:p>
            <a:pPr lvl="1">
              <a:lnSpc>
                <a:spcPct val="120000"/>
              </a:lnSpc>
            </a:pPr>
            <a:r>
              <a:rPr lang="en-AU" dirty="0"/>
              <a:t>Provides the option of extending the 5-min bidding transition period</a:t>
            </a:r>
          </a:p>
          <a:p>
            <a:pPr>
              <a:lnSpc>
                <a:spcPct val="120000"/>
              </a:lnSpc>
            </a:pPr>
            <a:r>
              <a:rPr lang="en-AU" dirty="0"/>
              <a:t>DFG agreed that a longer 5-minute bidding transition period is acceptable and it could be extended by 3-months (the duration of the 5MS commencement deferral).</a:t>
            </a:r>
          </a:p>
        </p:txBody>
      </p:sp>
      <p:sp>
        <p:nvSpPr>
          <p:cNvPr id="4" name="Slide Number Placeholder 3">
            <a:extLst>
              <a:ext uri="{FF2B5EF4-FFF2-40B4-BE49-F238E27FC236}">
                <a16:creationId xmlns:a16="http://schemas.microsoft.com/office/drawing/2014/main" id="{84973EB5-B749-4D8E-9067-B49C633F557D}"/>
              </a:ext>
            </a:extLst>
          </p:cNvPr>
          <p:cNvSpPr>
            <a:spLocks noGrp="1"/>
          </p:cNvSpPr>
          <p:nvPr>
            <p:ph type="sldNum" sz="quarter" idx="12"/>
          </p:nvPr>
        </p:nvSpPr>
        <p:spPr/>
        <p:txBody>
          <a:bodyPr/>
          <a:lstStyle/>
          <a:p>
            <a:fld id="{4EC81F68-4976-451A-B2E9-79BCBD2F70CC}" type="slidenum">
              <a:rPr lang="en-AU" smtClean="0"/>
              <a:t>25</a:t>
            </a:fld>
            <a:endParaRPr lang="en-AU" dirty="0"/>
          </a:p>
        </p:txBody>
      </p:sp>
    </p:spTree>
    <p:extLst>
      <p:ext uri="{BB962C8B-B14F-4D97-AF65-F5344CB8AC3E}">
        <p14:creationId xmlns:p14="http://schemas.microsoft.com/office/powerpoint/2010/main" val="34486115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F233C-029C-4E4E-B209-58733131FBED}"/>
              </a:ext>
            </a:extLst>
          </p:cNvPr>
          <p:cNvSpPr>
            <a:spLocks noGrp="1"/>
          </p:cNvSpPr>
          <p:nvPr>
            <p:ph type="title"/>
          </p:nvPr>
        </p:nvSpPr>
        <p:spPr/>
        <p:txBody>
          <a:bodyPr/>
          <a:lstStyle/>
          <a:p>
            <a:r>
              <a:rPr lang="en-AU" dirty="0"/>
              <a:t>Bidding transition</a:t>
            </a:r>
          </a:p>
        </p:txBody>
      </p:sp>
      <p:grpSp>
        <p:nvGrpSpPr>
          <p:cNvPr id="3" name="Group 2">
            <a:extLst>
              <a:ext uri="{FF2B5EF4-FFF2-40B4-BE49-F238E27FC236}">
                <a16:creationId xmlns:a16="http://schemas.microsoft.com/office/drawing/2014/main" id="{4C5AE1B4-45C7-4B77-8D31-27B15CAF4536}"/>
              </a:ext>
            </a:extLst>
          </p:cNvPr>
          <p:cNvGrpSpPr/>
          <p:nvPr/>
        </p:nvGrpSpPr>
        <p:grpSpPr>
          <a:xfrm>
            <a:off x="220694" y="1531492"/>
            <a:ext cx="10250424" cy="5337741"/>
            <a:chOff x="220694" y="1531492"/>
            <a:chExt cx="10250424" cy="5337741"/>
          </a:xfrm>
        </p:grpSpPr>
        <p:grpSp>
          <p:nvGrpSpPr>
            <p:cNvPr id="4" name="Group 3">
              <a:extLst>
                <a:ext uri="{FF2B5EF4-FFF2-40B4-BE49-F238E27FC236}">
                  <a16:creationId xmlns:a16="http://schemas.microsoft.com/office/drawing/2014/main" id="{AEDCDBBB-D34A-4381-9720-53E8C95B6896}"/>
                </a:ext>
              </a:extLst>
            </p:cNvPr>
            <p:cNvGrpSpPr/>
            <p:nvPr/>
          </p:nvGrpSpPr>
          <p:grpSpPr>
            <a:xfrm>
              <a:off x="220694" y="1531492"/>
              <a:ext cx="10250424" cy="5137025"/>
              <a:chOff x="10071" y="1543049"/>
              <a:chExt cx="10610303" cy="5866132"/>
            </a:xfrm>
          </p:grpSpPr>
          <p:grpSp>
            <p:nvGrpSpPr>
              <p:cNvPr id="5" name="Group 4">
                <a:extLst>
                  <a:ext uri="{FF2B5EF4-FFF2-40B4-BE49-F238E27FC236}">
                    <a16:creationId xmlns:a16="http://schemas.microsoft.com/office/drawing/2014/main" id="{1941AA36-7FFA-4893-98D5-0190F2B0F164}"/>
                  </a:ext>
                </a:extLst>
              </p:cNvPr>
              <p:cNvGrpSpPr/>
              <p:nvPr/>
            </p:nvGrpSpPr>
            <p:grpSpPr>
              <a:xfrm>
                <a:off x="10071" y="1543049"/>
                <a:ext cx="10610303" cy="5866132"/>
                <a:chOff x="135252" y="1443709"/>
                <a:chExt cx="10034445" cy="6128666"/>
              </a:xfrm>
            </p:grpSpPr>
            <p:graphicFrame>
              <p:nvGraphicFramePr>
                <p:cNvPr id="7" name="Diagram 6">
                  <a:extLst>
                    <a:ext uri="{FF2B5EF4-FFF2-40B4-BE49-F238E27FC236}">
                      <a16:creationId xmlns:a16="http://schemas.microsoft.com/office/drawing/2014/main" id="{E6F81192-0346-457E-80EB-84194AF18F46}"/>
                    </a:ext>
                  </a:extLst>
                </p:cNvPr>
                <p:cNvGraphicFramePr/>
                <p:nvPr/>
              </p:nvGraphicFramePr>
              <p:xfrm>
                <a:off x="135252" y="1443709"/>
                <a:ext cx="10034445" cy="61286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8" name="Group 7">
                  <a:extLst>
                    <a:ext uri="{FF2B5EF4-FFF2-40B4-BE49-F238E27FC236}">
                      <a16:creationId xmlns:a16="http://schemas.microsoft.com/office/drawing/2014/main" id="{66695109-C90C-4520-8059-249507985F6B}"/>
                    </a:ext>
                  </a:extLst>
                </p:cNvPr>
                <p:cNvGrpSpPr/>
                <p:nvPr/>
              </p:nvGrpSpPr>
              <p:grpSpPr>
                <a:xfrm>
                  <a:off x="278864" y="4044209"/>
                  <a:ext cx="225583" cy="1693703"/>
                  <a:chOff x="278864" y="4044209"/>
                  <a:chExt cx="225583" cy="1693703"/>
                </a:xfrm>
              </p:grpSpPr>
              <p:pic>
                <p:nvPicPr>
                  <p:cNvPr id="11" name="Graphic 10" descr="Checkmark">
                    <a:extLst>
                      <a:ext uri="{FF2B5EF4-FFF2-40B4-BE49-F238E27FC236}">
                        <a16:creationId xmlns:a16="http://schemas.microsoft.com/office/drawing/2014/main" id="{9542FEEA-268B-437F-B1BD-195169C6BE6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87952" y="4044209"/>
                    <a:ext cx="198269" cy="198269"/>
                  </a:xfrm>
                  <a:prstGeom prst="rect">
                    <a:avLst/>
                  </a:prstGeom>
                </p:spPr>
              </p:pic>
              <p:pic>
                <p:nvPicPr>
                  <p:cNvPr id="12" name="Graphic 11" descr="Checkmark">
                    <a:extLst>
                      <a:ext uri="{FF2B5EF4-FFF2-40B4-BE49-F238E27FC236}">
                        <a16:creationId xmlns:a16="http://schemas.microsoft.com/office/drawing/2014/main" id="{3A25D672-2CBC-4421-B8CD-5658CF4292D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78864" y="4301069"/>
                    <a:ext cx="198269" cy="198269"/>
                  </a:xfrm>
                  <a:prstGeom prst="rect">
                    <a:avLst/>
                  </a:prstGeom>
                </p:spPr>
              </p:pic>
              <p:pic>
                <p:nvPicPr>
                  <p:cNvPr id="13" name="Graphic 12" descr="Checkmark">
                    <a:extLst>
                      <a:ext uri="{FF2B5EF4-FFF2-40B4-BE49-F238E27FC236}">
                        <a16:creationId xmlns:a16="http://schemas.microsoft.com/office/drawing/2014/main" id="{597B994E-F17F-4357-B090-67971908E4C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06178" y="5539643"/>
                    <a:ext cx="198269" cy="198269"/>
                  </a:xfrm>
                  <a:prstGeom prst="rect">
                    <a:avLst/>
                  </a:prstGeom>
                </p:spPr>
              </p:pic>
            </p:grpSp>
          </p:grpSp>
          <p:pic>
            <p:nvPicPr>
              <p:cNvPr id="6" name="Graphic 5" descr="Checkmark">
                <a:extLst>
                  <a:ext uri="{FF2B5EF4-FFF2-40B4-BE49-F238E27FC236}">
                    <a16:creationId xmlns:a16="http://schemas.microsoft.com/office/drawing/2014/main" id="{54C4FB7E-9D6E-44FE-B43F-B4FAF894371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52400" y="4561725"/>
                <a:ext cx="209647" cy="189776"/>
              </a:xfrm>
              <a:prstGeom prst="rect">
                <a:avLst/>
              </a:prstGeom>
            </p:spPr>
          </p:pic>
        </p:grpSp>
        <p:sp>
          <p:nvSpPr>
            <p:cNvPr id="14" name="Rectangle: Rounded Corners 13">
              <a:extLst>
                <a:ext uri="{FF2B5EF4-FFF2-40B4-BE49-F238E27FC236}">
                  <a16:creationId xmlns:a16="http://schemas.microsoft.com/office/drawing/2014/main" id="{C9F0F349-1908-426B-8325-FEE745873CB7}"/>
                </a:ext>
              </a:extLst>
            </p:cNvPr>
            <p:cNvSpPr/>
            <p:nvPr/>
          </p:nvSpPr>
          <p:spPr>
            <a:xfrm>
              <a:off x="459464" y="5539285"/>
              <a:ext cx="5038344" cy="1309888"/>
            </a:xfrm>
            <a:prstGeom prst="roundRect">
              <a:avLst/>
            </a:prstGeom>
            <a:solidFill>
              <a:schemeClr val="accent2">
                <a:lumMod val="90000"/>
                <a:lumOff val="10000"/>
              </a:schemeClr>
            </a:solidFill>
            <a:ln>
              <a:noFill/>
            </a:ln>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AU" b="1" dirty="0">
                  <a:solidFill>
                    <a:srgbClr val="FFFFFF"/>
                  </a:solidFill>
                  <a:effectLst/>
                  <a:ea typeface="Batang" panose="020B0503020000020004" pitchFamily="18" charset="-127"/>
                  <a:cs typeface="Arial Unicode MS"/>
                </a:rPr>
                <a:t>PREPARATION for 5-minute bidding</a:t>
              </a:r>
            </a:p>
            <a:p>
              <a:pPr marL="1200150" lvl="2" indent="-285750">
                <a:buFont typeface="Arial" panose="020B0604020202020204" pitchFamily="34" charset="0"/>
                <a:buChar char="•"/>
              </a:pPr>
              <a:r>
                <a:rPr lang="en-AU" sz="1200" dirty="0">
                  <a:solidFill>
                    <a:srgbClr val="FFFFFF"/>
                  </a:solidFill>
                  <a:ea typeface="Batang" panose="020B0503020000020004" pitchFamily="18" charset="-127"/>
                  <a:cs typeface="Arial Unicode MS"/>
                </a:rPr>
                <a:t>AEMO to ensure valid 5-min bids before the start of the transition period</a:t>
              </a:r>
              <a:endParaRPr lang="en-AU" dirty="0">
                <a:solidFill>
                  <a:srgbClr val="222324"/>
                </a:solidFill>
                <a:effectLst/>
                <a:ea typeface="Batang" panose="020B0503020000020004" pitchFamily="18" charset="-127"/>
                <a:cs typeface="Arial Unicode MS"/>
              </a:endParaRPr>
            </a:p>
          </p:txBody>
        </p:sp>
        <p:sp>
          <p:nvSpPr>
            <p:cNvPr id="15" name="Rectangle: Rounded Corners 14">
              <a:extLst>
                <a:ext uri="{FF2B5EF4-FFF2-40B4-BE49-F238E27FC236}">
                  <a16:creationId xmlns:a16="http://schemas.microsoft.com/office/drawing/2014/main" id="{DF92609B-D920-466A-8632-77521C7C28C9}"/>
                </a:ext>
              </a:extLst>
            </p:cNvPr>
            <p:cNvSpPr/>
            <p:nvPr/>
          </p:nvSpPr>
          <p:spPr>
            <a:xfrm>
              <a:off x="5856270" y="5559346"/>
              <a:ext cx="4261791" cy="1309887"/>
            </a:xfrm>
            <a:prstGeom prst="roundRect">
              <a:avLst/>
            </a:prstGeom>
            <a:solidFill>
              <a:schemeClr val="accent2">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r>
                <a:rPr lang="en-AU" b="1" dirty="0"/>
                <a:t>TRANSITION: 1 Apr 2021 to 30 Sep 2021</a:t>
              </a:r>
              <a:endParaRPr lang="en-AU" sz="1200" b="1" dirty="0">
                <a:highlight>
                  <a:srgbClr val="FFFF00"/>
                </a:highlight>
              </a:endParaRPr>
            </a:p>
            <a:p>
              <a:pPr marL="171450" indent="-171450">
                <a:buFont typeface="Arial" panose="020B0604020202020204" pitchFamily="34" charset="0"/>
                <a:buChar char="•"/>
              </a:pPr>
              <a:r>
                <a:rPr lang="en-AU" sz="1200" dirty="0"/>
                <a:t>Submit 5-min or 30-min bids</a:t>
              </a:r>
            </a:p>
            <a:p>
              <a:pPr marL="171450" indent="-171450">
                <a:buFont typeface="Arial" panose="020B0604020202020204" pitchFamily="34" charset="0"/>
                <a:buChar char="•"/>
              </a:pPr>
              <a:r>
                <a:rPr lang="en-AU" sz="1200" dirty="0"/>
                <a:t>5-min bids must be in JSON format</a:t>
              </a:r>
            </a:p>
            <a:p>
              <a:pPr marL="171450" indent="-171450">
                <a:buFont typeface="Arial" panose="020B0604020202020204" pitchFamily="34" charset="0"/>
                <a:buChar char="•"/>
              </a:pPr>
              <a:r>
                <a:rPr lang="en-AU" sz="1200" dirty="0"/>
                <a:t>Each 5-min bid within each half hour must be identical, giving the same effect as the submission of a 30-min bid</a:t>
              </a:r>
            </a:p>
          </p:txBody>
        </p:sp>
      </p:grpSp>
    </p:spTree>
    <p:extLst>
      <p:ext uri="{BB962C8B-B14F-4D97-AF65-F5344CB8AC3E}">
        <p14:creationId xmlns:p14="http://schemas.microsoft.com/office/powerpoint/2010/main" val="9147517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2D899-9F15-482D-BAD5-328285C23CBE}"/>
              </a:ext>
            </a:extLst>
          </p:cNvPr>
          <p:cNvSpPr>
            <a:spLocks noGrp="1"/>
          </p:cNvSpPr>
          <p:nvPr>
            <p:ph type="title"/>
          </p:nvPr>
        </p:nvSpPr>
        <p:spPr>
          <a:xfrm>
            <a:off x="729493" y="1829806"/>
            <a:ext cx="9221689" cy="3144614"/>
          </a:xfrm>
        </p:spPr>
        <p:txBody>
          <a:bodyPr/>
          <a:lstStyle/>
          <a:p>
            <a:r>
              <a:rPr lang="en-AU" dirty="0"/>
              <a:t>Readiness reporting</a:t>
            </a:r>
          </a:p>
        </p:txBody>
      </p:sp>
      <p:sp>
        <p:nvSpPr>
          <p:cNvPr id="3" name="Text Placeholder 2">
            <a:extLst>
              <a:ext uri="{FF2B5EF4-FFF2-40B4-BE49-F238E27FC236}">
                <a16:creationId xmlns:a16="http://schemas.microsoft.com/office/drawing/2014/main" id="{AD6DA2DC-0F83-4126-892C-EB4EDB59C71D}"/>
              </a:ext>
            </a:extLst>
          </p:cNvPr>
          <p:cNvSpPr>
            <a:spLocks noGrp="1"/>
          </p:cNvSpPr>
          <p:nvPr>
            <p:ph type="body" idx="1"/>
          </p:nvPr>
        </p:nvSpPr>
        <p:spPr/>
        <p:txBody>
          <a:bodyPr/>
          <a:lstStyle/>
          <a:p>
            <a:r>
              <a:rPr lang="en-AU" dirty="0"/>
              <a:t>Austin Tan</a:t>
            </a:r>
          </a:p>
        </p:txBody>
      </p:sp>
      <p:sp>
        <p:nvSpPr>
          <p:cNvPr id="4" name="Slide Number Placeholder 3">
            <a:extLst>
              <a:ext uri="{FF2B5EF4-FFF2-40B4-BE49-F238E27FC236}">
                <a16:creationId xmlns:a16="http://schemas.microsoft.com/office/drawing/2014/main" id="{1DBA8DE7-3070-4248-A49A-C6FC8C6DADA5}"/>
              </a:ext>
            </a:extLst>
          </p:cNvPr>
          <p:cNvSpPr>
            <a:spLocks noGrp="1"/>
          </p:cNvSpPr>
          <p:nvPr>
            <p:ph type="sldNum" sz="quarter" idx="12"/>
          </p:nvPr>
        </p:nvSpPr>
        <p:spPr/>
        <p:txBody>
          <a:bodyPr/>
          <a:lstStyle/>
          <a:p>
            <a:fld id="{4EC81F68-4976-451A-B2E9-79BCBD2F70CC}" type="slidenum">
              <a:rPr lang="en-AU" smtClean="0"/>
              <a:pPr/>
              <a:t>27</a:t>
            </a:fld>
            <a:endParaRPr lang="en-AU" dirty="0"/>
          </a:p>
        </p:txBody>
      </p:sp>
      <p:pic>
        <p:nvPicPr>
          <p:cNvPr id="6146" name="Picture 2">
            <a:extLst>
              <a:ext uri="{FF2B5EF4-FFF2-40B4-BE49-F238E27FC236}">
                <a16:creationId xmlns:a16="http://schemas.microsoft.com/office/drawing/2014/main" id="{AC5A6E54-4634-48FF-8772-E2EB1F1884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9781" y="4320360"/>
            <a:ext cx="2069900" cy="2558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2499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C35E7-04D3-4148-BF3D-8FC84C3F5E23}"/>
              </a:ext>
            </a:extLst>
          </p:cNvPr>
          <p:cNvSpPr>
            <a:spLocks noGrp="1"/>
          </p:cNvSpPr>
          <p:nvPr>
            <p:ph type="title"/>
          </p:nvPr>
        </p:nvSpPr>
        <p:spPr/>
        <p:txBody>
          <a:bodyPr/>
          <a:lstStyle/>
          <a:p>
            <a:r>
              <a:rPr lang="en-AU" dirty="0"/>
              <a:t>Readiness Reporting</a:t>
            </a:r>
          </a:p>
        </p:txBody>
      </p:sp>
      <p:sp>
        <p:nvSpPr>
          <p:cNvPr id="3" name="Content Placeholder 2">
            <a:extLst>
              <a:ext uri="{FF2B5EF4-FFF2-40B4-BE49-F238E27FC236}">
                <a16:creationId xmlns:a16="http://schemas.microsoft.com/office/drawing/2014/main" id="{410055F1-8839-4DA5-A166-DC898D73DBA3}"/>
              </a:ext>
            </a:extLst>
          </p:cNvPr>
          <p:cNvSpPr>
            <a:spLocks noGrp="1"/>
          </p:cNvSpPr>
          <p:nvPr>
            <p:ph idx="1"/>
          </p:nvPr>
        </p:nvSpPr>
        <p:spPr>
          <a:xfrm>
            <a:off x="206547" y="1584052"/>
            <a:ext cx="7346397" cy="2528666"/>
          </a:xfrm>
        </p:spPr>
        <p:txBody>
          <a:bodyPr vert="horz" lIns="100796" tIns="50398" rIns="100796" bIns="50398" rtlCol="0" anchor="t">
            <a:normAutofit lnSpcReduction="10000"/>
          </a:bodyPr>
          <a:lstStyle/>
          <a:p>
            <a:pPr>
              <a:lnSpc>
                <a:spcPct val="100000"/>
              </a:lnSpc>
            </a:pPr>
            <a:r>
              <a:rPr lang="en-AU" sz="2000" dirty="0"/>
              <a:t>Readiness reporting will resume on Tuesday 11 August, with participants now considering their progress against the new Rule Commencement dates. </a:t>
            </a:r>
          </a:p>
          <a:p>
            <a:pPr>
              <a:lnSpc>
                <a:spcPct val="100000"/>
              </a:lnSpc>
            </a:pPr>
            <a:r>
              <a:rPr lang="en-AU" sz="2000" dirty="0"/>
              <a:t>The frequency of reporting will be every two months. </a:t>
            </a:r>
          </a:p>
          <a:p>
            <a:pPr>
              <a:lnSpc>
                <a:spcPct val="100000"/>
              </a:lnSpc>
            </a:pPr>
            <a:r>
              <a:rPr lang="en-AU" sz="2000" dirty="0"/>
              <a:t>An updated reporting timeline for 2020 is provided below:</a:t>
            </a:r>
          </a:p>
          <a:p>
            <a:pPr>
              <a:lnSpc>
                <a:spcPct val="100000"/>
              </a:lnSpc>
            </a:pPr>
            <a:r>
              <a:rPr lang="en-AU" sz="2000" dirty="0"/>
              <a:t>Reporting timeline for 2021 will be discussed at the RWG on 16 November 2020</a:t>
            </a:r>
          </a:p>
        </p:txBody>
      </p:sp>
      <p:sp>
        <p:nvSpPr>
          <p:cNvPr id="6" name="Slide Number Placeholder 5">
            <a:extLst>
              <a:ext uri="{FF2B5EF4-FFF2-40B4-BE49-F238E27FC236}">
                <a16:creationId xmlns:a16="http://schemas.microsoft.com/office/drawing/2014/main" id="{561831BE-0EE2-4E3B-BF4B-C3DF81706600}"/>
              </a:ext>
            </a:extLst>
          </p:cNvPr>
          <p:cNvSpPr>
            <a:spLocks noGrp="1"/>
          </p:cNvSpPr>
          <p:nvPr>
            <p:ph type="sldNum" sz="quarter" idx="12"/>
          </p:nvPr>
        </p:nvSpPr>
        <p:spPr/>
        <p:txBody>
          <a:bodyPr/>
          <a:lstStyle/>
          <a:p>
            <a:fld id="{4EC81F68-4976-451A-B2E9-79BCBD2F70CC}" type="slidenum">
              <a:rPr lang="en-AU" smtClean="0"/>
              <a:t>28</a:t>
            </a:fld>
            <a:endParaRPr lang="en-AU" dirty="0"/>
          </a:p>
        </p:txBody>
      </p:sp>
      <p:graphicFrame>
        <p:nvGraphicFramePr>
          <p:cNvPr id="8" name="Table 7">
            <a:extLst>
              <a:ext uri="{FF2B5EF4-FFF2-40B4-BE49-F238E27FC236}">
                <a16:creationId xmlns:a16="http://schemas.microsoft.com/office/drawing/2014/main" id="{9E4FA6B0-4958-43B1-AE17-636C3ABF350A}"/>
              </a:ext>
            </a:extLst>
          </p:cNvPr>
          <p:cNvGraphicFramePr>
            <a:graphicFrameLocks noGrp="1"/>
          </p:cNvGraphicFramePr>
          <p:nvPr>
            <p:extLst>
              <p:ext uri="{D42A27DB-BD31-4B8C-83A1-F6EECF244321}">
                <p14:modId xmlns:p14="http://schemas.microsoft.com/office/powerpoint/2010/main" val="2316873873"/>
              </p:ext>
            </p:extLst>
          </p:nvPr>
        </p:nvGraphicFramePr>
        <p:xfrm>
          <a:off x="206547" y="4217294"/>
          <a:ext cx="10255423" cy="2626510"/>
        </p:xfrm>
        <a:graphic>
          <a:graphicData uri="http://schemas.openxmlformats.org/drawingml/2006/table">
            <a:tbl>
              <a:tblPr firstRow="1" bandRow="1">
                <a:tableStyleId>{5C22544A-7EE6-4342-B048-85BDC9FD1C3A}</a:tableStyleId>
              </a:tblPr>
              <a:tblGrid>
                <a:gridCol w="1408446">
                  <a:extLst>
                    <a:ext uri="{9D8B030D-6E8A-4147-A177-3AD203B41FA5}">
                      <a16:colId xmlns:a16="http://schemas.microsoft.com/office/drawing/2014/main" val="3840915554"/>
                    </a:ext>
                  </a:extLst>
                </a:gridCol>
                <a:gridCol w="1367427">
                  <a:extLst>
                    <a:ext uri="{9D8B030D-6E8A-4147-A177-3AD203B41FA5}">
                      <a16:colId xmlns:a16="http://schemas.microsoft.com/office/drawing/2014/main" val="1781596911"/>
                    </a:ext>
                  </a:extLst>
                </a:gridCol>
                <a:gridCol w="1495910">
                  <a:extLst>
                    <a:ext uri="{9D8B030D-6E8A-4147-A177-3AD203B41FA5}">
                      <a16:colId xmlns:a16="http://schemas.microsoft.com/office/drawing/2014/main" val="1300742596"/>
                    </a:ext>
                  </a:extLst>
                </a:gridCol>
                <a:gridCol w="1495910">
                  <a:extLst>
                    <a:ext uri="{9D8B030D-6E8A-4147-A177-3AD203B41FA5}">
                      <a16:colId xmlns:a16="http://schemas.microsoft.com/office/drawing/2014/main" val="2606713084"/>
                    </a:ext>
                  </a:extLst>
                </a:gridCol>
                <a:gridCol w="1495910">
                  <a:extLst>
                    <a:ext uri="{9D8B030D-6E8A-4147-A177-3AD203B41FA5}">
                      <a16:colId xmlns:a16="http://schemas.microsoft.com/office/drawing/2014/main" val="589563118"/>
                    </a:ext>
                  </a:extLst>
                </a:gridCol>
                <a:gridCol w="1495910">
                  <a:extLst>
                    <a:ext uri="{9D8B030D-6E8A-4147-A177-3AD203B41FA5}">
                      <a16:colId xmlns:a16="http://schemas.microsoft.com/office/drawing/2014/main" val="1305759218"/>
                    </a:ext>
                  </a:extLst>
                </a:gridCol>
                <a:gridCol w="1495910">
                  <a:extLst>
                    <a:ext uri="{9D8B030D-6E8A-4147-A177-3AD203B41FA5}">
                      <a16:colId xmlns:a16="http://schemas.microsoft.com/office/drawing/2014/main" val="2645339525"/>
                    </a:ext>
                  </a:extLst>
                </a:gridCol>
              </a:tblGrid>
              <a:tr h="528880">
                <a:tc>
                  <a:txBody>
                    <a:bodyPr/>
                    <a:lstStyle/>
                    <a:p>
                      <a:pPr marL="0" algn="ctr" defTabSz="801929" rtl="0" eaLnBrk="1" fontAlgn="b" latinLnBrk="0" hangingPunct="1"/>
                      <a:r>
                        <a:rPr lang="en-AU" sz="1500" b="1" u="none" strike="noStrike" kern="1200" dirty="0">
                          <a:solidFill>
                            <a:schemeClr val="lt1"/>
                          </a:solidFill>
                          <a:effectLst/>
                          <a:latin typeface="+mn-lt"/>
                          <a:ea typeface="+mn-ea"/>
                          <a:cs typeface="+mn-cs"/>
                        </a:rPr>
                        <a:t>Readiness reporting</a:t>
                      </a:r>
                    </a:p>
                  </a:txBody>
                  <a:tcPr marL="0" marR="0" marT="0" marB="0" anchor="ctr"/>
                </a:tc>
                <a:tc>
                  <a:txBody>
                    <a:bodyPr/>
                    <a:lstStyle/>
                    <a:p>
                      <a:pPr marL="0" algn="ctr" defTabSz="801929" rtl="0" eaLnBrk="1" fontAlgn="b" latinLnBrk="0" hangingPunct="1"/>
                      <a:r>
                        <a:rPr lang="en-AU" sz="1500" b="1" u="none" strike="noStrike" kern="1200" dirty="0">
                          <a:solidFill>
                            <a:schemeClr val="lt1"/>
                          </a:solidFill>
                          <a:effectLst/>
                          <a:latin typeface="+mn-lt"/>
                          <a:ea typeface="+mn-ea"/>
                          <a:cs typeface="+mn-cs"/>
                        </a:rPr>
                        <a:t>Survey released</a:t>
                      </a:r>
                    </a:p>
                  </a:txBody>
                  <a:tcPr marL="0" marR="0" marT="0" marB="0" anchor="ctr"/>
                </a:tc>
                <a:tc>
                  <a:txBody>
                    <a:bodyPr/>
                    <a:lstStyle/>
                    <a:p>
                      <a:pPr marL="0" algn="ctr" defTabSz="801929" rtl="0" eaLnBrk="1" fontAlgn="b" latinLnBrk="0" hangingPunct="1"/>
                      <a:r>
                        <a:rPr lang="en-AU" sz="1500" b="1" u="none" strike="noStrike" kern="1200" dirty="0">
                          <a:solidFill>
                            <a:schemeClr val="lt1"/>
                          </a:solidFill>
                          <a:effectLst/>
                          <a:latin typeface="+mn-lt"/>
                          <a:ea typeface="+mn-ea"/>
                          <a:cs typeface="+mn-cs"/>
                        </a:rPr>
                        <a:t>Survey </a:t>
                      </a:r>
                    </a:p>
                    <a:p>
                      <a:pPr marL="0" algn="ctr" defTabSz="801929" rtl="0" eaLnBrk="1" fontAlgn="b" latinLnBrk="0" hangingPunct="1"/>
                      <a:r>
                        <a:rPr lang="en-AU" sz="1500" b="1" u="none" strike="noStrike" kern="1200" dirty="0">
                          <a:solidFill>
                            <a:schemeClr val="lt1"/>
                          </a:solidFill>
                          <a:effectLst/>
                          <a:latin typeface="+mn-lt"/>
                          <a:ea typeface="+mn-ea"/>
                          <a:cs typeface="+mn-cs"/>
                        </a:rPr>
                        <a:t>responses due</a:t>
                      </a:r>
                    </a:p>
                  </a:txBody>
                  <a:tcPr marL="0" marR="0" marT="0" marB="0" anchor="ctr"/>
                </a:tc>
                <a:tc>
                  <a:txBody>
                    <a:bodyPr/>
                    <a:lstStyle/>
                    <a:p>
                      <a:pPr marL="0" algn="ctr" defTabSz="801929" rtl="0" eaLnBrk="1" fontAlgn="b" latinLnBrk="0" hangingPunct="1"/>
                      <a:r>
                        <a:rPr lang="en-AU" sz="1500" b="1" u="none" strike="noStrike" kern="1200" dirty="0">
                          <a:solidFill>
                            <a:schemeClr val="lt1"/>
                          </a:solidFill>
                          <a:effectLst/>
                          <a:latin typeface="+mn-lt"/>
                          <a:ea typeface="+mn-ea"/>
                          <a:cs typeface="+mn-cs"/>
                        </a:rPr>
                        <a:t>Distribute results</a:t>
                      </a:r>
                    </a:p>
                  </a:txBody>
                  <a:tcPr marL="0" marR="0" marT="0" marB="0" anchor="ctr"/>
                </a:tc>
                <a:tc>
                  <a:txBody>
                    <a:bodyPr/>
                    <a:lstStyle/>
                    <a:p>
                      <a:pPr marL="0" algn="ctr" defTabSz="801929" rtl="0" eaLnBrk="1" fontAlgn="b" latinLnBrk="0" hangingPunct="1"/>
                      <a:r>
                        <a:rPr lang="en-AU" sz="1500" b="1" u="none" strike="noStrike" kern="1200" dirty="0">
                          <a:solidFill>
                            <a:schemeClr val="lt1"/>
                          </a:solidFill>
                          <a:effectLst/>
                          <a:latin typeface="+mn-lt"/>
                          <a:ea typeface="+mn-ea"/>
                          <a:cs typeface="+mn-cs"/>
                        </a:rPr>
                        <a:t>Discuss at RWG</a:t>
                      </a:r>
                    </a:p>
                  </a:txBody>
                  <a:tcPr marL="0" marR="0" marT="0" marB="0" anchor="ctr"/>
                </a:tc>
                <a:tc>
                  <a:txBody>
                    <a:bodyPr/>
                    <a:lstStyle/>
                    <a:p>
                      <a:pPr marL="0" algn="ctr" defTabSz="801929" rtl="0" eaLnBrk="1" fontAlgn="b" latinLnBrk="0" hangingPunct="1"/>
                      <a:r>
                        <a:rPr lang="en-AU" sz="1500" b="1" u="none" strike="noStrike" kern="1200" dirty="0">
                          <a:solidFill>
                            <a:schemeClr val="lt1"/>
                          </a:solidFill>
                          <a:effectLst/>
                          <a:latin typeface="+mn-lt"/>
                          <a:ea typeface="+mn-ea"/>
                          <a:cs typeface="+mn-cs"/>
                        </a:rPr>
                        <a:t>Discuss at PCF</a:t>
                      </a:r>
                    </a:p>
                  </a:txBody>
                  <a:tcPr marL="0" marR="0" marT="0" marB="0" anchor="ctr"/>
                </a:tc>
                <a:tc>
                  <a:txBody>
                    <a:bodyPr/>
                    <a:lstStyle/>
                    <a:p>
                      <a:pPr marL="0" algn="ctr" defTabSz="801929" rtl="0" eaLnBrk="1" fontAlgn="b" latinLnBrk="0" hangingPunct="1"/>
                      <a:r>
                        <a:rPr lang="en-AU" sz="1500" b="1" u="none" strike="noStrike" kern="1200" dirty="0">
                          <a:solidFill>
                            <a:schemeClr val="lt1"/>
                          </a:solidFill>
                          <a:effectLst/>
                          <a:latin typeface="+mn-lt"/>
                          <a:ea typeface="+mn-ea"/>
                          <a:cs typeface="+mn-cs"/>
                        </a:rPr>
                        <a:t>Discuss at EF</a:t>
                      </a:r>
                    </a:p>
                  </a:txBody>
                  <a:tcPr marL="0" marR="0" marT="0" marB="0" anchor="ctr"/>
                </a:tc>
                <a:extLst>
                  <a:ext uri="{0D108BD9-81ED-4DB2-BD59-A6C34878D82A}">
                    <a16:rowId xmlns:a16="http://schemas.microsoft.com/office/drawing/2014/main" val="2778931604"/>
                  </a:ext>
                </a:extLst>
              </a:tr>
              <a:tr h="349605">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Round #1</a:t>
                      </a:r>
                    </a:p>
                  </a:txBody>
                  <a:tcPr marL="0" marR="0" marT="0" marB="0" anchor="ctr">
                    <a:solidFill>
                      <a:schemeClr val="bg1">
                        <a:lumMod val="75000"/>
                      </a:schemeClr>
                    </a:solidFill>
                  </a:tcP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05-Feb-20</a:t>
                      </a:r>
                    </a:p>
                  </a:txBody>
                  <a:tcPr marL="158733" marR="0" marT="0" marB="0" anchor="ctr">
                    <a:solidFill>
                      <a:schemeClr val="bg1">
                        <a:lumMod val="75000"/>
                      </a:schemeClr>
                    </a:solidFill>
                  </a:tcP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14-Feb-20</a:t>
                      </a:r>
                    </a:p>
                  </a:txBody>
                  <a:tcPr marL="158733" marR="0" marT="0" marB="0" anchor="ctr">
                    <a:solidFill>
                      <a:schemeClr val="bg1">
                        <a:lumMod val="75000"/>
                      </a:schemeClr>
                    </a:solidFill>
                  </a:tcP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2-Mar-20</a:t>
                      </a:r>
                    </a:p>
                  </a:txBody>
                  <a:tcPr marL="158733" marR="0" marT="0" marB="0" anchor="ctr">
                    <a:solidFill>
                      <a:schemeClr val="bg1">
                        <a:lumMod val="75000"/>
                      </a:schemeClr>
                    </a:solidFill>
                  </a:tcP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11-Mar-20</a:t>
                      </a:r>
                    </a:p>
                  </a:txBody>
                  <a:tcPr marL="158733" marR="0" marT="0" marB="0" anchor="ctr">
                    <a:solidFill>
                      <a:schemeClr val="bg1">
                        <a:lumMod val="75000"/>
                      </a:schemeClr>
                    </a:solidFill>
                  </a:tcP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05-Mar-20</a:t>
                      </a:r>
                    </a:p>
                  </a:txBody>
                  <a:tcPr marL="158733" marR="0" marT="0" marB="0" anchor="ctr">
                    <a:solidFill>
                      <a:schemeClr val="bg1">
                        <a:lumMod val="75000"/>
                      </a:schemeClr>
                    </a:solidFill>
                  </a:tcP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12-Mar-20</a:t>
                      </a:r>
                    </a:p>
                  </a:txBody>
                  <a:tcPr marL="158733" marR="0" marT="0" marB="0" anchor="ctr">
                    <a:solidFill>
                      <a:schemeClr val="bg1">
                        <a:lumMod val="75000"/>
                      </a:schemeClr>
                    </a:solidFill>
                  </a:tcPr>
                </a:tc>
                <a:extLst>
                  <a:ext uri="{0D108BD9-81ED-4DB2-BD59-A6C34878D82A}">
                    <a16:rowId xmlns:a16="http://schemas.microsoft.com/office/drawing/2014/main" val="1831876690"/>
                  </a:ext>
                </a:extLst>
              </a:tr>
              <a:tr h="349605">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Round #2</a:t>
                      </a:r>
                    </a:p>
                  </a:txBody>
                  <a:tcPr marL="0" marR="0" marT="0" marB="0" anchor="ctr">
                    <a:solidFill>
                      <a:schemeClr val="bg1">
                        <a:lumMod val="75000"/>
                      </a:schemeClr>
                    </a:solidFill>
                  </a:tcP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14-Apr-20</a:t>
                      </a:r>
                    </a:p>
                  </a:txBody>
                  <a:tcPr marL="158733" marR="0" marT="0" marB="0" anchor="ctr">
                    <a:solidFill>
                      <a:schemeClr val="bg1">
                        <a:lumMod val="75000"/>
                      </a:schemeClr>
                    </a:solidFill>
                  </a:tcP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23-Apr-20</a:t>
                      </a:r>
                    </a:p>
                  </a:txBody>
                  <a:tcPr marL="158733" marR="0" marT="0" marB="0" anchor="ctr">
                    <a:solidFill>
                      <a:schemeClr val="bg1">
                        <a:lumMod val="75000"/>
                      </a:schemeClr>
                    </a:solidFill>
                  </a:tcP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07-May-20</a:t>
                      </a:r>
                    </a:p>
                  </a:txBody>
                  <a:tcPr marL="158733" marR="0" marT="0" marB="0" anchor="ctr">
                    <a:solidFill>
                      <a:schemeClr val="bg1">
                        <a:lumMod val="75000"/>
                      </a:schemeClr>
                    </a:solidFill>
                  </a:tcP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14-May-20</a:t>
                      </a:r>
                    </a:p>
                  </a:txBody>
                  <a:tcPr marL="158733" marR="0" marT="0" marB="0" anchor="ctr">
                    <a:solidFill>
                      <a:schemeClr val="bg1">
                        <a:lumMod val="75000"/>
                      </a:schemeClr>
                    </a:solidFill>
                  </a:tcP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02-Jun-20</a:t>
                      </a:r>
                    </a:p>
                  </a:txBody>
                  <a:tcPr marL="158733" marR="0" marT="0" marB="0" anchor="ctr">
                    <a:solidFill>
                      <a:schemeClr val="bg1">
                        <a:lumMod val="75000"/>
                      </a:schemeClr>
                    </a:solidFill>
                  </a:tcP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TBC</a:t>
                      </a:r>
                    </a:p>
                  </a:txBody>
                  <a:tcPr marL="158733" marR="0" marT="0" marB="0" anchor="ctr">
                    <a:solidFill>
                      <a:schemeClr val="bg1">
                        <a:lumMod val="75000"/>
                      </a:schemeClr>
                    </a:solidFill>
                  </a:tcPr>
                </a:tc>
                <a:extLst>
                  <a:ext uri="{0D108BD9-81ED-4DB2-BD59-A6C34878D82A}">
                    <a16:rowId xmlns:a16="http://schemas.microsoft.com/office/drawing/2014/main" val="3695418559"/>
                  </a:ext>
                </a:extLst>
              </a:tr>
              <a:tr h="349605">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Special survey</a:t>
                      </a:r>
                    </a:p>
                  </a:txBody>
                  <a:tcPr marL="0" marR="0" marT="0" marB="0" anchor="ct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10-Jul-20</a:t>
                      </a:r>
                    </a:p>
                  </a:txBody>
                  <a:tcPr marL="158733" marR="0" marT="0" marB="0" anchor="ct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17-Jul-20</a:t>
                      </a:r>
                    </a:p>
                  </a:txBody>
                  <a:tcPr marL="158733" marR="0" marT="0" marB="0" anchor="ct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24-Jul-20</a:t>
                      </a:r>
                    </a:p>
                  </a:txBody>
                  <a:tcPr marL="158733" marR="0" marT="0" marB="0" anchor="ct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24-Jul-20</a:t>
                      </a:r>
                    </a:p>
                  </a:txBody>
                  <a:tcPr marL="158733" marR="0" marT="0" marB="0" anchor="ct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24-Jul-20</a:t>
                      </a:r>
                    </a:p>
                  </a:txBody>
                  <a:tcPr marL="158733" marR="0" marT="0" marB="0" anchor="ct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30-Jul-20</a:t>
                      </a:r>
                    </a:p>
                  </a:txBody>
                  <a:tcPr marL="158733" marR="0" marT="0" marB="0" anchor="ctr"/>
                </a:tc>
                <a:extLst>
                  <a:ext uri="{0D108BD9-81ED-4DB2-BD59-A6C34878D82A}">
                    <a16:rowId xmlns:a16="http://schemas.microsoft.com/office/drawing/2014/main" val="1499096617"/>
                  </a:ext>
                </a:extLst>
              </a:tr>
              <a:tr h="349605">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Round #3</a:t>
                      </a:r>
                    </a:p>
                  </a:txBody>
                  <a:tcPr marL="0" marR="0" marT="0" marB="0" anchor="ctr"/>
                </a:tc>
                <a:tc>
                  <a:txBody>
                    <a:bodyPr/>
                    <a:lstStyle/>
                    <a:p>
                      <a:pPr marL="58065" lvl="1" algn="l" defTabSz="801929" rtl="0" eaLnBrk="1" fontAlgn="b" latinLnBrk="0" hangingPunct="1"/>
                      <a:r>
                        <a:rPr lang="en-US" sz="1500" u="none" strike="noStrike" kern="1200" dirty="0">
                          <a:solidFill>
                            <a:schemeClr val="dk1"/>
                          </a:solidFill>
                          <a:effectLst/>
                          <a:latin typeface="+mn-lt"/>
                          <a:ea typeface="+mn-ea"/>
                          <a:cs typeface="+mn-cs"/>
                        </a:rPr>
                        <a:t>1</a:t>
                      </a:r>
                      <a:r>
                        <a:rPr lang="en-AU" sz="1500" u="none" strike="noStrike" kern="1200" dirty="0">
                          <a:solidFill>
                            <a:schemeClr val="dk1"/>
                          </a:solidFill>
                          <a:effectLst/>
                          <a:latin typeface="+mn-lt"/>
                          <a:ea typeface="+mn-ea"/>
                          <a:cs typeface="+mn-cs"/>
                        </a:rPr>
                        <a:t>1-Aug-20</a:t>
                      </a:r>
                    </a:p>
                  </a:txBody>
                  <a:tcPr marL="158733" marR="0" marT="0" marB="0" anchor="ct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20-Aug-20</a:t>
                      </a:r>
                    </a:p>
                  </a:txBody>
                  <a:tcPr marL="158733" marR="0" marT="0" marB="0" anchor="ct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03-Sep-20</a:t>
                      </a:r>
                    </a:p>
                  </a:txBody>
                  <a:tcPr marL="158733" marR="0" marT="0" marB="0" anchor="ct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14-Sep-20</a:t>
                      </a:r>
                    </a:p>
                  </a:txBody>
                  <a:tcPr marL="158733" marR="0" marT="0" marB="0" anchor="ct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01-Oct-20</a:t>
                      </a:r>
                    </a:p>
                  </a:txBody>
                  <a:tcPr marL="158733" marR="0" marT="0" marB="0" anchor="ct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TBC</a:t>
                      </a:r>
                    </a:p>
                  </a:txBody>
                  <a:tcPr marL="158733" marR="0" marT="0" marB="0" anchor="ctr"/>
                </a:tc>
                <a:extLst>
                  <a:ext uri="{0D108BD9-81ED-4DB2-BD59-A6C34878D82A}">
                    <a16:rowId xmlns:a16="http://schemas.microsoft.com/office/drawing/2014/main" val="608153636"/>
                  </a:ext>
                </a:extLst>
              </a:tr>
              <a:tr h="349605">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Round #4</a:t>
                      </a:r>
                    </a:p>
                  </a:txBody>
                  <a:tcPr marL="0" marR="0" marT="0" marB="0" anchor="ct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06-Oct-20</a:t>
                      </a:r>
                    </a:p>
                  </a:txBody>
                  <a:tcPr marL="158733" marR="0" marT="0" marB="0" anchor="ct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15-Oct-20</a:t>
                      </a:r>
                    </a:p>
                  </a:txBody>
                  <a:tcPr marL="158733" marR="0" marT="0" marB="0" anchor="ct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29-Oct-20</a:t>
                      </a:r>
                    </a:p>
                  </a:txBody>
                  <a:tcPr marL="158733" marR="0" marT="0" marB="0" anchor="ct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16-Nov-20</a:t>
                      </a:r>
                    </a:p>
                  </a:txBody>
                  <a:tcPr marL="158733" marR="0" marT="0" marB="0" anchor="ct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01-Dec-20</a:t>
                      </a:r>
                    </a:p>
                  </a:txBody>
                  <a:tcPr marL="158733" marR="0" marT="0" marB="0" anchor="ct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TBC</a:t>
                      </a:r>
                    </a:p>
                  </a:txBody>
                  <a:tcPr marL="158733" marR="0" marT="0" marB="0" anchor="ctr"/>
                </a:tc>
                <a:extLst>
                  <a:ext uri="{0D108BD9-81ED-4DB2-BD59-A6C34878D82A}">
                    <a16:rowId xmlns:a16="http://schemas.microsoft.com/office/drawing/2014/main" val="2492823980"/>
                  </a:ext>
                </a:extLst>
              </a:tr>
              <a:tr h="349605">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Round #5</a:t>
                      </a:r>
                    </a:p>
                  </a:txBody>
                  <a:tcPr marL="0" marR="0" marT="0" marB="0" anchor="ct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17-Nov-20</a:t>
                      </a:r>
                    </a:p>
                  </a:txBody>
                  <a:tcPr marL="158733" marR="0" marT="0" marB="0" anchor="ct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26-Nov-20</a:t>
                      </a:r>
                    </a:p>
                  </a:txBody>
                  <a:tcPr marL="158733" marR="0" marT="0" marB="0" anchor="ct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10-Dec-20</a:t>
                      </a:r>
                    </a:p>
                  </a:txBody>
                  <a:tcPr marL="158733" marR="0" marT="0" marB="0" anchor="ct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14-Dec-20</a:t>
                      </a:r>
                    </a:p>
                  </a:txBody>
                  <a:tcPr marL="158733" marR="0" marT="0" marB="0" anchor="ct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TBC</a:t>
                      </a:r>
                    </a:p>
                  </a:txBody>
                  <a:tcPr marL="158733" marR="0" marT="0" marB="0" anchor="ctr"/>
                </a:tc>
                <a:tc>
                  <a:txBody>
                    <a:bodyPr/>
                    <a:lstStyle/>
                    <a:p>
                      <a:pPr marL="58065" lvl="1" algn="l" defTabSz="801929" rtl="0" eaLnBrk="1" fontAlgn="b" latinLnBrk="0" hangingPunct="1"/>
                      <a:r>
                        <a:rPr lang="en-AU" sz="1500" u="none" strike="noStrike" kern="1200" dirty="0">
                          <a:solidFill>
                            <a:schemeClr val="dk1"/>
                          </a:solidFill>
                          <a:effectLst/>
                          <a:latin typeface="+mn-lt"/>
                          <a:ea typeface="+mn-ea"/>
                          <a:cs typeface="+mn-cs"/>
                        </a:rPr>
                        <a:t>TBC</a:t>
                      </a:r>
                    </a:p>
                  </a:txBody>
                  <a:tcPr marL="158733" marR="0" marT="0" marB="0" anchor="ctr"/>
                </a:tc>
                <a:extLst>
                  <a:ext uri="{0D108BD9-81ED-4DB2-BD59-A6C34878D82A}">
                    <a16:rowId xmlns:a16="http://schemas.microsoft.com/office/drawing/2014/main" val="4099419545"/>
                  </a:ext>
                </a:extLst>
              </a:tr>
            </a:tbl>
          </a:graphicData>
        </a:graphic>
      </p:graphicFrame>
      <p:pic>
        <p:nvPicPr>
          <p:cNvPr id="1026" name="Picture 2">
            <a:extLst>
              <a:ext uri="{FF2B5EF4-FFF2-40B4-BE49-F238E27FC236}">
                <a16:creationId xmlns:a16="http://schemas.microsoft.com/office/drawing/2014/main" id="{C0530572-B7B1-4CF9-99F8-F37A4C7D6B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3074" y="1584052"/>
            <a:ext cx="2548896" cy="2528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71342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E5B56-EE7F-4C60-91B3-1A992D99318F}"/>
              </a:ext>
            </a:extLst>
          </p:cNvPr>
          <p:cNvSpPr>
            <a:spLocks noGrp="1"/>
          </p:cNvSpPr>
          <p:nvPr>
            <p:ph type="title"/>
          </p:nvPr>
        </p:nvSpPr>
        <p:spPr>
          <a:xfrm>
            <a:off x="206546" y="150494"/>
            <a:ext cx="9604203" cy="1310695"/>
          </a:xfrm>
        </p:spPr>
        <p:txBody>
          <a:bodyPr>
            <a:normAutofit/>
          </a:bodyPr>
          <a:lstStyle/>
          <a:p>
            <a:r>
              <a:rPr lang="en-US" dirty="0"/>
              <a:t>Essential capabilities for 5MS and GS commencements</a:t>
            </a:r>
            <a:endParaRPr lang="en-AU" dirty="0"/>
          </a:p>
        </p:txBody>
      </p:sp>
      <p:sp>
        <p:nvSpPr>
          <p:cNvPr id="4" name="Slide Number Placeholder 3">
            <a:extLst>
              <a:ext uri="{FF2B5EF4-FFF2-40B4-BE49-F238E27FC236}">
                <a16:creationId xmlns:a16="http://schemas.microsoft.com/office/drawing/2014/main" id="{4B1E021F-1677-4A60-ACA9-1E9B0AED0993}"/>
              </a:ext>
            </a:extLst>
          </p:cNvPr>
          <p:cNvSpPr>
            <a:spLocks noGrp="1"/>
          </p:cNvSpPr>
          <p:nvPr>
            <p:ph type="sldNum" sz="quarter" idx="12"/>
          </p:nvPr>
        </p:nvSpPr>
        <p:spPr/>
        <p:txBody>
          <a:bodyPr/>
          <a:lstStyle/>
          <a:p>
            <a:fld id="{4EC81F68-4976-451A-B2E9-79BCBD2F70CC}" type="slidenum">
              <a:rPr lang="en-AU" smtClean="0"/>
              <a:t>29</a:t>
            </a:fld>
            <a:endParaRPr lang="en-AU" dirty="0"/>
          </a:p>
        </p:txBody>
      </p:sp>
      <p:graphicFrame>
        <p:nvGraphicFramePr>
          <p:cNvPr id="6" name="Table 5">
            <a:extLst>
              <a:ext uri="{FF2B5EF4-FFF2-40B4-BE49-F238E27FC236}">
                <a16:creationId xmlns:a16="http://schemas.microsoft.com/office/drawing/2014/main" id="{7C806118-D2C0-43B5-8493-D6F68A4D46D5}"/>
              </a:ext>
            </a:extLst>
          </p:cNvPr>
          <p:cNvGraphicFramePr>
            <a:graphicFrameLocks noGrp="1"/>
          </p:cNvGraphicFramePr>
          <p:nvPr>
            <p:extLst>
              <p:ext uri="{D42A27DB-BD31-4B8C-83A1-F6EECF244321}">
                <p14:modId xmlns:p14="http://schemas.microsoft.com/office/powerpoint/2010/main" val="2172734306"/>
              </p:ext>
            </p:extLst>
          </p:nvPr>
        </p:nvGraphicFramePr>
        <p:xfrm>
          <a:off x="595602" y="2741542"/>
          <a:ext cx="9726909" cy="4396548"/>
        </p:xfrm>
        <a:graphic>
          <a:graphicData uri="http://schemas.openxmlformats.org/drawingml/2006/table">
            <a:tbl>
              <a:tblPr firstRow="1" bandRow="1">
                <a:tableStyleId>{5C22544A-7EE6-4342-B048-85BDC9FD1C3A}</a:tableStyleId>
              </a:tblPr>
              <a:tblGrid>
                <a:gridCol w="2389259">
                  <a:extLst>
                    <a:ext uri="{9D8B030D-6E8A-4147-A177-3AD203B41FA5}">
                      <a16:colId xmlns:a16="http://schemas.microsoft.com/office/drawing/2014/main" val="2906594276"/>
                    </a:ext>
                  </a:extLst>
                </a:gridCol>
                <a:gridCol w="932008">
                  <a:extLst>
                    <a:ext uri="{9D8B030D-6E8A-4147-A177-3AD203B41FA5}">
                      <a16:colId xmlns:a16="http://schemas.microsoft.com/office/drawing/2014/main" val="959592288"/>
                    </a:ext>
                  </a:extLst>
                </a:gridCol>
                <a:gridCol w="6405642">
                  <a:extLst>
                    <a:ext uri="{9D8B030D-6E8A-4147-A177-3AD203B41FA5}">
                      <a16:colId xmlns:a16="http://schemas.microsoft.com/office/drawing/2014/main" val="478577038"/>
                    </a:ext>
                  </a:extLst>
                </a:gridCol>
              </a:tblGrid>
              <a:tr h="393293">
                <a:tc>
                  <a:txBody>
                    <a:bodyPr/>
                    <a:lstStyle/>
                    <a:p>
                      <a:pPr algn="ctr" fontAlgn="ctr"/>
                      <a:r>
                        <a:rPr lang="en-AU" sz="1100" u="none" strike="noStrike" dirty="0">
                          <a:effectLst/>
                        </a:rPr>
                        <a:t>Essential capability</a:t>
                      </a:r>
                      <a:endParaRPr lang="en-AU" sz="1100" b="0" i="0" u="none" strike="noStrike" dirty="0">
                        <a:solidFill>
                          <a:srgbClr val="FFFFFF"/>
                        </a:solidFill>
                        <a:effectLst/>
                        <a:latin typeface="Calibri" panose="020F0502020204030204" pitchFamily="34" charset="0"/>
                      </a:endParaRPr>
                    </a:p>
                  </a:txBody>
                  <a:tcPr anchor="ctr"/>
                </a:tc>
                <a:tc>
                  <a:txBody>
                    <a:bodyPr/>
                    <a:lstStyle/>
                    <a:p>
                      <a:pPr algn="ctr" fontAlgn="ctr"/>
                      <a:r>
                        <a:rPr lang="en-AU" sz="1100" u="none" strike="noStrike" dirty="0">
                          <a:effectLst/>
                        </a:rPr>
                        <a:t>Relevant participants</a:t>
                      </a:r>
                      <a:endParaRPr lang="en-AU" sz="1100" b="0" i="0" u="none" strike="noStrike" dirty="0">
                        <a:solidFill>
                          <a:srgbClr val="FFFFFF"/>
                        </a:solidFill>
                        <a:effectLst/>
                        <a:latin typeface="Calibri" panose="020F0502020204030204" pitchFamily="34" charset="0"/>
                      </a:endParaRPr>
                    </a:p>
                  </a:txBody>
                  <a:tcPr anchor="ctr"/>
                </a:tc>
                <a:tc>
                  <a:txBody>
                    <a:bodyPr/>
                    <a:lstStyle/>
                    <a:p>
                      <a:pPr algn="ctr" fontAlgn="ctr"/>
                      <a:r>
                        <a:rPr lang="en-AU" sz="1100" u="none" strike="noStrike" dirty="0">
                          <a:effectLst/>
                        </a:rPr>
                        <a:t>Critical Path Criteria</a:t>
                      </a:r>
                      <a:endParaRPr lang="en-AU" sz="1100" b="0" i="0" u="none" strike="noStrike" dirty="0">
                        <a:solidFill>
                          <a:srgbClr val="FFFFFF"/>
                        </a:solidFill>
                        <a:effectLst/>
                        <a:latin typeface="Calibri" panose="020F0502020204030204" pitchFamily="34" charset="0"/>
                      </a:endParaRPr>
                    </a:p>
                  </a:txBody>
                  <a:tcPr anchor="ctr"/>
                </a:tc>
                <a:extLst>
                  <a:ext uri="{0D108BD9-81ED-4DB2-BD59-A6C34878D82A}">
                    <a16:rowId xmlns:a16="http://schemas.microsoft.com/office/drawing/2014/main" val="727584904"/>
                  </a:ext>
                </a:extLst>
              </a:tr>
              <a:tr h="630507">
                <a:tc>
                  <a:txBody>
                    <a:bodyPr/>
                    <a:lstStyle/>
                    <a:p>
                      <a:pPr algn="l" fontAlgn="t"/>
                      <a:r>
                        <a:rPr lang="en-AU" sz="1100" u="none" strike="noStrike" dirty="0">
                          <a:effectLst/>
                        </a:rPr>
                        <a:t>Generators and MNSPs are able to submit 5-min offers (i.e. over FTP, API or web bidding interface)</a:t>
                      </a:r>
                      <a:endParaRPr lang="en-AU" sz="1100" b="0" i="0" u="none" strike="noStrike" dirty="0">
                        <a:solidFill>
                          <a:srgbClr val="000000"/>
                        </a:solidFill>
                        <a:effectLst/>
                        <a:latin typeface="Calibri" panose="020F0502020204030204" pitchFamily="34" charset="0"/>
                      </a:endParaRPr>
                    </a:p>
                  </a:txBody>
                  <a:tcPr anchor="ctr"/>
                </a:tc>
                <a:tc>
                  <a:txBody>
                    <a:bodyPr/>
                    <a:lstStyle/>
                    <a:p>
                      <a:pPr algn="ctr" fontAlgn="t"/>
                      <a:r>
                        <a:rPr lang="en-AU" sz="1100" u="none" strike="noStrike" dirty="0">
                          <a:effectLst/>
                        </a:rPr>
                        <a:t>Generators, </a:t>
                      </a:r>
                      <a:br>
                        <a:rPr lang="en-AU" sz="1100" u="none" strike="noStrike" dirty="0">
                          <a:effectLst/>
                        </a:rPr>
                      </a:br>
                      <a:r>
                        <a:rPr lang="en-AU" sz="1100" u="none" strike="noStrike" dirty="0">
                          <a:effectLst/>
                        </a:rPr>
                        <a:t>MNSPs</a:t>
                      </a:r>
                      <a:endParaRPr lang="en-AU" sz="1100" b="0" i="0" u="none" strike="noStrike" dirty="0">
                        <a:solidFill>
                          <a:srgbClr val="000000"/>
                        </a:solidFill>
                        <a:effectLst/>
                        <a:latin typeface="Calibri" panose="020F0502020204030204" pitchFamily="34" charset="0"/>
                      </a:endParaRPr>
                    </a:p>
                  </a:txBody>
                  <a:tcPr anchor="ctr"/>
                </a:tc>
                <a:tc>
                  <a:txBody>
                    <a:bodyPr/>
                    <a:lstStyle/>
                    <a:p>
                      <a:pPr marL="228600" indent="-228600" algn="l" fontAlgn="t">
                        <a:buFont typeface="+mj-lt"/>
                        <a:buAutoNum type="alphaLcParenR"/>
                      </a:pPr>
                      <a:r>
                        <a:rPr lang="en-AU" sz="1100" u="none" strike="noStrike" dirty="0">
                          <a:effectLst/>
                        </a:rPr>
                        <a:t>Generators representing &gt;80% of regional load are responding to Industry Readiness Surveys, and;</a:t>
                      </a:r>
                    </a:p>
                    <a:p>
                      <a:pPr marL="228600" indent="-228600" algn="l" fontAlgn="t">
                        <a:buFont typeface="+mj-lt"/>
                        <a:buAutoNum type="alphaLcParenR"/>
                      </a:pPr>
                      <a:r>
                        <a:rPr lang="en-AU" sz="1100" u="none" strike="noStrike" dirty="0">
                          <a:effectLst/>
                        </a:rPr>
                        <a:t>Generators representing &gt;80% of regional load are reporting ‘On-track’ to be able to submit 5-minute granularity offers</a:t>
                      </a:r>
                      <a:endParaRPr lang="en-AU" sz="1100" b="0" i="0" u="none" strike="noStrike" dirty="0">
                        <a:solidFill>
                          <a:srgbClr val="000000"/>
                        </a:solidFill>
                        <a:effectLst/>
                        <a:latin typeface="Calibri" panose="020F0502020204030204" pitchFamily="34" charset="0"/>
                      </a:endParaRPr>
                    </a:p>
                  </a:txBody>
                  <a:tcPr anchor="ctr"/>
                </a:tc>
                <a:extLst>
                  <a:ext uri="{0D108BD9-81ED-4DB2-BD59-A6C34878D82A}">
                    <a16:rowId xmlns:a16="http://schemas.microsoft.com/office/drawing/2014/main" val="2843868179"/>
                  </a:ext>
                </a:extLst>
              </a:tr>
              <a:tr h="630507">
                <a:tc>
                  <a:txBody>
                    <a:bodyPr/>
                    <a:lstStyle/>
                    <a:p>
                      <a:pPr algn="l" fontAlgn="t"/>
                      <a:r>
                        <a:rPr lang="en-AU" sz="1100" u="none" strike="noStrike" dirty="0">
                          <a:effectLst/>
                        </a:rPr>
                        <a:t>All essential meters* are able to produce and store 5-min data</a:t>
                      </a:r>
                      <a:endParaRPr lang="en-AU" sz="1100" b="0" i="0" u="none" strike="noStrike" dirty="0">
                        <a:solidFill>
                          <a:srgbClr val="000000"/>
                        </a:solidFill>
                        <a:effectLst/>
                        <a:latin typeface="Calibri" panose="020F0502020204030204" pitchFamily="34" charset="0"/>
                      </a:endParaRPr>
                    </a:p>
                  </a:txBody>
                  <a:tcPr anchor="ctr"/>
                </a:tc>
                <a:tc>
                  <a:txBody>
                    <a:bodyPr/>
                    <a:lstStyle/>
                    <a:p>
                      <a:pPr algn="ctr" fontAlgn="t"/>
                      <a:r>
                        <a:rPr lang="en-AU" sz="1100" u="none" strike="noStrike" dirty="0">
                          <a:effectLst/>
                        </a:rPr>
                        <a:t>MPs</a:t>
                      </a:r>
                      <a:endParaRPr lang="en-AU" sz="1100" b="0" i="0" u="none" strike="noStrike" dirty="0">
                        <a:solidFill>
                          <a:srgbClr val="000000"/>
                        </a:solidFill>
                        <a:effectLst/>
                        <a:latin typeface="Calibri" panose="020F0502020204030204" pitchFamily="34" charset="0"/>
                      </a:endParaRPr>
                    </a:p>
                  </a:txBody>
                  <a:tcPr anchor="ctr"/>
                </a:tc>
                <a:tc>
                  <a:txBody>
                    <a:bodyPr/>
                    <a:lstStyle/>
                    <a:p>
                      <a:pPr marL="228600" indent="-228600" algn="l" fontAlgn="t">
                        <a:buFont typeface="+mj-lt"/>
                        <a:buAutoNum type="alphaLcParenR"/>
                      </a:pPr>
                      <a:r>
                        <a:rPr lang="en-AU" sz="1100" u="none" strike="noStrike" dirty="0">
                          <a:effectLst/>
                        </a:rPr>
                        <a:t>100% of MPs associated to essential metering are responding to Industry Readiness Surveys, and;</a:t>
                      </a:r>
                    </a:p>
                    <a:p>
                      <a:pPr marL="228600" indent="-228600" algn="l" fontAlgn="t">
                        <a:buFont typeface="+mj-lt"/>
                        <a:buAutoNum type="alphaLcParenR"/>
                      </a:pPr>
                      <a:r>
                        <a:rPr lang="en-AU" sz="1100" u="none" strike="noStrike" dirty="0">
                          <a:effectLst/>
                        </a:rPr>
                        <a:t>100% of MPs associated to essential metering are reporting ‘On-track’ for all applicable MTP activities (S01)</a:t>
                      </a:r>
                      <a:endParaRPr lang="en-AU" sz="1100" b="0" i="0" u="none" strike="noStrike" dirty="0">
                        <a:solidFill>
                          <a:srgbClr val="000000"/>
                        </a:solidFill>
                        <a:effectLst/>
                        <a:latin typeface="Calibri" panose="020F0502020204030204" pitchFamily="34" charset="0"/>
                      </a:endParaRPr>
                    </a:p>
                  </a:txBody>
                  <a:tcPr anchor="ctr"/>
                </a:tc>
                <a:extLst>
                  <a:ext uri="{0D108BD9-81ED-4DB2-BD59-A6C34878D82A}">
                    <a16:rowId xmlns:a16="http://schemas.microsoft.com/office/drawing/2014/main" val="3539787495"/>
                  </a:ext>
                </a:extLst>
              </a:tr>
              <a:tr h="630507">
                <a:tc>
                  <a:txBody>
                    <a:bodyPr/>
                    <a:lstStyle/>
                    <a:p>
                      <a:pPr algn="l" fontAlgn="t"/>
                      <a:r>
                        <a:rPr lang="en-AU" sz="1100" u="none" strike="noStrike" dirty="0">
                          <a:effectLst/>
                        </a:rPr>
                        <a:t>All essential meters* are able to produce and store 5-min data</a:t>
                      </a:r>
                      <a:endParaRPr lang="en-AU" sz="1100" b="0" i="0" u="none" strike="noStrike" dirty="0">
                        <a:solidFill>
                          <a:srgbClr val="000000"/>
                        </a:solidFill>
                        <a:effectLst/>
                        <a:latin typeface="Calibri" panose="020F0502020204030204" pitchFamily="34" charset="0"/>
                      </a:endParaRPr>
                    </a:p>
                  </a:txBody>
                  <a:tcPr anchor="ctr"/>
                </a:tc>
                <a:tc>
                  <a:txBody>
                    <a:bodyPr/>
                    <a:lstStyle/>
                    <a:p>
                      <a:pPr algn="ctr" fontAlgn="t"/>
                      <a:r>
                        <a:rPr lang="en-AU" sz="1100" u="none" strike="noStrike" dirty="0">
                          <a:effectLst/>
                        </a:rPr>
                        <a:t>MCs</a:t>
                      </a:r>
                      <a:endParaRPr lang="en-AU" sz="1100" b="0" i="0" u="none" strike="noStrike" dirty="0">
                        <a:solidFill>
                          <a:srgbClr val="000000"/>
                        </a:solidFill>
                        <a:effectLst/>
                        <a:latin typeface="Calibri" panose="020F0502020204030204" pitchFamily="34" charset="0"/>
                      </a:endParaRPr>
                    </a:p>
                  </a:txBody>
                  <a:tcPr anchor="ctr"/>
                </a:tc>
                <a:tc>
                  <a:txBody>
                    <a:bodyPr/>
                    <a:lstStyle/>
                    <a:p>
                      <a:pPr marL="228600" indent="-228600" algn="l" fontAlgn="t">
                        <a:buFont typeface="+mj-lt"/>
                        <a:buAutoNum type="alphaLcParenR"/>
                      </a:pPr>
                      <a:r>
                        <a:rPr lang="en-AU" sz="1100" u="none" strike="noStrike" dirty="0">
                          <a:effectLst/>
                        </a:rPr>
                        <a:t>100% of MCs associated to essential metering are responding to Industry Readiness Surveys, and;</a:t>
                      </a:r>
                    </a:p>
                    <a:p>
                      <a:pPr marL="228600" indent="-228600" algn="l" fontAlgn="t">
                        <a:buFont typeface="+mj-lt"/>
                        <a:buAutoNum type="alphaLcParenR"/>
                      </a:pPr>
                      <a:r>
                        <a:rPr lang="en-AU" sz="1100" u="none" strike="noStrike" dirty="0">
                          <a:effectLst/>
                        </a:rPr>
                        <a:t>100% of MCs associated to essential metering are reporting ‘On-track’ for all applicable MTP activities (S01)</a:t>
                      </a:r>
                      <a:endParaRPr lang="en-AU" sz="1100" b="0" i="0" u="none" strike="noStrike" dirty="0">
                        <a:solidFill>
                          <a:srgbClr val="000000"/>
                        </a:solidFill>
                        <a:effectLst/>
                        <a:latin typeface="Calibri" panose="020F0502020204030204" pitchFamily="34" charset="0"/>
                      </a:endParaRPr>
                    </a:p>
                  </a:txBody>
                  <a:tcPr anchor="ctr"/>
                </a:tc>
                <a:extLst>
                  <a:ext uri="{0D108BD9-81ED-4DB2-BD59-A6C34878D82A}">
                    <a16:rowId xmlns:a16="http://schemas.microsoft.com/office/drawing/2014/main" val="3958206421"/>
                  </a:ext>
                </a:extLst>
              </a:tr>
              <a:tr h="630507">
                <a:tc>
                  <a:txBody>
                    <a:bodyPr/>
                    <a:lstStyle/>
                    <a:p>
                      <a:pPr algn="l" fontAlgn="t"/>
                      <a:r>
                        <a:rPr lang="en-AU" sz="1100" u="none" strike="noStrike" dirty="0">
                          <a:effectLst/>
                        </a:rPr>
                        <a:t>All essential meters* are able to deliver 5-min metering data</a:t>
                      </a:r>
                      <a:endParaRPr lang="en-AU" sz="1100" b="0" i="0" u="none" strike="noStrike" dirty="0">
                        <a:solidFill>
                          <a:srgbClr val="000000"/>
                        </a:solidFill>
                        <a:effectLst/>
                        <a:latin typeface="Calibri" panose="020F0502020204030204" pitchFamily="34" charset="0"/>
                      </a:endParaRPr>
                    </a:p>
                  </a:txBody>
                  <a:tcPr anchor="ctr"/>
                </a:tc>
                <a:tc>
                  <a:txBody>
                    <a:bodyPr/>
                    <a:lstStyle/>
                    <a:p>
                      <a:pPr algn="ctr" fontAlgn="t"/>
                      <a:r>
                        <a:rPr lang="en-AU" sz="1100" u="none" strike="noStrike" dirty="0">
                          <a:effectLst/>
                        </a:rPr>
                        <a:t>MDPs</a:t>
                      </a:r>
                      <a:endParaRPr lang="en-AU" sz="1100" b="0" i="0" u="none" strike="noStrike" dirty="0">
                        <a:solidFill>
                          <a:srgbClr val="000000"/>
                        </a:solidFill>
                        <a:effectLst/>
                        <a:latin typeface="Calibri" panose="020F0502020204030204" pitchFamily="34" charset="0"/>
                      </a:endParaRPr>
                    </a:p>
                  </a:txBody>
                  <a:tcPr anchor="ctr"/>
                </a:tc>
                <a:tc>
                  <a:txBody>
                    <a:bodyPr/>
                    <a:lstStyle/>
                    <a:p>
                      <a:pPr marL="228600" indent="-228600" algn="l" fontAlgn="t">
                        <a:buFont typeface="+mj-lt"/>
                        <a:buAutoNum type="alphaLcParenR"/>
                      </a:pPr>
                      <a:r>
                        <a:rPr lang="en-AU" sz="1100" u="none" strike="noStrike" dirty="0">
                          <a:effectLst/>
                        </a:rPr>
                        <a:t>100% of MCs associated to essential metering are responding to Industry Readiness Surveys, and;</a:t>
                      </a:r>
                    </a:p>
                    <a:p>
                      <a:pPr marL="228600" indent="-228600" algn="l" fontAlgn="t">
                        <a:buFont typeface="+mj-lt"/>
                        <a:buAutoNum type="alphaLcParenR"/>
                      </a:pPr>
                      <a:r>
                        <a:rPr lang="en-AU" sz="1100" u="none" strike="noStrike" dirty="0">
                          <a:effectLst/>
                        </a:rPr>
                        <a:t>100% of MCs associated to essential metering are reporting ‘On-track’ for all applicable MTP activities (S01)</a:t>
                      </a:r>
                      <a:endParaRPr lang="en-AU" sz="1100" b="0" i="0" u="none" strike="noStrike" dirty="0">
                        <a:solidFill>
                          <a:srgbClr val="000000"/>
                        </a:solidFill>
                        <a:effectLst/>
                        <a:latin typeface="Calibri" panose="020F0502020204030204" pitchFamily="34" charset="0"/>
                      </a:endParaRPr>
                    </a:p>
                  </a:txBody>
                  <a:tcPr anchor="ctr"/>
                </a:tc>
                <a:extLst>
                  <a:ext uri="{0D108BD9-81ED-4DB2-BD59-A6C34878D82A}">
                    <a16:rowId xmlns:a16="http://schemas.microsoft.com/office/drawing/2014/main" val="1170707459"/>
                  </a:ext>
                </a:extLst>
              </a:tr>
              <a:tr h="547801">
                <a:tc>
                  <a:txBody>
                    <a:bodyPr/>
                    <a:lstStyle/>
                    <a:p>
                      <a:pPr algn="l" fontAlgn="t"/>
                      <a:r>
                        <a:rPr lang="en-AU" sz="1100" u="none" strike="noStrike" dirty="0">
                          <a:effectLst/>
                        </a:rPr>
                        <a:t>The 5-minute bidding and dispatch solution, including the web bidding interface is deployed</a:t>
                      </a:r>
                      <a:endParaRPr lang="en-AU" sz="1100" b="0" i="0" u="none" strike="noStrike" dirty="0">
                        <a:solidFill>
                          <a:srgbClr val="000000"/>
                        </a:solidFill>
                        <a:effectLst/>
                        <a:latin typeface="Calibri" panose="020F0502020204030204" pitchFamily="34" charset="0"/>
                      </a:endParaRPr>
                    </a:p>
                  </a:txBody>
                  <a:tcPr anchor="ctr"/>
                </a:tc>
                <a:tc>
                  <a:txBody>
                    <a:bodyPr/>
                    <a:lstStyle/>
                    <a:p>
                      <a:pPr algn="ctr" fontAlgn="t"/>
                      <a:r>
                        <a:rPr lang="en-AU" sz="1100" u="none" strike="noStrike" dirty="0">
                          <a:effectLst/>
                        </a:rPr>
                        <a:t>AEMO</a:t>
                      </a:r>
                      <a:endParaRPr lang="en-AU" sz="1100" b="0" i="0" u="none" strike="noStrike" dirty="0">
                        <a:solidFill>
                          <a:srgbClr val="000000"/>
                        </a:solidFill>
                        <a:effectLst/>
                        <a:latin typeface="Calibri" panose="020F0502020204030204" pitchFamily="34" charset="0"/>
                      </a:endParaRPr>
                    </a:p>
                  </a:txBody>
                  <a:tcPr anchor="ctr"/>
                </a:tc>
                <a:tc>
                  <a:txBody>
                    <a:bodyPr/>
                    <a:lstStyle/>
                    <a:p>
                      <a:pPr marL="228600" indent="-228600" algn="l" fontAlgn="t">
                        <a:buFont typeface="+mj-lt"/>
                        <a:buAutoNum type="alphaLcParenR"/>
                      </a:pPr>
                      <a:r>
                        <a:rPr lang="en-AU" sz="1100" u="none" strike="noStrike" dirty="0">
                          <a:effectLst/>
                        </a:rPr>
                        <a:t>AEMO reporting ‘On-track’ for all Bidding/Dispatch reporting criteria and milestones</a:t>
                      </a:r>
                      <a:endParaRPr lang="en-AU" sz="1100" b="0" i="0" u="none" strike="noStrike" dirty="0">
                        <a:solidFill>
                          <a:srgbClr val="000000"/>
                        </a:solidFill>
                        <a:effectLst/>
                        <a:latin typeface="Calibri" panose="020F0502020204030204" pitchFamily="34" charset="0"/>
                      </a:endParaRPr>
                    </a:p>
                  </a:txBody>
                  <a:tcPr anchor="ctr"/>
                </a:tc>
                <a:extLst>
                  <a:ext uri="{0D108BD9-81ED-4DB2-BD59-A6C34878D82A}">
                    <a16:rowId xmlns:a16="http://schemas.microsoft.com/office/drawing/2014/main" val="3658404317"/>
                  </a:ext>
                </a:extLst>
              </a:tr>
              <a:tr h="393293">
                <a:tc>
                  <a:txBody>
                    <a:bodyPr/>
                    <a:lstStyle/>
                    <a:p>
                      <a:pPr algn="l" fontAlgn="t"/>
                      <a:r>
                        <a:rPr lang="en-AU" sz="1100" u="none" strike="noStrike" dirty="0">
                          <a:effectLst/>
                        </a:rPr>
                        <a:t>The Metering Data Management (MDM) solution is deployed</a:t>
                      </a:r>
                      <a:endParaRPr lang="en-AU" sz="1100" b="0" i="0" u="none" strike="noStrike" dirty="0">
                        <a:solidFill>
                          <a:srgbClr val="000000"/>
                        </a:solidFill>
                        <a:effectLst/>
                        <a:latin typeface="Calibri" panose="020F0502020204030204" pitchFamily="34" charset="0"/>
                      </a:endParaRPr>
                    </a:p>
                  </a:txBody>
                  <a:tcPr anchor="ctr"/>
                </a:tc>
                <a:tc>
                  <a:txBody>
                    <a:bodyPr/>
                    <a:lstStyle/>
                    <a:p>
                      <a:pPr algn="ctr" fontAlgn="t"/>
                      <a:r>
                        <a:rPr lang="en-AU" sz="1100" u="none" strike="noStrike" dirty="0">
                          <a:effectLst/>
                        </a:rPr>
                        <a:t>AEMO</a:t>
                      </a:r>
                      <a:endParaRPr lang="en-AU" sz="1100" b="0" i="0" u="none" strike="noStrike" dirty="0">
                        <a:solidFill>
                          <a:srgbClr val="000000"/>
                        </a:solidFill>
                        <a:effectLst/>
                        <a:latin typeface="Calibri" panose="020F0502020204030204" pitchFamily="34" charset="0"/>
                      </a:endParaRPr>
                    </a:p>
                  </a:txBody>
                  <a:tcPr anchor="ctr"/>
                </a:tc>
                <a:tc>
                  <a:txBody>
                    <a:bodyPr/>
                    <a:lstStyle/>
                    <a:p>
                      <a:pPr marL="228600" indent="-228600" algn="l" fontAlgn="t">
                        <a:buFont typeface="+mj-lt"/>
                        <a:buAutoNum type="alphaLcParenR"/>
                      </a:pPr>
                      <a:r>
                        <a:rPr lang="en-AU" sz="1100" u="none" strike="noStrike" dirty="0">
                          <a:effectLst/>
                        </a:rPr>
                        <a:t>AEMO reporting ‘On-track’ for all MDM Milestones</a:t>
                      </a:r>
                      <a:endParaRPr lang="en-AU" sz="1100" b="0" i="0" u="none" strike="noStrike" dirty="0">
                        <a:solidFill>
                          <a:srgbClr val="000000"/>
                        </a:solidFill>
                        <a:effectLst/>
                        <a:latin typeface="Calibri" panose="020F0502020204030204" pitchFamily="34" charset="0"/>
                      </a:endParaRPr>
                    </a:p>
                  </a:txBody>
                  <a:tcPr anchor="ctr"/>
                </a:tc>
                <a:extLst>
                  <a:ext uri="{0D108BD9-81ED-4DB2-BD59-A6C34878D82A}">
                    <a16:rowId xmlns:a16="http://schemas.microsoft.com/office/drawing/2014/main" val="1744383353"/>
                  </a:ext>
                </a:extLst>
              </a:tr>
              <a:tr h="393293">
                <a:tc>
                  <a:txBody>
                    <a:bodyPr/>
                    <a:lstStyle/>
                    <a:p>
                      <a:pPr algn="l" fontAlgn="t"/>
                      <a:r>
                        <a:rPr lang="en-AU" sz="1100" u="none" strike="noStrike" dirty="0">
                          <a:effectLst/>
                        </a:rPr>
                        <a:t>The 5-minute settlements solution is deployed</a:t>
                      </a:r>
                      <a:endParaRPr lang="en-AU" sz="1100" b="0" i="0" u="none" strike="noStrike" dirty="0">
                        <a:solidFill>
                          <a:srgbClr val="000000"/>
                        </a:solidFill>
                        <a:effectLst/>
                        <a:latin typeface="Calibri" panose="020F0502020204030204" pitchFamily="34" charset="0"/>
                      </a:endParaRPr>
                    </a:p>
                  </a:txBody>
                  <a:tcPr anchor="ctr"/>
                </a:tc>
                <a:tc>
                  <a:txBody>
                    <a:bodyPr/>
                    <a:lstStyle/>
                    <a:p>
                      <a:pPr algn="ctr" fontAlgn="t"/>
                      <a:r>
                        <a:rPr lang="en-AU" sz="1100" u="none" strike="noStrike" dirty="0">
                          <a:effectLst/>
                        </a:rPr>
                        <a:t>AEMO</a:t>
                      </a:r>
                      <a:endParaRPr lang="en-AU" sz="1100" b="0" i="0" u="none" strike="noStrike" dirty="0">
                        <a:solidFill>
                          <a:srgbClr val="000000"/>
                        </a:solidFill>
                        <a:effectLst/>
                        <a:latin typeface="Calibri" panose="020F0502020204030204" pitchFamily="34" charset="0"/>
                      </a:endParaRPr>
                    </a:p>
                  </a:txBody>
                  <a:tcPr anchor="ctr"/>
                </a:tc>
                <a:tc>
                  <a:txBody>
                    <a:bodyPr/>
                    <a:lstStyle/>
                    <a:p>
                      <a:pPr marL="228600" indent="-228600" algn="l" fontAlgn="b">
                        <a:buFont typeface="+mj-lt"/>
                        <a:buAutoNum type="alphaLcParenR"/>
                      </a:pPr>
                      <a:r>
                        <a:rPr lang="en-AU" sz="1100" u="none" strike="noStrike" dirty="0">
                          <a:effectLst/>
                        </a:rPr>
                        <a:t>AEMO reporting ‘On-track’ for all Settlement Milestones</a:t>
                      </a:r>
                      <a:endParaRPr lang="en-AU" sz="1100" b="0" i="0" u="none" strike="noStrike" dirty="0">
                        <a:solidFill>
                          <a:srgbClr val="000000"/>
                        </a:solidFill>
                        <a:effectLst/>
                        <a:latin typeface="Calibri" panose="020F0502020204030204" pitchFamily="34" charset="0"/>
                      </a:endParaRPr>
                    </a:p>
                  </a:txBody>
                  <a:tcPr anchor="ctr"/>
                </a:tc>
                <a:extLst>
                  <a:ext uri="{0D108BD9-81ED-4DB2-BD59-A6C34878D82A}">
                    <a16:rowId xmlns:a16="http://schemas.microsoft.com/office/drawing/2014/main" val="1206268684"/>
                  </a:ext>
                </a:extLst>
              </a:tr>
            </a:tbl>
          </a:graphicData>
        </a:graphic>
      </p:graphicFrame>
      <p:sp>
        <p:nvSpPr>
          <p:cNvPr id="7" name="Content Placeholder 2">
            <a:extLst>
              <a:ext uri="{FF2B5EF4-FFF2-40B4-BE49-F238E27FC236}">
                <a16:creationId xmlns:a16="http://schemas.microsoft.com/office/drawing/2014/main" id="{CDD3DE5C-4F64-4FC4-B6C6-22D0492871DF}"/>
              </a:ext>
            </a:extLst>
          </p:cNvPr>
          <p:cNvSpPr>
            <a:spLocks noGrp="1"/>
          </p:cNvSpPr>
          <p:nvPr>
            <p:ph idx="1"/>
          </p:nvPr>
        </p:nvSpPr>
        <p:spPr>
          <a:xfrm>
            <a:off x="511822" y="1482381"/>
            <a:ext cx="9726910" cy="1383864"/>
          </a:xfrm>
        </p:spPr>
        <p:txBody>
          <a:bodyPr vert="horz" lIns="100796" tIns="50398" rIns="100796" bIns="50398" rtlCol="0" anchor="t">
            <a:normAutofit/>
          </a:bodyPr>
          <a:lstStyle/>
          <a:p>
            <a:pPr>
              <a:lnSpc>
                <a:spcPct val="100000"/>
              </a:lnSpc>
            </a:pPr>
            <a:r>
              <a:rPr lang="en-AU" sz="1400" dirty="0"/>
              <a:t>In future readiness reports, AEMO will be providing additional analysis on essential industry capabilities that are on the critical path for </a:t>
            </a:r>
            <a:r>
              <a:rPr lang="en-AU" sz="1400" u="sng" dirty="0"/>
              <a:t>minimum viable 5MS and GS operations</a:t>
            </a:r>
            <a:r>
              <a:rPr lang="en-AU" sz="1400" dirty="0"/>
              <a:t>. This analysis is intended to highlight if the industry is ‘on track’ against rule commencement and ties directly to the Industry Contingency Plan. </a:t>
            </a:r>
          </a:p>
          <a:p>
            <a:pPr>
              <a:lnSpc>
                <a:spcPct val="100000"/>
              </a:lnSpc>
            </a:pPr>
            <a:r>
              <a:rPr lang="en-AU" sz="1400" dirty="0"/>
              <a:t>Participant responses to the readiness surveys are key as inputs, including reporting on the status of relevant MTP activities. Outputs from this reporting will also help to identify whether contingency responses need to be triggered. </a:t>
            </a:r>
          </a:p>
          <a:p>
            <a:pPr>
              <a:lnSpc>
                <a:spcPct val="100000"/>
              </a:lnSpc>
            </a:pPr>
            <a:endParaRPr lang="en-AU" sz="1400" dirty="0"/>
          </a:p>
        </p:txBody>
      </p:sp>
      <p:sp>
        <p:nvSpPr>
          <p:cNvPr id="3" name="TextBox 2">
            <a:extLst>
              <a:ext uri="{FF2B5EF4-FFF2-40B4-BE49-F238E27FC236}">
                <a16:creationId xmlns:a16="http://schemas.microsoft.com/office/drawing/2014/main" id="{D0616DD6-6D77-48C3-A5CD-5B924DB968CC}"/>
              </a:ext>
            </a:extLst>
          </p:cNvPr>
          <p:cNvSpPr txBox="1"/>
          <p:nvPr/>
        </p:nvSpPr>
        <p:spPr>
          <a:xfrm>
            <a:off x="707362" y="7207940"/>
            <a:ext cx="8913813" cy="230832"/>
          </a:xfrm>
          <a:prstGeom prst="rect">
            <a:avLst/>
          </a:prstGeom>
          <a:noFill/>
        </p:spPr>
        <p:txBody>
          <a:bodyPr wrap="square" rtlCol="0">
            <a:spAutoFit/>
          </a:bodyPr>
          <a:lstStyle/>
          <a:p>
            <a:r>
              <a:rPr lang="en-US" sz="900" dirty="0"/>
              <a:t>*Essential meters are defined in the Industry Contingency Plan as ‘Transmission connected types 1-4 meters’, and ‘Distribution to distribution cross-boundary types 1-4 meters’</a:t>
            </a:r>
            <a:endParaRPr lang="en-AU" sz="900" dirty="0"/>
          </a:p>
        </p:txBody>
      </p:sp>
    </p:spTree>
    <p:extLst>
      <p:ext uri="{BB962C8B-B14F-4D97-AF65-F5344CB8AC3E}">
        <p14:creationId xmlns:p14="http://schemas.microsoft.com/office/powerpoint/2010/main" val="1093607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30E6F-D25F-49FF-9AFA-4A12646F3CD9}"/>
              </a:ext>
            </a:extLst>
          </p:cNvPr>
          <p:cNvSpPr>
            <a:spLocks noGrp="1"/>
          </p:cNvSpPr>
          <p:nvPr>
            <p:ph type="title"/>
          </p:nvPr>
        </p:nvSpPr>
        <p:spPr/>
        <p:txBody>
          <a:bodyPr/>
          <a:lstStyle/>
          <a:p>
            <a:r>
              <a:rPr lang="en-AU" dirty="0"/>
              <a:t>Attendees</a:t>
            </a:r>
          </a:p>
        </p:txBody>
      </p:sp>
      <p:graphicFrame>
        <p:nvGraphicFramePr>
          <p:cNvPr id="5" name="Table 5">
            <a:extLst>
              <a:ext uri="{FF2B5EF4-FFF2-40B4-BE49-F238E27FC236}">
                <a16:creationId xmlns:a16="http://schemas.microsoft.com/office/drawing/2014/main" id="{29615C5B-D676-494C-A70B-B9E2D6F37D0F}"/>
              </a:ext>
            </a:extLst>
          </p:cNvPr>
          <p:cNvGraphicFramePr>
            <a:graphicFrameLocks noGrp="1"/>
          </p:cNvGraphicFramePr>
          <p:nvPr>
            <p:ph idx="1"/>
            <p:extLst>
              <p:ext uri="{D42A27DB-BD31-4B8C-83A1-F6EECF244321}">
                <p14:modId xmlns:p14="http://schemas.microsoft.com/office/powerpoint/2010/main" val="2207981958"/>
              </p:ext>
            </p:extLst>
          </p:nvPr>
        </p:nvGraphicFramePr>
        <p:xfrm>
          <a:off x="0" y="1895529"/>
          <a:ext cx="2458330" cy="5191760"/>
        </p:xfrm>
        <a:graphic>
          <a:graphicData uri="http://schemas.openxmlformats.org/drawingml/2006/table">
            <a:tbl>
              <a:tblPr firstRow="1" bandRow="1">
                <a:tableStyleId>{5C22544A-7EE6-4342-B048-85BDC9FD1C3A}</a:tableStyleId>
              </a:tblPr>
              <a:tblGrid>
                <a:gridCol w="1030605">
                  <a:extLst>
                    <a:ext uri="{9D8B030D-6E8A-4147-A177-3AD203B41FA5}">
                      <a16:colId xmlns:a16="http://schemas.microsoft.com/office/drawing/2014/main" val="1918314267"/>
                    </a:ext>
                  </a:extLst>
                </a:gridCol>
                <a:gridCol w="1427725">
                  <a:extLst>
                    <a:ext uri="{9D8B030D-6E8A-4147-A177-3AD203B41FA5}">
                      <a16:colId xmlns:a16="http://schemas.microsoft.com/office/drawing/2014/main" val="830160248"/>
                    </a:ext>
                  </a:extLst>
                </a:gridCol>
              </a:tblGrid>
              <a:tr h="370840">
                <a:tc>
                  <a:txBody>
                    <a:bodyPr/>
                    <a:lstStyle/>
                    <a:p>
                      <a:pPr algn="ctr"/>
                      <a:r>
                        <a:rPr lang="en-AU" sz="1100" dirty="0"/>
                        <a:t>Organisation </a:t>
                      </a:r>
                    </a:p>
                  </a:txBody>
                  <a:tcPr/>
                </a:tc>
                <a:tc>
                  <a:txBody>
                    <a:bodyPr/>
                    <a:lstStyle/>
                    <a:p>
                      <a:pPr algn="ctr"/>
                      <a:r>
                        <a:rPr lang="en-AU" sz="1100" dirty="0"/>
                        <a:t>Name</a:t>
                      </a:r>
                    </a:p>
                  </a:txBody>
                  <a:tcPr/>
                </a:tc>
                <a:extLst>
                  <a:ext uri="{0D108BD9-81ED-4DB2-BD59-A6C34878D82A}">
                    <a16:rowId xmlns:a16="http://schemas.microsoft.com/office/drawing/2014/main" val="3058796730"/>
                  </a:ext>
                </a:extLst>
              </a:tr>
              <a:tr h="370840">
                <a:tc>
                  <a:txBody>
                    <a:bodyPr/>
                    <a:lstStyle/>
                    <a:p>
                      <a:pPr algn="l" fontAlgn="b"/>
                      <a:r>
                        <a:rPr lang="en-AU" sz="1100" b="0" i="0" u="none" strike="noStrike" dirty="0">
                          <a:solidFill>
                            <a:srgbClr val="000000"/>
                          </a:solidFill>
                          <a:effectLst/>
                          <a:latin typeface="+mn-lt"/>
                        </a:rPr>
                        <a:t>ActEWAGL</a:t>
                      </a:r>
                    </a:p>
                  </a:txBody>
                  <a:tcPr marL="36000" marR="36000" marT="36000" marB="36000" anchor="ctr"/>
                </a:tc>
                <a:tc>
                  <a:txBody>
                    <a:bodyPr/>
                    <a:lstStyle/>
                    <a:p>
                      <a:pPr algn="l" fontAlgn="b"/>
                      <a:r>
                        <a:rPr lang="en-AU" sz="1100" b="0" i="0" u="none" strike="noStrike" dirty="0">
                          <a:solidFill>
                            <a:srgbClr val="000000"/>
                          </a:solidFill>
                          <a:effectLst/>
                          <a:latin typeface="+mn-lt"/>
                        </a:rPr>
                        <a:t>Matt Porter</a:t>
                      </a:r>
                    </a:p>
                  </a:txBody>
                  <a:tcPr marL="36000" marR="36000" marT="36000" marB="36000" anchor="ctr"/>
                </a:tc>
                <a:extLst>
                  <a:ext uri="{0D108BD9-81ED-4DB2-BD59-A6C34878D82A}">
                    <a16:rowId xmlns:a16="http://schemas.microsoft.com/office/drawing/2014/main" val="585007516"/>
                  </a:ext>
                </a:extLst>
              </a:tr>
              <a:tr h="370840">
                <a:tc>
                  <a:txBody>
                    <a:bodyPr/>
                    <a:lstStyle/>
                    <a:p>
                      <a:pPr algn="l" fontAlgn="b"/>
                      <a:r>
                        <a:rPr lang="en-AU" sz="1100" b="0" i="0" u="none" strike="noStrike" dirty="0">
                          <a:solidFill>
                            <a:srgbClr val="000000"/>
                          </a:solidFill>
                          <a:effectLst/>
                          <a:latin typeface="+mn-lt"/>
                        </a:rPr>
                        <a:t>AEMO</a:t>
                      </a:r>
                    </a:p>
                  </a:txBody>
                  <a:tcPr marL="36000" marR="36000" marT="36000" marB="36000" anchor="ctr"/>
                </a:tc>
                <a:tc>
                  <a:txBody>
                    <a:bodyPr/>
                    <a:lstStyle/>
                    <a:p>
                      <a:pPr algn="l" fontAlgn="b"/>
                      <a:r>
                        <a:rPr lang="en-AU" sz="1100" b="0" i="0" u="none" strike="noStrike" dirty="0">
                          <a:solidFill>
                            <a:srgbClr val="000000"/>
                          </a:solidFill>
                          <a:effectLst/>
                          <a:latin typeface="+mn-lt"/>
                        </a:rPr>
                        <a:t>Anne-Marie McCague</a:t>
                      </a:r>
                    </a:p>
                  </a:txBody>
                  <a:tcPr marL="36000" marR="36000" marT="36000" marB="36000" anchor="ctr"/>
                </a:tc>
                <a:extLst>
                  <a:ext uri="{0D108BD9-81ED-4DB2-BD59-A6C34878D82A}">
                    <a16:rowId xmlns:a16="http://schemas.microsoft.com/office/drawing/2014/main" val="2988112358"/>
                  </a:ext>
                </a:extLst>
              </a:tr>
              <a:tr h="370840">
                <a:tc>
                  <a:txBody>
                    <a:bodyPr/>
                    <a:lstStyle/>
                    <a:p>
                      <a:pPr algn="l" fontAlgn="b"/>
                      <a:r>
                        <a:rPr lang="en-AU" sz="1100" b="0" i="0" u="none" strike="noStrike" dirty="0">
                          <a:solidFill>
                            <a:srgbClr val="000000"/>
                          </a:solidFill>
                          <a:effectLst/>
                          <a:latin typeface="+mn-lt"/>
                        </a:rPr>
                        <a:t>AEMO</a:t>
                      </a:r>
                    </a:p>
                  </a:txBody>
                  <a:tcPr marL="36000" marR="36000" marT="36000" marB="36000" anchor="ctr"/>
                </a:tc>
                <a:tc>
                  <a:txBody>
                    <a:bodyPr/>
                    <a:lstStyle/>
                    <a:p>
                      <a:pPr algn="l" fontAlgn="b"/>
                      <a:r>
                        <a:rPr lang="en-AU" sz="1100" b="0" i="0" u="none" strike="noStrike" dirty="0">
                          <a:solidFill>
                            <a:srgbClr val="000000"/>
                          </a:solidFill>
                          <a:effectLst/>
                          <a:latin typeface="+mn-lt"/>
                        </a:rPr>
                        <a:t>Austin Tan</a:t>
                      </a:r>
                    </a:p>
                  </a:txBody>
                  <a:tcPr marL="36000" marR="36000" marT="36000" marB="36000" anchor="ctr"/>
                </a:tc>
                <a:extLst>
                  <a:ext uri="{0D108BD9-81ED-4DB2-BD59-A6C34878D82A}">
                    <a16:rowId xmlns:a16="http://schemas.microsoft.com/office/drawing/2014/main" val="1169378405"/>
                  </a:ext>
                </a:extLst>
              </a:tr>
              <a:tr h="370840">
                <a:tc>
                  <a:txBody>
                    <a:bodyPr/>
                    <a:lstStyle/>
                    <a:p>
                      <a:pPr algn="l" fontAlgn="b"/>
                      <a:r>
                        <a:rPr lang="en-AU" sz="1100" b="0" i="0" u="none" strike="noStrike" dirty="0">
                          <a:solidFill>
                            <a:srgbClr val="000000"/>
                          </a:solidFill>
                          <a:effectLst/>
                          <a:latin typeface="+mn-lt"/>
                        </a:rPr>
                        <a:t>AEMO</a:t>
                      </a:r>
                    </a:p>
                  </a:txBody>
                  <a:tcPr marL="36000" marR="36000" marT="36000" marB="36000" anchor="ctr"/>
                </a:tc>
                <a:tc>
                  <a:txBody>
                    <a:bodyPr/>
                    <a:lstStyle/>
                    <a:p>
                      <a:pPr algn="l" fontAlgn="b"/>
                      <a:r>
                        <a:rPr lang="en-AU" sz="1100" b="0" i="0" u="none" strike="noStrike" dirty="0">
                          <a:solidFill>
                            <a:srgbClr val="000000"/>
                          </a:solidFill>
                          <a:effectLst/>
                          <a:latin typeface="+mn-lt"/>
                        </a:rPr>
                        <a:t>Blaine Miner</a:t>
                      </a:r>
                    </a:p>
                  </a:txBody>
                  <a:tcPr marL="36000" marR="36000" marT="36000" marB="36000" anchor="ctr"/>
                </a:tc>
                <a:extLst>
                  <a:ext uri="{0D108BD9-81ED-4DB2-BD59-A6C34878D82A}">
                    <a16:rowId xmlns:a16="http://schemas.microsoft.com/office/drawing/2014/main" val="3878269872"/>
                  </a:ext>
                </a:extLst>
              </a:tr>
              <a:tr h="370840">
                <a:tc>
                  <a:txBody>
                    <a:bodyPr/>
                    <a:lstStyle/>
                    <a:p>
                      <a:pPr algn="l" fontAlgn="b"/>
                      <a:r>
                        <a:rPr lang="en-AU" sz="1100" b="0" i="0" u="none" strike="noStrike" dirty="0">
                          <a:solidFill>
                            <a:srgbClr val="000000"/>
                          </a:solidFill>
                          <a:effectLst/>
                          <a:latin typeface="+mn-lt"/>
                        </a:rPr>
                        <a:t>AEMO</a:t>
                      </a:r>
                    </a:p>
                  </a:txBody>
                  <a:tcPr marL="36000" marR="36000" marT="36000" marB="36000" anchor="ctr"/>
                </a:tc>
                <a:tc>
                  <a:txBody>
                    <a:bodyPr/>
                    <a:lstStyle/>
                    <a:p>
                      <a:pPr algn="l" fontAlgn="b"/>
                      <a:r>
                        <a:rPr lang="en-AU" sz="1100" b="0" i="0" u="none" strike="noStrike" dirty="0">
                          <a:solidFill>
                            <a:srgbClr val="000000"/>
                          </a:solidFill>
                          <a:effectLst/>
                          <a:latin typeface="+mn-lt"/>
                        </a:rPr>
                        <a:t>Carol B</a:t>
                      </a:r>
                    </a:p>
                  </a:txBody>
                  <a:tcPr marL="36000" marR="36000" marT="36000" marB="36000" anchor="ctr"/>
                </a:tc>
                <a:extLst>
                  <a:ext uri="{0D108BD9-81ED-4DB2-BD59-A6C34878D82A}">
                    <a16:rowId xmlns:a16="http://schemas.microsoft.com/office/drawing/2014/main" val="474540497"/>
                  </a:ext>
                </a:extLst>
              </a:tr>
              <a:tr h="370840">
                <a:tc>
                  <a:txBody>
                    <a:bodyPr/>
                    <a:lstStyle/>
                    <a:p>
                      <a:pPr algn="l" fontAlgn="b"/>
                      <a:r>
                        <a:rPr lang="en-AU" sz="1100" b="0" i="0" u="none" strike="noStrike" dirty="0">
                          <a:solidFill>
                            <a:srgbClr val="000000"/>
                          </a:solidFill>
                          <a:effectLst/>
                          <a:latin typeface="+mn-lt"/>
                        </a:rPr>
                        <a:t>AEMO</a:t>
                      </a:r>
                    </a:p>
                  </a:txBody>
                  <a:tcPr marL="36000" marR="36000" marT="36000" marB="36000" anchor="ctr"/>
                </a:tc>
                <a:tc>
                  <a:txBody>
                    <a:bodyPr/>
                    <a:lstStyle/>
                    <a:p>
                      <a:pPr algn="l" fontAlgn="b"/>
                      <a:r>
                        <a:rPr lang="en-AU" sz="1100" b="0" i="0" u="none" strike="noStrike" dirty="0">
                          <a:solidFill>
                            <a:srgbClr val="000000"/>
                          </a:solidFill>
                          <a:effectLst/>
                          <a:latin typeface="+mn-lt"/>
                        </a:rPr>
                        <a:t>Craig Shelley</a:t>
                      </a:r>
                    </a:p>
                  </a:txBody>
                  <a:tcPr marL="36000" marR="36000" marT="36000" marB="36000" anchor="ctr"/>
                </a:tc>
                <a:extLst>
                  <a:ext uri="{0D108BD9-81ED-4DB2-BD59-A6C34878D82A}">
                    <a16:rowId xmlns:a16="http://schemas.microsoft.com/office/drawing/2014/main" val="1351377957"/>
                  </a:ext>
                </a:extLst>
              </a:tr>
              <a:tr h="370840">
                <a:tc>
                  <a:txBody>
                    <a:bodyPr/>
                    <a:lstStyle/>
                    <a:p>
                      <a:pPr algn="l" fontAlgn="b"/>
                      <a:r>
                        <a:rPr lang="en-AU" sz="1100" b="0" i="0" u="none" strike="noStrike" dirty="0">
                          <a:solidFill>
                            <a:srgbClr val="000000"/>
                          </a:solidFill>
                          <a:effectLst/>
                          <a:latin typeface="+mn-lt"/>
                        </a:rPr>
                        <a:t>AEMO</a:t>
                      </a:r>
                    </a:p>
                  </a:txBody>
                  <a:tcPr marL="36000" marR="36000" marT="36000" marB="36000" anchor="ctr"/>
                </a:tc>
                <a:tc>
                  <a:txBody>
                    <a:bodyPr/>
                    <a:lstStyle/>
                    <a:p>
                      <a:pPr algn="l" fontAlgn="b"/>
                      <a:r>
                        <a:rPr lang="en-AU" sz="1100" b="0" i="0" u="none" strike="noStrike" dirty="0">
                          <a:solidFill>
                            <a:srgbClr val="000000"/>
                          </a:solidFill>
                          <a:effectLst/>
                          <a:latin typeface="+mn-lt"/>
                        </a:rPr>
                        <a:t>Emily Brodie</a:t>
                      </a:r>
                    </a:p>
                  </a:txBody>
                  <a:tcPr marL="36000" marR="36000" marT="36000" marB="36000" anchor="ctr"/>
                </a:tc>
                <a:extLst>
                  <a:ext uri="{0D108BD9-81ED-4DB2-BD59-A6C34878D82A}">
                    <a16:rowId xmlns:a16="http://schemas.microsoft.com/office/drawing/2014/main" val="122115473"/>
                  </a:ext>
                </a:extLst>
              </a:tr>
              <a:tr h="370840">
                <a:tc>
                  <a:txBody>
                    <a:bodyPr/>
                    <a:lstStyle/>
                    <a:p>
                      <a:pPr algn="l" fontAlgn="b"/>
                      <a:r>
                        <a:rPr lang="en-AU" sz="1100" b="0" i="0" u="none" strike="noStrike" dirty="0">
                          <a:solidFill>
                            <a:srgbClr val="000000"/>
                          </a:solidFill>
                          <a:effectLst/>
                          <a:latin typeface="+mn-lt"/>
                        </a:rPr>
                        <a:t>AEMO</a:t>
                      </a:r>
                    </a:p>
                  </a:txBody>
                  <a:tcPr marL="36000" marR="36000" marT="36000" marB="36000" anchor="ctr"/>
                </a:tc>
                <a:tc>
                  <a:txBody>
                    <a:bodyPr/>
                    <a:lstStyle/>
                    <a:p>
                      <a:pPr algn="l" fontAlgn="b"/>
                      <a:r>
                        <a:rPr lang="en-AU" sz="1100" b="0" i="0" u="none" strike="noStrike" dirty="0">
                          <a:solidFill>
                            <a:srgbClr val="000000"/>
                          </a:solidFill>
                          <a:effectLst/>
                          <a:latin typeface="+mn-lt"/>
                        </a:rPr>
                        <a:t>Greg Minney</a:t>
                      </a:r>
                    </a:p>
                  </a:txBody>
                  <a:tcPr marL="36000" marR="36000" marT="36000" marB="36000" anchor="ctr"/>
                </a:tc>
                <a:extLst>
                  <a:ext uri="{0D108BD9-81ED-4DB2-BD59-A6C34878D82A}">
                    <a16:rowId xmlns:a16="http://schemas.microsoft.com/office/drawing/2014/main" val="2870336382"/>
                  </a:ext>
                </a:extLst>
              </a:tr>
              <a:tr h="370840">
                <a:tc>
                  <a:txBody>
                    <a:bodyPr/>
                    <a:lstStyle/>
                    <a:p>
                      <a:pPr algn="l" fontAlgn="b"/>
                      <a:r>
                        <a:rPr lang="en-AU" sz="1100" b="0" i="0" u="none" strike="noStrike" dirty="0">
                          <a:solidFill>
                            <a:srgbClr val="000000"/>
                          </a:solidFill>
                          <a:effectLst/>
                          <a:latin typeface="+mn-lt"/>
                        </a:rPr>
                        <a:t>AEMO</a:t>
                      </a:r>
                    </a:p>
                  </a:txBody>
                  <a:tcPr marL="36000" marR="36000" marT="36000" marB="36000" anchor="ctr"/>
                </a:tc>
                <a:tc>
                  <a:txBody>
                    <a:bodyPr/>
                    <a:lstStyle/>
                    <a:p>
                      <a:pPr algn="l" fontAlgn="b"/>
                      <a:r>
                        <a:rPr lang="en-AU" sz="1100" b="0" i="0" u="none" strike="noStrike" dirty="0">
                          <a:solidFill>
                            <a:srgbClr val="000000"/>
                          </a:solidFill>
                          <a:effectLst/>
                          <a:latin typeface="+mn-lt"/>
                        </a:rPr>
                        <a:t>Liz Bernhardt</a:t>
                      </a:r>
                    </a:p>
                  </a:txBody>
                  <a:tcPr marL="36000" marR="36000" marT="36000" marB="36000" anchor="ctr"/>
                </a:tc>
                <a:extLst>
                  <a:ext uri="{0D108BD9-81ED-4DB2-BD59-A6C34878D82A}">
                    <a16:rowId xmlns:a16="http://schemas.microsoft.com/office/drawing/2014/main" val="2073340443"/>
                  </a:ext>
                </a:extLst>
              </a:tr>
              <a:tr h="370840">
                <a:tc>
                  <a:txBody>
                    <a:bodyPr/>
                    <a:lstStyle/>
                    <a:p>
                      <a:pPr algn="l" fontAlgn="b"/>
                      <a:r>
                        <a:rPr lang="en-AU" sz="1100" b="0" i="0" u="none" strike="noStrike" dirty="0">
                          <a:solidFill>
                            <a:srgbClr val="000000"/>
                          </a:solidFill>
                          <a:effectLst/>
                          <a:latin typeface="+mn-lt"/>
                        </a:rPr>
                        <a:t>AEMO</a:t>
                      </a:r>
                    </a:p>
                  </a:txBody>
                  <a:tcPr marL="36000" marR="36000" marT="36000" marB="36000" anchor="ctr"/>
                </a:tc>
                <a:tc>
                  <a:txBody>
                    <a:bodyPr/>
                    <a:lstStyle/>
                    <a:p>
                      <a:pPr algn="l" fontAlgn="b"/>
                      <a:r>
                        <a:rPr lang="en-AU" sz="1100" b="0" i="0" u="none" strike="noStrike" dirty="0">
                          <a:solidFill>
                            <a:srgbClr val="000000"/>
                          </a:solidFill>
                          <a:effectLst/>
                          <a:latin typeface="+mn-lt"/>
                        </a:rPr>
                        <a:t>Meghan Bibby</a:t>
                      </a:r>
                    </a:p>
                  </a:txBody>
                  <a:tcPr marL="36000" marR="36000" marT="36000" marB="36000" anchor="ctr"/>
                </a:tc>
                <a:extLst>
                  <a:ext uri="{0D108BD9-81ED-4DB2-BD59-A6C34878D82A}">
                    <a16:rowId xmlns:a16="http://schemas.microsoft.com/office/drawing/2014/main" val="341927313"/>
                  </a:ext>
                </a:extLst>
              </a:tr>
              <a:tr h="370840">
                <a:tc>
                  <a:txBody>
                    <a:bodyPr/>
                    <a:lstStyle/>
                    <a:p>
                      <a:pPr algn="l" fontAlgn="b"/>
                      <a:r>
                        <a:rPr lang="en-AU" sz="1100" b="0" i="0" u="none" strike="noStrike" dirty="0">
                          <a:solidFill>
                            <a:srgbClr val="000000"/>
                          </a:solidFill>
                          <a:effectLst/>
                          <a:latin typeface="+mn-lt"/>
                        </a:rPr>
                        <a:t>AEMO</a:t>
                      </a:r>
                    </a:p>
                  </a:txBody>
                  <a:tcPr marL="36000" marR="36000" marT="36000" marB="36000" anchor="ctr"/>
                </a:tc>
                <a:tc>
                  <a:txBody>
                    <a:bodyPr/>
                    <a:lstStyle/>
                    <a:p>
                      <a:pPr algn="l" fontAlgn="b"/>
                      <a:r>
                        <a:rPr lang="en-AU" sz="1100" b="0" i="0" u="none" strike="noStrike" dirty="0">
                          <a:solidFill>
                            <a:srgbClr val="000000"/>
                          </a:solidFill>
                          <a:effectLst/>
                          <a:latin typeface="+mn-lt"/>
                        </a:rPr>
                        <a:t>Paul Lyttle</a:t>
                      </a:r>
                    </a:p>
                  </a:txBody>
                  <a:tcPr marL="36000" marR="36000" marT="36000" marB="36000" anchor="ctr"/>
                </a:tc>
                <a:extLst>
                  <a:ext uri="{0D108BD9-81ED-4DB2-BD59-A6C34878D82A}">
                    <a16:rowId xmlns:a16="http://schemas.microsoft.com/office/drawing/2014/main" val="2417290733"/>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AGL</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Pieter</a:t>
                      </a:r>
                    </a:p>
                  </a:txBody>
                  <a:tcPr marL="36000" marR="36000" marT="36000" marB="36000" anchor="ctr"/>
                </a:tc>
                <a:extLst>
                  <a:ext uri="{0D108BD9-81ED-4DB2-BD59-A6C34878D82A}">
                    <a16:rowId xmlns:a16="http://schemas.microsoft.com/office/drawing/2014/main" val="1429377244"/>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Alinta</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Natasha Rajdev</a:t>
                      </a:r>
                    </a:p>
                  </a:txBody>
                  <a:tcPr marL="36000" marR="36000" marT="36000" marB="36000" anchor="ctr"/>
                </a:tc>
                <a:extLst>
                  <a:ext uri="{0D108BD9-81ED-4DB2-BD59-A6C34878D82A}">
                    <a16:rowId xmlns:a16="http://schemas.microsoft.com/office/drawing/2014/main" val="1070229282"/>
                  </a:ext>
                </a:extLst>
              </a:tr>
            </a:tbl>
          </a:graphicData>
        </a:graphic>
      </p:graphicFrame>
      <p:sp>
        <p:nvSpPr>
          <p:cNvPr id="4" name="Slide Number Placeholder 3">
            <a:extLst>
              <a:ext uri="{FF2B5EF4-FFF2-40B4-BE49-F238E27FC236}">
                <a16:creationId xmlns:a16="http://schemas.microsoft.com/office/drawing/2014/main" id="{59C0D4F6-5C43-439E-A39A-E446E984765C}"/>
              </a:ext>
            </a:extLst>
          </p:cNvPr>
          <p:cNvSpPr>
            <a:spLocks noGrp="1"/>
          </p:cNvSpPr>
          <p:nvPr>
            <p:ph type="sldNum" sz="quarter" idx="12"/>
          </p:nvPr>
        </p:nvSpPr>
        <p:spPr/>
        <p:txBody>
          <a:bodyPr/>
          <a:lstStyle/>
          <a:p>
            <a:fld id="{4EC81F68-4976-451A-B2E9-79BCBD2F70CC}" type="slidenum">
              <a:rPr lang="en-AU" smtClean="0"/>
              <a:t>3</a:t>
            </a:fld>
            <a:endParaRPr lang="en-AU" dirty="0"/>
          </a:p>
        </p:txBody>
      </p:sp>
      <p:graphicFrame>
        <p:nvGraphicFramePr>
          <p:cNvPr id="7" name="Table 5">
            <a:extLst>
              <a:ext uri="{FF2B5EF4-FFF2-40B4-BE49-F238E27FC236}">
                <a16:creationId xmlns:a16="http://schemas.microsoft.com/office/drawing/2014/main" id="{DC2CB079-49A0-4007-B3A5-B68D1DA0481D}"/>
              </a:ext>
            </a:extLst>
          </p:cNvPr>
          <p:cNvGraphicFramePr>
            <a:graphicFrameLocks/>
          </p:cNvGraphicFramePr>
          <p:nvPr>
            <p:extLst>
              <p:ext uri="{D42A27DB-BD31-4B8C-83A1-F6EECF244321}">
                <p14:modId xmlns:p14="http://schemas.microsoft.com/office/powerpoint/2010/main" val="4119240048"/>
              </p:ext>
            </p:extLst>
          </p:nvPr>
        </p:nvGraphicFramePr>
        <p:xfrm>
          <a:off x="2618350" y="1895529"/>
          <a:ext cx="2747501" cy="5191760"/>
        </p:xfrm>
        <a:graphic>
          <a:graphicData uri="http://schemas.openxmlformats.org/drawingml/2006/table">
            <a:tbl>
              <a:tblPr firstRow="1" bandRow="1">
                <a:tableStyleId>{5C22544A-7EE6-4342-B048-85BDC9FD1C3A}</a:tableStyleId>
              </a:tblPr>
              <a:tblGrid>
                <a:gridCol w="1299138">
                  <a:extLst>
                    <a:ext uri="{9D8B030D-6E8A-4147-A177-3AD203B41FA5}">
                      <a16:colId xmlns:a16="http://schemas.microsoft.com/office/drawing/2014/main" val="1918314267"/>
                    </a:ext>
                  </a:extLst>
                </a:gridCol>
                <a:gridCol w="1448363">
                  <a:extLst>
                    <a:ext uri="{9D8B030D-6E8A-4147-A177-3AD203B41FA5}">
                      <a16:colId xmlns:a16="http://schemas.microsoft.com/office/drawing/2014/main" val="830160248"/>
                    </a:ext>
                  </a:extLst>
                </a:gridCol>
              </a:tblGrid>
              <a:tr h="370840">
                <a:tc>
                  <a:txBody>
                    <a:bodyPr/>
                    <a:lstStyle/>
                    <a:p>
                      <a:pPr algn="ctr"/>
                      <a:r>
                        <a:rPr lang="en-AU" sz="1100" dirty="0"/>
                        <a:t>Organisation </a:t>
                      </a:r>
                    </a:p>
                  </a:txBody>
                  <a:tcPr/>
                </a:tc>
                <a:tc>
                  <a:txBody>
                    <a:bodyPr/>
                    <a:lstStyle/>
                    <a:p>
                      <a:pPr algn="ctr"/>
                      <a:r>
                        <a:rPr lang="en-AU" sz="1100" dirty="0"/>
                        <a:t>Name</a:t>
                      </a:r>
                    </a:p>
                  </a:txBody>
                  <a:tcPr/>
                </a:tc>
                <a:extLst>
                  <a:ext uri="{0D108BD9-81ED-4DB2-BD59-A6C34878D82A}">
                    <a16:rowId xmlns:a16="http://schemas.microsoft.com/office/drawing/2014/main" val="3058796730"/>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Alinta</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Soham Roy Chaudhuri</a:t>
                      </a:r>
                    </a:p>
                  </a:txBody>
                  <a:tcPr marL="36000" marR="36000" marT="36000" marB="36000" anchor="ctr"/>
                </a:tc>
                <a:extLst>
                  <a:ext uri="{0D108BD9-81ED-4DB2-BD59-A6C34878D82A}">
                    <a16:rowId xmlns:a16="http://schemas.microsoft.com/office/drawing/2014/main" val="585007516"/>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Aurora</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Kevin Boutchard</a:t>
                      </a:r>
                    </a:p>
                  </a:txBody>
                  <a:tcPr marL="36000" marR="36000" marT="36000" marB="36000" anchor="ctr"/>
                </a:tc>
                <a:extLst>
                  <a:ext uri="{0D108BD9-81ED-4DB2-BD59-A6C34878D82A}">
                    <a16:rowId xmlns:a16="http://schemas.microsoft.com/office/drawing/2014/main" val="2988112358"/>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AusNet</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Con Michailides</a:t>
                      </a:r>
                    </a:p>
                  </a:txBody>
                  <a:tcPr marL="36000" marR="36000" marT="36000" marB="36000" anchor="ctr"/>
                </a:tc>
                <a:extLst>
                  <a:ext uri="{0D108BD9-81ED-4DB2-BD59-A6C34878D82A}">
                    <a16:rowId xmlns:a16="http://schemas.microsoft.com/office/drawing/2014/main" val="1169378405"/>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Citipower/Powercor</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Greg Szot</a:t>
                      </a:r>
                    </a:p>
                  </a:txBody>
                  <a:tcPr marL="36000" marR="36000" marT="36000" marB="36000" anchor="ctr"/>
                </a:tc>
                <a:extLst>
                  <a:ext uri="{0D108BD9-81ED-4DB2-BD59-A6C34878D82A}">
                    <a16:rowId xmlns:a16="http://schemas.microsoft.com/office/drawing/2014/main" val="3878269872"/>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Citipower/Powercor</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Mark Pilkington</a:t>
                      </a:r>
                    </a:p>
                  </a:txBody>
                  <a:tcPr marL="36000" marR="36000" marT="36000" marB="36000" anchor="ctr"/>
                </a:tc>
                <a:extLst>
                  <a:ext uri="{0D108BD9-81ED-4DB2-BD59-A6C34878D82A}">
                    <a16:rowId xmlns:a16="http://schemas.microsoft.com/office/drawing/2014/main" val="474540497"/>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Endeavour</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Dino Ou</a:t>
                      </a:r>
                    </a:p>
                  </a:txBody>
                  <a:tcPr marL="36000" marR="36000" marT="36000" marB="36000" anchor="ctr"/>
                </a:tc>
                <a:extLst>
                  <a:ext uri="{0D108BD9-81ED-4DB2-BD59-A6C34878D82A}">
                    <a16:rowId xmlns:a16="http://schemas.microsoft.com/office/drawing/2014/main" val="1351377957"/>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Energy Queensland</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Nicole Bright</a:t>
                      </a:r>
                    </a:p>
                  </a:txBody>
                  <a:tcPr marL="36000" marR="36000" marT="36000" marB="36000" anchor="ctr"/>
                </a:tc>
                <a:extLst>
                  <a:ext uri="{0D108BD9-81ED-4DB2-BD59-A6C34878D82A}">
                    <a16:rowId xmlns:a16="http://schemas.microsoft.com/office/drawing/2014/main" val="122115473"/>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EnergyAustralia</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Jon Ham</a:t>
                      </a:r>
                    </a:p>
                  </a:txBody>
                  <a:tcPr marL="36000" marR="36000" marT="36000" marB="36000" anchor="ctr"/>
                </a:tc>
                <a:extLst>
                  <a:ext uri="{0D108BD9-81ED-4DB2-BD59-A6C34878D82A}">
                    <a16:rowId xmlns:a16="http://schemas.microsoft.com/office/drawing/2014/main" val="2870336382"/>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Engie</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Andrew Lenga</a:t>
                      </a:r>
                    </a:p>
                  </a:txBody>
                  <a:tcPr marL="36000" marR="36000" marT="36000" marB="36000" anchor="ctr"/>
                </a:tc>
                <a:extLst>
                  <a:ext uri="{0D108BD9-81ED-4DB2-BD59-A6C34878D82A}">
                    <a16:rowId xmlns:a16="http://schemas.microsoft.com/office/drawing/2014/main" val="2073340443"/>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ERM Power</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Rob Oshlack</a:t>
                      </a:r>
                    </a:p>
                  </a:txBody>
                  <a:tcPr marL="36000" marR="36000" marT="36000" marB="36000" anchor="ctr"/>
                </a:tc>
                <a:extLst>
                  <a:ext uri="{0D108BD9-81ED-4DB2-BD59-A6C34878D82A}">
                    <a16:rowId xmlns:a16="http://schemas.microsoft.com/office/drawing/2014/main" val="341927313"/>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ERM Power</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Sharleen Flanagan</a:t>
                      </a:r>
                    </a:p>
                  </a:txBody>
                  <a:tcPr marL="36000" marR="36000" marT="36000" marB="36000" anchor="ctr"/>
                </a:tc>
                <a:extLst>
                  <a:ext uri="{0D108BD9-81ED-4DB2-BD59-A6C34878D82A}">
                    <a16:rowId xmlns:a16="http://schemas.microsoft.com/office/drawing/2014/main" val="2417290733"/>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Essential Energy</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Tim Lloyd</a:t>
                      </a:r>
                    </a:p>
                  </a:txBody>
                  <a:tcPr marL="36000" marR="36000" marT="36000" marB="36000" anchor="ctr"/>
                </a:tc>
                <a:extLst>
                  <a:ext uri="{0D108BD9-81ED-4DB2-BD59-A6C34878D82A}">
                    <a16:rowId xmlns:a16="http://schemas.microsoft.com/office/drawing/2014/main" val="3179973898"/>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EvoEnergy</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Jeff Roberts</a:t>
                      </a:r>
                    </a:p>
                  </a:txBody>
                  <a:tcPr marL="36000" marR="36000" marT="36000" marB="36000" anchor="ctr"/>
                </a:tc>
                <a:extLst>
                  <a:ext uri="{0D108BD9-81ED-4DB2-BD59-A6C34878D82A}">
                    <a16:rowId xmlns:a16="http://schemas.microsoft.com/office/drawing/2014/main" val="197848637"/>
                  </a:ext>
                </a:extLst>
              </a:tr>
            </a:tbl>
          </a:graphicData>
        </a:graphic>
      </p:graphicFrame>
      <p:graphicFrame>
        <p:nvGraphicFramePr>
          <p:cNvPr id="8" name="Table 5">
            <a:extLst>
              <a:ext uri="{FF2B5EF4-FFF2-40B4-BE49-F238E27FC236}">
                <a16:creationId xmlns:a16="http://schemas.microsoft.com/office/drawing/2014/main" id="{53250DC3-505E-49AD-AB39-9E80EAE09CE7}"/>
              </a:ext>
            </a:extLst>
          </p:cNvPr>
          <p:cNvGraphicFramePr>
            <a:graphicFrameLocks/>
          </p:cNvGraphicFramePr>
          <p:nvPr>
            <p:extLst>
              <p:ext uri="{D42A27DB-BD31-4B8C-83A1-F6EECF244321}">
                <p14:modId xmlns:p14="http://schemas.microsoft.com/office/powerpoint/2010/main" val="2202065034"/>
              </p:ext>
            </p:extLst>
          </p:nvPr>
        </p:nvGraphicFramePr>
        <p:xfrm>
          <a:off x="5514441" y="1895529"/>
          <a:ext cx="2718926" cy="5191760"/>
        </p:xfrm>
        <a:graphic>
          <a:graphicData uri="http://schemas.openxmlformats.org/drawingml/2006/table">
            <a:tbl>
              <a:tblPr firstRow="1" bandRow="1">
                <a:tableStyleId>{5C22544A-7EE6-4342-B048-85BDC9FD1C3A}</a:tableStyleId>
              </a:tblPr>
              <a:tblGrid>
                <a:gridCol w="1270563">
                  <a:extLst>
                    <a:ext uri="{9D8B030D-6E8A-4147-A177-3AD203B41FA5}">
                      <a16:colId xmlns:a16="http://schemas.microsoft.com/office/drawing/2014/main" val="1918314267"/>
                    </a:ext>
                  </a:extLst>
                </a:gridCol>
                <a:gridCol w="1448363">
                  <a:extLst>
                    <a:ext uri="{9D8B030D-6E8A-4147-A177-3AD203B41FA5}">
                      <a16:colId xmlns:a16="http://schemas.microsoft.com/office/drawing/2014/main" val="830160248"/>
                    </a:ext>
                  </a:extLst>
                </a:gridCol>
              </a:tblGrid>
              <a:tr h="370840">
                <a:tc>
                  <a:txBody>
                    <a:bodyPr/>
                    <a:lstStyle/>
                    <a:p>
                      <a:pPr algn="ctr"/>
                      <a:r>
                        <a:rPr lang="en-AU" sz="1100" dirty="0"/>
                        <a:t>Organisation </a:t>
                      </a:r>
                    </a:p>
                  </a:txBody>
                  <a:tcPr/>
                </a:tc>
                <a:tc>
                  <a:txBody>
                    <a:bodyPr/>
                    <a:lstStyle/>
                    <a:p>
                      <a:pPr algn="ctr"/>
                      <a:r>
                        <a:rPr lang="en-AU" sz="1100" dirty="0"/>
                        <a:t>Name</a:t>
                      </a:r>
                    </a:p>
                  </a:txBody>
                  <a:tcPr/>
                </a:tc>
                <a:extLst>
                  <a:ext uri="{0D108BD9-81ED-4DB2-BD59-A6C34878D82A}">
                    <a16:rowId xmlns:a16="http://schemas.microsoft.com/office/drawing/2014/main" val="3058796730"/>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Intellihub</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Warren Van Wyk</a:t>
                      </a:r>
                    </a:p>
                  </a:txBody>
                  <a:tcPr marL="36000" marR="36000" marT="36000" marB="36000" anchor="ctr"/>
                </a:tc>
                <a:extLst>
                  <a:ext uri="{0D108BD9-81ED-4DB2-BD59-A6C34878D82A}">
                    <a16:rowId xmlns:a16="http://schemas.microsoft.com/office/drawing/2014/main" val="585007516"/>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Jemena</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Leon Vilfand </a:t>
                      </a:r>
                    </a:p>
                  </a:txBody>
                  <a:tcPr marL="36000" marR="36000" marT="36000" marB="36000" anchor="ctr"/>
                </a:tc>
                <a:extLst>
                  <a:ext uri="{0D108BD9-81ED-4DB2-BD59-A6C34878D82A}">
                    <a16:rowId xmlns:a16="http://schemas.microsoft.com/office/drawing/2014/main" val="2988112358"/>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Jemena</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Marina Bakh</a:t>
                      </a:r>
                    </a:p>
                  </a:txBody>
                  <a:tcPr marL="36000" marR="36000" marT="36000" marB="36000" anchor="ctr"/>
                </a:tc>
                <a:extLst>
                  <a:ext uri="{0D108BD9-81ED-4DB2-BD59-A6C34878D82A}">
                    <a16:rowId xmlns:a16="http://schemas.microsoft.com/office/drawing/2014/main" val="1169378405"/>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Jemena</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Matthew Mullen </a:t>
                      </a:r>
                    </a:p>
                  </a:txBody>
                  <a:tcPr marL="36000" marR="36000" marT="36000" marB="36000" anchor="ctr"/>
                </a:tc>
                <a:extLst>
                  <a:ext uri="{0D108BD9-81ED-4DB2-BD59-A6C34878D82A}">
                    <a16:rowId xmlns:a16="http://schemas.microsoft.com/office/drawing/2014/main" val="3878269872"/>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Jemena</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Rajiv Balasubramanian</a:t>
                      </a:r>
                    </a:p>
                  </a:txBody>
                  <a:tcPr marL="36000" marR="36000" marT="36000" marB="36000" anchor="ctr"/>
                </a:tc>
                <a:extLst>
                  <a:ext uri="{0D108BD9-81ED-4DB2-BD59-A6C34878D82A}">
                    <a16:rowId xmlns:a16="http://schemas.microsoft.com/office/drawing/2014/main" val="474540497"/>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Metering Dynamics</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Cindy Matthews</a:t>
                      </a:r>
                    </a:p>
                  </a:txBody>
                  <a:tcPr marL="36000" marR="36000" marT="36000" marB="36000" anchor="ctr"/>
                </a:tc>
                <a:extLst>
                  <a:ext uri="{0D108BD9-81ED-4DB2-BD59-A6C34878D82A}">
                    <a16:rowId xmlns:a16="http://schemas.microsoft.com/office/drawing/2014/main" val="1351377957"/>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Metering Dynamics</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Steven Smith</a:t>
                      </a:r>
                    </a:p>
                  </a:txBody>
                  <a:tcPr marL="36000" marR="36000" marT="36000" marB="36000" anchor="ctr"/>
                </a:tc>
                <a:extLst>
                  <a:ext uri="{0D108BD9-81ED-4DB2-BD59-A6C34878D82A}">
                    <a16:rowId xmlns:a16="http://schemas.microsoft.com/office/drawing/2014/main" val="122115473"/>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Mondo</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Justin Stute</a:t>
                      </a:r>
                    </a:p>
                  </a:txBody>
                  <a:tcPr marL="36000" marR="36000" marT="36000" marB="36000" anchor="ctr"/>
                </a:tc>
                <a:extLst>
                  <a:ext uri="{0D108BD9-81ED-4DB2-BD59-A6C34878D82A}">
                    <a16:rowId xmlns:a16="http://schemas.microsoft.com/office/drawing/2014/main" val="2870336382"/>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Neoen</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Jeremy Lloyd</a:t>
                      </a:r>
                    </a:p>
                  </a:txBody>
                  <a:tcPr marL="36000" marR="36000" marT="36000" marB="36000" anchor="ctr"/>
                </a:tc>
                <a:extLst>
                  <a:ext uri="{0D108BD9-81ED-4DB2-BD59-A6C34878D82A}">
                    <a16:rowId xmlns:a16="http://schemas.microsoft.com/office/drawing/2014/main" val="2073340443"/>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Origin Energy</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Marian Vasjuta </a:t>
                      </a:r>
                    </a:p>
                  </a:txBody>
                  <a:tcPr marL="36000" marR="36000" marT="36000" marB="36000" anchor="ctr"/>
                </a:tc>
                <a:extLst>
                  <a:ext uri="{0D108BD9-81ED-4DB2-BD59-A6C34878D82A}">
                    <a16:rowId xmlns:a16="http://schemas.microsoft.com/office/drawing/2014/main" val="341927313"/>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Origin Energy</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Mario Iogha</a:t>
                      </a:r>
                    </a:p>
                  </a:txBody>
                  <a:tcPr marL="36000" marR="36000" marT="36000" marB="36000" anchor="ctr"/>
                </a:tc>
                <a:extLst>
                  <a:ext uri="{0D108BD9-81ED-4DB2-BD59-A6C34878D82A}">
                    <a16:rowId xmlns:a16="http://schemas.microsoft.com/office/drawing/2014/main" val="2417290733"/>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Plus ES</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Helen Rickards</a:t>
                      </a:r>
                    </a:p>
                  </a:txBody>
                  <a:tcPr marL="36000" marR="36000" marT="36000" marB="36000" anchor="ctr"/>
                </a:tc>
                <a:extLst>
                  <a:ext uri="{0D108BD9-81ED-4DB2-BD59-A6C34878D82A}">
                    <a16:rowId xmlns:a16="http://schemas.microsoft.com/office/drawing/2014/main" val="1117347533"/>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Plus ES</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Linda Brackenbury</a:t>
                      </a:r>
                    </a:p>
                  </a:txBody>
                  <a:tcPr marL="36000" marR="36000" marT="36000" marB="36000" anchor="ctr"/>
                </a:tc>
                <a:extLst>
                  <a:ext uri="{0D108BD9-81ED-4DB2-BD59-A6C34878D82A}">
                    <a16:rowId xmlns:a16="http://schemas.microsoft.com/office/drawing/2014/main" val="2087566504"/>
                  </a:ext>
                </a:extLst>
              </a:tr>
            </a:tbl>
          </a:graphicData>
        </a:graphic>
      </p:graphicFrame>
      <p:graphicFrame>
        <p:nvGraphicFramePr>
          <p:cNvPr id="9" name="Table 5">
            <a:extLst>
              <a:ext uri="{FF2B5EF4-FFF2-40B4-BE49-F238E27FC236}">
                <a16:creationId xmlns:a16="http://schemas.microsoft.com/office/drawing/2014/main" id="{B3A8121F-D4D6-4995-99CD-A422E8ACEC01}"/>
              </a:ext>
            </a:extLst>
          </p:cNvPr>
          <p:cNvGraphicFramePr>
            <a:graphicFrameLocks/>
          </p:cNvGraphicFramePr>
          <p:nvPr>
            <p:extLst>
              <p:ext uri="{D42A27DB-BD31-4B8C-83A1-F6EECF244321}">
                <p14:modId xmlns:p14="http://schemas.microsoft.com/office/powerpoint/2010/main" val="388876302"/>
              </p:ext>
            </p:extLst>
          </p:nvPr>
        </p:nvGraphicFramePr>
        <p:xfrm>
          <a:off x="8408256" y="1905108"/>
          <a:ext cx="2258305" cy="4820920"/>
        </p:xfrm>
        <a:graphic>
          <a:graphicData uri="http://schemas.openxmlformats.org/drawingml/2006/table">
            <a:tbl>
              <a:tblPr firstRow="1" bandRow="1">
                <a:tableStyleId>{5C22544A-7EE6-4342-B048-85BDC9FD1C3A}</a:tableStyleId>
              </a:tblPr>
              <a:tblGrid>
                <a:gridCol w="1030605">
                  <a:extLst>
                    <a:ext uri="{9D8B030D-6E8A-4147-A177-3AD203B41FA5}">
                      <a16:colId xmlns:a16="http://schemas.microsoft.com/office/drawing/2014/main" val="1918314267"/>
                    </a:ext>
                  </a:extLst>
                </a:gridCol>
                <a:gridCol w="1227700">
                  <a:extLst>
                    <a:ext uri="{9D8B030D-6E8A-4147-A177-3AD203B41FA5}">
                      <a16:colId xmlns:a16="http://schemas.microsoft.com/office/drawing/2014/main" val="830160248"/>
                    </a:ext>
                  </a:extLst>
                </a:gridCol>
              </a:tblGrid>
              <a:tr h="370840">
                <a:tc>
                  <a:txBody>
                    <a:bodyPr/>
                    <a:lstStyle/>
                    <a:p>
                      <a:pPr algn="ctr"/>
                      <a:r>
                        <a:rPr lang="en-AU" sz="1100" dirty="0"/>
                        <a:t>Organisation </a:t>
                      </a:r>
                    </a:p>
                  </a:txBody>
                  <a:tcPr/>
                </a:tc>
                <a:tc>
                  <a:txBody>
                    <a:bodyPr/>
                    <a:lstStyle/>
                    <a:p>
                      <a:pPr algn="ctr"/>
                      <a:r>
                        <a:rPr lang="en-AU" sz="1100" dirty="0"/>
                        <a:t>Name</a:t>
                      </a:r>
                    </a:p>
                  </a:txBody>
                  <a:tcPr/>
                </a:tc>
                <a:extLst>
                  <a:ext uri="{0D108BD9-81ED-4DB2-BD59-A6C34878D82A}">
                    <a16:rowId xmlns:a16="http://schemas.microsoft.com/office/drawing/2014/main" val="3058796730"/>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Red/Lumo</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Christophe Bechia</a:t>
                      </a:r>
                    </a:p>
                  </a:txBody>
                  <a:tcPr marL="36000" marR="36000" marT="36000" marB="36000" anchor="ctr"/>
                </a:tc>
                <a:extLst>
                  <a:ext uri="{0D108BD9-81ED-4DB2-BD59-A6C34878D82A}">
                    <a16:rowId xmlns:a16="http://schemas.microsoft.com/office/drawing/2014/main" val="585007516"/>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Red/Lumo</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Nick Gustafsson</a:t>
                      </a:r>
                    </a:p>
                  </a:txBody>
                  <a:tcPr marL="36000" marR="36000" marT="36000" marB="36000" anchor="ctr"/>
                </a:tc>
                <a:extLst>
                  <a:ext uri="{0D108BD9-81ED-4DB2-BD59-A6C34878D82A}">
                    <a16:rowId xmlns:a16="http://schemas.microsoft.com/office/drawing/2014/main" val="2988112358"/>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Red/Lumo</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Stephen Kluck</a:t>
                      </a:r>
                    </a:p>
                  </a:txBody>
                  <a:tcPr marL="36000" marR="36000" marT="36000" marB="36000" anchor="ctr"/>
                </a:tc>
                <a:extLst>
                  <a:ext uri="{0D108BD9-81ED-4DB2-BD59-A6C34878D82A}">
                    <a16:rowId xmlns:a16="http://schemas.microsoft.com/office/drawing/2014/main" val="1169378405"/>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SAPN</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David Woods</a:t>
                      </a:r>
                    </a:p>
                  </a:txBody>
                  <a:tcPr marL="36000" marR="36000" marT="36000" marB="36000" anchor="ctr"/>
                </a:tc>
                <a:extLst>
                  <a:ext uri="{0D108BD9-81ED-4DB2-BD59-A6C34878D82A}">
                    <a16:rowId xmlns:a16="http://schemas.microsoft.com/office/drawing/2014/main" val="3878269872"/>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Simply Energy</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Aakash Sembey</a:t>
                      </a:r>
                    </a:p>
                  </a:txBody>
                  <a:tcPr marL="36000" marR="36000" marT="36000" marB="36000" anchor="ctr"/>
                </a:tc>
                <a:extLst>
                  <a:ext uri="{0D108BD9-81ED-4DB2-BD59-A6C34878D82A}">
                    <a16:rowId xmlns:a16="http://schemas.microsoft.com/office/drawing/2014/main" val="474540497"/>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Snowy</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Sandra Ho</a:t>
                      </a:r>
                    </a:p>
                  </a:txBody>
                  <a:tcPr marL="36000" marR="36000" marT="36000" marB="36000" anchor="ctr"/>
                </a:tc>
                <a:extLst>
                  <a:ext uri="{0D108BD9-81ED-4DB2-BD59-A6C34878D82A}">
                    <a16:rowId xmlns:a16="http://schemas.microsoft.com/office/drawing/2014/main" val="1351377957"/>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Snowy hydro</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Audrey Follet</a:t>
                      </a:r>
                    </a:p>
                  </a:txBody>
                  <a:tcPr marL="36000" marR="36000" marT="36000" marB="36000" anchor="ctr"/>
                </a:tc>
                <a:extLst>
                  <a:ext uri="{0D108BD9-81ED-4DB2-BD59-A6C34878D82A}">
                    <a16:rowId xmlns:a16="http://schemas.microsoft.com/office/drawing/2014/main" val="122115473"/>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Stanwell</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Carmel Williamson</a:t>
                      </a:r>
                    </a:p>
                  </a:txBody>
                  <a:tcPr marL="36000" marR="36000" marT="36000" marB="36000" anchor="ctr"/>
                </a:tc>
                <a:extLst>
                  <a:ext uri="{0D108BD9-81ED-4DB2-BD59-A6C34878D82A}">
                    <a16:rowId xmlns:a16="http://schemas.microsoft.com/office/drawing/2014/main" val="2870336382"/>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TasNetworks</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Adrian Honey</a:t>
                      </a:r>
                    </a:p>
                  </a:txBody>
                  <a:tcPr marL="36000" marR="36000" marT="36000" marB="36000" anchor="ctr"/>
                </a:tc>
                <a:extLst>
                  <a:ext uri="{0D108BD9-81ED-4DB2-BD59-A6C34878D82A}">
                    <a16:rowId xmlns:a16="http://schemas.microsoft.com/office/drawing/2014/main" val="2073340443"/>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Telstra</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Piera Lorenz</a:t>
                      </a:r>
                    </a:p>
                  </a:txBody>
                  <a:tcPr marL="36000" marR="36000" marT="36000" marB="36000" anchor="ctr"/>
                </a:tc>
                <a:extLst>
                  <a:ext uri="{0D108BD9-81ED-4DB2-BD59-A6C34878D82A}">
                    <a16:rowId xmlns:a16="http://schemas.microsoft.com/office/drawing/2014/main" val="341927313"/>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Vector</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Paul Greenwood</a:t>
                      </a:r>
                    </a:p>
                  </a:txBody>
                  <a:tcPr marL="36000" marR="36000" marT="36000" marB="36000" anchor="ctr"/>
                </a:tc>
                <a:extLst>
                  <a:ext uri="{0D108BD9-81ED-4DB2-BD59-A6C34878D82A}">
                    <a16:rowId xmlns:a16="http://schemas.microsoft.com/office/drawing/2014/main" val="2417290733"/>
                  </a:ext>
                </a:extLst>
              </a:tr>
              <a:tr h="370840">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 TBC</a:t>
                      </a:r>
                    </a:p>
                  </a:txBody>
                  <a:tcPr marL="36000" marR="36000" marT="36000" marB="36000" anchor="ctr"/>
                </a:tc>
                <a:tc>
                  <a:txBody>
                    <a:bodyPr/>
                    <a:lstStyle/>
                    <a:p>
                      <a:pPr marL="0" algn="l" defTabSz="801929" rtl="0" eaLnBrk="1" fontAlgn="b" latinLnBrk="0" hangingPunct="1"/>
                      <a:r>
                        <a:rPr lang="en-AU" sz="1100" b="0" i="0" u="none" strike="noStrike" kern="1200" dirty="0">
                          <a:solidFill>
                            <a:srgbClr val="000000"/>
                          </a:solidFill>
                          <a:effectLst/>
                          <a:latin typeface="+mn-lt"/>
                          <a:ea typeface="+mn-ea"/>
                          <a:cs typeface="+mn-cs"/>
                        </a:rPr>
                        <a:t>Stephen Blair</a:t>
                      </a:r>
                    </a:p>
                  </a:txBody>
                  <a:tcPr marL="36000" marR="36000" marT="36000" marB="36000" anchor="ctr"/>
                </a:tc>
                <a:extLst>
                  <a:ext uri="{0D108BD9-81ED-4DB2-BD59-A6C34878D82A}">
                    <a16:rowId xmlns:a16="http://schemas.microsoft.com/office/drawing/2014/main" val="2711308777"/>
                  </a:ext>
                </a:extLst>
              </a:tr>
            </a:tbl>
          </a:graphicData>
        </a:graphic>
      </p:graphicFrame>
    </p:spTree>
    <p:extLst>
      <p:ext uri="{BB962C8B-B14F-4D97-AF65-F5344CB8AC3E}">
        <p14:creationId xmlns:p14="http://schemas.microsoft.com/office/powerpoint/2010/main" val="23433150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20B2F-DB94-440C-A156-D9A21A97B918}"/>
              </a:ext>
            </a:extLst>
          </p:cNvPr>
          <p:cNvSpPr>
            <a:spLocks noGrp="1"/>
          </p:cNvSpPr>
          <p:nvPr>
            <p:ph type="title"/>
          </p:nvPr>
        </p:nvSpPr>
        <p:spPr/>
        <p:txBody>
          <a:bodyPr/>
          <a:lstStyle/>
          <a:p>
            <a:r>
              <a:rPr lang="en-AU" dirty="0"/>
              <a:t>MTP update workshop</a:t>
            </a:r>
          </a:p>
        </p:txBody>
      </p:sp>
      <p:sp>
        <p:nvSpPr>
          <p:cNvPr id="3" name="Text Placeholder 2">
            <a:extLst>
              <a:ext uri="{FF2B5EF4-FFF2-40B4-BE49-F238E27FC236}">
                <a16:creationId xmlns:a16="http://schemas.microsoft.com/office/drawing/2014/main" id="{4539B304-9445-4A9B-98B7-50EB0AC6267A}"/>
              </a:ext>
            </a:extLst>
          </p:cNvPr>
          <p:cNvSpPr>
            <a:spLocks noGrp="1"/>
          </p:cNvSpPr>
          <p:nvPr>
            <p:ph type="body" idx="1"/>
          </p:nvPr>
        </p:nvSpPr>
        <p:spPr/>
        <p:txBody>
          <a:bodyPr/>
          <a:lstStyle/>
          <a:p>
            <a:r>
              <a:rPr lang="en-AU" dirty="0"/>
              <a:t>Greg Minney and Blaine Miner</a:t>
            </a:r>
          </a:p>
        </p:txBody>
      </p:sp>
      <p:sp>
        <p:nvSpPr>
          <p:cNvPr id="4" name="Slide Number Placeholder 3">
            <a:extLst>
              <a:ext uri="{FF2B5EF4-FFF2-40B4-BE49-F238E27FC236}">
                <a16:creationId xmlns:a16="http://schemas.microsoft.com/office/drawing/2014/main" id="{2A2D912D-6FB3-4AF2-B386-937E0F0BC4A8}"/>
              </a:ext>
            </a:extLst>
          </p:cNvPr>
          <p:cNvSpPr>
            <a:spLocks noGrp="1"/>
          </p:cNvSpPr>
          <p:nvPr>
            <p:ph type="sldNum" sz="quarter" idx="12"/>
          </p:nvPr>
        </p:nvSpPr>
        <p:spPr/>
        <p:txBody>
          <a:bodyPr/>
          <a:lstStyle/>
          <a:p>
            <a:fld id="{4EC81F68-4976-451A-B2E9-79BCBD2F70CC}" type="slidenum">
              <a:rPr lang="en-AU" smtClean="0"/>
              <a:pPr/>
              <a:t>30</a:t>
            </a:fld>
            <a:endParaRPr lang="en-AU" dirty="0"/>
          </a:p>
        </p:txBody>
      </p:sp>
      <p:pic>
        <p:nvPicPr>
          <p:cNvPr id="8194" name="Picture 2" descr="minions fighting Meme Template">
            <a:extLst>
              <a:ext uri="{FF2B5EF4-FFF2-40B4-BE49-F238E27FC236}">
                <a16:creationId xmlns:a16="http://schemas.microsoft.com/office/drawing/2014/main" id="{BC1C67FD-41D7-4634-A24A-B7FCAEBBF6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4304" y="5153724"/>
            <a:ext cx="2381250" cy="2171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2421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C5E42-F5ED-4081-A0D4-A6FA2A862711}"/>
              </a:ext>
            </a:extLst>
          </p:cNvPr>
          <p:cNvSpPr>
            <a:spLocks noGrp="1"/>
          </p:cNvSpPr>
          <p:nvPr>
            <p:ph type="title"/>
          </p:nvPr>
        </p:nvSpPr>
        <p:spPr/>
        <p:txBody>
          <a:bodyPr/>
          <a:lstStyle/>
          <a:p>
            <a:r>
              <a:rPr lang="en-AU" dirty="0"/>
              <a:t>MTP Update: Key considerations</a:t>
            </a:r>
          </a:p>
        </p:txBody>
      </p:sp>
      <p:sp>
        <p:nvSpPr>
          <p:cNvPr id="3" name="Content Placeholder 2">
            <a:extLst>
              <a:ext uri="{FF2B5EF4-FFF2-40B4-BE49-F238E27FC236}">
                <a16:creationId xmlns:a16="http://schemas.microsoft.com/office/drawing/2014/main" id="{EB782C0D-36A2-4890-8933-C7BF072A965F}"/>
              </a:ext>
            </a:extLst>
          </p:cNvPr>
          <p:cNvSpPr>
            <a:spLocks noGrp="1"/>
          </p:cNvSpPr>
          <p:nvPr>
            <p:ph idx="1"/>
          </p:nvPr>
        </p:nvSpPr>
        <p:spPr>
          <a:xfrm>
            <a:off x="1367835" y="1746505"/>
            <a:ext cx="6788614" cy="5687567"/>
          </a:xfrm>
        </p:spPr>
        <p:txBody>
          <a:bodyPr>
            <a:normAutofit fontScale="70000" lnSpcReduction="20000"/>
          </a:bodyPr>
          <a:lstStyle/>
          <a:p>
            <a:r>
              <a:rPr lang="en-AU" b="1" dirty="0"/>
              <a:t>AEMC Rule Deferral dates:</a:t>
            </a:r>
          </a:p>
          <a:p>
            <a:pPr lvl="1"/>
            <a:r>
              <a:rPr lang="en-AU" dirty="0"/>
              <a:t>5MS/UFE Publication – 1 Oct 2021</a:t>
            </a:r>
          </a:p>
          <a:p>
            <a:pPr lvl="1"/>
            <a:r>
              <a:rPr lang="en-AU" dirty="0"/>
              <a:t>Transition of New and replacement meters – 1 Dec 2022</a:t>
            </a:r>
          </a:p>
          <a:p>
            <a:pPr lvl="1"/>
            <a:r>
              <a:rPr lang="en-AU" dirty="0"/>
              <a:t>GS Financial start – 1 May 2022</a:t>
            </a:r>
          </a:p>
          <a:p>
            <a:pPr lvl="1"/>
            <a:endParaRPr lang="en-AU" dirty="0"/>
          </a:p>
          <a:p>
            <a:r>
              <a:rPr lang="en-AU" b="1" dirty="0"/>
              <a:t>AEMO functional releases to Production:</a:t>
            </a:r>
          </a:p>
          <a:p>
            <a:pPr lvl="1"/>
            <a:r>
              <a:rPr lang="en-AU" dirty="0"/>
              <a:t>Retail/MDM – 9 Mar 2021</a:t>
            </a:r>
          </a:p>
          <a:p>
            <a:pPr lvl="1"/>
            <a:r>
              <a:rPr lang="en-AU" dirty="0"/>
              <a:t>5 and 15min metering data delivery via B2M – 1 Apr 2021</a:t>
            </a:r>
          </a:p>
          <a:p>
            <a:pPr lvl="1"/>
            <a:r>
              <a:rPr lang="en-AU" dirty="0"/>
              <a:t>Settlements and Dispatch/Bidding – 1 Apr 2021</a:t>
            </a:r>
          </a:p>
          <a:p>
            <a:pPr lvl="1"/>
            <a:endParaRPr lang="en-AU" dirty="0"/>
          </a:p>
          <a:p>
            <a:r>
              <a:rPr lang="en-AU" b="1" dirty="0"/>
              <a:t>Changes to Transition window options:</a:t>
            </a:r>
          </a:p>
          <a:p>
            <a:pPr lvl="1"/>
            <a:r>
              <a:rPr lang="en-AU" dirty="0"/>
              <a:t>Defer by 3mths</a:t>
            </a:r>
          </a:p>
          <a:p>
            <a:pPr lvl="1"/>
            <a:r>
              <a:rPr lang="en-AU" dirty="0"/>
              <a:t>Extend transition windows e.g. no deferral</a:t>
            </a:r>
          </a:p>
          <a:p>
            <a:pPr lvl="1"/>
            <a:r>
              <a:rPr lang="en-AU" dirty="0"/>
              <a:t>Other</a:t>
            </a:r>
          </a:p>
          <a:p>
            <a:pPr lvl="1"/>
            <a:endParaRPr lang="en-AU" dirty="0"/>
          </a:p>
          <a:p>
            <a:r>
              <a:rPr lang="en-AU" b="1" dirty="0"/>
              <a:t>Dependencies</a:t>
            </a:r>
          </a:p>
          <a:p>
            <a:pPr lvl="1"/>
            <a:r>
              <a:rPr lang="en-AU" dirty="0"/>
              <a:t>Impacted Participant readiness to process transactions</a:t>
            </a:r>
          </a:p>
          <a:p>
            <a:pPr lvl="1"/>
            <a:r>
              <a:rPr lang="en-AU" dirty="0"/>
              <a:t>Technical e.g. reliance on new schema/configuration/fields</a:t>
            </a:r>
          </a:p>
          <a:p>
            <a:pPr lvl="1"/>
            <a:r>
              <a:rPr lang="en-AU" dirty="0"/>
              <a:t>Effective dates for procedures as end state assumed in MTP</a:t>
            </a:r>
          </a:p>
          <a:p>
            <a:pPr lvl="1"/>
            <a:endParaRPr lang="en-AU" dirty="0"/>
          </a:p>
          <a:p>
            <a:r>
              <a:rPr lang="en-AU" b="1" dirty="0"/>
              <a:t>More broadly, </a:t>
            </a:r>
            <a:r>
              <a:rPr lang="en-AU" dirty="0"/>
              <a:t>implications on:</a:t>
            </a:r>
          </a:p>
          <a:p>
            <a:pPr lvl="1"/>
            <a:r>
              <a:rPr lang="en-AU" dirty="0"/>
              <a:t>CR notification volume management</a:t>
            </a:r>
          </a:p>
          <a:p>
            <a:pPr lvl="1"/>
            <a:r>
              <a:rPr lang="en-AU" dirty="0"/>
              <a:t>Participant compliance</a:t>
            </a:r>
          </a:p>
          <a:p>
            <a:pPr lvl="1"/>
            <a:r>
              <a:rPr lang="en-AU" dirty="0"/>
              <a:t>Transition risk</a:t>
            </a:r>
          </a:p>
        </p:txBody>
      </p:sp>
      <p:sp>
        <p:nvSpPr>
          <p:cNvPr id="4" name="Slide Number Placeholder 3">
            <a:extLst>
              <a:ext uri="{FF2B5EF4-FFF2-40B4-BE49-F238E27FC236}">
                <a16:creationId xmlns:a16="http://schemas.microsoft.com/office/drawing/2014/main" id="{F3AE68EC-96FF-450B-BA0E-668860FDFA90}"/>
              </a:ext>
            </a:extLst>
          </p:cNvPr>
          <p:cNvSpPr>
            <a:spLocks noGrp="1"/>
          </p:cNvSpPr>
          <p:nvPr>
            <p:ph type="sldNum" sz="quarter" idx="12"/>
          </p:nvPr>
        </p:nvSpPr>
        <p:spPr/>
        <p:txBody>
          <a:bodyPr/>
          <a:lstStyle/>
          <a:p>
            <a:fld id="{4EC81F68-4976-451A-B2E9-79BCBD2F70CC}" type="slidenum">
              <a:rPr lang="en-AU" smtClean="0"/>
              <a:t>31</a:t>
            </a:fld>
            <a:endParaRPr lang="en-AU" dirty="0"/>
          </a:p>
        </p:txBody>
      </p:sp>
    </p:spTree>
    <p:extLst>
      <p:ext uri="{BB962C8B-B14F-4D97-AF65-F5344CB8AC3E}">
        <p14:creationId xmlns:p14="http://schemas.microsoft.com/office/powerpoint/2010/main" val="9903778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C8D69-4923-4BCC-80F2-FB295DC5F01F}"/>
              </a:ext>
            </a:extLst>
          </p:cNvPr>
          <p:cNvSpPr>
            <a:spLocks noGrp="1"/>
          </p:cNvSpPr>
          <p:nvPr>
            <p:ph type="title"/>
          </p:nvPr>
        </p:nvSpPr>
        <p:spPr/>
        <p:txBody>
          <a:bodyPr/>
          <a:lstStyle/>
          <a:p>
            <a:r>
              <a:rPr lang="en-AU" dirty="0"/>
              <a:t>NOTES: Meter installation and reconfiguration</a:t>
            </a:r>
          </a:p>
        </p:txBody>
      </p:sp>
      <p:sp>
        <p:nvSpPr>
          <p:cNvPr id="3" name="Content Placeholder 2">
            <a:extLst>
              <a:ext uri="{FF2B5EF4-FFF2-40B4-BE49-F238E27FC236}">
                <a16:creationId xmlns:a16="http://schemas.microsoft.com/office/drawing/2014/main" id="{E7899401-A920-4081-BD58-828D150F3047}"/>
              </a:ext>
            </a:extLst>
          </p:cNvPr>
          <p:cNvSpPr>
            <a:spLocks noGrp="1"/>
          </p:cNvSpPr>
          <p:nvPr>
            <p:ph idx="1"/>
          </p:nvPr>
        </p:nvSpPr>
        <p:spPr>
          <a:xfrm>
            <a:off x="218193" y="1543665"/>
            <a:ext cx="10255425" cy="5865516"/>
          </a:xfrm>
        </p:spPr>
        <p:txBody>
          <a:bodyPr>
            <a:normAutofit fontScale="85000" lnSpcReduction="10000"/>
          </a:bodyPr>
          <a:lstStyle/>
          <a:p>
            <a:pPr>
              <a:lnSpc>
                <a:spcPct val="120000"/>
              </a:lnSpc>
            </a:pPr>
            <a:r>
              <a:rPr lang="en-AU" dirty="0"/>
              <a:t>Discussion was held around the appropriate transition end date for meter installation and reconfiguration across the range of metering types that need to be delivering 5min data by 5MS start. On the whole, the TFG agreed that it would be useful to extend the transition end date for these meters by 3 month (in line with the 5MS deferral) to provide additional capacity and flexibility. </a:t>
            </a:r>
          </a:p>
          <a:p>
            <a:pPr>
              <a:lnSpc>
                <a:spcPct val="120000"/>
              </a:lnSpc>
            </a:pPr>
            <a:r>
              <a:rPr lang="en-AU" dirty="0"/>
              <a:t>The TFG agreed with AEMO’s proposal for participants to provide progress and amendments, re their meter installation and reconfiguration “forward plan”, to AEMO every 2mths.</a:t>
            </a:r>
          </a:p>
          <a:p>
            <a:pPr>
              <a:lnSpc>
                <a:spcPct val="120000"/>
              </a:lnSpc>
            </a:pPr>
            <a:r>
              <a:rPr lang="en-AU" dirty="0"/>
              <a:t>Jemena  and CitiPower enquired about the transition end date for “Cross-boundary – Unknown” meters being 30 Sept 2021, instead of a date closer to the GS ‘financial start’ date (1 May 2022). AEMO confirmed that all cross boundary meters (known and unknown) are required for the accurate publication of UFE values from 1 Oct 2021, therefore the proposed transition end date of 30 Sept 2021 is appropriate.</a:t>
            </a:r>
          </a:p>
          <a:p>
            <a:pPr>
              <a:lnSpc>
                <a:spcPct val="120000"/>
              </a:lnSpc>
            </a:pPr>
            <a:r>
              <a:rPr lang="en-AU" b="1" dirty="0">
                <a:solidFill>
                  <a:srgbClr val="FF0000"/>
                </a:solidFill>
              </a:rPr>
              <a:t>ACTION</a:t>
            </a:r>
            <a:r>
              <a:rPr lang="en-AU" b="1" dirty="0"/>
              <a:t>: </a:t>
            </a:r>
            <a:r>
              <a:rPr lang="en-AU" dirty="0"/>
              <a:t>TFG to provide feedback on any concerns with the updated transition start/end dates associated to Meter Installation &amp; Reconfiguration MTP activities. </a:t>
            </a:r>
          </a:p>
        </p:txBody>
      </p:sp>
      <p:sp>
        <p:nvSpPr>
          <p:cNvPr id="4" name="Slide Number Placeholder 3">
            <a:extLst>
              <a:ext uri="{FF2B5EF4-FFF2-40B4-BE49-F238E27FC236}">
                <a16:creationId xmlns:a16="http://schemas.microsoft.com/office/drawing/2014/main" id="{6759B536-4A83-484E-8DDD-FAB6B1F8A4BC}"/>
              </a:ext>
            </a:extLst>
          </p:cNvPr>
          <p:cNvSpPr>
            <a:spLocks noGrp="1"/>
          </p:cNvSpPr>
          <p:nvPr>
            <p:ph type="sldNum" sz="quarter" idx="12"/>
          </p:nvPr>
        </p:nvSpPr>
        <p:spPr/>
        <p:txBody>
          <a:bodyPr/>
          <a:lstStyle/>
          <a:p>
            <a:fld id="{4EC81F68-4976-451A-B2E9-79BCBD2F70CC}" type="slidenum">
              <a:rPr lang="en-AU" smtClean="0"/>
              <a:t>32</a:t>
            </a:fld>
            <a:endParaRPr lang="en-AU" dirty="0"/>
          </a:p>
        </p:txBody>
      </p:sp>
    </p:spTree>
    <p:extLst>
      <p:ext uri="{BB962C8B-B14F-4D97-AF65-F5344CB8AC3E}">
        <p14:creationId xmlns:p14="http://schemas.microsoft.com/office/powerpoint/2010/main" val="26635508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8C73A-61FD-4E4F-B43A-07CABB6A3ABB}"/>
              </a:ext>
            </a:extLst>
          </p:cNvPr>
          <p:cNvSpPr>
            <a:spLocks noGrp="1"/>
          </p:cNvSpPr>
          <p:nvPr>
            <p:ph type="title"/>
          </p:nvPr>
        </p:nvSpPr>
        <p:spPr/>
        <p:txBody>
          <a:bodyPr/>
          <a:lstStyle/>
          <a:p>
            <a:r>
              <a:rPr lang="en-AU" dirty="0"/>
              <a:t>NOTES: Meter data delivery</a:t>
            </a:r>
          </a:p>
        </p:txBody>
      </p:sp>
      <p:sp>
        <p:nvSpPr>
          <p:cNvPr id="3" name="Content Placeholder 2">
            <a:extLst>
              <a:ext uri="{FF2B5EF4-FFF2-40B4-BE49-F238E27FC236}">
                <a16:creationId xmlns:a16="http://schemas.microsoft.com/office/drawing/2014/main" id="{EB042E39-002D-4B5A-9FD6-E3B8C0960C30}"/>
              </a:ext>
            </a:extLst>
          </p:cNvPr>
          <p:cNvSpPr>
            <a:spLocks noGrp="1"/>
          </p:cNvSpPr>
          <p:nvPr>
            <p:ph idx="1"/>
          </p:nvPr>
        </p:nvSpPr>
        <p:spPr>
          <a:xfrm>
            <a:off x="206546" y="1521478"/>
            <a:ext cx="10255425" cy="5854011"/>
          </a:xfrm>
        </p:spPr>
        <p:txBody>
          <a:bodyPr>
            <a:normAutofit fontScale="85000" lnSpcReduction="20000"/>
          </a:bodyPr>
          <a:lstStyle/>
          <a:p>
            <a:pPr>
              <a:lnSpc>
                <a:spcPct val="110000"/>
              </a:lnSpc>
            </a:pPr>
            <a:r>
              <a:rPr lang="en-AU" sz="1600" dirty="0"/>
              <a:t>AEMO proposed that most meter data delivery activity transition dates should shift by 3 months in alignment with the new 5MS/GS start dates</a:t>
            </a:r>
          </a:p>
          <a:p>
            <a:pPr>
              <a:lnSpc>
                <a:spcPct val="110000"/>
              </a:lnSpc>
            </a:pPr>
            <a:r>
              <a:rPr lang="en-AU" sz="1600" dirty="0"/>
              <a:t>AEMO confirmed that activity A36 (and others ) did not require participants to migrate to the R39 schema in order to process this activity. </a:t>
            </a:r>
          </a:p>
          <a:p>
            <a:pPr>
              <a:lnSpc>
                <a:spcPct val="110000"/>
              </a:lnSpc>
            </a:pPr>
            <a:r>
              <a:rPr lang="en-AU" sz="1600" dirty="0"/>
              <a:t>Endeavour Energy questioned the intent of the comment for MTP activity A36 (Create/activate export and import (active (kWh) and reactive (kVArh)) energy datastreams in CNDS table) i.e. whether participants need to be ready by 9 March or if participant wants to use then need agreement. AEMO responded that the new datastream type code of ‘N’ will be available in MSATS from 9 March 2021, to support required MDP CNDS updates. It is up to participants to consider how they accommodate the introduction of this new code into their programs, and whether they are impacted by the population of those values in MSATS</a:t>
            </a:r>
          </a:p>
          <a:p>
            <a:pPr>
              <a:lnSpc>
                <a:spcPct val="110000"/>
              </a:lnSpc>
            </a:pPr>
            <a:r>
              <a:rPr lang="en-AU" sz="1600" b="1" dirty="0">
                <a:solidFill>
                  <a:srgbClr val="FF0000"/>
                </a:solidFill>
              </a:rPr>
              <a:t>ACTION</a:t>
            </a:r>
            <a:r>
              <a:rPr lang="en-AU" sz="1600" dirty="0"/>
              <a:t>: Do Participants expect to not be able to apply/consume the ‘N’ datastream type code from 9 Mar 2021?  Should a Participant not be able to apply/consume this code from 9 Mar 2021, what are the likely implications on Participant downstream processes? </a:t>
            </a:r>
          </a:p>
          <a:p>
            <a:pPr>
              <a:lnSpc>
                <a:spcPct val="110000"/>
              </a:lnSpc>
            </a:pPr>
            <a:r>
              <a:rPr lang="en-AU" sz="1600" dirty="0"/>
              <a:t>AEMO summarised the meter data delivery conversation, highlighting: </a:t>
            </a:r>
          </a:p>
          <a:p>
            <a:pPr lvl="1">
              <a:lnSpc>
                <a:spcPct val="110000"/>
              </a:lnSpc>
            </a:pPr>
            <a:r>
              <a:rPr lang="en-AU" sz="1000" dirty="0"/>
              <a:t>The importance of CATS notification volume management and that the TFG should consider how to best manage/plan for this issue at the next TFG</a:t>
            </a:r>
          </a:p>
          <a:p>
            <a:pPr lvl="1">
              <a:lnSpc>
                <a:spcPct val="110000"/>
              </a:lnSpc>
            </a:pPr>
            <a:r>
              <a:rPr lang="en-AU" sz="1000" dirty="0"/>
              <a:t>The need to add MTP activities to allow for the likely endorsement of the RWDx consultation</a:t>
            </a:r>
          </a:p>
          <a:p>
            <a:pPr>
              <a:lnSpc>
                <a:spcPct val="110000"/>
              </a:lnSpc>
            </a:pPr>
            <a:r>
              <a:rPr lang="en-AU" sz="1600" dirty="0"/>
              <a:t>In relation to A52 (forward plans for new and replacement type 4 meters) AEMO queried whether the transition start date should be 1 Sep 2020. No comments were received so it was assumed that this was a suitable start date. </a:t>
            </a:r>
          </a:p>
          <a:p>
            <a:pPr>
              <a:lnSpc>
                <a:spcPct val="110000"/>
              </a:lnSpc>
            </a:pPr>
            <a:r>
              <a:rPr lang="en-AU" sz="1600" dirty="0"/>
              <a:t>In relation to new activity A52a (providing progress on and amendments to forward plans to AEMO and industry every 3mths), AEMO queried whether this was an appropriate approach. No comments were received so it was assumed that a quarterly basis was appropriate. Therefore this activity will have a transition start date of 1 Dec 2020 and updates will occur every 3 months thereafter to AEMO and industry. </a:t>
            </a:r>
          </a:p>
          <a:p>
            <a:pPr>
              <a:lnSpc>
                <a:spcPct val="110000"/>
              </a:lnSpc>
            </a:pPr>
            <a:r>
              <a:rPr lang="en-AU" sz="1600" b="1" dirty="0">
                <a:solidFill>
                  <a:srgbClr val="FF0000"/>
                </a:solidFill>
              </a:rPr>
              <a:t>ACTION</a:t>
            </a:r>
            <a:r>
              <a:rPr lang="en-AU" sz="1600" dirty="0"/>
              <a:t>: AEMO and TFG to start considering what approach the TFG should take in planning for and managing potential aggregate CATS Transaction volumes associated to numerous MTP activities e.g. development of a CATS notification plan and associated template to gather information from Participants</a:t>
            </a:r>
          </a:p>
          <a:p>
            <a:pPr>
              <a:lnSpc>
                <a:spcPct val="110000"/>
              </a:lnSpc>
            </a:pPr>
            <a:endParaRPr lang="en-AU" sz="1600" dirty="0"/>
          </a:p>
        </p:txBody>
      </p:sp>
      <p:sp>
        <p:nvSpPr>
          <p:cNvPr id="4" name="Slide Number Placeholder 3">
            <a:extLst>
              <a:ext uri="{FF2B5EF4-FFF2-40B4-BE49-F238E27FC236}">
                <a16:creationId xmlns:a16="http://schemas.microsoft.com/office/drawing/2014/main" id="{8F35B6F4-AA4A-407E-B952-E409802097B9}"/>
              </a:ext>
            </a:extLst>
          </p:cNvPr>
          <p:cNvSpPr>
            <a:spLocks noGrp="1"/>
          </p:cNvSpPr>
          <p:nvPr>
            <p:ph type="sldNum" sz="quarter" idx="12"/>
          </p:nvPr>
        </p:nvSpPr>
        <p:spPr/>
        <p:txBody>
          <a:bodyPr/>
          <a:lstStyle/>
          <a:p>
            <a:fld id="{4EC81F68-4976-451A-B2E9-79BCBD2F70CC}" type="slidenum">
              <a:rPr lang="en-AU" smtClean="0"/>
              <a:t>33</a:t>
            </a:fld>
            <a:endParaRPr lang="en-AU" dirty="0"/>
          </a:p>
        </p:txBody>
      </p:sp>
    </p:spTree>
    <p:extLst>
      <p:ext uri="{BB962C8B-B14F-4D97-AF65-F5344CB8AC3E}">
        <p14:creationId xmlns:p14="http://schemas.microsoft.com/office/powerpoint/2010/main" val="29454651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22FAF-1651-48E4-A015-C2D9F5C75AF6}"/>
              </a:ext>
            </a:extLst>
          </p:cNvPr>
          <p:cNvSpPr>
            <a:spLocks noGrp="1"/>
          </p:cNvSpPr>
          <p:nvPr>
            <p:ph type="title"/>
          </p:nvPr>
        </p:nvSpPr>
        <p:spPr>
          <a:xfrm>
            <a:off x="206546" y="150494"/>
            <a:ext cx="9086043" cy="1310695"/>
          </a:xfrm>
        </p:spPr>
        <p:txBody>
          <a:bodyPr/>
          <a:lstStyle/>
          <a:p>
            <a:r>
              <a:rPr lang="en-AU" dirty="0"/>
              <a:t>NOTES: Standing data management</a:t>
            </a:r>
          </a:p>
        </p:txBody>
      </p:sp>
      <p:sp>
        <p:nvSpPr>
          <p:cNvPr id="3" name="Content Placeholder 2">
            <a:extLst>
              <a:ext uri="{FF2B5EF4-FFF2-40B4-BE49-F238E27FC236}">
                <a16:creationId xmlns:a16="http://schemas.microsoft.com/office/drawing/2014/main" id="{8B364751-39A4-4451-B8FC-5E2638E16A1B}"/>
              </a:ext>
            </a:extLst>
          </p:cNvPr>
          <p:cNvSpPr>
            <a:spLocks noGrp="1"/>
          </p:cNvSpPr>
          <p:nvPr>
            <p:ph idx="1"/>
          </p:nvPr>
        </p:nvSpPr>
        <p:spPr/>
        <p:txBody>
          <a:bodyPr>
            <a:normAutofit/>
          </a:bodyPr>
          <a:lstStyle/>
          <a:p>
            <a:r>
              <a:rPr lang="en-AU" dirty="0"/>
              <a:t>AEMO mostly proposed a three month shift to transition start/end dates to align with the 5MS/GS deferral. The TFG broadly agreed with this approach.</a:t>
            </a:r>
          </a:p>
          <a:p>
            <a:r>
              <a:rPr lang="en-AU" dirty="0"/>
              <a:t>With respect to updating NMI classification codes, the TFG considered it appropriate to maintain (i.e. not shift) the 1 May transition start date. </a:t>
            </a:r>
          </a:p>
          <a:p>
            <a:r>
              <a:rPr lang="en-AU" b="1" dirty="0">
                <a:solidFill>
                  <a:srgbClr val="FF0000"/>
                </a:solidFill>
              </a:rPr>
              <a:t>ACTION</a:t>
            </a:r>
            <a:r>
              <a:rPr lang="en-AU" b="1" dirty="0"/>
              <a:t>:</a:t>
            </a:r>
            <a:r>
              <a:rPr lang="en-AU" dirty="0"/>
              <a:t> TFG to provide feedback on any concerns with the updated transition start/end dates associated to Standing Data Management MTP activities. </a:t>
            </a:r>
          </a:p>
        </p:txBody>
      </p:sp>
      <p:sp>
        <p:nvSpPr>
          <p:cNvPr id="4" name="Slide Number Placeholder 3">
            <a:extLst>
              <a:ext uri="{FF2B5EF4-FFF2-40B4-BE49-F238E27FC236}">
                <a16:creationId xmlns:a16="http://schemas.microsoft.com/office/drawing/2014/main" id="{DD2489C7-E8BC-4651-833F-61FFDB831F31}"/>
              </a:ext>
            </a:extLst>
          </p:cNvPr>
          <p:cNvSpPr>
            <a:spLocks noGrp="1"/>
          </p:cNvSpPr>
          <p:nvPr>
            <p:ph type="sldNum" sz="quarter" idx="12"/>
          </p:nvPr>
        </p:nvSpPr>
        <p:spPr/>
        <p:txBody>
          <a:bodyPr/>
          <a:lstStyle/>
          <a:p>
            <a:fld id="{4EC81F68-4976-451A-B2E9-79BCBD2F70CC}" type="slidenum">
              <a:rPr lang="en-AU" smtClean="0"/>
              <a:t>34</a:t>
            </a:fld>
            <a:endParaRPr lang="en-AU" dirty="0"/>
          </a:p>
        </p:txBody>
      </p:sp>
    </p:spTree>
    <p:extLst>
      <p:ext uri="{BB962C8B-B14F-4D97-AF65-F5344CB8AC3E}">
        <p14:creationId xmlns:p14="http://schemas.microsoft.com/office/powerpoint/2010/main" val="55659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65AFF-AEC7-44BB-924B-4B14DB842318}"/>
              </a:ext>
            </a:extLst>
          </p:cNvPr>
          <p:cNvSpPr>
            <a:spLocks noGrp="1"/>
          </p:cNvSpPr>
          <p:nvPr>
            <p:ph type="title"/>
          </p:nvPr>
        </p:nvSpPr>
        <p:spPr>
          <a:xfrm>
            <a:off x="206547" y="150494"/>
            <a:ext cx="9750204" cy="1310695"/>
          </a:xfrm>
        </p:spPr>
        <p:txBody>
          <a:bodyPr/>
          <a:lstStyle/>
          <a:p>
            <a:r>
              <a:rPr lang="en-AU" dirty="0"/>
              <a:t>NOTES: Other</a:t>
            </a:r>
          </a:p>
        </p:txBody>
      </p:sp>
      <p:sp>
        <p:nvSpPr>
          <p:cNvPr id="3" name="Content Placeholder 2">
            <a:extLst>
              <a:ext uri="{FF2B5EF4-FFF2-40B4-BE49-F238E27FC236}">
                <a16:creationId xmlns:a16="http://schemas.microsoft.com/office/drawing/2014/main" id="{05CC30D5-19C2-4E5D-918C-D4534CCDED3A}"/>
              </a:ext>
            </a:extLst>
          </p:cNvPr>
          <p:cNvSpPr>
            <a:spLocks noGrp="1"/>
          </p:cNvSpPr>
          <p:nvPr>
            <p:ph idx="1"/>
          </p:nvPr>
        </p:nvSpPr>
        <p:spPr/>
        <p:txBody>
          <a:bodyPr>
            <a:normAutofit/>
          </a:bodyPr>
          <a:lstStyle/>
          <a:p>
            <a:r>
              <a:rPr lang="en-AU" dirty="0"/>
              <a:t>Endeavour Energy enquired if when AEMO populates TNI2 for cross-boundary meters, whether the network will also populate that value for existing TNIs. AEMO noted it would work in conjunction with relevant LSNP. </a:t>
            </a:r>
          </a:p>
          <a:p>
            <a:r>
              <a:rPr lang="en-AU" b="1" dirty="0">
                <a:solidFill>
                  <a:srgbClr val="FF0000"/>
                </a:solidFill>
              </a:rPr>
              <a:t>ACTION</a:t>
            </a:r>
            <a:r>
              <a:rPr lang="en-AU" b="1" dirty="0"/>
              <a:t>: </a:t>
            </a:r>
            <a:r>
              <a:rPr lang="en-AU" dirty="0"/>
              <a:t>AEMO to consolidate and circulate an updated MTP, to allow for outcomes of this workshop</a:t>
            </a:r>
          </a:p>
          <a:p>
            <a:pPr lvl="1"/>
            <a:r>
              <a:rPr lang="en-AU" b="1" dirty="0"/>
              <a:t>Complete – Updated MTP circulated on the 3 Aug 2020</a:t>
            </a:r>
          </a:p>
          <a:p>
            <a:pPr marL="0" indent="0">
              <a:buNone/>
            </a:pPr>
            <a:endParaRPr lang="en-AU" dirty="0"/>
          </a:p>
        </p:txBody>
      </p:sp>
      <p:sp>
        <p:nvSpPr>
          <p:cNvPr id="4" name="Slide Number Placeholder 3">
            <a:extLst>
              <a:ext uri="{FF2B5EF4-FFF2-40B4-BE49-F238E27FC236}">
                <a16:creationId xmlns:a16="http://schemas.microsoft.com/office/drawing/2014/main" id="{7A0E1280-AB0B-4F2A-8D9A-2051F20D40A0}"/>
              </a:ext>
            </a:extLst>
          </p:cNvPr>
          <p:cNvSpPr>
            <a:spLocks noGrp="1"/>
          </p:cNvSpPr>
          <p:nvPr>
            <p:ph type="sldNum" sz="quarter" idx="12"/>
          </p:nvPr>
        </p:nvSpPr>
        <p:spPr/>
        <p:txBody>
          <a:bodyPr/>
          <a:lstStyle/>
          <a:p>
            <a:fld id="{4EC81F68-4976-451A-B2E9-79BCBD2F70CC}" type="slidenum">
              <a:rPr lang="en-AU" smtClean="0"/>
              <a:t>35</a:t>
            </a:fld>
            <a:endParaRPr lang="en-AU" dirty="0"/>
          </a:p>
        </p:txBody>
      </p:sp>
    </p:spTree>
    <p:extLst>
      <p:ext uri="{BB962C8B-B14F-4D97-AF65-F5344CB8AC3E}">
        <p14:creationId xmlns:p14="http://schemas.microsoft.com/office/powerpoint/2010/main" val="13038605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B3369-A718-43F8-BD55-2EB20940D0D3}"/>
              </a:ext>
            </a:extLst>
          </p:cNvPr>
          <p:cNvSpPr>
            <a:spLocks noGrp="1"/>
          </p:cNvSpPr>
          <p:nvPr>
            <p:ph type="title"/>
          </p:nvPr>
        </p:nvSpPr>
        <p:spPr/>
        <p:txBody>
          <a:bodyPr/>
          <a:lstStyle/>
          <a:p>
            <a:r>
              <a:rPr lang="en-US" dirty="0"/>
              <a:t>Key findings</a:t>
            </a:r>
            <a:endParaRPr lang="en-AU" dirty="0"/>
          </a:p>
        </p:txBody>
      </p:sp>
      <p:sp>
        <p:nvSpPr>
          <p:cNvPr id="4" name="Slide Number Placeholder 3">
            <a:extLst>
              <a:ext uri="{FF2B5EF4-FFF2-40B4-BE49-F238E27FC236}">
                <a16:creationId xmlns:a16="http://schemas.microsoft.com/office/drawing/2014/main" id="{88971748-B706-41CE-9954-01DEC2E65CA2}"/>
              </a:ext>
            </a:extLst>
          </p:cNvPr>
          <p:cNvSpPr>
            <a:spLocks noGrp="1"/>
          </p:cNvSpPr>
          <p:nvPr>
            <p:ph type="sldNum" sz="quarter" idx="12"/>
          </p:nvPr>
        </p:nvSpPr>
        <p:spPr/>
        <p:txBody>
          <a:bodyPr/>
          <a:lstStyle/>
          <a:p>
            <a:fld id="{4EC81F68-4976-451A-B2E9-79BCBD2F70CC}" type="slidenum">
              <a:rPr lang="en-AU" smtClean="0"/>
              <a:t>36</a:t>
            </a:fld>
            <a:endParaRPr lang="en-AU" dirty="0"/>
          </a:p>
        </p:txBody>
      </p:sp>
      <p:graphicFrame>
        <p:nvGraphicFramePr>
          <p:cNvPr id="5" name="Chart 4">
            <a:extLst>
              <a:ext uri="{FF2B5EF4-FFF2-40B4-BE49-F238E27FC236}">
                <a16:creationId xmlns:a16="http://schemas.microsoft.com/office/drawing/2014/main" id="{45E33322-54EB-4708-AA11-C991ADC60ADC}"/>
              </a:ext>
            </a:extLst>
          </p:cNvPr>
          <p:cNvGraphicFramePr>
            <a:graphicFrameLocks/>
          </p:cNvGraphicFramePr>
          <p:nvPr/>
        </p:nvGraphicFramePr>
        <p:xfrm>
          <a:off x="619994" y="2404917"/>
          <a:ext cx="9841977" cy="3413564"/>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EB8A6E4B-5F7B-43F0-AB53-C4BA5568078F}"/>
              </a:ext>
            </a:extLst>
          </p:cNvPr>
          <p:cNvSpPr txBox="1"/>
          <p:nvPr/>
        </p:nvSpPr>
        <p:spPr>
          <a:xfrm>
            <a:off x="619994" y="1660008"/>
            <a:ext cx="9540006" cy="261610"/>
          </a:xfrm>
          <a:prstGeom prst="rect">
            <a:avLst/>
          </a:prstGeom>
          <a:noFill/>
        </p:spPr>
        <p:txBody>
          <a:bodyPr wrap="square" rtlCol="0">
            <a:spAutoFit/>
          </a:bodyPr>
          <a:lstStyle/>
          <a:p>
            <a:r>
              <a:rPr lang="en-AU" sz="1100" b="1" dirty="0"/>
              <a:t>Figure 1: Participant impacts from delayed implementation of five minute and global settlement</a:t>
            </a:r>
          </a:p>
        </p:txBody>
      </p:sp>
      <p:graphicFrame>
        <p:nvGraphicFramePr>
          <p:cNvPr id="8" name="Chart 7">
            <a:extLst>
              <a:ext uri="{FF2B5EF4-FFF2-40B4-BE49-F238E27FC236}">
                <a16:creationId xmlns:a16="http://schemas.microsoft.com/office/drawing/2014/main" id="{D5AF7291-BAEA-4B2C-B863-5CB8039403B6}"/>
              </a:ext>
            </a:extLst>
          </p:cNvPr>
          <p:cNvGraphicFramePr>
            <a:graphicFrameLocks/>
          </p:cNvGraphicFramePr>
          <p:nvPr/>
        </p:nvGraphicFramePr>
        <p:xfrm>
          <a:off x="619994" y="1908719"/>
          <a:ext cx="9926086" cy="1534477"/>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a:extLst>
              <a:ext uri="{FF2B5EF4-FFF2-40B4-BE49-F238E27FC236}">
                <a16:creationId xmlns:a16="http://schemas.microsoft.com/office/drawing/2014/main" id="{706CCA3C-5605-41E5-9C55-B3E172159559}"/>
              </a:ext>
            </a:extLst>
          </p:cNvPr>
          <p:cNvSpPr/>
          <p:nvPr/>
        </p:nvSpPr>
        <p:spPr>
          <a:xfrm>
            <a:off x="673485" y="5299184"/>
            <a:ext cx="9535876" cy="170751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300"/>
              </a:spcBef>
            </a:pPr>
            <a:r>
              <a:rPr lang="en-AU" sz="1200" b="1" dirty="0">
                <a:solidFill>
                  <a:schemeClr val="tx1"/>
                </a:solidFill>
              </a:rPr>
              <a:t>Observations: </a:t>
            </a:r>
          </a:p>
          <a:p>
            <a:pPr marL="285750" indent="-285750">
              <a:spcBef>
                <a:spcPts val="300"/>
              </a:spcBef>
              <a:buFont typeface="Arial" panose="020B0604020202020204" pitchFamily="34" charset="0"/>
              <a:buChar char="•"/>
            </a:pPr>
            <a:r>
              <a:rPr lang="en-AU" sz="1200" dirty="0">
                <a:solidFill>
                  <a:schemeClr val="tx1"/>
                </a:solidFill>
              </a:rPr>
              <a:t>One in three respondents (35%) decided to defer their project resources or activities in anticipation of the determination.</a:t>
            </a:r>
          </a:p>
          <a:p>
            <a:pPr marL="285750" indent="-285750">
              <a:spcBef>
                <a:spcPts val="300"/>
              </a:spcBef>
              <a:buFont typeface="Arial" panose="020B0604020202020204" pitchFamily="34" charset="0"/>
              <a:buChar char="•"/>
            </a:pPr>
            <a:r>
              <a:rPr lang="en-AU" sz="1200" dirty="0">
                <a:solidFill>
                  <a:schemeClr val="tx1"/>
                </a:solidFill>
              </a:rPr>
              <a:t>All respondents, including those who deferred projects noted that they are on track to deliver against the new commencement dates.</a:t>
            </a:r>
          </a:p>
          <a:p>
            <a:pPr marL="285750" indent="-285750">
              <a:spcBef>
                <a:spcPts val="300"/>
              </a:spcBef>
              <a:buFont typeface="Arial" panose="020B0604020202020204" pitchFamily="34" charset="0"/>
              <a:buChar char="•"/>
            </a:pPr>
            <a:r>
              <a:rPr lang="en-AU" sz="1200" dirty="0">
                <a:solidFill>
                  <a:schemeClr val="tx1"/>
                </a:solidFill>
              </a:rPr>
              <a:t>Participants are focused on re-mobilisation and re-planning activities, with a majority (81%) not requiring any additional support from AEMO. Suggestions of additional support include providing more flexibility around participant engagement and transition activities. </a:t>
            </a:r>
          </a:p>
          <a:p>
            <a:pPr marL="285750" indent="-285750">
              <a:spcBef>
                <a:spcPts val="300"/>
              </a:spcBef>
              <a:buFont typeface="Arial" panose="020B0604020202020204" pitchFamily="34" charset="0"/>
              <a:buChar char="•"/>
            </a:pPr>
            <a:r>
              <a:rPr lang="en-AU" sz="1200" dirty="0">
                <a:solidFill>
                  <a:schemeClr val="tx1"/>
                </a:solidFill>
              </a:rPr>
              <a:t>Only 5% of respondents were making major changes to their program in response to the rule change determination. Approximately half (54%) had minor changes to their program, with 41% not making any changes to their program.</a:t>
            </a:r>
          </a:p>
          <a:p>
            <a:pPr marL="285750" indent="-285750">
              <a:spcBef>
                <a:spcPts val="300"/>
              </a:spcBef>
              <a:buFont typeface="Arial" panose="020B0604020202020204" pitchFamily="34" charset="0"/>
              <a:buChar char="•"/>
            </a:pPr>
            <a:endParaRPr lang="en-AU" sz="1200" dirty="0">
              <a:solidFill>
                <a:schemeClr val="tx1"/>
              </a:solidFill>
            </a:endParaRPr>
          </a:p>
        </p:txBody>
      </p:sp>
      <p:sp>
        <p:nvSpPr>
          <p:cNvPr id="10" name="TextBox 9">
            <a:extLst>
              <a:ext uri="{FF2B5EF4-FFF2-40B4-BE49-F238E27FC236}">
                <a16:creationId xmlns:a16="http://schemas.microsoft.com/office/drawing/2014/main" id="{7F437FF2-AE46-4C82-A2FD-2099D510E89B}"/>
              </a:ext>
            </a:extLst>
          </p:cNvPr>
          <p:cNvSpPr txBox="1"/>
          <p:nvPr/>
        </p:nvSpPr>
        <p:spPr>
          <a:xfrm>
            <a:off x="9318540" y="4293455"/>
            <a:ext cx="914400" cy="276999"/>
          </a:xfrm>
          <a:prstGeom prst="rect">
            <a:avLst/>
          </a:prstGeom>
          <a:noFill/>
        </p:spPr>
        <p:txBody>
          <a:bodyPr wrap="square" rtlCol="0">
            <a:spAutoFit/>
          </a:bodyPr>
          <a:lstStyle/>
          <a:p>
            <a:r>
              <a:rPr lang="en-US" sz="1200" dirty="0"/>
              <a:t>n = 37</a:t>
            </a:r>
            <a:endParaRPr lang="en-AU" sz="1200" dirty="0"/>
          </a:p>
        </p:txBody>
      </p:sp>
    </p:spTree>
    <p:extLst>
      <p:ext uri="{BB962C8B-B14F-4D97-AF65-F5344CB8AC3E}">
        <p14:creationId xmlns:p14="http://schemas.microsoft.com/office/powerpoint/2010/main" val="36830091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13">
            <a:extLst>
              <a:ext uri="{FF2B5EF4-FFF2-40B4-BE49-F238E27FC236}">
                <a16:creationId xmlns:a16="http://schemas.microsoft.com/office/drawing/2014/main" id="{A3D16EEE-76BE-401F-8956-9D01CBE20881}"/>
              </a:ext>
            </a:extLst>
          </p:cNvPr>
          <p:cNvGraphicFramePr>
            <a:graphicFrameLocks/>
          </p:cNvGraphicFramePr>
          <p:nvPr/>
        </p:nvGraphicFramePr>
        <p:xfrm>
          <a:off x="1189936" y="1584960"/>
          <a:ext cx="8707482" cy="4060707"/>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C7CB3369-A718-43F8-BD55-2EB20940D0D3}"/>
              </a:ext>
            </a:extLst>
          </p:cNvPr>
          <p:cNvSpPr>
            <a:spLocks noGrp="1"/>
          </p:cNvSpPr>
          <p:nvPr>
            <p:ph type="title"/>
          </p:nvPr>
        </p:nvSpPr>
        <p:spPr>
          <a:xfrm>
            <a:off x="206546" y="150494"/>
            <a:ext cx="10390334" cy="1310695"/>
          </a:xfrm>
        </p:spPr>
        <p:txBody>
          <a:bodyPr>
            <a:normAutofit/>
          </a:bodyPr>
          <a:lstStyle/>
          <a:p>
            <a:r>
              <a:rPr lang="en-US" dirty="0"/>
              <a:t>Participant transition activities</a:t>
            </a:r>
            <a:endParaRPr lang="en-AU" dirty="0"/>
          </a:p>
        </p:txBody>
      </p:sp>
      <p:sp>
        <p:nvSpPr>
          <p:cNvPr id="4" name="Slide Number Placeholder 3">
            <a:extLst>
              <a:ext uri="{FF2B5EF4-FFF2-40B4-BE49-F238E27FC236}">
                <a16:creationId xmlns:a16="http://schemas.microsoft.com/office/drawing/2014/main" id="{88971748-B706-41CE-9954-01DEC2E65CA2}"/>
              </a:ext>
            </a:extLst>
          </p:cNvPr>
          <p:cNvSpPr>
            <a:spLocks noGrp="1"/>
          </p:cNvSpPr>
          <p:nvPr>
            <p:ph type="sldNum" sz="quarter" idx="12"/>
          </p:nvPr>
        </p:nvSpPr>
        <p:spPr/>
        <p:txBody>
          <a:bodyPr/>
          <a:lstStyle/>
          <a:p>
            <a:fld id="{4EC81F68-4976-451A-B2E9-79BCBD2F70CC}" type="slidenum">
              <a:rPr lang="en-AU" smtClean="0"/>
              <a:t>37</a:t>
            </a:fld>
            <a:endParaRPr lang="en-AU" dirty="0"/>
          </a:p>
        </p:txBody>
      </p:sp>
      <p:sp>
        <p:nvSpPr>
          <p:cNvPr id="6" name="TextBox 5">
            <a:extLst>
              <a:ext uri="{FF2B5EF4-FFF2-40B4-BE49-F238E27FC236}">
                <a16:creationId xmlns:a16="http://schemas.microsoft.com/office/drawing/2014/main" id="{EB8A6E4B-5F7B-43F0-AB53-C4BA5568078F}"/>
              </a:ext>
            </a:extLst>
          </p:cNvPr>
          <p:cNvSpPr txBox="1"/>
          <p:nvPr/>
        </p:nvSpPr>
        <p:spPr>
          <a:xfrm>
            <a:off x="34873" y="1822270"/>
            <a:ext cx="9540006" cy="261610"/>
          </a:xfrm>
          <a:prstGeom prst="rect">
            <a:avLst/>
          </a:prstGeom>
          <a:noFill/>
        </p:spPr>
        <p:txBody>
          <a:bodyPr wrap="square" rtlCol="0">
            <a:spAutoFit/>
          </a:bodyPr>
          <a:lstStyle/>
          <a:p>
            <a:r>
              <a:rPr lang="en-AU" sz="1100" b="1" dirty="0"/>
              <a:t>Figure 7: Participant transition activities</a:t>
            </a:r>
          </a:p>
        </p:txBody>
      </p:sp>
      <p:sp>
        <p:nvSpPr>
          <p:cNvPr id="9" name="Rectangle 8">
            <a:extLst>
              <a:ext uri="{FF2B5EF4-FFF2-40B4-BE49-F238E27FC236}">
                <a16:creationId xmlns:a16="http://schemas.microsoft.com/office/drawing/2014/main" id="{706CCA3C-5605-41E5-9C55-B3E172159559}"/>
              </a:ext>
            </a:extLst>
          </p:cNvPr>
          <p:cNvSpPr/>
          <p:nvPr/>
        </p:nvSpPr>
        <p:spPr>
          <a:xfrm>
            <a:off x="673485" y="5323838"/>
            <a:ext cx="9535876" cy="200152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300"/>
              </a:spcBef>
            </a:pPr>
            <a:r>
              <a:rPr lang="en-AU" sz="1300" b="1" dirty="0">
                <a:solidFill>
                  <a:schemeClr val="tx1"/>
                </a:solidFill>
              </a:rPr>
              <a:t>Observations: </a:t>
            </a:r>
          </a:p>
          <a:p>
            <a:pPr marL="285750" indent="-285750">
              <a:spcBef>
                <a:spcPts val="300"/>
              </a:spcBef>
              <a:buFont typeface="Arial" panose="020B0604020202020204" pitchFamily="34" charset="0"/>
              <a:buChar char="•"/>
            </a:pPr>
            <a:r>
              <a:rPr lang="en-AU" sz="1300" dirty="0">
                <a:solidFill>
                  <a:schemeClr val="tx1"/>
                </a:solidFill>
              </a:rPr>
              <a:t>13 out of 15 generators (87%) responded that they intend to commence 5-minute bidding during the bidding transition period.</a:t>
            </a:r>
          </a:p>
          <a:p>
            <a:pPr marL="285750" indent="-285750">
              <a:spcBef>
                <a:spcPts val="300"/>
              </a:spcBef>
              <a:buFont typeface="Arial" panose="020B0604020202020204" pitchFamily="34" charset="0"/>
              <a:buChar char="•"/>
            </a:pPr>
            <a:r>
              <a:rPr lang="en-AU" sz="1300" dirty="0">
                <a:solidFill>
                  <a:schemeClr val="tx1"/>
                </a:solidFill>
              </a:rPr>
              <a:t>Six out of 31 (19%) organisations representing Retailers, MDPs, DNSPs and TNSPs intend to enter into agreements to deliver or receive metering data in sub-multiples of a trading interval. All respondents that noted timeframes for these agreements reported delivery and receipt of sub-multiples within 6 months of 5MS commencement. </a:t>
            </a:r>
          </a:p>
          <a:p>
            <a:pPr marL="285750" indent="-285750">
              <a:spcBef>
                <a:spcPts val="300"/>
              </a:spcBef>
              <a:buFont typeface="Arial" panose="020B0604020202020204" pitchFamily="34" charset="0"/>
              <a:buChar char="•"/>
            </a:pPr>
            <a:r>
              <a:rPr lang="en-AU" sz="1300" dirty="0">
                <a:solidFill>
                  <a:schemeClr val="tx1"/>
                </a:solidFill>
              </a:rPr>
              <a:t>Five out of 12 (42%) MDPs currently support or intend to develop meter data aggregation capability.  </a:t>
            </a:r>
          </a:p>
          <a:p>
            <a:pPr marL="285750" indent="-285750">
              <a:spcBef>
                <a:spcPts val="300"/>
              </a:spcBef>
              <a:buFont typeface="Arial" panose="020B0604020202020204" pitchFamily="34" charset="0"/>
              <a:buChar char="•"/>
            </a:pPr>
            <a:r>
              <a:rPr lang="en-AU" sz="1300" dirty="0">
                <a:solidFill>
                  <a:schemeClr val="tx1"/>
                </a:solidFill>
              </a:rPr>
              <a:t>Four out of 14 MDPs, MPs and MCs intend to commence meter transition activities for type 4 and 4A meters before the 5MS commencement date. Out of the four MDPs, three intend to have metering data aggregation as a component of their operations. </a:t>
            </a:r>
          </a:p>
        </p:txBody>
      </p:sp>
      <p:graphicFrame>
        <p:nvGraphicFramePr>
          <p:cNvPr id="12" name="Table 10">
            <a:extLst>
              <a:ext uri="{FF2B5EF4-FFF2-40B4-BE49-F238E27FC236}">
                <a16:creationId xmlns:a16="http://schemas.microsoft.com/office/drawing/2014/main" id="{5B80F2E3-5068-4665-A975-DEB90AD8DCDA}"/>
              </a:ext>
            </a:extLst>
          </p:cNvPr>
          <p:cNvGraphicFramePr>
            <a:graphicFrameLocks noGrp="1"/>
          </p:cNvGraphicFramePr>
          <p:nvPr/>
        </p:nvGraphicFramePr>
        <p:xfrm>
          <a:off x="9719100" y="2363205"/>
          <a:ext cx="1033673" cy="2197111"/>
        </p:xfrm>
        <a:graphic>
          <a:graphicData uri="http://schemas.openxmlformats.org/drawingml/2006/table">
            <a:tbl>
              <a:tblPr firstRow="1" bandRow="1">
                <a:tableStyleId>{2D5ABB26-0587-4C30-8999-92F81FD0307C}</a:tableStyleId>
              </a:tblPr>
              <a:tblGrid>
                <a:gridCol w="1033673">
                  <a:extLst>
                    <a:ext uri="{9D8B030D-6E8A-4147-A177-3AD203B41FA5}">
                      <a16:colId xmlns:a16="http://schemas.microsoft.com/office/drawing/2014/main" val="1950135259"/>
                    </a:ext>
                  </a:extLst>
                </a:gridCol>
              </a:tblGrid>
              <a:tr h="591439">
                <a:tc>
                  <a:txBody>
                    <a:bodyPr/>
                    <a:lstStyle/>
                    <a:p>
                      <a:pPr marL="0" marR="0" lvl="0" indent="0" algn="l" defTabSz="801929" rtl="0" eaLnBrk="1" fontAlgn="auto" latinLnBrk="0" hangingPunct="1">
                        <a:lnSpc>
                          <a:spcPct val="100000"/>
                        </a:lnSpc>
                        <a:spcBef>
                          <a:spcPts val="0"/>
                        </a:spcBef>
                        <a:spcAft>
                          <a:spcPts val="300"/>
                        </a:spcAft>
                        <a:buClrTx/>
                        <a:buSzTx/>
                        <a:buFontTx/>
                        <a:buNone/>
                        <a:tabLst/>
                        <a:defRPr/>
                      </a:pPr>
                      <a:r>
                        <a:rPr lang="en-US" sz="1200" kern="1200" dirty="0">
                          <a:solidFill>
                            <a:schemeClr val="tx1">
                              <a:lumMod val="75000"/>
                              <a:lumOff val="25000"/>
                            </a:schemeClr>
                          </a:solidFill>
                          <a:latin typeface="+mn-lt"/>
                          <a:ea typeface="+mn-ea"/>
                          <a:cs typeface="+mn-cs"/>
                        </a:rPr>
                        <a:t>n = 15</a:t>
                      </a:r>
                      <a:endParaRPr lang="en-AU" sz="1200" kern="1200" dirty="0">
                        <a:solidFill>
                          <a:schemeClr val="tx1">
                            <a:lumMod val="75000"/>
                            <a:lumOff val="25000"/>
                          </a:schemeClr>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51651647"/>
                  </a:ext>
                </a:extLst>
              </a:tr>
              <a:tr h="591439">
                <a:tc>
                  <a:txBody>
                    <a:bodyPr/>
                    <a:lstStyle/>
                    <a:p>
                      <a:pPr marL="0" marR="0" lvl="0" indent="0" algn="l" defTabSz="801929" rtl="0" eaLnBrk="1" fontAlgn="auto" latinLnBrk="0" hangingPunct="1">
                        <a:lnSpc>
                          <a:spcPct val="100000"/>
                        </a:lnSpc>
                        <a:spcBef>
                          <a:spcPts val="0"/>
                        </a:spcBef>
                        <a:spcAft>
                          <a:spcPts val="300"/>
                        </a:spcAft>
                        <a:buClrTx/>
                        <a:buSzTx/>
                        <a:buFontTx/>
                        <a:buNone/>
                        <a:tabLst/>
                        <a:defRPr/>
                      </a:pPr>
                      <a:r>
                        <a:rPr lang="en-US" sz="1200" dirty="0">
                          <a:solidFill>
                            <a:schemeClr val="tx1">
                              <a:lumMod val="75000"/>
                              <a:lumOff val="25000"/>
                            </a:schemeClr>
                          </a:solidFill>
                        </a:rPr>
                        <a:t>n = 31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03889559"/>
                  </a:ext>
                </a:extLst>
              </a:tr>
              <a:tr h="591439">
                <a:tc>
                  <a:txBody>
                    <a:bodyPr/>
                    <a:lstStyle/>
                    <a:p>
                      <a:pPr marL="0" marR="0" lvl="0" indent="0" algn="l" defTabSz="801929" rtl="0" eaLnBrk="1" fontAlgn="auto" latinLnBrk="0" hangingPunct="1">
                        <a:lnSpc>
                          <a:spcPct val="100000"/>
                        </a:lnSpc>
                        <a:spcBef>
                          <a:spcPts val="0"/>
                        </a:spcBef>
                        <a:spcAft>
                          <a:spcPts val="300"/>
                        </a:spcAft>
                        <a:buClrTx/>
                        <a:buSzTx/>
                        <a:buFontTx/>
                        <a:buNone/>
                        <a:tabLst/>
                        <a:defRPr/>
                      </a:pPr>
                      <a:r>
                        <a:rPr lang="en-US" sz="1200" dirty="0">
                          <a:solidFill>
                            <a:schemeClr val="tx1">
                              <a:lumMod val="75000"/>
                              <a:lumOff val="25000"/>
                            </a:schemeClr>
                          </a:solidFill>
                        </a:rPr>
                        <a:t>n = 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8164949"/>
                  </a:ext>
                </a:extLst>
              </a:tr>
              <a:tr h="422794">
                <a:tc>
                  <a:txBody>
                    <a:bodyPr/>
                    <a:lstStyle/>
                    <a:p>
                      <a:pPr marL="0" marR="0" lvl="0" indent="0" algn="l" defTabSz="801929" rtl="0" eaLnBrk="1" fontAlgn="auto" latinLnBrk="0" hangingPunct="1">
                        <a:lnSpc>
                          <a:spcPct val="100000"/>
                        </a:lnSpc>
                        <a:spcBef>
                          <a:spcPts val="0"/>
                        </a:spcBef>
                        <a:spcAft>
                          <a:spcPts val="300"/>
                        </a:spcAft>
                        <a:buClrTx/>
                        <a:buSzTx/>
                        <a:buFontTx/>
                        <a:buNone/>
                        <a:tabLst/>
                        <a:defRPr/>
                      </a:pPr>
                      <a:r>
                        <a:rPr lang="en-US" sz="1200" dirty="0">
                          <a:solidFill>
                            <a:schemeClr val="tx1">
                              <a:lumMod val="75000"/>
                              <a:lumOff val="25000"/>
                            </a:schemeClr>
                          </a:solidFill>
                        </a:rPr>
                        <a:t>n = 14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76773931"/>
                  </a:ext>
                </a:extLst>
              </a:tr>
            </a:tbl>
          </a:graphicData>
        </a:graphic>
      </p:graphicFrame>
      <p:graphicFrame>
        <p:nvGraphicFramePr>
          <p:cNvPr id="11" name="Table 10">
            <a:extLst>
              <a:ext uri="{FF2B5EF4-FFF2-40B4-BE49-F238E27FC236}">
                <a16:creationId xmlns:a16="http://schemas.microsoft.com/office/drawing/2014/main" id="{9FE2EC0D-A8DC-47A3-AEEE-C23A0E909F98}"/>
              </a:ext>
            </a:extLst>
          </p:cNvPr>
          <p:cNvGraphicFramePr>
            <a:graphicFrameLocks noGrp="1"/>
          </p:cNvGraphicFramePr>
          <p:nvPr/>
        </p:nvGraphicFramePr>
        <p:xfrm>
          <a:off x="197433" y="2321190"/>
          <a:ext cx="1519044" cy="2189852"/>
        </p:xfrm>
        <a:graphic>
          <a:graphicData uri="http://schemas.openxmlformats.org/drawingml/2006/table">
            <a:tbl>
              <a:tblPr firstRow="1" bandRow="1">
                <a:tableStyleId>{2D5ABB26-0587-4C30-8999-92F81FD0307C}</a:tableStyleId>
              </a:tblPr>
              <a:tblGrid>
                <a:gridCol w="1519044">
                  <a:extLst>
                    <a:ext uri="{9D8B030D-6E8A-4147-A177-3AD203B41FA5}">
                      <a16:colId xmlns:a16="http://schemas.microsoft.com/office/drawing/2014/main" val="1950135259"/>
                    </a:ext>
                  </a:extLst>
                </a:gridCol>
              </a:tblGrid>
              <a:tr h="547463">
                <a:tc>
                  <a:txBody>
                    <a:bodyPr/>
                    <a:lstStyle/>
                    <a:p>
                      <a:pPr marL="0" marR="0" lvl="0" indent="0" algn="l" defTabSz="801929" rtl="0" eaLnBrk="1" fontAlgn="auto" latinLnBrk="0" hangingPunct="1">
                        <a:lnSpc>
                          <a:spcPct val="100000"/>
                        </a:lnSpc>
                        <a:spcBef>
                          <a:spcPts val="0"/>
                        </a:spcBef>
                        <a:spcAft>
                          <a:spcPts val="300"/>
                        </a:spcAft>
                        <a:buClrTx/>
                        <a:buSzTx/>
                        <a:buFontTx/>
                        <a:buNone/>
                        <a:tabLst/>
                        <a:defRPr/>
                      </a:pPr>
                      <a:r>
                        <a:rPr lang="en-US" sz="1100" b="1" dirty="0">
                          <a:solidFill>
                            <a:schemeClr val="tx1"/>
                          </a:solidFill>
                        </a:rPr>
                        <a:t>Generators: </a:t>
                      </a:r>
                      <a:br>
                        <a:rPr lang="en-US" sz="1100" b="1" dirty="0">
                          <a:solidFill>
                            <a:schemeClr val="tx1"/>
                          </a:solidFill>
                        </a:rPr>
                      </a:br>
                      <a:endParaRPr lang="en-US" sz="1100"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23873504"/>
                  </a:ext>
                </a:extLst>
              </a:tr>
              <a:tr h="547463">
                <a:tc>
                  <a:txBody>
                    <a:bodyPr/>
                    <a:lstStyle/>
                    <a:p>
                      <a:pPr marL="0" marR="0" lvl="0" indent="0" algn="l" defTabSz="801929" rtl="0" eaLnBrk="1" fontAlgn="auto" latinLnBrk="0" hangingPunct="1">
                        <a:lnSpc>
                          <a:spcPct val="100000"/>
                        </a:lnSpc>
                        <a:spcBef>
                          <a:spcPts val="0"/>
                        </a:spcBef>
                        <a:spcAft>
                          <a:spcPts val="300"/>
                        </a:spcAft>
                        <a:buClrTx/>
                        <a:buSzTx/>
                        <a:buFontTx/>
                        <a:buNone/>
                        <a:tabLst/>
                        <a:defRPr/>
                      </a:pPr>
                      <a:r>
                        <a:rPr lang="en-US" sz="1100" b="1" dirty="0">
                          <a:solidFill>
                            <a:schemeClr val="tx1"/>
                          </a:solidFill>
                        </a:rPr>
                        <a:t>Retailers, MDPs, DNSPs, TNSPs:</a:t>
                      </a:r>
                      <a:endParaRPr lang="en-AU" sz="1100"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03889559"/>
                  </a:ext>
                </a:extLst>
              </a:tr>
              <a:tr h="547463">
                <a:tc>
                  <a:txBody>
                    <a:bodyPr/>
                    <a:lstStyle/>
                    <a:p>
                      <a:pPr marL="0" marR="0" lvl="0" indent="0" algn="l" defTabSz="801929" rtl="0" eaLnBrk="1" fontAlgn="auto" latinLnBrk="0" hangingPunct="1">
                        <a:lnSpc>
                          <a:spcPct val="100000"/>
                        </a:lnSpc>
                        <a:spcBef>
                          <a:spcPts val="0"/>
                        </a:spcBef>
                        <a:spcAft>
                          <a:spcPts val="300"/>
                        </a:spcAft>
                        <a:buClrTx/>
                        <a:buSzTx/>
                        <a:buFontTx/>
                        <a:buNone/>
                        <a:tabLst/>
                        <a:defRPr/>
                      </a:pPr>
                      <a:r>
                        <a:rPr lang="en-US" sz="1100" b="1" dirty="0">
                          <a:solidFill>
                            <a:schemeClr val="tx1"/>
                          </a:solidFill>
                        </a:rPr>
                        <a:t>MDPs:</a:t>
                      </a:r>
                      <a:endParaRPr lang="en-AU" sz="1100"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8164949"/>
                  </a:ext>
                </a:extLst>
              </a:tr>
              <a:tr h="547463">
                <a:tc>
                  <a:txBody>
                    <a:bodyPr/>
                    <a:lstStyle/>
                    <a:p>
                      <a:pPr marL="0" marR="0" lvl="0" indent="0" algn="l" defTabSz="801929" rtl="0" eaLnBrk="1" fontAlgn="auto" latinLnBrk="0" hangingPunct="1">
                        <a:lnSpc>
                          <a:spcPct val="100000"/>
                        </a:lnSpc>
                        <a:spcBef>
                          <a:spcPts val="0"/>
                        </a:spcBef>
                        <a:spcAft>
                          <a:spcPts val="300"/>
                        </a:spcAft>
                        <a:buClrTx/>
                        <a:buSzTx/>
                        <a:buFontTx/>
                        <a:buNone/>
                        <a:tabLst/>
                        <a:defRPr/>
                      </a:pPr>
                      <a:r>
                        <a:rPr lang="en-US" sz="1100" b="1" dirty="0">
                          <a:solidFill>
                            <a:schemeClr val="tx1"/>
                          </a:solidFill>
                        </a:rPr>
                        <a:t>MDPs, MPs, MCs:</a:t>
                      </a:r>
                      <a:endParaRPr lang="en-AU" sz="1800"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76773931"/>
                  </a:ext>
                </a:extLst>
              </a:tr>
            </a:tbl>
          </a:graphicData>
        </a:graphic>
      </p:graphicFrame>
    </p:spTree>
    <p:extLst>
      <p:ext uri="{BB962C8B-B14F-4D97-AF65-F5344CB8AC3E}">
        <p14:creationId xmlns:p14="http://schemas.microsoft.com/office/powerpoint/2010/main" val="22688130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0259D-7F4F-4DA4-80EE-C53326279C4B}"/>
              </a:ext>
            </a:extLst>
          </p:cNvPr>
          <p:cNvSpPr>
            <a:spLocks noGrp="1"/>
          </p:cNvSpPr>
          <p:nvPr>
            <p:ph type="title"/>
          </p:nvPr>
        </p:nvSpPr>
        <p:spPr/>
        <p:txBody>
          <a:bodyPr/>
          <a:lstStyle/>
          <a:p>
            <a:r>
              <a:rPr lang="en-US" dirty="0"/>
              <a:t>Results - Summary of responses, by participant type (1)</a:t>
            </a:r>
            <a:endParaRPr lang="en-AU" dirty="0"/>
          </a:p>
        </p:txBody>
      </p:sp>
      <p:sp>
        <p:nvSpPr>
          <p:cNvPr id="4" name="Slide Number Placeholder 3">
            <a:extLst>
              <a:ext uri="{FF2B5EF4-FFF2-40B4-BE49-F238E27FC236}">
                <a16:creationId xmlns:a16="http://schemas.microsoft.com/office/drawing/2014/main" id="{41F486AD-E367-4B57-8D82-CACEF0C24099}"/>
              </a:ext>
            </a:extLst>
          </p:cNvPr>
          <p:cNvSpPr>
            <a:spLocks noGrp="1"/>
          </p:cNvSpPr>
          <p:nvPr>
            <p:ph type="sldNum" sz="quarter" idx="12"/>
          </p:nvPr>
        </p:nvSpPr>
        <p:spPr/>
        <p:txBody>
          <a:bodyPr/>
          <a:lstStyle/>
          <a:p>
            <a:fld id="{4EC81F68-4976-451A-B2E9-79BCBD2F70CC}" type="slidenum">
              <a:rPr lang="en-AU" smtClean="0"/>
              <a:t>38</a:t>
            </a:fld>
            <a:endParaRPr lang="en-AU" dirty="0"/>
          </a:p>
        </p:txBody>
      </p:sp>
      <p:graphicFrame>
        <p:nvGraphicFramePr>
          <p:cNvPr id="5" name="Table 5">
            <a:extLst>
              <a:ext uri="{FF2B5EF4-FFF2-40B4-BE49-F238E27FC236}">
                <a16:creationId xmlns:a16="http://schemas.microsoft.com/office/drawing/2014/main" id="{F90CBA6E-C15D-476F-87CB-CAF5EA1BB67F}"/>
              </a:ext>
            </a:extLst>
          </p:cNvPr>
          <p:cNvGraphicFramePr>
            <a:graphicFrameLocks noGrp="1"/>
          </p:cNvGraphicFramePr>
          <p:nvPr/>
        </p:nvGraphicFramePr>
        <p:xfrm>
          <a:off x="386080" y="1795462"/>
          <a:ext cx="10075889" cy="4973320"/>
        </p:xfrm>
        <a:graphic>
          <a:graphicData uri="http://schemas.openxmlformats.org/drawingml/2006/table">
            <a:tbl>
              <a:tblPr firstRow="1" bandRow="1">
                <a:tableStyleId>{5C22544A-7EE6-4342-B048-85BDC9FD1C3A}</a:tableStyleId>
              </a:tblPr>
              <a:tblGrid>
                <a:gridCol w="1154712">
                  <a:extLst>
                    <a:ext uri="{9D8B030D-6E8A-4147-A177-3AD203B41FA5}">
                      <a16:colId xmlns:a16="http://schemas.microsoft.com/office/drawing/2014/main" val="3121766291"/>
                    </a:ext>
                  </a:extLst>
                </a:gridCol>
                <a:gridCol w="1009368">
                  <a:extLst>
                    <a:ext uri="{9D8B030D-6E8A-4147-A177-3AD203B41FA5}">
                      <a16:colId xmlns:a16="http://schemas.microsoft.com/office/drawing/2014/main" val="2647740730"/>
                    </a:ext>
                  </a:extLst>
                </a:gridCol>
                <a:gridCol w="777025">
                  <a:extLst>
                    <a:ext uri="{9D8B030D-6E8A-4147-A177-3AD203B41FA5}">
                      <a16:colId xmlns:a16="http://schemas.microsoft.com/office/drawing/2014/main" val="2011076169"/>
                    </a:ext>
                  </a:extLst>
                </a:gridCol>
                <a:gridCol w="891848">
                  <a:extLst>
                    <a:ext uri="{9D8B030D-6E8A-4147-A177-3AD203B41FA5}">
                      <a16:colId xmlns:a16="http://schemas.microsoft.com/office/drawing/2014/main" val="2798786492"/>
                    </a:ext>
                  </a:extLst>
                </a:gridCol>
                <a:gridCol w="891848">
                  <a:extLst>
                    <a:ext uri="{9D8B030D-6E8A-4147-A177-3AD203B41FA5}">
                      <a16:colId xmlns:a16="http://schemas.microsoft.com/office/drawing/2014/main" val="3564881997"/>
                    </a:ext>
                  </a:extLst>
                </a:gridCol>
                <a:gridCol w="891848">
                  <a:extLst>
                    <a:ext uri="{9D8B030D-6E8A-4147-A177-3AD203B41FA5}">
                      <a16:colId xmlns:a16="http://schemas.microsoft.com/office/drawing/2014/main" val="3587561801"/>
                    </a:ext>
                  </a:extLst>
                </a:gridCol>
                <a:gridCol w="891848">
                  <a:extLst>
                    <a:ext uri="{9D8B030D-6E8A-4147-A177-3AD203B41FA5}">
                      <a16:colId xmlns:a16="http://schemas.microsoft.com/office/drawing/2014/main" val="2201021315"/>
                    </a:ext>
                  </a:extLst>
                </a:gridCol>
                <a:gridCol w="891848">
                  <a:extLst>
                    <a:ext uri="{9D8B030D-6E8A-4147-A177-3AD203B41FA5}">
                      <a16:colId xmlns:a16="http://schemas.microsoft.com/office/drawing/2014/main" val="195699042"/>
                    </a:ext>
                  </a:extLst>
                </a:gridCol>
                <a:gridCol w="891848">
                  <a:extLst>
                    <a:ext uri="{9D8B030D-6E8A-4147-A177-3AD203B41FA5}">
                      <a16:colId xmlns:a16="http://schemas.microsoft.com/office/drawing/2014/main" val="2502337554"/>
                    </a:ext>
                  </a:extLst>
                </a:gridCol>
                <a:gridCol w="891848">
                  <a:extLst>
                    <a:ext uri="{9D8B030D-6E8A-4147-A177-3AD203B41FA5}">
                      <a16:colId xmlns:a16="http://schemas.microsoft.com/office/drawing/2014/main" val="28731036"/>
                    </a:ext>
                  </a:extLst>
                </a:gridCol>
                <a:gridCol w="891848">
                  <a:extLst>
                    <a:ext uri="{9D8B030D-6E8A-4147-A177-3AD203B41FA5}">
                      <a16:colId xmlns:a16="http://schemas.microsoft.com/office/drawing/2014/main" val="2147337827"/>
                    </a:ext>
                  </a:extLst>
                </a:gridCol>
              </a:tblGrid>
              <a:tr h="356453">
                <a:tc>
                  <a:txBody>
                    <a:bodyPr/>
                    <a:lstStyle/>
                    <a:p>
                      <a:endParaRPr lang="en-AU"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t>Total respondents</a:t>
                      </a:r>
                      <a:endParaRPr lang="en-AU"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lang="en-US" sz="1200" dirty="0"/>
                        <a:t>Extent of that 5MS and GS delivery has changed as a result of rule determination </a:t>
                      </a:r>
                      <a:endParaRPr lang="en-A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AU" dirty="0"/>
                    </a:p>
                  </a:txBody>
                  <a:tcPr/>
                </a:tc>
                <a:tc hMerge="1">
                  <a:txBody>
                    <a:bodyPr/>
                    <a:lstStyle/>
                    <a:p>
                      <a:endParaRPr lang="en-AU" dirty="0"/>
                    </a:p>
                  </a:txBody>
                  <a:tcPr/>
                </a:tc>
                <a:tc gridSpan="2">
                  <a:txBody>
                    <a:bodyPr/>
                    <a:lstStyle/>
                    <a:p>
                      <a:r>
                        <a:rPr lang="en-US" sz="1200" dirty="0"/>
                        <a:t>Deferred resources or activities before rule change</a:t>
                      </a:r>
                      <a:endParaRPr lang="en-A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AU" dirty="0"/>
                    </a:p>
                  </a:txBody>
                  <a:tcPr/>
                </a:tc>
                <a:tc gridSpan="2">
                  <a:txBody>
                    <a:bodyPr/>
                    <a:lstStyle/>
                    <a:p>
                      <a:r>
                        <a:rPr lang="en-US" sz="1200" dirty="0"/>
                        <a:t>Delivery against new commencement dates</a:t>
                      </a:r>
                      <a:endParaRPr lang="en-A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AU"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en-US" sz="1200" dirty="0"/>
                        <a:t>Suggestion of additional support from AEMO</a:t>
                      </a:r>
                      <a:endParaRPr lang="en-A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AU"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3092930"/>
                  </a:ext>
                </a:extLst>
              </a:tr>
              <a:tr h="370840">
                <a:tc>
                  <a:txBody>
                    <a:bodyPr/>
                    <a:lstStyle/>
                    <a:p>
                      <a:r>
                        <a:rPr lang="en-US" sz="1200" dirty="0"/>
                        <a:t>Participant type</a:t>
                      </a:r>
                      <a:endParaRPr lang="en-AU"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AU"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1200" dirty="0"/>
                        <a:t>No change to program</a:t>
                      </a:r>
                      <a:endParaRPr lang="en-AU"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sz="1200" dirty="0"/>
                        <a:t>Minor change to program</a:t>
                      </a:r>
                      <a:endParaRPr lang="en-AU" sz="1200" dirty="0"/>
                    </a:p>
                  </a:txBody>
                  <a:tcPr>
                    <a:lnT w="12700" cap="flat" cmpd="sng" algn="ctr">
                      <a:solidFill>
                        <a:schemeClr val="tx1"/>
                      </a:solidFill>
                      <a:prstDash val="solid"/>
                      <a:round/>
                      <a:headEnd type="none" w="med" len="med"/>
                      <a:tailEnd type="none" w="med" len="med"/>
                    </a:lnT>
                  </a:tcPr>
                </a:tc>
                <a:tc>
                  <a:txBody>
                    <a:bodyPr/>
                    <a:lstStyle/>
                    <a:p>
                      <a:r>
                        <a:rPr lang="en-US" sz="1200" dirty="0"/>
                        <a:t>Major change to program</a:t>
                      </a:r>
                      <a:endParaRPr lang="en-AU"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1200" b="0" dirty="0"/>
                        <a:t>Deferred</a:t>
                      </a:r>
                      <a:endParaRPr lang="en-AU" sz="1200" b="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sz="1200" dirty="0"/>
                        <a:t>Not deferred</a:t>
                      </a:r>
                      <a:endParaRPr lang="en-AU"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1200" dirty="0"/>
                        <a:t>On track</a:t>
                      </a:r>
                      <a:endParaRPr lang="en-AU"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sz="1200" dirty="0"/>
                        <a:t>Not on track</a:t>
                      </a:r>
                      <a:endParaRPr lang="en-AU"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1200" dirty="0"/>
                        <a:t>Yes</a:t>
                      </a:r>
                      <a:endParaRPr lang="en-AU"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sz="1200" dirty="0"/>
                        <a:t>No</a:t>
                      </a:r>
                      <a:endParaRPr lang="en-AU"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99597161"/>
                  </a:ext>
                </a:extLst>
              </a:tr>
              <a:tr h="370840">
                <a:tc>
                  <a:txBody>
                    <a:bodyPr/>
                    <a:lstStyle/>
                    <a:p>
                      <a:r>
                        <a:rPr lang="en-US" sz="1200" dirty="0"/>
                        <a:t>Generator</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15</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7</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8</a:t>
                      </a:r>
                      <a:endParaRPr lang="en-AU" sz="1200" dirty="0"/>
                    </a:p>
                  </a:txBody>
                  <a:tcPr/>
                </a:tc>
                <a:tc>
                  <a:txBody>
                    <a:bodyPr/>
                    <a:lstStyle/>
                    <a:p>
                      <a:pPr algn="ctr"/>
                      <a:r>
                        <a:rPr lang="en-US" sz="1200" dirty="0"/>
                        <a:t>0</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4</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11</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15</a:t>
                      </a:r>
                      <a:endParaRPr lang="en-AU" sz="1200" dirty="0"/>
                    </a:p>
                  </a:txBody>
                  <a:tcPr>
                    <a:lnL w="12700" cap="flat" cmpd="sng" algn="ctr">
                      <a:solidFill>
                        <a:schemeClr val="tx1"/>
                      </a:solidFill>
                      <a:prstDash val="solid"/>
                      <a:round/>
                      <a:headEnd type="none" w="med" len="med"/>
                      <a:tailEnd type="none" w="med" len="med"/>
                    </a:ln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0</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R w="12700" cap="flat" cmpd="sng" algn="ctr">
                      <a:solidFill>
                        <a:schemeClr val="tx1"/>
                      </a:solidFill>
                      <a:prstDash val="solid"/>
                      <a:round/>
                      <a:headEnd type="none" w="med" len="med"/>
                      <a:tailEnd type="none" w="med" len="med"/>
                    </a:lnR>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2</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L w="12700" cap="flat" cmpd="sng" algn="ctr">
                      <a:solidFill>
                        <a:schemeClr val="tx1"/>
                      </a:solidFill>
                      <a:prstDash val="solid"/>
                      <a:round/>
                      <a:headEnd type="none" w="med" len="med"/>
                      <a:tailEnd type="none" w="med" len="med"/>
                    </a:ln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13</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98439154"/>
                  </a:ext>
                </a:extLst>
              </a:tr>
              <a:tr h="370840">
                <a:tc>
                  <a:txBody>
                    <a:bodyPr/>
                    <a:lstStyle/>
                    <a:p>
                      <a:r>
                        <a:rPr lang="en-US" sz="1200" dirty="0"/>
                        <a:t>Retailer</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15</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6</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9</a:t>
                      </a:r>
                      <a:endParaRPr lang="en-AU" sz="1200" dirty="0"/>
                    </a:p>
                  </a:txBody>
                  <a:tcPr/>
                </a:tc>
                <a:tc>
                  <a:txBody>
                    <a:bodyPr/>
                    <a:lstStyle/>
                    <a:p>
                      <a:pPr algn="ctr"/>
                      <a:r>
                        <a:rPr lang="en-US" sz="1200" dirty="0"/>
                        <a:t>0</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6</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9</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15</a:t>
                      </a:r>
                      <a:endParaRPr lang="en-AU" sz="1200" dirty="0"/>
                    </a:p>
                  </a:txBody>
                  <a:tcPr>
                    <a:lnL w="12700" cap="flat" cmpd="sng" algn="ctr">
                      <a:solidFill>
                        <a:schemeClr val="tx1"/>
                      </a:solidFill>
                      <a:prstDash val="solid"/>
                      <a:round/>
                      <a:headEnd type="none" w="med" len="med"/>
                      <a:tailEnd type="none" w="med" len="med"/>
                    </a:ln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0</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R w="12700" cap="flat" cmpd="sng" algn="ctr">
                      <a:solidFill>
                        <a:schemeClr val="tx1"/>
                      </a:solidFill>
                      <a:prstDash val="solid"/>
                      <a:round/>
                      <a:headEnd type="none" w="med" len="med"/>
                      <a:tailEnd type="none" w="med" len="med"/>
                    </a:lnR>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4</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L w="12700" cap="flat" cmpd="sng" algn="ctr">
                      <a:solidFill>
                        <a:schemeClr val="tx1"/>
                      </a:solidFill>
                      <a:prstDash val="solid"/>
                      <a:round/>
                      <a:headEnd type="none" w="med" len="med"/>
                      <a:tailEnd type="none" w="med" len="med"/>
                    </a:ln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11</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06048682"/>
                  </a:ext>
                </a:extLst>
              </a:tr>
              <a:tr h="370840">
                <a:tc>
                  <a:txBody>
                    <a:bodyPr/>
                    <a:lstStyle/>
                    <a:p>
                      <a:r>
                        <a:rPr lang="en-US" sz="1200" dirty="0"/>
                        <a:t>DNSP</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9</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2</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6</a:t>
                      </a:r>
                      <a:endParaRPr lang="en-AU" sz="1200" dirty="0"/>
                    </a:p>
                  </a:txBody>
                  <a:tcPr/>
                </a:tc>
                <a:tc>
                  <a:txBody>
                    <a:bodyPr/>
                    <a:lstStyle/>
                    <a:p>
                      <a:pPr algn="ctr"/>
                      <a:r>
                        <a:rPr lang="en-US" sz="1200" dirty="0"/>
                        <a:t>1</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4</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5</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9</a:t>
                      </a:r>
                      <a:endParaRPr lang="en-AU" sz="1200" dirty="0"/>
                    </a:p>
                  </a:txBody>
                  <a:tcPr>
                    <a:lnL w="12700" cap="flat" cmpd="sng" algn="ctr">
                      <a:solidFill>
                        <a:schemeClr val="tx1"/>
                      </a:solidFill>
                      <a:prstDash val="solid"/>
                      <a:round/>
                      <a:headEnd type="none" w="med" len="med"/>
                      <a:tailEnd type="none" w="med" len="med"/>
                    </a:ln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0</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R w="12700" cap="flat" cmpd="sng" algn="ctr">
                      <a:solidFill>
                        <a:schemeClr val="tx1"/>
                      </a:solidFill>
                      <a:prstDash val="solid"/>
                      <a:round/>
                      <a:headEnd type="none" w="med" len="med"/>
                      <a:tailEnd type="none" w="med" len="med"/>
                    </a:lnR>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2</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L w="12700" cap="flat" cmpd="sng" algn="ctr">
                      <a:solidFill>
                        <a:schemeClr val="tx1"/>
                      </a:solidFill>
                      <a:prstDash val="solid"/>
                      <a:round/>
                      <a:headEnd type="none" w="med" len="med"/>
                      <a:tailEnd type="none" w="med" len="med"/>
                    </a:ln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7</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85383171"/>
                  </a:ext>
                </a:extLst>
              </a:tr>
              <a:tr h="370840">
                <a:tc>
                  <a:txBody>
                    <a:bodyPr/>
                    <a:lstStyle/>
                    <a:p>
                      <a:r>
                        <a:rPr lang="en-US" sz="1200" dirty="0"/>
                        <a:t>TNSP</a:t>
                      </a:r>
                    </a:p>
                  </a:txBody>
                  <a:tcPr>
                    <a:lnL w="12700" cap="flat" cmpd="sng" algn="ctr">
                      <a:solidFill>
                        <a:schemeClr val="tx1"/>
                      </a:solidFill>
                      <a:prstDash val="solid"/>
                      <a:round/>
                      <a:headEnd type="none" w="med" len="med"/>
                      <a:tailEnd type="none" w="med" len="med"/>
                    </a:lnL>
                  </a:tcPr>
                </a:tc>
                <a:tc>
                  <a:txBody>
                    <a:bodyPr/>
                    <a:lstStyle/>
                    <a:p>
                      <a:pPr algn="ctr"/>
                      <a:r>
                        <a:rPr lang="en-US" sz="1200" dirty="0"/>
                        <a:t>3</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2</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0</a:t>
                      </a:r>
                      <a:endParaRPr lang="en-AU" sz="1200" dirty="0"/>
                    </a:p>
                  </a:txBody>
                  <a:tcPr/>
                </a:tc>
                <a:tc>
                  <a:txBody>
                    <a:bodyPr/>
                    <a:lstStyle/>
                    <a:p>
                      <a:pPr algn="ctr"/>
                      <a:r>
                        <a:rPr lang="en-US" sz="1200" dirty="0"/>
                        <a:t>1</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1</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2</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3</a:t>
                      </a:r>
                      <a:endParaRPr lang="en-AU" sz="1200" dirty="0"/>
                    </a:p>
                  </a:txBody>
                  <a:tcPr>
                    <a:lnL w="12700" cap="flat" cmpd="sng" algn="ctr">
                      <a:solidFill>
                        <a:schemeClr val="tx1"/>
                      </a:solidFill>
                      <a:prstDash val="solid"/>
                      <a:round/>
                      <a:headEnd type="none" w="med" len="med"/>
                      <a:tailEnd type="none" w="med" len="med"/>
                    </a:ln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0</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R w="12700" cap="flat" cmpd="sng" algn="ctr">
                      <a:solidFill>
                        <a:schemeClr val="tx1"/>
                      </a:solidFill>
                      <a:prstDash val="solid"/>
                      <a:round/>
                      <a:headEnd type="none" w="med" len="med"/>
                      <a:tailEnd type="none" w="med" len="med"/>
                    </a:lnR>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1</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L w="12700" cap="flat" cmpd="sng" algn="ctr">
                      <a:solidFill>
                        <a:schemeClr val="tx1"/>
                      </a:solidFill>
                      <a:prstDash val="solid"/>
                      <a:round/>
                      <a:headEnd type="none" w="med" len="med"/>
                      <a:tailEnd type="none" w="med" len="med"/>
                    </a:ln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2</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24475521"/>
                  </a:ext>
                </a:extLst>
              </a:tr>
              <a:tr h="370840">
                <a:tc>
                  <a:txBody>
                    <a:bodyPr/>
                    <a:lstStyle/>
                    <a:p>
                      <a:r>
                        <a:rPr lang="en-US" sz="1200" dirty="0"/>
                        <a:t>MP</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13</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5</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6</a:t>
                      </a:r>
                      <a:endParaRPr lang="en-AU" sz="1200" dirty="0"/>
                    </a:p>
                  </a:txBody>
                  <a:tcPr/>
                </a:tc>
                <a:tc>
                  <a:txBody>
                    <a:bodyPr/>
                    <a:lstStyle/>
                    <a:p>
                      <a:pPr algn="ctr"/>
                      <a:r>
                        <a:rPr lang="en-US" sz="1200" dirty="0"/>
                        <a:t>2</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5</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8</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13</a:t>
                      </a:r>
                      <a:endParaRPr lang="en-AU" sz="1200" dirty="0"/>
                    </a:p>
                  </a:txBody>
                  <a:tcPr>
                    <a:lnL w="12700" cap="flat" cmpd="sng" algn="ctr">
                      <a:solidFill>
                        <a:schemeClr val="tx1"/>
                      </a:solidFill>
                      <a:prstDash val="solid"/>
                      <a:round/>
                      <a:headEnd type="none" w="med" len="med"/>
                      <a:tailEnd type="none" w="med" len="med"/>
                    </a:ln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0</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R w="12700" cap="flat" cmpd="sng" algn="ctr">
                      <a:solidFill>
                        <a:schemeClr val="tx1"/>
                      </a:solidFill>
                      <a:prstDash val="solid"/>
                      <a:round/>
                      <a:headEnd type="none" w="med" len="med"/>
                      <a:tailEnd type="none" w="med" len="med"/>
                    </a:lnR>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3</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L w="12700" cap="flat" cmpd="sng" algn="ctr">
                      <a:solidFill>
                        <a:schemeClr val="tx1"/>
                      </a:solidFill>
                      <a:prstDash val="solid"/>
                      <a:round/>
                      <a:headEnd type="none" w="med" len="med"/>
                      <a:tailEnd type="none" w="med" len="med"/>
                    </a:ln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10</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33600768"/>
                  </a:ext>
                </a:extLst>
              </a:tr>
              <a:tr h="370840">
                <a:tc>
                  <a:txBody>
                    <a:bodyPr/>
                    <a:lstStyle/>
                    <a:p>
                      <a:r>
                        <a:rPr lang="en-US" sz="1200" dirty="0"/>
                        <a:t>MDP</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12</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4</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6</a:t>
                      </a:r>
                      <a:endParaRPr lang="en-AU" sz="1200" dirty="0"/>
                    </a:p>
                  </a:txBody>
                  <a:tcPr/>
                </a:tc>
                <a:tc>
                  <a:txBody>
                    <a:bodyPr/>
                    <a:lstStyle/>
                    <a:p>
                      <a:pPr algn="ctr"/>
                      <a:r>
                        <a:rPr lang="en-US" sz="1200" dirty="0"/>
                        <a:t>2</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5</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7</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12</a:t>
                      </a:r>
                      <a:endParaRPr lang="en-AU" sz="1200" dirty="0"/>
                    </a:p>
                  </a:txBody>
                  <a:tcPr>
                    <a:lnL w="12700" cap="flat" cmpd="sng" algn="ctr">
                      <a:solidFill>
                        <a:schemeClr val="tx1"/>
                      </a:solidFill>
                      <a:prstDash val="solid"/>
                      <a:round/>
                      <a:headEnd type="none" w="med" len="med"/>
                      <a:tailEnd type="none" w="med" len="med"/>
                    </a:ln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0</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R w="12700" cap="flat" cmpd="sng" algn="ctr">
                      <a:solidFill>
                        <a:schemeClr val="tx1"/>
                      </a:solidFill>
                      <a:prstDash val="solid"/>
                      <a:round/>
                      <a:headEnd type="none" w="med" len="med"/>
                      <a:tailEnd type="none" w="med" len="med"/>
                    </a:lnR>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3</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L w="12700" cap="flat" cmpd="sng" algn="ctr">
                      <a:solidFill>
                        <a:schemeClr val="tx1"/>
                      </a:solidFill>
                      <a:prstDash val="solid"/>
                      <a:round/>
                      <a:headEnd type="none" w="med" len="med"/>
                      <a:tailEnd type="none" w="med" len="med"/>
                    </a:ln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9</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08059849"/>
                  </a:ext>
                </a:extLst>
              </a:tr>
              <a:tr h="370840">
                <a:tc>
                  <a:txBody>
                    <a:bodyPr/>
                    <a:lstStyle/>
                    <a:p>
                      <a:r>
                        <a:rPr lang="en-US" sz="1200" dirty="0"/>
                        <a:t>MC</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12</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5</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5</a:t>
                      </a:r>
                      <a:endParaRPr lang="en-AU" sz="1200" dirty="0"/>
                    </a:p>
                  </a:txBody>
                  <a:tcPr/>
                </a:tc>
                <a:tc>
                  <a:txBody>
                    <a:bodyPr/>
                    <a:lstStyle/>
                    <a:p>
                      <a:pPr algn="ctr"/>
                      <a:r>
                        <a:rPr lang="en-US" sz="1200" dirty="0"/>
                        <a:t>2</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5</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7</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12</a:t>
                      </a:r>
                      <a:endParaRPr lang="en-AU" sz="1200" dirty="0"/>
                    </a:p>
                  </a:txBody>
                  <a:tcPr>
                    <a:lnL w="12700" cap="flat" cmpd="sng" algn="ctr">
                      <a:solidFill>
                        <a:schemeClr val="tx1"/>
                      </a:solidFill>
                      <a:prstDash val="solid"/>
                      <a:round/>
                      <a:headEnd type="none" w="med" len="med"/>
                      <a:tailEnd type="none" w="med" len="med"/>
                    </a:ln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0</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R w="12700" cap="flat" cmpd="sng" algn="ctr">
                      <a:solidFill>
                        <a:schemeClr val="tx1"/>
                      </a:solidFill>
                      <a:prstDash val="solid"/>
                      <a:round/>
                      <a:headEnd type="none" w="med" len="med"/>
                      <a:tailEnd type="none" w="med" len="med"/>
                    </a:lnR>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4</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L w="12700" cap="flat" cmpd="sng" algn="ctr">
                      <a:solidFill>
                        <a:schemeClr val="tx1"/>
                      </a:solidFill>
                      <a:prstDash val="solid"/>
                      <a:round/>
                      <a:headEnd type="none" w="med" len="med"/>
                      <a:tailEnd type="none" w="med" len="med"/>
                    </a:ln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8</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06462728"/>
                  </a:ext>
                </a:extLst>
              </a:tr>
              <a:tr h="370840">
                <a:tc>
                  <a:txBody>
                    <a:bodyPr/>
                    <a:lstStyle/>
                    <a:p>
                      <a:r>
                        <a:rPr lang="en-US" sz="1200" dirty="0"/>
                        <a:t>All participants*</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79</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31</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40</a:t>
                      </a:r>
                      <a:endParaRPr lang="en-AU" sz="1200" dirty="0"/>
                    </a:p>
                  </a:txBody>
                  <a:tcPr/>
                </a:tc>
                <a:tc>
                  <a:txBody>
                    <a:bodyPr/>
                    <a:lstStyle/>
                    <a:p>
                      <a:pPr algn="ctr"/>
                      <a:r>
                        <a:rPr lang="en-US" sz="1200" dirty="0"/>
                        <a:t>8</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30</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49</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79</a:t>
                      </a:r>
                      <a:endParaRPr lang="en-AU" sz="1200" dirty="0"/>
                    </a:p>
                  </a:txBody>
                  <a:tcPr>
                    <a:lnL w="12700" cap="flat" cmpd="sng" algn="ctr">
                      <a:solidFill>
                        <a:schemeClr val="tx1"/>
                      </a:solidFill>
                      <a:prstDash val="solid"/>
                      <a:round/>
                      <a:headEnd type="none" w="med" len="med"/>
                      <a:tailEnd type="none" w="med" len="med"/>
                    </a:ln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0</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R w="12700" cap="flat" cmpd="sng" algn="ctr">
                      <a:solidFill>
                        <a:schemeClr val="tx1"/>
                      </a:solidFill>
                      <a:prstDash val="solid"/>
                      <a:round/>
                      <a:headEnd type="none" w="med" len="med"/>
                      <a:tailEnd type="none" w="med" len="med"/>
                    </a:lnR>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19</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L w="12700" cap="flat" cmpd="sng" algn="ctr">
                      <a:solidFill>
                        <a:schemeClr val="tx1"/>
                      </a:solidFill>
                      <a:prstDash val="solid"/>
                      <a:round/>
                      <a:headEnd type="none" w="med" len="med"/>
                      <a:tailEnd type="none" w="med" len="med"/>
                    </a:ln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60</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38734193"/>
                  </a:ext>
                </a:extLst>
              </a:tr>
              <a:tr h="370840">
                <a:tc>
                  <a:txBody>
                    <a:bodyPr/>
                    <a:lstStyle/>
                    <a:p>
                      <a:r>
                        <a:rPr lang="en-US" sz="1200" dirty="0"/>
                        <a:t>All organisations*</a:t>
                      </a:r>
                      <a:endParaRPr lang="en-AU" sz="12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200" dirty="0"/>
                        <a:t>37</a:t>
                      </a:r>
                      <a:endParaRPr lang="en-AU" sz="12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200" dirty="0"/>
                        <a:t>15</a:t>
                      </a:r>
                      <a:endParaRPr lang="en-AU" sz="12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200" dirty="0"/>
                        <a:t>20</a:t>
                      </a:r>
                      <a:endParaRPr lang="en-AU" sz="1200" dirty="0"/>
                    </a:p>
                  </a:txBody>
                  <a:tcPr>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200" dirty="0"/>
                        <a:t>2</a:t>
                      </a:r>
                      <a:endParaRPr lang="en-AU" sz="12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200" dirty="0"/>
                        <a:t>13</a:t>
                      </a:r>
                      <a:endParaRPr lang="en-AU" sz="12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200" dirty="0"/>
                        <a:t>24</a:t>
                      </a:r>
                      <a:endParaRPr lang="en-AU" sz="12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200" dirty="0"/>
                        <a:t>37</a:t>
                      </a:r>
                      <a:endParaRPr lang="en-AU" sz="12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0</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7</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30</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752186029"/>
                  </a:ext>
                </a:extLst>
              </a:tr>
            </a:tbl>
          </a:graphicData>
        </a:graphic>
      </p:graphicFrame>
      <p:sp>
        <p:nvSpPr>
          <p:cNvPr id="3" name="TextBox 2">
            <a:extLst>
              <a:ext uri="{FF2B5EF4-FFF2-40B4-BE49-F238E27FC236}">
                <a16:creationId xmlns:a16="http://schemas.microsoft.com/office/drawing/2014/main" id="{82AE291B-65BF-4047-A4F1-CA93B3F468FA}"/>
              </a:ext>
            </a:extLst>
          </p:cNvPr>
          <p:cNvSpPr txBox="1"/>
          <p:nvPr/>
        </p:nvSpPr>
        <p:spPr>
          <a:xfrm>
            <a:off x="5842000" y="6759623"/>
            <a:ext cx="4619969" cy="230832"/>
          </a:xfrm>
          <a:prstGeom prst="rect">
            <a:avLst/>
          </a:prstGeom>
          <a:noFill/>
        </p:spPr>
        <p:txBody>
          <a:bodyPr wrap="square" rtlCol="0">
            <a:spAutoFit/>
          </a:bodyPr>
          <a:lstStyle/>
          <a:p>
            <a:r>
              <a:rPr lang="en-US" sz="900" dirty="0"/>
              <a:t>*Each organisation may represent multiple participant types (e.g. generator and retailer)</a:t>
            </a:r>
            <a:endParaRPr lang="en-AU" sz="900" dirty="0"/>
          </a:p>
        </p:txBody>
      </p:sp>
      <p:sp>
        <p:nvSpPr>
          <p:cNvPr id="6" name="TextBox 5">
            <a:extLst>
              <a:ext uri="{FF2B5EF4-FFF2-40B4-BE49-F238E27FC236}">
                <a16:creationId xmlns:a16="http://schemas.microsoft.com/office/drawing/2014/main" id="{3EB04F78-32A4-436D-8A0E-0F015AF54B09}"/>
              </a:ext>
            </a:extLst>
          </p:cNvPr>
          <p:cNvSpPr txBox="1"/>
          <p:nvPr/>
        </p:nvSpPr>
        <p:spPr>
          <a:xfrm>
            <a:off x="386080" y="1573789"/>
            <a:ext cx="3697361" cy="261610"/>
          </a:xfrm>
          <a:prstGeom prst="rect">
            <a:avLst/>
          </a:prstGeom>
          <a:noFill/>
        </p:spPr>
        <p:txBody>
          <a:bodyPr wrap="square" rtlCol="0">
            <a:spAutoFit/>
          </a:bodyPr>
          <a:lstStyle/>
          <a:p>
            <a:r>
              <a:rPr lang="en-AU" sz="1100" b="1" dirty="0"/>
              <a:t>Table 2: Summary of responses (i)</a:t>
            </a:r>
          </a:p>
        </p:txBody>
      </p:sp>
    </p:spTree>
    <p:extLst>
      <p:ext uri="{BB962C8B-B14F-4D97-AF65-F5344CB8AC3E}">
        <p14:creationId xmlns:p14="http://schemas.microsoft.com/office/powerpoint/2010/main" val="27621789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0259D-7F4F-4DA4-80EE-C53326279C4B}"/>
              </a:ext>
            </a:extLst>
          </p:cNvPr>
          <p:cNvSpPr>
            <a:spLocks noGrp="1"/>
          </p:cNvSpPr>
          <p:nvPr>
            <p:ph type="title"/>
          </p:nvPr>
        </p:nvSpPr>
        <p:spPr/>
        <p:txBody>
          <a:bodyPr/>
          <a:lstStyle/>
          <a:p>
            <a:r>
              <a:rPr lang="en-US" dirty="0"/>
              <a:t>Results - Summary of responses, by participant type (2)</a:t>
            </a:r>
            <a:endParaRPr lang="en-AU" dirty="0"/>
          </a:p>
        </p:txBody>
      </p:sp>
      <p:sp>
        <p:nvSpPr>
          <p:cNvPr id="4" name="Slide Number Placeholder 3">
            <a:extLst>
              <a:ext uri="{FF2B5EF4-FFF2-40B4-BE49-F238E27FC236}">
                <a16:creationId xmlns:a16="http://schemas.microsoft.com/office/drawing/2014/main" id="{41F486AD-E367-4B57-8D82-CACEF0C24099}"/>
              </a:ext>
            </a:extLst>
          </p:cNvPr>
          <p:cNvSpPr>
            <a:spLocks noGrp="1"/>
          </p:cNvSpPr>
          <p:nvPr>
            <p:ph type="sldNum" sz="quarter" idx="12"/>
          </p:nvPr>
        </p:nvSpPr>
        <p:spPr/>
        <p:txBody>
          <a:bodyPr/>
          <a:lstStyle/>
          <a:p>
            <a:fld id="{4EC81F68-4976-451A-B2E9-79BCBD2F70CC}" type="slidenum">
              <a:rPr lang="en-AU" smtClean="0"/>
              <a:t>39</a:t>
            </a:fld>
            <a:endParaRPr lang="en-AU" dirty="0"/>
          </a:p>
        </p:txBody>
      </p:sp>
      <p:graphicFrame>
        <p:nvGraphicFramePr>
          <p:cNvPr id="5" name="Table 5">
            <a:extLst>
              <a:ext uri="{FF2B5EF4-FFF2-40B4-BE49-F238E27FC236}">
                <a16:creationId xmlns:a16="http://schemas.microsoft.com/office/drawing/2014/main" id="{F90CBA6E-C15D-476F-87CB-CAF5EA1BB67F}"/>
              </a:ext>
            </a:extLst>
          </p:cNvPr>
          <p:cNvGraphicFramePr>
            <a:graphicFrameLocks noGrp="1"/>
          </p:cNvGraphicFramePr>
          <p:nvPr/>
        </p:nvGraphicFramePr>
        <p:xfrm>
          <a:off x="386080" y="1795462"/>
          <a:ext cx="10072370" cy="4617720"/>
        </p:xfrm>
        <a:graphic>
          <a:graphicData uri="http://schemas.openxmlformats.org/drawingml/2006/table">
            <a:tbl>
              <a:tblPr firstRow="1" bandRow="1">
                <a:tableStyleId>{5C22544A-7EE6-4342-B048-85BDC9FD1C3A}</a:tableStyleId>
              </a:tblPr>
              <a:tblGrid>
                <a:gridCol w="1266402">
                  <a:extLst>
                    <a:ext uri="{9D8B030D-6E8A-4147-A177-3AD203B41FA5}">
                      <a16:colId xmlns:a16="http://schemas.microsoft.com/office/drawing/2014/main" val="3121766291"/>
                    </a:ext>
                  </a:extLst>
                </a:gridCol>
                <a:gridCol w="1107000">
                  <a:extLst>
                    <a:ext uri="{9D8B030D-6E8A-4147-A177-3AD203B41FA5}">
                      <a16:colId xmlns:a16="http://schemas.microsoft.com/office/drawing/2014/main" val="2647740730"/>
                    </a:ext>
                  </a:extLst>
                </a:gridCol>
                <a:gridCol w="962371">
                  <a:extLst>
                    <a:ext uri="{9D8B030D-6E8A-4147-A177-3AD203B41FA5}">
                      <a16:colId xmlns:a16="http://schemas.microsoft.com/office/drawing/2014/main" val="2011076169"/>
                    </a:ext>
                  </a:extLst>
                </a:gridCol>
                <a:gridCol w="962371">
                  <a:extLst>
                    <a:ext uri="{9D8B030D-6E8A-4147-A177-3AD203B41FA5}">
                      <a16:colId xmlns:a16="http://schemas.microsoft.com/office/drawing/2014/main" val="2798786492"/>
                    </a:ext>
                  </a:extLst>
                </a:gridCol>
                <a:gridCol w="962371">
                  <a:extLst>
                    <a:ext uri="{9D8B030D-6E8A-4147-A177-3AD203B41FA5}">
                      <a16:colId xmlns:a16="http://schemas.microsoft.com/office/drawing/2014/main" val="3587561801"/>
                    </a:ext>
                  </a:extLst>
                </a:gridCol>
                <a:gridCol w="962371">
                  <a:extLst>
                    <a:ext uri="{9D8B030D-6E8A-4147-A177-3AD203B41FA5}">
                      <a16:colId xmlns:a16="http://schemas.microsoft.com/office/drawing/2014/main" val="2201021315"/>
                    </a:ext>
                  </a:extLst>
                </a:gridCol>
                <a:gridCol w="962371">
                  <a:extLst>
                    <a:ext uri="{9D8B030D-6E8A-4147-A177-3AD203B41FA5}">
                      <a16:colId xmlns:a16="http://schemas.microsoft.com/office/drawing/2014/main" val="195699042"/>
                    </a:ext>
                  </a:extLst>
                </a:gridCol>
                <a:gridCol w="962371">
                  <a:extLst>
                    <a:ext uri="{9D8B030D-6E8A-4147-A177-3AD203B41FA5}">
                      <a16:colId xmlns:a16="http://schemas.microsoft.com/office/drawing/2014/main" val="2502337554"/>
                    </a:ext>
                  </a:extLst>
                </a:gridCol>
                <a:gridCol w="962371">
                  <a:extLst>
                    <a:ext uri="{9D8B030D-6E8A-4147-A177-3AD203B41FA5}">
                      <a16:colId xmlns:a16="http://schemas.microsoft.com/office/drawing/2014/main" val="28731036"/>
                    </a:ext>
                  </a:extLst>
                </a:gridCol>
                <a:gridCol w="962371">
                  <a:extLst>
                    <a:ext uri="{9D8B030D-6E8A-4147-A177-3AD203B41FA5}">
                      <a16:colId xmlns:a16="http://schemas.microsoft.com/office/drawing/2014/main" val="2147337827"/>
                    </a:ext>
                  </a:extLst>
                </a:gridCol>
              </a:tblGrid>
              <a:tr h="356453">
                <a:tc>
                  <a:txBody>
                    <a:bodyPr/>
                    <a:lstStyle/>
                    <a:p>
                      <a:endParaRPr lang="en-AU"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t>Total respondents</a:t>
                      </a:r>
                      <a:endParaRPr lang="en-AU"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en-US" sz="1200" dirty="0"/>
                        <a:t>Intention to deliver or receive metering data in sub-multiples of trading interval</a:t>
                      </a:r>
                      <a:endParaRPr lang="en-A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AU" dirty="0"/>
                    </a:p>
                  </a:txBody>
                  <a:tcPr/>
                </a:tc>
                <a:tc gridSpan="2">
                  <a:txBody>
                    <a:bodyPr/>
                    <a:lstStyle/>
                    <a:p>
                      <a:r>
                        <a:rPr lang="en-US" sz="1200" dirty="0"/>
                        <a:t>Capability to aggregate metering data </a:t>
                      </a:r>
                      <a:r>
                        <a:rPr lang="en-AU" sz="1200" dirty="0"/>
                        <a:t>(e.g. 5 to 30 or 15-minute intervals)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AU" dirty="0"/>
                    </a:p>
                  </a:txBody>
                  <a:tcPr/>
                </a:tc>
                <a:tc gridSpan="2">
                  <a:txBody>
                    <a:bodyPr/>
                    <a:lstStyle/>
                    <a:p>
                      <a:r>
                        <a:rPr lang="en-US" sz="1200" dirty="0"/>
                        <a:t>Commencement of </a:t>
                      </a:r>
                      <a:r>
                        <a:rPr lang="en-AU" sz="1200" dirty="0"/>
                        <a:t>type 4 and 4A metering transition activities before 1 Oct 2021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AU"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en-US" sz="1200" dirty="0"/>
                        <a:t>Commencement of bidding during transition period (1 Apr 2021 to 1 Oct 2021)</a:t>
                      </a:r>
                      <a:endParaRPr lang="en-A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AU"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3092930"/>
                  </a:ext>
                </a:extLst>
              </a:tr>
              <a:tr h="370840">
                <a:tc>
                  <a:txBody>
                    <a:bodyPr/>
                    <a:lstStyle/>
                    <a:p>
                      <a:r>
                        <a:rPr lang="en-US" sz="1200" dirty="0"/>
                        <a:t>Participant type</a:t>
                      </a:r>
                      <a:endParaRPr lang="en-AU"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AU"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1200" dirty="0"/>
                        <a:t>Yes</a:t>
                      </a:r>
                      <a:endParaRPr lang="en-AU"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1200" dirty="0"/>
                        <a:t>No</a:t>
                      </a:r>
                      <a:endParaRPr lang="en-AU"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1200" dirty="0"/>
                        <a:t>Yes</a:t>
                      </a:r>
                      <a:endParaRPr lang="en-AU"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1200" dirty="0"/>
                        <a:t>No</a:t>
                      </a:r>
                      <a:endParaRPr lang="en-AU"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1200" dirty="0"/>
                        <a:t>Yes</a:t>
                      </a:r>
                      <a:endParaRPr lang="en-AU"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1200" dirty="0"/>
                        <a:t>No</a:t>
                      </a:r>
                      <a:endParaRPr lang="en-AU"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1200" dirty="0"/>
                        <a:t>Yes</a:t>
                      </a:r>
                      <a:endParaRPr lang="en-AU"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1200" dirty="0"/>
                        <a:t>No</a:t>
                      </a:r>
                      <a:endParaRPr lang="en-AU"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99597161"/>
                  </a:ext>
                </a:extLst>
              </a:tr>
              <a:tr h="370840">
                <a:tc>
                  <a:txBody>
                    <a:bodyPr/>
                    <a:lstStyle/>
                    <a:p>
                      <a:r>
                        <a:rPr lang="en-US" sz="1200" dirty="0"/>
                        <a:t>Generator</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15</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a:t>
                      </a:r>
                      <a:endParaRPr lang="en-AU" sz="1200" dirty="0"/>
                    </a:p>
                  </a:txBody>
                  <a:tcPr>
                    <a:lnR w="12700" cap="flat" cmpd="sng" algn="ctr">
                      <a:solidFill>
                        <a:schemeClr val="tx1"/>
                      </a:solidFill>
                      <a:prstDash val="solid"/>
                      <a:round/>
                      <a:headEnd type="none" w="med" len="med"/>
                      <a:tailEnd type="none" w="med" len="med"/>
                    </a:lnR>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13</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L w="12700" cap="flat" cmpd="sng" algn="ctr">
                      <a:solidFill>
                        <a:schemeClr val="tx1"/>
                      </a:solidFill>
                      <a:prstDash val="solid"/>
                      <a:round/>
                      <a:headEnd type="none" w="med" len="med"/>
                      <a:tailEnd type="none" w="med" len="med"/>
                    </a:ln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2</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98439154"/>
                  </a:ext>
                </a:extLst>
              </a:tr>
              <a:tr h="370840">
                <a:tc>
                  <a:txBody>
                    <a:bodyPr/>
                    <a:lstStyle/>
                    <a:p>
                      <a:r>
                        <a:rPr lang="en-US" sz="1200" dirty="0"/>
                        <a:t>Retailer</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15</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2</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13</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a:t>
                      </a:r>
                      <a:endParaRPr lang="en-AU" sz="12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06048682"/>
                  </a:ext>
                </a:extLst>
              </a:tr>
              <a:tr h="370840">
                <a:tc>
                  <a:txBody>
                    <a:bodyPr/>
                    <a:lstStyle/>
                    <a:p>
                      <a:r>
                        <a:rPr lang="en-US" sz="1200" dirty="0"/>
                        <a:t>DNSP</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9</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2</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7</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a:t>
                      </a:r>
                      <a:endParaRPr lang="en-AU" sz="12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85383171"/>
                  </a:ext>
                </a:extLst>
              </a:tr>
              <a:tr h="370840">
                <a:tc>
                  <a:txBody>
                    <a:bodyPr/>
                    <a:lstStyle/>
                    <a:p>
                      <a:r>
                        <a:rPr lang="en-US" sz="1200" dirty="0"/>
                        <a:t>TNSP</a:t>
                      </a:r>
                    </a:p>
                  </a:txBody>
                  <a:tcPr>
                    <a:lnL w="12700" cap="flat" cmpd="sng" algn="ctr">
                      <a:solidFill>
                        <a:schemeClr val="tx1"/>
                      </a:solidFill>
                      <a:prstDash val="solid"/>
                      <a:round/>
                      <a:headEnd type="none" w="med" len="med"/>
                      <a:tailEnd type="none" w="med" len="med"/>
                    </a:lnL>
                  </a:tcPr>
                </a:tc>
                <a:tc>
                  <a:txBody>
                    <a:bodyPr/>
                    <a:lstStyle/>
                    <a:p>
                      <a:pPr algn="ctr"/>
                      <a:r>
                        <a:rPr lang="en-US" sz="1200" dirty="0"/>
                        <a:t>3</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1</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2</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a:t>
                      </a:r>
                      <a:endParaRPr lang="en-AU" sz="12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24475521"/>
                  </a:ext>
                </a:extLst>
              </a:tr>
              <a:tr h="370840">
                <a:tc>
                  <a:txBody>
                    <a:bodyPr/>
                    <a:lstStyle/>
                    <a:p>
                      <a:r>
                        <a:rPr lang="en-US" sz="1200" dirty="0"/>
                        <a:t>MP</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13</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4</a:t>
                      </a:r>
                      <a:endParaRPr lang="en-AU" sz="1200" dirty="0"/>
                    </a:p>
                  </a:txBody>
                  <a:tcPr>
                    <a:lnL w="12700" cap="flat" cmpd="sng" algn="ctr">
                      <a:solidFill>
                        <a:schemeClr val="tx1"/>
                      </a:solidFill>
                      <a:prstDash val="solid"/>
                      <a:round/>
                      <a:headEnd type="none" w="med" len="med"/>
                      <a:tailEnd type="none" w="med" len="med"/>
                    </a:ln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9</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R w="12700" cap="flat" cmpd="sng" algn="ctr">
                      <a:solidFill>
                        <a:schemeClr val="tx1"/>
                      </a:solidFill>
                      <a:prstDash val="solid"/>
                      <a:round/>
                      <a:headEnd type="none" w="med" len="med"/>
                      <a:tailEnd type="none" w="med" len="med"/>
                    </a:lnR>
                  </a:tcPr>
                </a:tc>
                <a:tc>
                  <a:txBody>
                    <a:bodyPr/>
                    <a:lstStyle/>
                    <a:p>
                      <a:pPr algn="ctr"/>
                      <a:r>
                        <a:rPr lang="en-US" sz="1200" dirty="0"/>
                        <a:t>-</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a:t>
                      </a:r>
                      <a:endParaRPr lang="en-AU" sz="12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33600768"/>
                  </a:ext>
                </a:extLst>
              </a:tr>
              <a:tr h="370840">
                <a:tc>
                  <a:txBody>
                    <a:bodyPr/>
                    <a:lstStyle/>
                    <a:p>
                      <a:r>
                        <a:rPr lang="en-US" sz="1200" dirty="0"/>
                        <a:t>MDP</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12</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3</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9</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5</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7</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4</a:t>
                      </a:r>
                      <a:endParaRPr lang="en-AU" sz="1200" dirty="0"/>
                    </a:p>
                  </a:txBody>
                  <a:tcPr>
                    <a:lnL w="12700" cap="flat" cmpd="sng" algn="ctr">
                      <a:solidFill>
                        <a:schemeClr val="tx1"/>
                      </a:solidFill>
                      <a:prstDash val="solid"/>
                      <a:round/>
                      <a:headEnd type="none" w="med" len="med"/>
                      <a:tailEnd type="none" w="med" len="med"/>
                    </a:ln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8</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R w="12700" cap="flat" cmpd="sng" algn="ctr">
                      <a:solidFill>
                        <a:schemeClr val="tx1"/>
                      </a:solidFill>
                      <a:prstDash val="solid"/>
                      <a:round/>
                      <a:headEnd type="none" w="med" len="med"/>
                      <a:tailEnd type="none" w="med" len="med"/>
                    </a:lnR>
                  </a:tcPr>
                </a:tc>
                <a:tc>
                  <a:txBody>
                    <a:bodyPr/>
                    <a:lstStyle/>
                    <a:p>
                      <a:pPr algn="ctr"/>
                      <a:r>
                        <a:rPr lang="en-US" sz="1200" dirty="0"/>
                        <a:t>-</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a:t>
                      </a:r>
                      <a:endParaRPr lang="en-AU" sz="12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08059849"/>
                  </a:ext>
                </a:extLst>
              </a:tr>
              <a:tr h="370840">
                <a:tc>
                  <a:txBody>
                    <a:bodyPr/>
                    <a:lstStyle/>
                    <a:p>
                      <a:r>
                        <a:rPr lang="en-US" sz="1200" dirty="0"/>
                        <a:t>MC</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12</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3</a:t>
                      </a:r>
                      <a:endParaRPr lang="en-AU" sz="1200" dirty="0"/>
                    </a:p>
                  </a:txBody>
                  <a:tcPr>
                    <a:lnL w="12700" cap="flat" cmpd="sng" algn="ctr">
                      <a:solidFill>
                        <a:schemeClr val="tx1"/>
                      </a:solidFill>
                      <a:prstDash val="solid"/>
                      <a:round/>
                      <a:headEnd type="none" w="med" len="med"/>
                      <a:tailEnd type="none" w="med" len="med"/>
                    </a:ln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9</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R w="12700" cap="flat" cmpd="sng" algn="ctr">
                      <a:solidFill>
                        <a:schemeClr val="tx1"/>
                      </a:solidFill>
                      <a:prstDash val="solid"/>
                      <a:round/>
                      <a:headEnd type="none" w="med" len="med"/>
                      <a:tailEnd type="none" w="med" len="med"/>
                    </a:lnR>
                  </a:tcPr>
                </a:tc>
                <a:tc>
                  <a:txBody>
                    <a:bodyPr/>
                    <a:lstStyle/>
                    <a:p>
                      <a:pPr algn="ctr"/>
                      <a:r>
                        <a:rPr lang="en-US" sz="1200" dirty="0"/>
                        <a:t>-</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a:t>
                      </a:r>
                      <a:endParaRPr lang="en-AU" sz="12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06462728"/>
                  </a:ext>
                </a:extLst>
              </a:tr>
              <a:tr h="370840">
                <a:tc>
                  <a:txBody>
                    <a:bodyPr/>
                    <a:lstStyle/>
                    <a:p>
                      <a:r>
                        <a:rPr lang="en-US" sz="1200" dirty="0"/>
                        <a:t>All participants*</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79</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8</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31</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5</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7</a:t>
                      </a:r>
                      <a:endParaRPr lang="en-AU" sz="1200" dirty="0"/>
                    </a:p>
                  </a:txBody>
                  <a:tcPr>
                    <a:lnR w="12700" cap="flat" cmpd="sng" algn="ctr">
                      <a:solidFill>
                        <a:schemeClr val="tx1"/>
                      </a:solidFill>
                      <a:prstDash val="solid"/>
                      <a:round/>
                      <a:headEnd type="none" w="med" len="med"/>
                      <a:tailEnd type="none" w="med" len="med"/>
                    </a:lnR>
                  </a:tcPr>
                </a:tc>
                <a:tc>
                  <a:txBody>
                    <a:bodyPr/>
                    <a:lstStyle/>
                    <a:p>
                      <a:pPr algn="ctr"/>
                      <a:r>
                        <a:rPr lang="en-US" sz="1200" dirty="0"/>
                        <a:t>11</a:t>
                      </a:r>
                      <a:endParaRPr lang="en-AU" sz="1200" dirty="0"/>
                    </a:p>
                  </a:txBody>
                  <a:tcPr>
                    <a:lnL w="12700" cap="flat" cmpd="sng" algn="ctr">
                      <a:solidFill>
                        <a:schemeClr val="tx1"/>
                      </a:solidFill>
                      <a:prstDash val="solid"/>
                      <a:round/>
                      <a:headEnd type="none" w="med" len="med"/>
                      <a:tailEnd type="none" w="med" len="med"/>
                    </a:ln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26</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R w="12700" cap="flat" cmpd="sng" algn="ctr">
                      <a:solidFill>
                        <a:schemeClr val="tx1"/>
                      </a:solidFill>
                      <a:prstDash val="solid"/>
                      <a:round/>
                      <a:headEnd type="none" w="med" len="med"/>
                      <a:tailEnd type="none" w="med" len="med"/>
                    </a:lnR>
                  </a:tcPr>
                </a:tc>
                <a:tc>
                  <a:txBody>
                    <a:bodyPr/>
                    <a:lstStyle/>
                    <a:p>
                      <a:pPr algn="ctr"/>
                      <a:r>
                        <a:rPr lang="en-US" sz="1200" dirty="0"/>
                        <a:t>13</a:t>
                      </a:r>
                      <a:endParaRPr lang="en-AU" sz="1200" dirty="0"/>
                    </a:p>
                  </a:txBody>
                  <a:tcPr>
                    <a:lnL w="12700" cap="flat" cmpd="sng" algn="ctr">
                      <a:solidFill>
                        <a:schemeClr val="tx1"/>
                      </a:solidFill>
                      <a:prstDash val="solid"/>
                      <a:round/>
                      <a:headEnd type="none" w="med" len="med"/>
                      <a:tailEnd type="none" w="med" len="med"/>
                    </a:lnL>
                  </a:tcPr>
                </a:tc>
                <a:tc>
                  <a:txBody>
                    <a:bodyPr/>
                    <a:lstStyle/>
                    <a:p>
                      <a:pPr algn="ctr"/>
                      <a:r>
                        <a:rPr lang="en-US" sz="1200" dirty="0"/>
                        <a:t>2</a:t>
                      </a:r>
                      <a:endParaRPr lang="en-AU" sz="12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38734193"/>
                  </a:ext>
                </a:extLst>
              </a:tr>
              <a:tr h="370840">
                <a:tc>
                  <a:txBody>
                    <a:bodyPr/>
                    <a:lstStyle/>
                    <a:p>
                      <a:r>
                        <a:rPr lang="en-US" sz="1200" dirty="0"/>
                        <a:t>All organisations*</a:t>
                      </a:r>
                      <a:endParaRPr lang="en-AU" sz="12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200" dirty="0"/>
                        <a:t>37</a:t>
                      </a:r>
                      <a:endParaRPr lang="en-AU" sz="12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200" dirty="0"/>
                        <a:t>6</a:t>
                      </a:r>
                      <a:endParaRPr lang="en-AU" sz="12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200" dirty="0"/>
                        <a:t>25</a:t>
                      </a:r>
                      <a:endParaRPr lang="en-AU" sz="12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200" dirty="0"/>
                        <a:t>5</a:t>
                      </a:r>
                      <a:endParaRPr lang="en-AU" sz="12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200" dirty="0"/>
                        <a:t>7</a:t>
                      </a:r>
                      <a:endParaRPr lang="en-AU" sz="12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200" dirty="0"/>
                        <a:t>4</a:t>
                      </a:r>
                      <a:endParaRPr lang="en-AU" sz="12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10</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13</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222324"/>
                          </a:solidFill>
                          <a:effectLst/>
                          <a:uLnTx/>
                          <a:uFillTx/>
                          <a:latin typeface="Segoe UI Semilight"/>
                          <a:ea typeface="+mn-ea"/>
                          <a:cs typeface="+mn-cs"/>
                        </a:rPr>
                        <a:t>2</a:t>
                      </a:r>
                      <a:endParaRPr kumimoji="0" lang="en-AU" sz="1200" b="0" i="0" u="none" strike="noStrike" kern="1200" cap="none" spc="0" normalizeH="0" baseline="0" noProof="0" dirty="0">
                        <a:ln>
                          <a:noFill/>
                        </a:ln>
                        <a:solidFill>
                          <a:srgbClr val="222324"/>
                        </a:solidFill>
                        <a:effectLst/>
                        <a:uLnTx/>
                        <a:uFillTx/>
                        <a:latin typeface="Segoe UI Semilight"/>
                        <a:ea typeface="+mn-ea"/>
                        <a:cs typeface="+mn-cs"/>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752186029"/>
                  </a:ext>
                </a:extLst>
              </a:tr>
            </a:tbl>
          </a:graphicData>
        </a:graphic>
      </p:graphicFrame>
      <p:sp>
        <p:nvSpPr>
          <p:cNvPr id="3" name="TextBox 2">
            <a:extLst>
              <a:ext uri="{FF2B5EF4-FFF2-40B4-BE49-F238E27FC236}">
                <a16:creationId xmlns:a16="http://schemas.microsoft.com/office/drawing/2014/main" id="{82AE291B-65BF-4047-A4F1-CA93B3F468FA}"/>
              </a:ext>
            </a:extLst>
          </p:cNvPr>
          <p:cNvSpPr txBox="1"/>
          <p:nvPr/>
        </p:nvSpPr>
        <p:spPr>
          <a:xfrm>
            <a:off x="5842000" y="6424343"/>
            <a:ext cx="4619969" cy="230832"/>
          </a:xfrm>
          <a:prstGeom prst="rect">
            <a:avLst/>
          </a:prstGeom>
          <a:noFill/>
        </p:spPr>
        <p:txBody>
          <a:bodyPr wrap="square" rtlCol="0">
            <a:spAutoFit/>
          </a:bodyPr>
          <a:lstStyle/>
          <a:p>
            <a:r>
              <a:rPr lang="en-US" sz="900" dirty="0"/>
              <a:t>*Each organisation may represent multiple participant types (e.g. generator and retailer)</a:t>
            </a:r>
            <a:endParaRPr lang="en-AU" sz="900" dirty="0"/>
          </a:p>
        </p:txBody>
      </p:sp>
      <p:sp>
        <p:nvSpPr>
          <p:cNvPr id="7" name="TextBox 6">
            <a:extLst>
              <a:ext uri="{FF2B5EF4-FFF2-40B4-BE49-F238E27FC236}">
                <a16:creationId xmlns:a16="http://schemas.microsoft.com/office/drawing/2014/main" id="{677416F9-9F2D-41C1-BB92-EC1E70A2353B}"/>
              </a:ext>
            </a:extLst>
          </p:cNvPr>
          <p:cNvSpPr txBox="1"/>
          <p:nvPr/>
        </p:nvSpPr>
        <p:spPr>
          <a:xfrm>
            <a:off x="386080" y="1576902"/>
            <a:ext cx="3697361" cy="261610"/>
          </a:xfrm>
          <a:prstGeom prst="rect">
            <a:avLst/>
          </a:prstGeom>
          <a:noFill/>
        </p:spPr>
        <p:txBody>
          <a:bodyPr wrap="square" rtlCol="0">
            <a:spAutoFit/>
          </a:bodyPr>
          <a:lstStyle/>
          <a:p>
            <a:r>
              <a:rPr lang="en-AU" sz="1100" b="1" dirty="0"/>
              <a:t>Table 3: Summary of responses (ii)</a:t>
            </a:r>
          </a:p>
        </p:txBody>
      </p:sp>
    </p:spTree>
    <p:extLst>
      <p:ext uri="{BB962C8B-B14F-4D97-AF65-F5344CB8AC3E}">
        <p14:creationId xmlns:p14="http://schemas.microsoft.com/office/powerpoint/2010/main" val="132918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FA08-543E-40ED-A41F-A1779109AD1F}"/>
              </a:ext>
            </a:extLst>
          </p:cNvPr>
          <p:cNvSpPr>
            <a:spLocks noGrp="1"/>
          </p:cNvSpPr>
          <p:nvPr>
            <p:ph type="title"/>
          </p:nvPr>
        </p:nvSpPr>
        <p:spPr>
          <a:xfrm>
            <a:off x="206546" y="150494"/>
            <a:ext cx="9050187" cy="1310695"/>
          </a:xfrm>
        </p:spPr>
        <p:txBody>
          <a:bodyPr/>
          <a:lstStyle/>
          <a:p>
            <a:r>
              <a:rPr lang="en-AU" dirty="0"/>
              <a:t>Consolidated meeting actions(1/2)</a:t>
            </a:r>
          </a:p>
        </p:txBody>
      </p:sp>
      <p:graphicFrame>
        <p:nvGraphicFramePr>
          <p:cNvPr id="5" name="Table 5">
            <a:extLst>
              <a:ext uri="{FF2B5EF4-FFF2-40B4-BE49-F238E27FC236}">
                <a16:creationId xmlns:a16="http://schemas.microsoft.com/office/drawing/2014/main" id="{546710C8-5B4C-4E88-B704-70ECB5A2F43B}"/>
              </a:ext>
            </a:extLst>
          </p:cNvPr>
          <p:cNvGraphicFramePr>
            <a:graphicFrameLocks noGrp="1"/>
          </p:cNvGraphicFramePr>
          <p:nvPr>
            <p:ph idx="1"/>
            <p:extLst>
              <p:ext uri="{D42A27DB-BD31-4B8C-83A1-F6EECF244321}">
                <p14:modId xmlns:p14="http://schemas.microsoft.com/office/powerpoint/2010/main" val="1053105339"/>
              </p:ext>
            </p:extLst>
          </p:nvPr>
        </p:nvGraphicFramePr>
        <p:xfrm>
          <a:off x="-1" y="1470976"/>
          <a:ext cx="10691814" cy="5430142"/>
        </p:xfrm>
        <a:graphic>
          <a:graphicData uri="http://schemas.openxmlformats.org/drawingml/2006/table">
            <a:tbl>
              <a:tblPr firstRow="1" bandRow="1">
                <a:tableStyleId>{5C22544A-7EE6-4342-B048-85BDC9FD1C3A}</a:tableStyleId>
              </a:tblPr>
              <a:tblGrid>
                <a:gridCol w="389712">
                  <a:extLst>
                    <a:ext uri="{9D8B030D-6E8A-4147-A177-3AD203B41FA5}">
                      <a16:colId xmlns:a16="http://schemas.microsoft.com/office/drawing/2014/main" val="4224352161"/>
                    </a:ext>
                  </a:extLst>
                </a:gridCol>
                <a:gridCol w="1839139">
                  <a:extLst>
                    <a:ext uri="{9D8B030D-6E8A-4147-A177-3AD203B41FA5}">
                      <a16:colId xmlns:a16="http://schemas.microsoft.com/office/drawing/2014/main" val="1709645146"/>
                    </a:ext>
                  </a:extLst>
                </a:gridCol>
                <a:gridCol w="6118737">
                  <a:extLst>
                    <a:ext uri="{9D8B030D-6E8A-4147-A177-3AD203B41FA5}">
                      <a16:colId xmlns:a16="http://schemas.microsoft.com/office/drawing/2014/main" val="2340700870"/>
                    </a:ext>
                  </a:extLst>
                </a:gridCol>
                <a:gridCol w="1356852">
                  <a:extLst>
                    <a:ext uri="{9D8B030D-6E8A-4147-A177-3AD203B41FA5}">
                      <a16:colId xmlns:a16="http://schemas.microsoft.com/office/drawing/2014/main" val="3290392273"/>
                    </a:ext>
                  </a:extLst>
                </a:gridCol>
                <a:gridCol w="987374">
                  <a:extLst>
                    <a:ext uri="{9D8B030D-6E8A-4147-A177-3AD203B41FA5}">
                      <a16:colId xmlns:a16="http://schemas.microsoft.com/office/drawing/2014/main" val="3085152196"/>
                    </a:ext>
                  </a:extLst>
                </a:gridCol>
              </a:tblGrid>
              <a:tr h="370840">
                <a:tc>
                  <a:txBody>
                    <a:bodyPr/>
                    <a:lstStyle/>
                    <a:p>
                      <a:pPr algn="ctr"/>
                      <a:r>
                        <a:rPr lang="en-AU" sz="1500" dirty="0"/>
                        <a:t>#</a:t>
                      </a:r>
                    </a:p>
                  </a:txBody>
                  <a:tcPr/>
                </a:tc>
                <a:tc>
                  <a:txBody>
                    <a:bodyPr/>
                    <a:lstStyle/>
                    <a:p>
                      <a:pPr algn="ctr"/>
                      <a:r>
                        <a:rPr lang="en-AU" sz="1500" dirty="0"/>
                        <a:t>Topic</a:t>
                      </a:r>
                    </a:p>
                  </a:txBody>
                  <a:tcPr/>
                </a:tc>
                <a:tc>
                  <a:txBody>
                    <a:bodyPr/>
                    <a:lstStyle/>
                    <a:p>
                      <a:pPr algn="ctr"/>
                      <a:r>
                        <a:rPr lang="en-AU" sz="1500" dirty="0"/>
                        <a:t>Action</a:t>
                      </a:r>
                    </a:p>
                  </a:txBody>
                  <a:tcPr/>
                </a:tc>
                <a:tc>
                  <a:txBody>
                    <a:bodyPr/>
                    <a:lstStyle/>
                    <a:p>
                      <a:pPr algn="ctr"/>
                      <a:r>
                        <a:rPr lang="en-AU" sz="1500" dirty="0"/>
                        <a:t>Responsibility</a:t>
                      </a:r>
                    </a:p>
                  </a:txBody>
                  <a:tcPr/>
                </a:tc>
                <a:tc>
                  <a:txBody>
                    <a:bodyPr/>
                    <a:lstStyle/>
                    <a:p>
                      <a:pPr algn="ctr"/>
                      <a:r>
                        <a:rPr lang="en-AU" sz="1500" dirty="0"/>
                        <a:t>Due date</a:t>
                      </a:r>
                    </a:p>
                  </a:txBody>
                  <a:tcPr/>
                </a:tc>
                <a:extLst>
                  <a:ext uri="{0D108BD9-81ED-4DB2-BD59-A6C34878D82A}">
                    <a16:rowId xmlns:a16="http://schemas.microsoft.com/office/drawing/2014/main" val="2042621054"/>
                  </a:ext>
                </a:extLst>
              </a:tr>
              <a:tr h="370840">
                <a:tc>
                  <a:txBody>
                    <a:bodyPr/>
                    <a:lstStyle/>
                    <a:p>
                      <a:pPr algn="ctr"/>
                      <a:r>
                        <a:rPr lang="en-AU" sz="1500" dirty="0"/>
                        <a:t>1</a:t>
                      </a:r>
                    </a:p>
                  </a:txBody>
                  <a:tcPr anchor="ctr"/>
                </a:tc>
                <a:tc>
                  <a:txBody>
                    <a:bodyPr/>
                    <a:lstStyle/>
                    <a:p>
                      <a:r>
                        <a:rPr lang="en-AU" sz="1500" dirty="0"/>
                        <a:t>Metering procedure update</a:t>
                      </a:r>
                    </a:p>
                  </a:txBody>
                  <a:tcPr/>
                </a:tc>
                <a:tc>
                  <a:txBody>
                    <a:bodyPr/>
                    <a:lstStyle/>
                    <a:p>
                      <a:r>
                        <a:rPr lang="en-AU" sz="1500" dirty="0"/>
                        <a:t>AEMO to confirm its MDM build assumptions against the list of potential procedural changes</a:t>
                      </a:r>
                    </a:p>
                  </a:txBody>
                  <a:tcPr/>
                </a:tc>
                <a:tc>
                  <a:txBody>
                    <a:bodyPr/>
                    <a:lstStyle/>
                    <a:p>
                      <a:pPr algn="ctr"/>
                      <a:r>
                        <a:rPr lang="en-AU" sz="1500" dirty="0"/>
                        <a:t>AEMO</a:t>
                      </a:r>
                    </a:p>
                  </a:txBody>
                  <a:tcPr/>
                </a:tc>
                <a:tc>
                  <a:txBody>
                    <a:bodyPr/>
                    <a:lstStyle/>
                    <a:p>
                      <a:pPr algn="ctr"/>
                      <a:r>
                        <a:rPr lang="en-AU" sz="1500" dirty="0"/>
                        <a:t>17 Aug 20</a:t>
                      </a:r>
                    </a:p>
                  </a:txBody>
                  <a:tcPr/>
                </a:tc>
                <a:extLst>
                  <a:ext uri="{0D108BD9-81ED-4DB2-BD59-A6C34878D82A}">
                    <a16:rowId xmlns:a16="http://schemas.microsoft.com/office/drawing/2014/main" val="3053827469"/>
                  </a:ext>
                </a:extLst>
              </a:tr>
              <a:tr h="370840">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500" dirty="0"/>
                        <a:t>2</a:t>
                      </a:r>
                    </a:p>
                  </a:txBody>
                  <a:tcPr anchor="ctr"/>
                </a:tc>
                <a:tc>
                  <a:txBody>
                    <a:bodyPr/>
                    <a:lstStyle/>
                    <a:p>
                      <a:pPr marL="0" marR="0" lvl="0" indent="0" algn="l" defTabSz="801929" rtl="0" eaLnBrk="1" fontAlgn="auto" latinLnBrk="0" hangingPunct="1">
                        <a:lnSpc>
                          <a:spcPct val="120000"/>
                        </a:lnSpc>
                        <a:spcBef>
                          <a:spcPts val="0"/>
                        </a:spcBef>
                        <a:spcAft>
                          <a:spcPts val="0"/>
                        </a:spcAft>
                        <a:buClrTx/>
                        <a:buSzTx/>
                        <a:buFont typeface="Arial" panose="020B0604020202020204" pitchFamily="34" charset="0"/>
                        <a:buNone/>
                        <a:tabLst/>
                        <a:defRPr/>
                      </a:pPr>
                      <a:r>
                        <a:rPr lang="en-AU" sz="1500" dirty="0"/>
                        <a:t>Metering procedure update</a:t>
                      </a:r>
                    </a:p>
                  </a:txBody>
                  <a:tcPr/>
                </a:tc>
                <a:tc>
                  <a:txBody>
                    <a:bodyPr/>
                    <a:lstStyle/>
                    <a:p>
                      <a:pPr marL="0" indent="0">
                        <a:lnSpc>
                          <a:spcPct val="120000"/>
                        </a:lnSpc>
                        <a:buFont typeface="Arial" panose="020B0604020202020204" pitchFamily="34" charset="0"/>
                        <a:buNone/>
                      </a:pPr>
                      <a:r>
                        <a:rPr lang="en-AU" sz="1500" dirty="0"/>
                        <a:t>AEMO to consider if any standing data updates will be required by participants where a particular procedure change is approved </a:t>
                      </a:r>
                    </a:p>
                  </a:txBody>
                  <a:tcPr/>
                </a:tc>
                <a:tc>
                  <a:txBody>
                    <a:bodyPr/>
                    <a:lstStyle/>
                    <a:p>
                      <a:pPr algn="ctr"/>
                      <a:r>
                        <a:rPr lang="en-AU" sz="1500" dirty="0"/>
                        <a:t>AEMO</a:t>
                      </a:r>
                    </a:p>
                  </a:txBody>
                  <a:tcPr/>
                </a:tc>
                <a:tc>
                  <a:txBody>
                    <a:bodyPr/>
                    <a:lstStyle/>
                    <a:p>
                      <a:pPr algn="ctr"/>
                      <a:r>
                        <a:rPr lang="en-AU" sz="1500" dirty="0"/>
                        <a:t>TBD</a:t>
                      </a:r>
                    </a:p>
                  </a:txBody>
                  <a:tcPr/>
                </a:tc>
                <a:extLst>
                  <a:ext uri="{0D108BD9-81ED-4DB2-BD59-A6C34878D82A}">
                    <a16:rowId xmlns:a16="http://schemas.microsoft.com/office/drawing/2014/main" val="1541268594"/>
                  </a:ext>
                </a:extLst>
              </a:tr>
              <a:tr h="370840">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endParaRPr lang="en-AU" sz="1500" dirty="0"/>
                    </a:p>
                  </a:txBody>
                  <a:tcPr anchor="ctr"/>
                </a:tc>
                <a:tc>
                  <a:txBody>
                    <a:bodyPr/>
                    <a:lstStyle/>
                    <a:p>
                      <a:pPr marL="0" marR="0" lvl="0" indent="0" algn="l" defTabSz="801929" rtl="0" eaLnBrk="1" fontAlgn="auto" latinLnBrk="0" hangingPunct="1">
                        <a:lnSpc>
                          <a:spcPct val="120000"/>
                        </a:lnSpc>
                        <a:spcBef>
                          <a:spcPts val="0"/>
                        </a:spcBef>
                        <a:spcAft>
                          <a:spcPts val="0"/>
                        </a:spcAft>
                        <a:buClrTx/>
                        <a:buSzTx/>
                        <a:buFontTx/>
                        <a:buNone/>
                        <a:tabLst/>
                        <a:defRPr/>
                      </a:pPr>
                      <a:r>
                        <a:rPr lang="en-AU" sz="1500" dirty="0"/>
                        <a:t>Metering procedure update</a:t>
                      </a:r>
                    </a:p>
                    <a:p>
                      <a:pPr marL="0" marR="0" lvl="0" indent="0" algn="l" defTabSz="801929" rtl="0" eaLnBrk="1" fontAlgn="auto" latinLnBrk="0" hangingPunct="1">
                        <a:lnSpc>
                          <a:spcPct val="120000"/>
                        </a:lnSpc>
                        <a:spcBef>
                          <a:spcPts val="0"/>
                        </a:spcBef>
                        <a:spcAft>
                          <a:spcPts val="0"/>
                        </a:spcAft>
                        <a:buClrTx/>
                        <a:buSzTx/>
                        <a:buFontTx/>
                        <a:buNone/>
                        <a:tabLst/>
                        <a:defRPr/>
                      </a:pPr>
                      <a:endParaRPr lang="en-AU" sz="1500" dirty="0"/>
                    </a:p>
                  </a:txBody>
                  <a:tcPr/>
                </a:tc>
                <a:tc>
                  <a:txBody>
                    <a:bodyPr/>
                    <a:lstStyle/>
                    <a:p>
                      <a:pPr marL="0" marR="0" lvl="0" indent="0" algn="l" defTabSz="801929" rtl="0" eaLnBrk="1" fontAlgn="auto" latinLnBrk="0" hangingPunct="1">
                        <a:lnSpc>
                          <a:spcPct val="120000"/>
                        </a:lnSpc>
                        <a:spcBef>
                          <a:spcPts val="0"/>
                        </a:spcBef>
                        <a:spcAft>
                          <a:spcPts val="0"/>
                        </a:spcAft>
                        <a:buClrTx/>
                        <a:buSzTx/>
                        <a:buFontTx/>
                        <a:buNone/>
                        <a:tabLst/>
                        <a:defRPr/>
                      </a:pPr>
                      <a:r>
                        <a:rPr lang="en-AU" sz="1500" dirty="0"/>
                        <a:t>AEMO to advise how to register for the regulatory roadmap workshop on Monday, 10 Aug 2020. </a:t>
                      </a:r>
                    </a:p>
                    <a:p>
                      <a:pPr marL="0" marR="0" lvl="0" indent="0" algn="l" defTabSz="801929" rtl="0" eaLnBrk="1" fontAlgn="auto" latinLnBrk="0" hangingPunct="1">
                        <a:lnSpc>
                          <a:spcPct val="120000"/>
                        </a:lnSpc>
                        <a:spcBef>
                          <a:spcPts val="0"/>
                        </a:spcBef>
                        <a:spcAft>
                          <a:spcPts val="0"/>
                        </a:spcAft>
                        <a:buClrTx/>
                        <a:buSzTx/>
                        <a:buFontTx/>
                        <a:buNone/>
                        <a:tabLst/>
                        <a:defRPr/>
                      </a:pPr>
                      <a:r>
                        <a:rPr lang="en-AU" sz="1500" b="1" dirty="0"/>
                        <a:t>RESPONSE: </a:t>
                      </a:r>
                      <a:r>
                        <a:rPr lang="en-AU" sz="1500" dirty="0"/>
                        <a:t>Those who wish to register, please contact </a:t>
                      </a:r>
                      <a:r>
                        <a:rPr lang="en-AU" sz="1500" dirty="0">
                          <a:hlinkClick r:id="rId3"/>
                        </a:rPr>
                        <a:t>StakeholderRelations@aemo.com.au</a:t>
                      </a:r>
                      <a:r>
                        <a:rPr lang="en-AU" sz="1500" dirty="0"/>
                        <a:t> </a:t>
                      </a:r>
                    </a:p>
                  </a:txBody>
                  <a:tcPr/>
                </a:tc>
                <a:tc>
                  <a:txBody>
                    <a:bodyPr/>
                    <a:lstStyle/>
                    <a:p>
                      <a:pPr algn="ctr"/>
                      <a:r>
                        <a:rPr lang="en-AU" sz="1500" dirty="0">
                          <a:solidFill>
                            <a:srgbClr val="FF0000"/>
                          </a:solidFill>
                        </a:rPr>
                        <a:t>AEMO</a:t>
                      </a:r>
                    </a:p>
                    <a:p>
                      <a:pPr algn="ctr"/>
                      <a:r>
                        <a:rPr lang="en-AU" sz="1500" dirty="0">
                          <a:solidFill>
                            <a:srgbClr val="FF0000"/>
                          </a:solidFill>
                        </a:rPr>
                        <a:t>(Complete)</a:t>
                      </a:r>
                    </a:p>
                    <a:p>
                      <a:pPr algn="ctr"/>
                      <a:endParaRPr lang="en-AU" sz="1500" dirty="0">
                        <a:solidFill>
                          <a:srgbClr val="FF0000"/>
                        </a:solidFill>
                      </a:endParaRPr>
                    </a:p>
                  </a:txBody>
                  <a:tcPr/>
                </a:tc>
                <a:tc>
                  <a:txBody>
                    <a:bodyPr/>
                    <a:lstStyle/>
                    <a:p>
                      <a:pPr algn="ctr"/>
                      <a:r>
                        <a:rPr lang="en-AU" sz="1500" dirty="0">
                          <a:solidFill>
                            <a:srgbClr val="FF0000"/>
                          </a:solidFill>
                        </a:rPr>
                        <a:t>4 Aug 20</a:t>
                      </a:r>
                    </a:p>
                  </a:txBody>
                  <a:tcPr/>
                </a:tc>
                <a:extLst>
                  <a:ext uri="{0D108BD9-81ED-4DB2-BD59-A6C34878D82A}">
                    <a16:rowId xmlns:a16="http://schemas.microsoft.com/office/drawing/2014/main" val="2270321199"/>
                  </a:ext>
                </a:extLst>
              </a:tr>
              <a:tr h="370840">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endParaRPr lang="en-AU" sz="1500" dirty="0"/>
                    </a:p>
                  </a:txBody>
                  <a:tcPr anchor="ctr"/>
                </a:tc>
                <a:tc>
                  <a:txBody>
                    <a:bodyPr/>
                    <a:lstStyle/>
                    <a:p>
                      <a:pPr marL="0" marR="0" lvl="0" indent="0" algn="l" defTabSz="801929" rtl="0" eaLnBrk="1" fontAlgn="auto" latinLnBrk="0" hangingPunct="1">
                        <a:lnSpc>
                          <a:spcPct val="120000"/>
                        </a:lnSpc>
                        <a:spcBef>
                          <a:spcPts val="0"/>
                        </a:spcBef>
                        <a:spcAft>
                          <a:spcPts val="0"/>
                        </a:spcAft>
                        <a:buClrTx/>
                        <a:buSzTx/>
                        <a:buFontTx/>
                        <a:buNone/>
                        <a:tabLst/>
                        <a:defRPr/>
                      </a:pPr>
                      <a:r>
                        <a:rPr lang="en-AU" sz="1500" dirty="0"/>
                        <a:t>Metering Transition Plan</a:t>
                      </a:r>
                    </a:p>
                  </a:txBody>
                  <a:tcPr/>
                </a:tc>
                <a:tc>
                  <a:txBody>
                    <a:bodyPr/>
                    <a:lstStyle/>
                    <a:p>
                      <a:pPr marL="0" marR="0" lvl="0" indent="0" algn="l" defTabSz="801929" rtl="0" eaLnBrk="1" fontAlgn="auto" latinLnBrk="0" hangingPunct="1">
                        <a:lnSpc>
                          <a:spcPct val="120000"/>
                        </a:lnSpc>
                        <a:spcBef>
                          <a:spcPts val="0"/>
                        </a:spcBef>
                        <a:spcAft>
                          <a:spcPts val="0"/>
                        </a:spcAft>
                        <a:buClrTx/>
                        <a:buSzTx/>
                        <a:buFontTx/>
                        <a:buNone/>
                        <a:tabLst/>
                        <a:defRPr/>
                      </a:pPr>
                      <a:r>
                        <a:rPr lang="en-AU" sz="1500" dirty="0"/>
                        <a:t>AEMO to consolidate and circulate an updated MTP, to allow for outcomes of this workshop</a:t>
                      </a:r>
                    </a:p>
                  </a:txBody>
                  <a:tcPr/>
                </a:tc>
                <a:tc>
                  <a:txBody>
                    <a:bodyPr/>
                    <a:lstStyle/>
                    <a:p>
                      <a:pPr algn="ctr"/>
                      <a:r>
                        <a:rPr lang="en-AU" sz="1500" dirty="0">
                          <a:solidFill>
                            <a:srgbClr val="FF0000"/>
                          </a:solidFill>
                        </a:rPr>
                        <a:t>AEMO</a:t>
                      </a:r>
                    </a:p>
                    <a:p>
                      <a:pPr algn="ctr"/>
                      <a:r>
                        <a:rPr lang="en-AU" sz="1500" dirty="0">
                          <a:solidFill>
                            <a:srgbClr val="FF0000"/>
                          </a:solidFill>
                        </a:rPr>
                        <a:t>(Complete)</a:t>
                      </a:r>
                    </a:p>
                  </a:txBody>
                  <a:tcPr/>
                </a:tc>
                <a:tc>
                  <a:txBody>
                    <a:bodyPr/>
                    <a:lstStyle/>
                    <a:p>
                      <a:pPr algn="ctr"/>
                      <a:r>
                        <a:rPr lang="en-AU" sz="1500" dirty="0">
                          <a:solidFill>
                            <a:srgbClr val="FF0000"/>
                          </a:solidFill>
                        </a:rPr>
                        <a:t>3 Aug 20</a:t>
                      </a:r>
                    </a:p>
                  </a:txBody>
                  <a:tcPr/>
                </a:tc>
                <a:extLst>
                  <a:ext uri="{0D108BD9-81ED-4DB2-BD59-A6C34878D82A}">
                    <a16:rowId xmlns:a16="http://schemas.microsoft.com/office/drawing/2014/main" val="2063147562"/>
                  </a:ext>
                </a:extLst>
              </a:tr>
              <a:tr h="370840">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500" dirty="0"/>
                        <a:t>3</a:t>
                      </a:r>
                    </a:p>
                  </a:txBody>
                  <a:tcPr anchor="ctr"/>
                </a:tc>
                <a:tc>
                  <a:txBody>
                    <a:bodyPr/>
                    <a:lstStyle/>
                    <a:p>
                      <a:pPr marL="0" marR="0" lvl="0" indent="0" algn="l" defTabSz="801929" rtl="0" eaLnBrk="1" fontAlgn="auto" latinLnBrk="0" hangingPunct="1">
                        <a:lnSpc>
                          <a:spcPct val="120000"/>
                        </a:lnSpc>
                        <a:spcBef>
                          <a:spcPts val="0"/>
                        </a:spcBef>
                        <a:spcAft>
                          <a:spcPts val="0"/>
                        </a:spcAft>
                        <a:buClrTx/>
                        <a:buSzTx/>
                        <a:buFontTx/>
                        <a:buNone/>
                        <a:tabLst/>
                        <a:defRPr/>
                      </a:pPr>
                      <a:r>
                        <a:rPr lang="en-AU" sz="1500" dirty="0"/>
                        <a:t>Metering Transition Plan</a:t>
                      </a:r>
                    </a:p>
                  </a:txBody>
                  <a:tcPr/>
                </a:tc>
                <a:tc>
                  <a:txBody>
                    <a:bodyPr/>
                    <a:lstStyle/>
                    <a:p>
                      <a:pPr marL="0" indent="0">
                        <a:lnSpc>
                          <a:spcPct val="120000"/>
                        </a:lnSpc>
                        <a:buFont typeface="Arial" panose="020B0604020202020204" pitchFamily="34" charset="0"/>
                        <a:buNone/>
                      </a:pPr>
                      <a:r>
                        <a:rPr lang="en-AU" sz="1500" dirty="0"/>
                        <a:t>TFG to provide feedback on any concerns with the updated transition start/end dates associated to Meter Installation &amp; Reconfiguration MTP activities. </a:t>
                      </a:r>
                    </a:p>
                  </a:txBody>
                  <a:tcPr/>
                </a:tc>
                <a:tc>
                  <a:txBody>
                    <a:bodyPr/>
                    <a:lstStyle/>
                    <a:p>
                      <a:pPr algn="ctr"/>
                      <a:r>
                        <a:rPr lang="en-AU" sz="1500" dirty="0"/>
                        <a:t>TFG</a:t>
                      </a:r>
                    </a:p>
                  </a:txBody>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500" dirty="0">
                          <a:solidFill>
                            <a:srgbClr val="FF0000"/>
                          </a:solidFill>
                        </a:rPr>
                        <a:t>7 Aug 20</a:t>
                      </a:r>
                    </a:p>
                    <a:p>
                      <a:pPr algn="ctr"/>
                      <a:endParaRPr lang="en-AU" sz="1500" dirty="0"/>
                    </a:p>
                  </a:txBody>
                  <a:tcPr/>
                </a:tc>
                <a:extLst>
                  <a:ext uri="{0D108BD9-81ED-4DB2-BD59-A6C34878D82A}">
                    <a16:rowId xmlns:a16="http://schemas.microsoft.com/office/drawing/2014/main" val="4187988574"/>
                  </a:ext>
                </a:extLst>
              </a:tr>
              <a:tr h="370840">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500" dirty="0"/>
                        <a:t>4</a:t>
                      </a:r>
                    </a:p>
                  </a:txBody>
                  <a:tcPr anchor="ctr"/>
                </a:tc>
                <a:tc>
                  <a:txBody>
                    <a:bodyPr/>
                    <a:lstStyle/>
                    <a:p>
                      <a:pPr marL="0" marR="0" lvl="0" indent="0" algn="l" defTabSz="801929" rtl="0" eaLnBrk="1" fontAlgn="auto" latinLnBrk="0" hangingPunct="1">
                        <a:lnSpc>
                          <a:spcPct val="120000"/>
                        </a:lnSpc>
                        <a:spcBef>
                          <a:spcPts val="0"/>
                        </a:spcBef>
                        <a:spcAft>
                          <a:spcPts val="0"/>
                        </a:spcAft>
                        <a:buClrTx/>
                        <a:buSzTx/>
                        <a:buFontTx/>
                        <a:buNone/>
                        <a:tabLst/>
                        <a:defRPr/>
                      </a:pPr>
                      <a:r>
                        <a:rPr lang="en-AU" sz="1500" dirty="0"/>
                        <a:t>Metering Transition Plan</a:t>
                      </a:r>
                    </a:p>
                  </a:txBody>
                  <a:tcPr/>
                </a:tc>
                <a:tc>
                  <a:txBody>
                    <a:bodyPr/>
                    <a:lstStyle/>
                    <a:p>
                      <a:pPr marL="0" indent="0">
                        <a:lnSpc>
                          <a:spcPct val="120000"/>
                        </a:lnSpc>
                        <a:buFont typeface="Arial" panose="020B0604020202020204" pitchFamily="34" charset="0"/>
                        <a:buNone/>
                      </a:pPr>
                      <a:r>
                        <a:rPr lang="en-AU" sz="1500" dirty="0"/>
                        <a:t>TFG to provide feedback on any concerns with the updated transition start/end dates associated to Meter Data Delivery MTP activities. </a:t>
                      </a:r>
                    </a:p>
                  </a:txBody>
                  <a:tcPr/>
                </a:tc>
                <a:tc>
                  <a:txBody>
                    <a:bodyPr/>
                    <a:lstStyle/>
                    <a:p>
                      <a:pPr algn="ctr"/>
                      <a:r>
                        <a:rPr lang="en-AU" sz="1500" dirty="0"/>
                        <a:t>TFG</a:t>
                      </a:r>
                    </a:p>
                  </a:txBody>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500" dirty="0">
                          <a:solidFill>
                            <a:srgbClr val="FF0000"/>
                          </a:solidFill>
                        </a:rPr>
                        <a:t>7 Aug 20</a:t>
                      </a:r>
                    </a:p>
                  </a:txBody>
                  <a:tcPr/>
                </a:tc>
                <a:extLst>
                  <a:ext uri="{0D108BD9-81ED-4DB2-BD59-A6C34878D82A}">
                    <a16:rowId xmlns:a16="http://schemas.microsoft.com/office/drawing/2014/main" val="2512153918"/>
                  </a:ext>
                </a:extLst>
              </a:tr>
              <a:tr h="370840">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500" dirty="0"/>
                        <a:t>5</a:t>
                      </a:r>
                    </a:p>
                  </a:txBody>
                  <a:tcPr anchor="ctr"/>
                </a:tc>
                <a:tc>
                  <a:txBody>
                    <a:bodyPr/>
                    <a:lstStyle/>
                    <a:p>
                      <a:pPr marL="0" marR="0" lvl="0" indent="0" algn="l" defTabSz="801929" rtl="0" eaLnBrk="1" fontAlgn="auto" latinLnBrk="0" hangingPunct="1">
                        <a:lnSpc>
                          <a:spcPct val="120000"/>
                        </a:lnSpc>
                        <a:spcBef>
                          <a:spcPts val="0"/>
                        </a:spcBef>
                        <a:spcAft>
                          <a:spcPts val="0"/>
                        </a:spcAft>
                        <a:buClrTx/>
                        <a:buSzTx/>
                        <a:buFont typeface="Arial" panose="020B0604020202020204" pitchFamily="34" charset="0"/>
                        <a:buNone/>
                        <a:tabLst/>
                        <a:defRPr/>
                      </a:pPr>
                      <a:r>
                        <a:rPr lang="en-AU" sz="1500" dirty="0"/>
                        <a:t>Metering Transition Plan</a:t>
                      </a:r>
                    </a:p>
                  </a:txBody>
                  <a:tcPr/>
                </a:tc>
                <a:tc>
                  <a:txBody>
                    <a:bodyPr/>
                    <a:lstStyle/>
                    <a:p>
                      <a:pPr marL="0" indent="0">
                        <a:lnSpc>
                          <a:spcPct val="120000"/>
                        </a:lnSpc>
                        <a:buFont typeface="Arial" panose="020B0604020202020204" pitchFamily="34" charset="0"/>
                        <a:buNone/>
                      </a:pPr>
                      <a:r>
                        <a:rPr lang="en-AU" sz="1500" dirty="0"/>
                        <a:t>TFG to provide feedback on any concerns with the updated transition start/end dates associated to Standing Data Management MTP activities. </a:t>
                      </a:r>
                    </a:p>
                  </a:txBody>
                  <a:tcPr/>
                </a:tc>
                <a:tc>
                  <a:txBody>
                    <a:bodyPr/>
                    <a:lstStyle/>
                    <a:p>
                      <a:pPr algn="ctr"/>
                      <a:r>
                        <a:rPr lang="en-AU" sz="1500" dirty="0"/>
                        <a:t>TFG</a:t>
                      </a:r>
                    </a:p>
                  </a:txBody>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500" dirty="0">
                          <a:solidFill>
                            <a:srgbClr val="FF0000"/>
                          </a:solidFill>
                        </a:rPr>
                        <a:t>7 Aug 20</a:t>
                      </a:r>
                    </a:p>
                  </a:txBody>
                  <a:tcPr/>
                </a:tc>
                <a:extLst>
                  <a:ext uri="{0D108BD9-81ED-4DB2-BD59-A6C34878D82A}">
                    <a16:rowId xmlns:a16="http://schemas.microsoft.com/office/drawing/2014/main" val="1560192596"/>
                  </a:ext>
                </a:extLst>
              </a:tr>
            </a:tbl>
          </a:graphicData>
        </a:graphic>
      </p:graphicFrame>
    </p:spTree>
    <p:extLst>
      <p:ext uri="{BB962C8B-B14F-4D97-AF65-F5344CB8AC3E}">
        <p14:creationId xmlns:p14="http://schemas.microsoft.com/office/powerpoint/2010/main" val="19623808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8E3E0-89E0-4660-B008-F550E2F419DF}"/>
              </a:ext>
            </a:extLst>
          </p:cNvPr>
          <p:cNvSpPr>
            <a:spLocks noGrp="1"/>
          </p:cNvSpPr>
          <p:nvPr>
            <p:ph type="title"/>
          </p:nvPr>
        </p:nvSpPr>
        <p:spPr/>
        <p:txBody>
          <a:bodyPr/>
          <a:lstStyle/>
          <a:p>
            <a:r>
              <a:rPr lang="en-AU" dirty="0"/>
              <a:t>Metering Transition responses</a:t>
            </a:r>
          </a:p>
        </p:txBody>
      </p:sp>
      <p:sp>
        <p:nvSpPr>
          <p:cNvPr id="3" name="Content Placeholder 2">
            <a:extLst>
              <a:ext uri="{FF2B5EF4-FFF2-40B4-BE49-F238E27FC236}">
                <a16:creationId xmlns:a16="http://schemas.microsoft.com/office/drawing/2014/main" id="{69A4A8F5-A32E-4A96-AB5E-6E07E145FC54}"/>
              </a:ext>
            </a:extLst>
          </p:cNvPr>
          <p:cNvSpPr>
            <a:spLocks noGrp="1"/>
          </p:cNvSpPr>
          <p:nvPr>
            <p:ph idx="1"/>
          </p:nvPr>
        </p:nvSpPr>
        <p:spPr/>
        <p:txBody>
          <a:bodyPr>
            <a:normAutofit fontScale="92500" lnSpcReduction="10000"/>
          </a:bodyPr>
          <a:lstStyle/>
          <a:p>
            <a:r>
              <a:rPr lang="en-AU" dirty="0"/>
              <a:t>Delivery of Metering Data in sub-intervals </a:t>
            </a:r>
          </a:p>
          <a:p>
            <a:pPr lvl="1"/>
            <a:r>
              <a:rPr lang="en-AU" dirty="0"/>
              <a:t>1 MDP, 3 retailers (2 with plans tbc), 2 network (1 only for NCONUML)</a:t>
            </a:r>
          </a:p>
          <a:p>
            <a:pPr lvl="1"/>
            <a:r>
              <a:rPr lang="en-AU" dirty="0"/>
              <a:t>For Discussion: </a:t>
            </a:r>
          </a:p>
          <a:p>
            <a:pPr lvl="2"/>
            <a:r>
              <a:rPr lang="en-AU" dirty="0"/>
              <a:t>intention of participants to process 5 minute metering data in line with MTP timeframes (Tranche 1 communicating 1 month prior to rule commencement)</a:t>
            </a:r>
          </a:p>
          <a:p>
            <a:pPr lvl="2"/>
            <a:r>
              <a:rPr lang="en-AU" dirty="0"/>
              <a:t>5 MS metering delivery “big bang” risk for MDP’s, Retailers</a:t>
            </a:r>
          </a:p>
          <a:p>
            <a:pPr lvl="2"/>
            <a:r>
              <a:rPr lang="en-AU" dirty="0"/>
              <a:t>MDP support for AEMO discussion on timing of 5 minute B2M delivery</a:t>
            </a:r>
          </a:p>
          <a:p>
            <a:r>
              <a:rPr lang="en-AU" dirty="0"/>
              <a:t>4 / 4A metering Data transition </a:t>
            </a:r>
          </a:p>
          <a:p>
            <a:pPr lvl="1"/>
            <a:r>
              <a:rPr lang="en-AU" dirty="0"/>
              <a:t>4 participants responded in affirmative:</a:t>
            </a:r>
          </a:p>
          <a:p>
            <a:pPr lvl="2"/>
            <a:r>
              <a:rPr lang="en-AU" dirty="0"/>
              <a:t>1 MDP will convert meters but continue to send 15/30 minute metering Data</a:t>
            </a:r>
          </a:p>
          <a:p>
            <a:pPr lvl="2"/>
            <a:r>
              <a:rPr lang="en-AU" dirty="0"/>
              <a:t>1 MDP – as per MTP supplied plan</a:t>
            </a:r>
          </a:p>
          <a:p>
            <a:pPr lvl="2"/>
            <a:r>
              <a:rPr lang="en-AU" dirty="0"/>
              <a:t>1 MDP – Q3 2021 – small subset of sample meters</a:t>
            </a:r>
          </a:p>
          <a:p>
            <a:pPr lvl="2"/>
            <a:r>
              <a:rPr lang="en-AU" dirty="0"/>
              <a:t>1 MDP- currently converting meters – data sent by 1 Dec 2022</a:t>
            </a:r>
          </a:p>
          <a:p>
            <a:pPr lvl="1"/>
            <a:r>
              <a:rPr lang="en-AU" dirty="0"/>
              <a:t>Discussion:</a:t>
            </a:r>
          </a:p>
          <a:p>
            <a:pPr lvl="2"/>
            <a:r>
              <a:rPr lang="en-AU" dirty="0"/>
              <a:t>Confirm this will be reflected in MTP plans included revised rollout plans from other participants</a:t>
            </a:r>
          </a:p>
          <a:p>
            <a:pPr lvl="2"/>
            <a:r>
              <a:rPr lang="en-AU" dirty="0"/>
              <a:t>Indicates no immediate bow wave of type 4 metering data </a:t>
            </a:r>
          </a:p>
          <a:p>
            <a:pPr lvl="2"/>
            <a:r>
              <a:rPr lang="en-AU" dirty="0"/>
              <a:t>Transaction volume management viewed as post Oct 2021 issue</a:t>
            </a:r>
          </a:p>
          <a:p>
            <a:endParaRPr lang="en-AU" dirty="0"/>
          </a:p>
        </p:txBody>
      </p:sp>
      <p:sp>
        <p:nvSpPr>
          <p:cNvPr id="4" name="Slide Number Placeholder 3">
            <a:extLst>
              <a:ext uri="{FF2B5EF4-FFF2-40B4-BE49-F238E27FC236}">
                <a16:creationId xmlns:a16="http://schemas.microsoft.com/office/drawing/2014/main" id="{3E884690-BB3A-482D-879A-D4530D80DE74}"/>
              </a:ext>
            </a:extLst>
          </p:cNvPr>
          <p:cNvSpPr>
            <a:spLocks noGrp="1"/>
          </p:cNvSpPr>
          <p:nvPr>
            <p:ph type="sldNum" sz="quarter" idx="12"/>
          </p:nvPr>
        </p:nvSpPr>
        <p:spPr/>
        <p:txBody>
          <a:bodyPr/>
          <a:lstStyle/>
          <a:p>
            <a:fld id="{4EC81F68-4976-451A-B2E9-79BCBD2F70CC}" type="slidenum">
              <a:rPr lang="en-AU" smtClean="0"/>
              <a:t>40</a:t>
            </a:fld>
            <a:endParaRPr lang="en-AU" dirty="0"/>
          </a:p>
        </p:txBody>
      </p:sp>
    </p:spTree>
    <p:extLst>
      <p:ext uri="{BB962C8B-B14F-4D97-AF65-F5344CB8AC3E}">
        <p14:creationId xmlns:p14="http://schemas.microsoft.com/office/powerpoint/2010/main" val="35866467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0E9E068-ED29-49F2-95E1-5974DE6F345B}"/>
              </a:ext>
            </a:extLst>
          </p:cNvPr>
          <p:cNvSpPr>
            <a:spLocks noGrp="1"/>
          </p:cNvSpPr>
          <p:nvPr>
            <p:ph type="sldNum" sz="quarter" idx="12"/>
          </p:nvPr>
        </p:nvSpPr>
        <p:spPr>
          <a:xfrm>
            <a:off x="9956751" y="7006699"/>
            <a:ext cx="505220" cy="402483"/>
          </a:xfrm>
        </p:spPr>
        <p:txBody>
          <a:bodyPr/>
          <a:lstStyle/>
          <a:p>
            <a:fld id="{4EC81F68-4976-451A-B2E9-79BCBD2F70CC}" type="slidenum">
              <a:rPr lang="en-AU" smtClean="0"/>
              <a:pPr/>
              <a:t>41</a:t>
            </a:fld>
            <a:endParaRPr lang="en-AU" dirty="0"/>
          </a:p>
        </p:txBody>
      </p:sp>
      <p:pic>
        <p:nvPicPr>
          <p:cNvPr id="9218" name="Picture 2">
            <a:extLst>
              <a:ext uri="{FF2B5EF4-FFF2-40B4-BE49-F238E27FC236}">
                <a16:creationId xmlns:a16="http://schemas.microsoft.com/office/drawing/2014/main" id="{B727C8A7-86ED-4061-9A9A-3E46806C07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5213" y="1898650"/>
            <a:ext cx="6019800" cy="3762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15616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Next steps and general questions</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t>Greg Minney</a:t>
            </a:r>
            <a:endParaRPr lang="en-AU" dirty="0">
              <a:latin typeface="Arial" panose="020B0604020202020204" pitchFamily="34" charset="0"/>
              <a:cs typeface="Arial" panose="020B0604020202020204" pitchFamily="34" charset="0"/>
            </a:endParaRP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6422759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328A6-33F7-4762-BA12-AF7813CE0C82}"/>
              </a:ext>
            </a:extLst>
          </p:cNvPr>
          <p:cNvSpPr>
            <a:spLocks noGrp="1"/>
          </p:cNvSpPr>
          <p:nvPr>
            <p:ph type="title"/>
          </p:nvPr>
        </p:nvSpPr>
        <p:spPr/>
        <p:txBody>
          <a:bodyPr/>
          <a:lstStyle/>
          <a:p>
            <a:r>
              <a:rPr lang="en-AU" dirty="0"/>
              <a:t>Reflection on session objective</a:t>
            </a:r>
          </a:p>
        </p:txBody>
      </p:sp>
      <p:sp>
        <p:nvSpPr>
          <p:cNvPr id="4" name="Slide Number Placeholder 3">
            <a:extLst>
              <a:ext uri="{FF2B5EF4-FFF2-40B4-BE49-F238E27FC236}">
                <a16:creationId xmlns:a16="http://schemas.microsoft.com/office/drawing/2014/main" id="{F077D403-58C2-4E2B-8639-F38BD6D6C22D}"/>
              </a:ext>
            </a:extLst>
          </p:cNvPr>
          <p:cNvSpPr>
            <a:spLocks noGrp="1"/>
          </p:cNvSpPr>
          <p:nvPr>
            <p:ph type="sldNum" sz="quarter" idx="12"/>
          </p:nvPr>
        </p:nvSpPr>
        <p:spPr/>
        <p:txBody>
          <a:bodyPr/>
          <a:lstStyle/>
          <a:p>
            <a:fld id="{4EC81F68-4976-451A-B2E9-79BCBD2F70CC}" type="slidenum">
              <a:rPr lang="en-AU" smtClean="0"/>
              <a:t>43</a:t>
            </a:fld>
            <a:endParaRPr lang="en-AU" dirty="0"/>
          </a:p>
        </p:txBody>
      </p:sp>
      <p:sp>
        <p:nvSpPr>
          <p:cNvPr id="7" name="Content Placeholder 2">
            <a:extLst>
              <a:ext uri="{FF2B5EF4-FFF2-40B4-BE49-F238E27FC236}">
                <a16:creationId xmlns:a16="http://schemas.microsoft.com/office/drawing/2014/main" id="{84794AEE-6BE4-4D60-82A9-5856B1B75726}"/>
              </a:ext>
            </a:extLst>
          </p:cNvPr>
          <p:cNvSpPr txBox="1">
            <a:spLocks/>
          </p:cNvSpPr>
          <p:nvPr/>
        </p:nvSpPr>
        <p:spPr>
          <a:xfrm>
            <a:off x="206546" y="1746504"/>
            <a:ext cx="10255425" cy="5358384"/>
          </a:xfrm>
          <a:prstGeom prst="rect">
            <a:avLst/>
          </a:prstGeom>
        </p:spPr>
        <p:txBody>
          <a:bodyPr vert="horz" lIns="91440" tIns="45720" rIns="91440" bIns="45720" rtlCol="0">
            <a:normAutofit/>
          </a:bodyPr>
          <a:lst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AU" sz="2400" b="1" dirty="0"/>
              <a:t>Update</a:t>
            </a:r>
            <a:r>
              <a:rPr lang="en-AU" sz="2400" dirty="0"/>
              <a:t> the MTP to accommodate the 3-month delay to the 5MS and GS Rule commencement dates. The updated MTP will:</a:t>
            </a:r>
          </a:p>
          <a:p>
            <a:pPr>
              <a:lnSpc>
                <a:spcPct val="100000"/>
              </a:lnSpc>
            </a:pPr>
            <a:r>
              <a:rPr lang="en-AU" sz="2400" dirty="0"/>
              <a:t>Become the latest version for industry and AEMO given the revised rule commencement dates.</a:t>
            </a:r>
          </a:p>
          <a:p>
            <a:pPr>
              <a:lnSpc>
                <a:spcPct val="100000"/>
              </a:lnSpc>
            </a:pPr>
            <a:r>
              <a:rPr lang="en-AU" sz="2400" dirty="0"/>
              <a:t>Provide a basis for participants to evaluate impact to their project plans.</a:t>
            </a:r>
          </a:p>
          <a:p>
            <a:pPr>
              <a:lnSpc>
                <a:spcPct val="100000"/>
              </a:lnSpc>
            </a:pPr>
            <a:r>
              <a:rPr lang="en-AU" sz="2400" dirty="0"/>
              <a:t>Provide the baseline against which participants will report progress on their metering transition activities  </a:t>
            </a:r>
          </a:p>
        </p:txBody>
      </p:sp>
    </p:spTree>
    <p:extLst>
      <p:ext uri="{BB962C8B-B14F-4D97-AF65-F5344CB8AC3E}">
        <p14:creationId xmlns:p14="http://schemas.microsoft.com/office/powerpoint/2010/main" val="28819920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036FB-68AB-42D2-854F-411C00C1495F}"/>
              </a:ext>
            </a:extLst>
          </p:cNvPr>
          <p:cNvSpPr>
            <a:spLocks noGrp="1"/>
          </p:cNvSpPr>
          <p:nvPr>
            <p:ph type="title"/>
          </p:nvPr>
        </p:nvSpPr>
        <p:spPr>
          <a:xfrm>
            <a:off x="206547" y="150494"/>
            <a:ext cx="7894138" cy="1310695"/>
          </a:xfrm>
        </p:spPr>
        <p:txBody>
          <a:bodyPr anchor="b">
            <a:normAutofit/>
          </a:bodyPr>
          <a:lstStyle/>
          <a:p>
            <a:r>
              <a:rPr lang="en-AU" dirty="0"/>
              <a:t>Next steps</a:t>
            </a:r>
          </a:p>
        </p:txBody>
      </p:sp>
      <p:pic>
        <p:nvPicPr>
          <p:cNvPr id="2054" name="Picture 6">
            <a:extLst>
              <a:ext uri="{FF2B5EF4-FFF2-40B4-BE49-F238E27FC236}">
                <a16:creationId xmlns:a16="http://schemas.microsoft.com/office/drawing/2014/main" id="{2BA47B14-ABE0-492D-9770-F8B6607B48A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8845"/>
          <a:stretch/>
        </p:blipFill>
        <p:spPr bwMode="auto">
          <a:xfrm>
            <a:off x="205208" y="2231029"/>
            <a:ext cx="5054385" cy="4061576"/>
          </a:xfrm>
          <a:prstGeom prst="rect">
            <a:avLst/>
          </a:prstGeom>
          <a:solidFill>
            <a:srgbClr val="FFFFFF"/>
          </a:solidFill>
        </p:spPr>
      </p:pic>
      <p:sp>
        <p:nvSpPr>
          <p:cNvPr id="3" name="Content Placeholder 2">
            <a:extLst>
              <a:ext uri="{FF2B5EF4-FFF2-40B4-BE49-F238E27FC236}">
                <a16:creationId xmlns:a16="http://schemas.microsoft.com/office/drawing/2014/main" id="{D7586C48-3689-47D4-8867-D788646D9250}"/>
              </a:ext>
            </a:extLst>
          </p:cNvPr>
          <p:cNvSpPr>
            <a:spLocks noGrp="1"/>
          </p:cNvSpPr>
          <p:nvPr>
            <p:ph sz="quarter" idx="4"/>
          </p:nvPr>
        </p:nvSpPr>
        <p:spPr>
          <a:xfrm>
            <a:off x="5412730" y="2761381"/>
            <a:ext cx="5054407" cy="4061576"/>
          </a:xfrm>
        </p:spPr>
        <p:txBody>
          <a:bodyPr>
            <a:normAutofit/>
          </a:bodyPr>
          <a:lstStyle/>
          <a:p>
            <a:r>
              <a:rPr lang="en-AU" dirty="0"/>
              <a:t>Continued implementation of MTP</a:t>
            </a:r>
          </a:p>
          <a:p>
            <a:r>
              <a:rPr lang="en-AU" dirty="0"/>
              <a:t>TFG to provide feedback on MTP updates to </a:t>
            </a:r>
            <a:r>
              <a:rPr lang="en-AU" dirty="0">
                <a:hlinkClick r:id="rId4"/>
              </a:rPr>
              <a:t>5ms@aemo.com.au</a:t>
            </a:r>
            <a:r>
              <a:rPr lang="en-AU" dirty="0"/>
              <a:t> </a:t>
            </a:r>
            <a:r>
              <a:rPr lang="en-AU" b="1" dirty="0"/>
              <a:t>by Wed, 5 Aug 2020</a:t>
            </a:r>
          </a:p>
          <a:p>
            <a:r>
              <a:rPr lang="en-AU" dirty="0"/>
              <a:t>RWG review 13 Aug 2020</a:t>
            </a:r>
          </a:p>
          <a:p>
            <a:r>
              <a:rPr lang="en-AU" dirty="0"/>
              <a:t>Other?</a:t>
            </a:r>
          </a:p>
        </p:txBody>
      </p:sp>
      <p:sp>
        <p:nvSpPr>
          <p:cNvPr id="4" name="Slide Number Placeholder 3">
            <a:extLst>
              <a:ext uri="{FF2B5EF4-FFF2-40B4-BE49-F238E27FC236}">
                <a16:creationId xmlns:a16="http://schemas.microsoft.com/office/drawing/2014/main" id="{D4C9155D-941D-47B3-A634-A455B11CAA35}"/>
              </a:ext>
            </a:extLst>
          </p:cNvPr>
          <p:cNvSpPr>
            <a:spLocks noGrp="1"/>
          </p:cNvSpPr>
          <p:nvPr>
            <p:ph type="sldNum" sz="quarter" idx="12"/>
          </p:nvPr>
        </p:nvSpPr>
        <p:spPr>
          <a:xfrm>
            <a:off x="9956751" y="7006699"/>
            <a:ext cx="505220" cy="402483"/>
          </a:xfrm>
        </p:spPr>
        <p:txBody>
          <a:bodyPr anchor="ctr">
            <a:normAutofit/>
          </a:bodyPr>
          <a:lstStyle/>
          <a:p>
            <a:pPr>
              <a:spcAft>
                <a:spcPts val="600"/>
              </a:spcAft>
            </a:pPr>
            <a:fld id="{4EC81F68-4976-451A-B2E9-79BCBD2F70CC}" type="slidenum">
              <a:rPr lang="en-AU" smtClean="0"/>
              <a:pPr>
                <a:spcAft>
                  <a:spcPts val="600"/>
                </a:spcAft>
              </a:pPr>
              <a:t>44</a:t>
            </a:fld>
            <a:endParaRPr lang="en-AU" dirty="0"/>
          </a:p>
        </p:txBody>
      </p:sp>
    </p:spTree>
    <p:extLst>
      <p:ext uri="{BB962C8B-B14F-4D97-AF65-F5344CB8AC3E}">
        <p14:creationId xmlns:p14="http://schemas.microsoft.com/office/powerpoint/2010/main" val="26859471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34B5-EAE4-4203-BF82-324967D7FF82}"/>
              </a:ext>
            </a:extLst>
          </p:cNvPr>
          <p:cNvSpPr>
            <a:spLocks noGrp="1"/>
          </p:cNvSpPr>
          <p:nvPr>
            <p:ph type="title"/>
          </p:nvPr>
        </p:nvSpPr>
        <p:spPr>
          <a:xfrm>
            <a:off x="729493" y="154930"/>
            <a:ext cx="9221689" cy="3144614"/>
          </a:xfrm>
        </p:spPr>
        <p:txBody>
          <a:bodyPr/>
          <a:lstStyle/>
          <a:p>
            <a:pPr algn="ctr"/>
            <a:r>
              <a:rPr lang="en-AU" dirty="0"/>
              <a:t>General questions</a:t>
            </a:r>
          </a:p>
        </p:txBody>
      </p:sp>
      <p:sp>
        <p:nvSpPr>
          <p:cNvPr id="4" name="Slide Number Placeholder 3">
            <a:extLst>
              <a:ext uri="{FF2B5EF4-FFF2-40B4-BE49-F238E27FC236}">
                <a16:creationId xmlns:a16="http://schemas.microsoft.com/office/drawing/2014/main" id="{2204AB16-F89E-49FB-A580-A238E3D6DF76}"/>
              </a:ext>
            </a:extLst>
          </p:cNvPr>
          <p:cNvSpPr>
            <a:spLocks noGrp="1"/>
          </p:cNvSpPr>
          <p:nvPr>
            <p:ph type="sldNum" sz="quarter" idx="12"/>
          </p:nvPr>
        </p:nvSpPr>
        <p:spPr/>
        <p:txBody>
          <a:bodyPr/>
          <a:lstStyle/>
          <a:p>
            <a:fld id="{4EC81F68-4976-451A-B2E9-79BCBD2F70CC}" type="slidenum">
              <a:rPr lang="en-AU" smtClean="0"/>
              <a:pPr/>
              <a:t>45</a:t>
            </a:fld>
            <a:endParaRPr lang="en-AU" dirty="0"/>
          </a:p>
        </p:txBody>
      </p:sp>
      <p:pic>
        <p:nvPicPr>
          <p:cNvPr id="5" name="Picture 2">
            <a:extLst>
              <a:ext uri="{FF2B5EF4-FFF2-40B4-BE49-F238E27FC236}">
                <a16:creationId xmlns:a16="http://schemas.microsoft.com/office/drawing/2014/main" id="{A38EB0FE-2F23-475B-B3C9-F86F38FD59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2784" y="3613266"/>
            <a:ext cx="2455106" cy="2936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29553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203906"/>
            <a:ext cx="9221689" cy="3144614"/>
          </a:xfrm>
        </p:spPr>
        <p:txBody>
          <a:bodyPr/>
          <a:lstStyle/>
          <a:p>
            <a:pPr algn="ctr"/>
            <a:r>
              <a:rPr lang="en-AU" dirty="0">
                <a:latin typeface="Arial" panose="020B0604020202020204" pitchFamily="34" charset="0"/>
                <a:cs typeface="Arial" panose="020B0604020202020204" pitchFamily="34" charset="0"/>
              </a:rPr>
              <a:t>Thank you for your attendance and participation!</a:t>
            </a: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pic>
        <p:nvPicPr>
          <p:cNvPr id="6146" name="Picture 2" descr="Minions on Twitter: &quot;Berhubung sudah jam 10, so its time to say ...">
            <a:extLst>
              <a:ext uri="{FF2B5EF4-FFF2-40B4-BE49-F238E27FC236}">
                <a16:creationId xmlns:a16="http://schemas.microsoft.com/office/drawing/2014/main" id="{69A202A6-7FF9-4CB2-A0E0-53CC5B7CC7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8774" y="3631819"/>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72679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EE746-F954-4FFF-9817-C10E2C29671E}"/>
              </a:ext>
            </a:extLst>
          </p:cNvPr>
          <p:cNvSpPr>
            <a:spLocks noGrp="1"/>
          </p:cNvSpPr>
          <p:nvPr>
            <p:ph type="title"/>
          </p:nvPr>
        </p:nvSpPr>
        <p:spPr>
          <a:xfrm>
            <a:off x="729493" y="1884669"/>
            <a:ext cx="9221689" cy="3934239"/>
          </a:xfrm>
        </p:spPr>
        <p:txBody>
          <a:bodyPr>
            <a:normAutofit/>
          </a:bodyPr>
          <a:lstStyle/>
          <a:p>
            <a:r>
              <a:rPr lang="en-AU" dirty="0"/>
              <a:t>APPENDIX:</a:t>
            </a:r>
            <a:br>
              <a:rPr lang="en-AU" dirty="0"/>
            </a:br>
            <a:br>
              <a:rPr lang="en-AU" dirty="0"/>
            </a:br>
            <a:r>
              <a:rPr lang="en-AU" dirty="0"/>
              <a:t>Refresher on 5MS and GS metering and metering data obligations</a:t>
            </a:r>
          </a:p>
        </p:txBody>
      </p:sp>
      <p:sp>
        <p:nvSpPr>
          <p:cNvPr id="4" name="Slide Number Placeholder 3">
            <a:extLst>
              <a:ext uri="{FF2B5EF4-FFF2-40B4-BE49-F238E27FC236}">
                <a16:creationId xmlns:a16="http://schemas.microsoft.com/office/drawing/2014/main" id="{A79D72EE-B115-4836-9E7D-E9DD049C09C2}"/>
              </a:ext>
            </a:extLst>
          </p:cNvPr>
          <p:cNvSpPr>
            <a:spLocks noGrp="1"/>
          </p:cNvSpPr>
          <p:nvPr>
            <p:ph type="sldNum" sz="quarter" idx="12"/>
          </p:nvPr>
        </p:nvSpPr>
        <p:spPr/>
        <p:txBody>
          <a:bodyPr/>
          <a:lstStyle/>
          <a:p>
            <a:fld id="{4EC81F68-4976-451A-B2E9-79BCBD2F70CC}" type="slidenum">
              <a:rPr lang="en-AU" smtClean="0"/>
              <a:pPr/>
              <a:t>47</a:t>
            </a:fld>
            <a:endParaRPr lang="en-AU" dirty="0"/>
          </a:p>
        </p:txBody>
      </p:sp>
    </p:spTree>
    <p:extLst>
      <p:ext uri="{BB962C8B-B14F-4D97-AF65-F5344CB8AC3E}">
        <p14:creationId xmlns:p14="http://schemas.microsoft.com/office/powerpoint/2010/main" val="42404016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886EC-0A78-4A39-9AEC-54812FB75966}"/>
              </a:ext>
            </a:extLst>
          </p:cNvPr>
          <p:cNvSpPr>
            <a:spLocks noGrp="1"/>
          </p:cNvSpPr>
          <p:nvPr>
            <p:ph type="title"/>
          </p:nvPr>
        </p:nvSpPr>
        <p:spPr>
          <a:xfrm>
            <a:off x="206546" y="150494"/>
            <a:ext cx="9440888" cy="1310695"/>
          </a:xfrm>
        </p:spPr>
        <p:txBody>
          <a:bodyPr/>
          <a:lstStyle/>
          <a:p>
            <a:r>
              <a:rPr lang="en-AU" dirty="0"/>
              <a:t>5MS Metering installation requirements</a:t>
            </a:r>
          </a:p>
        </p:txBody>
      </p:sp>
      <p:sp>
        <p:nvSpPr>
          <p:cNvPr id="3" name="Content Placeholder 2">
            <a:extLst>
              <a:ext uri="{FF2B5EF4-FFF2-40B4-BE49-F238E27FC236}">
                <a16:creationId xmlns:a16="http://schemas.microsoft.com/office/drawing/2014/main" id="{BA826C82-5E1A-444D-AEEB-77ABBF58D33B}"/>
              </a:ext>
            </a:extLst>
          </p:cNvPr>
          <p:cNvSpPr>
            <a:spLocks noGrp="1"/>
          </p:cNvSpPr>
          <p:nvPr>
            <p:ph idx="1"/>
          </p:nvPr>
        </p:nvSpPr>
        <p:spPr>
          <a:xfrm>
            <a:off x="218193" y="1618488"/>
            <a:ext cx="10255425" cy="5724144"/>
          </a:xfrm>
        </p:spPr>
        <p:txBody>
          <a:bodyPr>
            <a:normAutofit/>
          </a:bodyPr>
          <a:lstStyle/>
          <a:p>
            <a:pPr lvl="2"/>
            <a:endParaRPr lang="en-AU" sz="1449" dirty="0"/>
          </a:p>
          <a:p>
            <a:pPr lvl="1"/>
            <a:endParaRPr lang="en-AU" sz="1800" dirty="0"/>
          </a:p>
          <a:p>
            <a:pPr lvl="1"/>
            <a:endParaRPr lang="en-AU" sz="1800" dirty="0"/>
          </a:p>
        </p:txBody>
      </p:sp>
      <p:graphicFrame>
        <p:nvGraphicFramePr>
          <p:cNvPr id="4" name="Table 3">
            <a:extLst>
              <a:ext uri="{FF2B5EF4-FFF2-40B4-BE49-F238E27FC236}">
                <a16:creationId xmlns:a16="http://schemas.microsoft.com/office/drawing/2014/main" id="{A3DFF7C5-B0FE-4A55-90B9-2C5BE2B1F706}"/>
              </a:ext>
            </a:extLst>
          </p:cNvPr>
          <p:cNvGraphicFramePr>
            <a:graphicFrameLocks noGrp="1"/>
          </p:cNvGraphicFramePr>
          <p:nvPr>
            <p:extLst>
              <p:ext uri="{D42A27DB-BD31-4B8C-83A1-F6EECF244321}">
                <p14:modId xmlns:p14="http://schemas.microsoft.com/office/powerpoint/2010/main" val="1277381927"/>
              </p:ext>
            </p:extLst>
          </p:nvPr>
        </p:nvGraphicFramePr>
        <p:xfrm>
          <a:off x="297787" y="1656645"/>
          <a:ext cx="10096236" cy="3773805"/>
        </p:xfrm>
        <a:graphic>
          <a:graphicData uri="http://schemas.openxmlformats.org/drawingml/2006/table">
            <a:tbl>
              <a:tblPr firstRow="1" bandRow="1">
                <a:tableStyleId>{5C22544A-7EE6-4342-B048-85BDC9FD1C3A}</a:tableStyleId>
              </a:tblPr>
              <a:tblGrid>
                <a:gridCol w="1806155">
                  <a:extLst>
                    <a:ext uri="{9D8B030D-6E8A-4147-A177-3AD203B41FA5}">
                      <a16:colId xmlns:a16="http://schemas.microsoft.com/office/drawing/2014/main" val="3331220837"/>
                    </a:ext>
                  </a:extLst>
                </a:gridCol>
                <a:gridCol w="6633927">
                  <a:extLst>
                    <a:ext uri="{9D8B030D-6E8A-4147-A177-3AD203B41FA5}">
                      <a16:colId xmlns:a16="http://schemas.microsoft.com/office/drawing/2014/main" val="713789441"/>
                    </a:ext>
                  </a:extLst>
                </a:gridCol>
                <a:gridCol w="1656154">
                  <a:extLst>
                    <a:ext uri="{9D8B030D-6E8A-4147-A177-3AD203B41FA5}">
                      <a16:colId xmlns:a16="http://schemas.microsoft.com/office/drawing/2014/main" val="741432122"/>
                    </a:ext>
                  </a:extLst>
                </a:gridCol>
              </a:tblGrid>
              <a:tr h="370840">
                <a:tc>
                  <a:txBody>
                    <a:bodyPr/>
                    <a:lstStyle/>
                    <a:p>
                      <a:pPr algn="l"/>
                      <a:r>
                        <a:rPr lang="en-AU" dirty="0"/>
                        <a:t>Metering Type</a:t>
                      </a:r>
                    </a:p>
                  </a:txBody>
                  <a:tcPr/>
                </a:tc>
                <a:tc>
                  <a:txBody>
                    <a:bodyPr/>
                    <a:lstStyle/>
                    <a:p>
                      <a:pPr algn="l"/>
                      <a:r>
                        <a:rPr lang="en-AU" dirty="0"/>
                        <a:t>Requirement</a:t>
                      </a:r>
                    </a:p>
                  </a:txBody>
                  <a:tcPr/>
                </a:tc>
                <a:tc>
                  <a:txBody>
                    <a:bodyPr/>
                    <a:lstStyle/>
                    <a:p>
                      <a:pPr algn="l"/>
                      <a:r>
                        <a:rPr lang="en-AU" dirty="0"/>
                        <a:t>Date</a:t>
                      </a:r>
                    </a:p>
                  </a:txBody>
                  <a:tcPr/>
                </a:tc>
                <a:extLst>
                  <a:ext uri="{0D108BD9-81ED-4DB2-BD59-A6C34878D82A}">
                    <a16:rowId xmlns:a16="http://schemas.microsoft.com/office/drawing/2014/main" val="2982746291"/>
                  </a:ext>
                </a:extLst>
              </a:tr>
              <a:tr h="370840">
                <a:tc>
                  <a:txBody>
                    <a:bodyPr/>
                    <a:lstStyle/>
                    <a:p>
                      <a:r>
                        <a:rPr lang="en-AU" dirty="0"/>
                        <a:t>Types 1, 2, 3 and 7</a:t>
                      </a:r>
                    </a:p>
                  </a:txBody>
                  <a:tcPr/>
                </a:tc>
                <a:tc>
                  <a:txBody>
                    <a:bodyPr/>
                    <a:lstStyle/>
                    <a:p>
                      <a:pPr marL="285750" indent="-285750">
                        <a:buFont typeface="Arial" panose="020B0604020202020204" pitchFamily="34" charset="0"/>
                        <a:buChar char="•"/>
                      </a:pPr>
                      <a:r>
                        <a:rPr lang="en-AU" dirty="0"/>
                        <a:t>Must be capable of recording and providing, and configured to record and provide, five-minute trading interval energy data.</a:t>
                      </a:r>
                    </a:p>
                  </a:txBody>
                  <a:tcPr/>
                </a:tc>
                <a:tc>
                  <a:txBody>
                    <a:bodyPr/>
                    <a:lstStyle/>
                    <a:p>
                      <a:r>
                        <a:rPr lang="en-AU" strike="sngStrike" dirty="0"/>
                        <a:t>By 1 July 2021</a:t>
                      </a:r>
                    </a:p>
                    <a:p>
                      <a:r>
                        <a:rPr lang="en-AU" b="1" dirty="0">
                          <a:solidFill>
                            <a:srgbClr val="FF0000"/>
                          </a:solidFill>
                        </a:rPr>
                        <a:t>By 1 Oct 2021</a:t>
                      </a:r>
                    </a:p>
                  </a:txBody>
                  <a:tcPr/>
                </a:tc>
                <a:extLst>
                  <a:ext uri="{0D108BD9-81ED-4DB2-BD59-A6C34878D82A}">
                    <a16:rowId xmlns:a16="http://schemas.microsoft.com/office/drawing/2014/main" val="3401115019"/>
                  </a:ext>
                </a:extLst>
              </a:tr>
              <a:tr h="370840">
                <a:tc>
                  <a:txBody>
                    <a:bodyPr/>
                    <a:lstStyle/>
                    <a:p>
                      <a:r>
                        <a:rPr lang="en-AU" dirty="0"/>
                        <a:t>Subset of Type 4*</a:t>
                      </a:r>
                    </a:p>
                  </a:txBody>
                  <a:tcPr/>
                </a:tc>
                <a:tc>
                  <a:txBody>
                    <a:bodyPr/>
                    <a:lstStyle/>
                    <a:p>
                      <a:pPr marL="285750" indent="-285750">
                        <a:buFont typeface="Arial" panose="020B0604020202020204" pitchFamily="34" charset="0"/>
                        <a:buChar char="•"/>
                      </a:pPr>
                      <a:r>
                        <a:rPr lang="en-AU" dirty="0"/>
                        <a:t>Must be capable of recording and providing, and configured to record and provide, five-minute trading interval energy data.</a:t>
                      </a:r>
                    </a:p>
                  </a:txBody>
                  <a:tcPr/>
                </a:tc>
                <a:tc>
                  <a:txBody>
                    <a:bodyPr/>
                    <a:lstStyle/>
                    <a:p>
                      <a:r>
                        <a:rPr lang="en-AU" strike="sngStrike" dirty="0"/>
                        <a:t>By 1 July 2021</a:t>
                      </a:r>
                    </a:p>
                    <a:p>
                      <a:r>
                        <a:rPr lang="en-AU" b="1" dirty="0">
                          <a:solidFill>
                            <a:srgbClr val="FF0000"/>
                          </a:solidFill>
                        </a:rPr>
                        <a:t>By 1 Oct 2021</a:t>
                      </a:r>
                      <a:endParaRPr lang="en-AU" dirty="0">
                        <a:solidFill>
                          <a:srgbClr val="FF0000"/>
                        </a:solidFill>
                      </a:endParaRPr>
                    </a:p>
                  </a:txBody>
                  <a:tcPr/>
                </a:tc>
                <a:extLst>
                  <a:ext uri="{0D108BD9-81ED-4DB2-BD59-A6C34878D82A}">
                    <a16:rowId xmlns:a16="http://schemas.microsoft.com/office/drawing/2014/main" val="2286331434"/>
                  </a:ext>
                </a:extLst>
              </a:tr>
              <a:tr h="370840">
                <a:tc>
                  <a:txBody>
                    <a:bodyPr/>
                    <a:lstStyle/>
                    <a:p>
                      <a:r>
                        <a:rPr lang="en-AU" dirty="0"/>
                        <a:t>Types 4, 4A and 5</a:t>
                      </a:r>
                    </a:p>
                  </a:txBody>
                  <a:tcPr/>
                </a:tc>
                <a:tc>
                  <a:txBody>
                    <a:bodyPr/>
                    <a:lstStyle/>
                    <a:p>
                      <a:pPr marL="285750" indent="-285750">
                        <a:buFont typeface="Arial" panose="020B0604020202020204" pitchFamily="34" charset="0"/>
                        <a:buChar char="•"/>
                      </a:pPr>
                      <a:r>
                        <a:rPr lang="en-AU" dirty="0"/>
                        <a:t>All new or replacement metering installations (other than type 4A metering installations) installed from 1 December 2018 must be capable of recording and providing, and configured to record and provide, five-minute trading interval energy data.</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All new or replacement type 4A metering installations installed from 1 December 2019 must be capable of recording and providing, and configured to record and provide, five-minute trading interval energy data. </a:t>
                      </a:r>
                    </a:p>
                    <a:p>
                      <a:pPr marL="285750" indent="-285750">
                        <a:buFont typeface="Arial" panose="020B0604020202020204" pitchFamily="34" charset="0"/>
                        <a:buChar char="•"/>
                      </a:pPr>
                      <a:endParaRPr lang="en-AU" dirty="0"/>
                    </a:p>
                  </a:txBody>
                  <a:tcPr/>
                </a:tc>
                <a:tc>
                  <a:txBody>
                    <a:bodyPr/>
                    <a:lstStyle/>
                    <a:p>
                      <a:r>
                        <a:rPr lang="en-AU" dirty="0"/>
                        <a:t>By 1 Dec 2022</a:t>
                      </a:r>
                    </a:p>
                    <a:p>
                      <a:r>
                        <a:rPr lang="en-AU" dirty="0"/>
                        <a:t>(no date change)</a:t>
                      </a:r>
                    </a:p>
                  </a:txBody>
                  <a:tcPr/>
                </a:tc>
                <a:extLst>
                  <a:ext uri="{0D108BD9-81ED-4DB2-BD59-A6C34878D82A}">
                    <a16:rowId xmlns:a16="http://schemas.microsoft.com/office/drawing/2014/main" val="3219761520"/>
                  </a:ext>
                </a:extLst>
              </a:tr>
            </a:tbl>
          </a:graphicData>
        </a:graphic>
      </p:graphicFrame>
      <p:sp>
        <p:nvSpPr>
          <p:cNvPr id="5" name="TextBox 4">
            <a:extLst>
              <a:ext uri="{FF2B5EF4-FFF2-40B4-BE49-F238E27FC236}">
                <a16:creationId xmlns:a16="http://schemas.microsoft.com/office/drawing/2014/main" id="{54BBE787-4C62-4791-B972-69CD1DF1F9D3}"/>
              </a:ext>
            </a:extLst>
          </p:cNvPr>
          <p:cNvSpPr txBox="1"/>
          <p:nvPr/>
        </p:nvSpPr>
        <p:spPr>
          <a:xfrm>
            <a:off x="377383" y="5468606"/>
            <a:ext cx="9937047" cy="1754326"/>
          </a:xfrm>
          <a:prstGeom prst="rect">
            <a:avLst/>
          </a:prstGeom>
          <a:noFill/>
        </p:spPr>
        <p:txBody>
          <a:bodyPr wrap="square" rtlCol="0">
            <a:spAutoFit/>
          </a:bodyPr>
          <a:lstStyle/>
          <a:p>
            <a:r>
              <a:rPr lang="en-AU" sz="1200" dirty="0"/>
              <a:t>Note:</a:t>
            </a:r>
          </a:p>
          <a:p>
            <a:r>
              <a:rPr lang="en-AU" sz="1200" dirty="0"/>
              <a:t>AEMO may grant an exemption where 1 type 1, 2, 3 or subset of type 4 meter is not quite capable of storing 35 days of metering data (i.e. 30-34 days) if it is reasonably satisfied that the Metering Provider will be able to otherwise satisfy the requirements of Chapter 7.</a:t>
            </a:r>
          </a:p>
          <a:p>
            <a:endParaRPr lang="en-AU" sz="1200" dirty="0"/>
          </a:p>
          <a:p>
            <a:r>
              <a:rPr lang="en-AU" sz="1200" dirty="0"/>
              <a:t>* Subset type 4 meters definition:</a:t>
            </a:r>
          </a:p>
          <a:p>
            <a:pPr marL="285750" indent="-285750">
              <a:buFont typeface="Arial" panose="020B0604020202020204" pitchFamily="34" charset="0"/>
              <a:buChar char="•"/>
            </a:pPr>
            <a:r>
              <a:rPr lang="en-AU" sz="1200" dirty="0"/>
              <a:t>Type 4 metering installations at a:</a:t>
            </a:r>
          </a:p>
          <a:p>
            <a:pPr marL="742950" lvl="1" indent="-285750">
              <a:buFont typeface="Arial" panose="020B0604020202020204" pitchFamily="34" charset="0"/>
              <a:buChar char="•"/>
            </a:pPr>
            <a:r>
              <a:rPr lang="en-AU" sz="1200" dirty="0"/>
              <a:t>Transmission network connection point; or </a:t>
            </a:r>
          </a:p>
          <a:p>
            <a:pPr marL="742950" lvl="1" indent="-285750">
              <a:buFont typeface="Arial" panose="020B0604020202020204" pitchFamily="34" charset="0"/>
              <a:buChar char="•"/>
            </a:pPr>
            <a:r>
              <a:rPr lang="en-AU" sz="1200" dirty="0"/>
              <a:t>Distribution network connection point where the relevant financially responsible Market Participant is a Market Generator or Small Generation Aggregator</a:t>
            </a:r>
          </a:p>
        </p:txBody>
      </p:sp>
    </p:spTree>
    <p:extLst>
      <p:ext uri="{BB962C8B-B14F-4D97-AF65-F5344CB8AC3E}">
        <p14:creationId xmlns:p14="http://schemas.microsoft.com/office/powerpoint/2010/main" val="34969321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886EC-0A78-4A39-9AEC-54812FB75966}"/>
              </a:ext>
            </a:extLst>
          </p:cNvPr>
          <p:cNvSpPr>
            <a:spLocks noGrp="1"/>
          </p:cNvSpPr>
          <p:nvPr>
            <p:ph type="title"/>
          </p:nvPr>
        </p:nvSpPr>
        <p:spPr>
          <a:xfrm>
            <a:off x="206546" y="150494"/>
            <a:ext cx="10034734" cy="1310695"/>
          </a:xfrm>
        </p:spPr>
        <p:txBody>
          <a:bodyPr/>
          <a:lstStyle/>
          <a:p>
            <a:r>
              <a:rPr lang="en-AU" dirty="0"/>
              <a:t>5MS/GS metering data delivery to AEMO</a:t>
            </a:r>
          </a:p>
        </p:txBody>
      </p:sp>
      <p:sp>
        <p:nvSpPr>
          <p:cNvPr id="3" name="Content Placeholder 2">
            <a:extLst>
              <a:ext uri="{FF2B5EF4-FFF2-40B4-BE49-F238E27FC236}">
                <a16:creationId xmlns:a16="http://schemas.microsoft.com/office/drawing/2014/main" id="{BA826C82-5E1A-444D-AEEB-77ABBF58D33B}"/>
              </a:ext>
            </a:extLst>
          </p:cNvPr>
          <p:cNvSpPr>
            <a:spLocks noGrp="1"/>
          </p:cNvSpPr>
          <p:nvPr>
            <p:ph idx="1"/>
          </p:nvPr>
        </p:nvSpPr>
        <p:spPr>
          <a:xfrm>
            <a:off x="218193" y="1618488"/>
            <a:ext cx="10255425" cy="5724144"/>
          </a:xfrm>
        </p:spPr>
        <p:txBody>
          <a:bodyPr>
            <a:normAutofit/>
          </a:bodyPr>
          <a:lstStyle/>
          <a:p>
            <a:pPr lvl="2"/>
            <a:endParaRPr lang="en-AU" sz="1449" dirty="0"/>
          </a:p>
          <a:p>
            <a:pPr lvl="1"/>
            <a:endParaRPr lang="en-AU" sz="1800" dirty="0"/>
          </a:p>
          <a:p>
            <a:pPr lvl="1"/>
            <a:endParaRPr lang="en-AU" sz="1800" dirty="0"/>
          </a:p>
        </p:txBody>
      </p:sp>
      <p:graphicFrame>
        <p:nvGraphicFramePr>
          <p:cNvPr id="4" name="Table 3">
            <a:extLst>
              <a:ext uri="{FF2B5EF4-FFF2-40B4-BE49-F238E27FC236}">
                <a16:creationId xmlns:a16="http://schemas.microsoft.com/office/drawing/2014/main" id="{A3DFF7C5-B0FE-4A55-90B9-2C5BE2B1F706}"/>
              </a:ext>
            </a:extLst>
          </p:cNvPr>
          <p:cNvGraphicFramePr>
            <a:graphicFrameLocks noGrp="1"/>
          </p:cNvGraphicFramePr>
          <p:nvPr>
            <p:extLst>
              <p:ext uri="{D42A27DB-BD31-4B8C-83A1-F6EECF244321}">
                <p14:modId xmlns:p14="http://schemas.microsoft.com/office/powerpoint/2010/main" val="1804855470"/>
              </p:ext>
            </p:extLst>
          </p:nvPr>
        </p:nvGraphicFramePr>
        <p:xfrm>
          <a:off x="392080" y="1644069"/>
          <a:ext cx="10004648" cy="4014470"/>
        </p:xfrm>
        <a:graphic>
          <a:graphicData uri="http://schemas.openxmlformats.org/drawingml/2006/table">
            <a:tbl>
              <a:tblPr firstRow="1" bandRow="1">
                <a:tableStyleId>{5C22544A-7EE6-4342-B048-85BDC9FD1C3A}</a:tableStyleId>
              </a:tblPr>
              <a:tblGrid>
                <a:gridCol w="1198976">
                  <a:extLst>
                    <a:ext uri="{9D8B030D-6E8A-4147-A177-3AD203B41FA5}">
                      <a16:colId xmlns:a16="http://schemas.microsoft.com/office/drawing/2014/main" val="1412000999"/>
                    </a:ext>
                  </a:extLst>
                </a:gridCol>
                <a:gridCol w="7104888">
                  <a:extLst>
                    <a:ext uri="{9D8B030D-6E8A-4147-A177-3AD203B41FA5}">
                      <a16:colId xmlns:a16="http://schemas.microsoft.com/office/drawing/2014/main" val="713789441"/>
                    </a:ext>
                  </a:extLst>
                </a:gridCol>
                <a:gridCol w="1700784">
                  <a:extLst>
                    <a:ext uri="{9D8B030D-6E8A-4147-A177-3AD203B41FA5}">
                      <a16:colId xmlns:a16="http://schemas.microsoft.com/office/drawing/2014/main" val="741432122"/>
                    </a:ext>
                  </a:extLst>
                </a:gridCol>
              </a:tblGrid>
              <a:tr h="370840">
                <a:tc>
                  <a:txBody>
                    <a:bodyPr/>
                    <a:lstStyle/>
                    <a:p>
                      <a:pPr algn="l"/>
                      <a:r>
                        <a:rPr lang="en-AU" dirty="0"/>
                        <a:t>Topic</a:t>
                      </a:r>
                    </a:p>
                  </a:txBody>
                  <a:tcPr/>
                </a:tc>
                <a:tc>
                  <a:txBody>
                    <a:bodyPr/>
                    <a:lstStyle/>
                    <a:p>
                      <a:pPr algn="l"/>
                      <a:r>
                        <a:rPr lang="en-AU" dirty="0"/>
                        <a:t>Requirement</a:t>
                      </a:r>
                    </a:p>
                  </a:txBody>
                  <a:tcPr/>
                </a:tc>
                <a:tc>
                  <a:txBody>
                    <a:bodyPr/>
                    <a:lstStyle/>
                    <a:p>
                      <a:pPr algn="l"/>
                      <a:r>
                        <a:rPr lang="en-AU" dirty="0"/>
                        <a:t>Date</a:t>
                      </a:r>
                    </a:p>
                  </a:txBody>
                  <a:tcPr/>
                </a:tc>
                <a:extLst>
                  <a:ext uri="{0D108BD9-81ED-4DB2-BD59-A6C34878D82A}">
                    <a16:rowId xmlns:a16="http://schemas.microsoft.com/office/drawing/2014/main" val="2982746291"/>
                  </a:ext>
                </a:extLst>
              </a:tr>
              <a:tr h="370840">
                <a:tc>
                  <a:txBody>
                    <a:bodyPr/>
                    <a:lstStyle/>
                    <a:p>
                      <a:r>
                        <a:rPr lang="en-AU" dirty="0"/>
                        <a:t>File Format</a:t>
                      </a:r>
                    </a:p>
                  </a:txBody>
                  <a:tcPr/>
                </a:tc>
                <a:tc>
                  <a:txBody>
                    <a:bodyPr/>
                    <a:lstStyle/>
                    <a:p>
                      <a:pPr marL="285750" indent="-285750">
                        <a:buFont typeface="Arial" panose="020B0604020202020204" pitchFamily="34" charset="0"/>
                        <a:buChar char="•"/>
                      </a:pPr>
                      <a:r>
                        <a:rPr lang="en-AU" dirty="0"/>
                        <a:t>MDFF NEM12 files to be the required file format</a:t>
                      </a:r>
                    </a:p>
                    <a:p>
                      <a:pPr marL="686714" lvl="1" indent="-285750">
                        <a:buFont typeface="Arial" panose="020B0604020202020204" pitchFamily="34" charset="0"/>
                        <a:buChar char="•"/>
                      </a:pPr>
                      <a:r>
                        <a:rPr lang="en-AU" dirty="0"/>
                        <a:t>For all interval metering data being delivered to AEMO </a:t>
                      </a:r>
                    </a:p>
                    <a:p>
                      <a:pPr marL="285750" indent="-285750">
                        <a:buFont typeface="Arial" panose="020B0604020202020204" pitchFamily="34" charset="0"/>
                        <a:buChar char="•"/>
                      </a:pPr>
                      <a:r>
                        <a:rPr lang="en-AU" dirty="0"/>
                        <a:t>MDFF NEM13 files to be supported by AEMO </a:t>
                      </a:r>
                    </a:p>
                    <a:p>
                      <a:pPr marL="285750" indent="-285750">
                        <a:buFont typeface="Arial" panose="020B0604020202020204" pitchFamily="34" charset="0"/>
                        <a:buChar char="•"/>
                      </a:pPr>
                      <a:r>
                        <a:rPr lang="en-AU" dirty="0"/>
                        <a:t>MDMF files for basic meter reads will continue to be supported and accepted</a:t>
                      </a:r>
                    </a:p>
                  </a:txBody>
                  <a:tcPr/>
                </a:tc>
                <a:tc>
                  <a:txBody>
                    <a:bodyPr/>
                    <a:lstStyle/>
                    <a:p>
                      <a:r>
                        <a:rPr lang="en-AU" strike="sngStrike" dirty="0"/>
                        <a:t>From 1 July 2021</a:t>
                      </a:r>
                    </a:p>
                    <a:p>
                      <a:r>
                        <a:rPr lang="en-AU" b="1" dirty="0">
                          <a:solidFill>
                            <a:srgbClr val="FF0000"/>
                          </a:solidFill>
                        </a:rPr>
                        <a:t>From 1 Oct 2021</a:t>
                      </a:r>
                      <a:endParaRPr lang="en-AU" dirty="0"/>
                    </a:p>
                  </a:txBody>
                  <a:tcPr/>
                </a:tc>
                <a:extLst>
                  <a:ext uri="{0D108BD9-81ED-4DB2-BD59-A6C34878D82A}">
                    <a16:rowId xmlns:a16="http://schemas.microsoft.com/office/drawing/2014/main" val="3401115019"/>
                  </a:ext>
                </a:extLst>
              </a:tr>
              <a:tr h="370840">
                <a:tc>
                  <a:txBody>
                    <a:bodyPr/>
                    <a:lstStyle/>
                    <a:p>
                      <a:r>
                        <a:rPr lang="en-AU" dirty="0"/>
                        <a:t>Granularity</a:t>
                      </a:r>
                    </a:p>
                  </a:txBody>
                  <a:tcPr/>
                </a:tc>
                <a:tc>
                  <a:txBody>
                    <a:bodyPr/>
                    <a:lstStyle/>
                    <a:p>
                      <a:pPr marL="285750" indent="-285750">
                        <a:buFont typeface="Arial" panose="020B0604020202020204" pitchFamily="34" charset="0"/>
                        <a:buChar char="•"/>
                      </a:pPr>
                      <a:r>
                        <a:rPr lang="en-AU" dirty="0"/>
                        <a:t>NEM12 interval metering data to be: </a:t>
                      </a:r>
                    </a:p>
                    <a:p>
                      <a:pPr marL="686714" lvl="1" indent="-285750">
                        <a:buFont typeface="Arial" panose="020B0604020202020204" pitchFamily="34" charset="0"/>
                        <a:buChar char="•"/>
                      </a:pPr>
                      <a:r>
                        <a:rPr lang="en-AU" dirty="0"/>
                        <a:t>Delivered at the register level (E, B, Q and K)</a:t>
                      </a:r>
                    </a:p>
                    <a:p>
                      <a:pPr marL="1087679" lvl="2" indent="-285750">
                        <a:buFont typeface="Arial" panose="020B0604020202020204" pitchFamily="34" charset="0"/>
                        <a:buChar char="•"/>
                      </a:pPr>
                      <a:r>
                        <a:rPr lang="en-AU" dirty="0"/>
                        <a:t>NEM12 200 records must be accurate</a:t>
                      </a:r>
                    </a:p>
                    <a:p>
                      <a:pPr marL="686714" lvl="1" indent="-285750">
                        <a:buFont typeface="Arial" panose="020B0604020202020204" pitchFamily="34" charset="0"/>
                        <a:buChar char="•"/>
                      </a:pPr>
                      <a:r>
                        <a:rPr lang="en-AU" dirty="0"/>
                        <a:t>As per the meter’s trading interval configuration i.e. 5, 15 or 30-minute intervals</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trike="sngStrike" dirty="0"/>
                        <a:t>From 1 July 2021</a:t>
                      </a:r>
                    </a:p>
                    <a:p>
                      <a:r>
                        <a:rPr lang="en-AU" b="1" dirty="0">
                          <a:solidFill>
                            <a:srgbClr val="FF0000"/>
                          </a:solidFill>
                        </a:rPr>
                        <a:t>From 1 Oct 2021</a:t>
                      </a:r>
                      <a:endParaRPr lang="en-AU" dirty="0"/>
                    </a:p>
                  </a:txBody>
                  <a:tcPr/>
                </a:tc>
                <a:extLst>
                  <a:ext uri="{0D108BD9-81ED-4DB2-BD59-A6C34878D82A}">
                    <a16:rowId xmlns:a16="http://schemas.microsoft.com/office/drawing/2014/main" val="2286331434"/>
                  </a:ext>
                </a:extLst>
              </a:tr>
              <a:tr h="370840">
                <a:tc>
                  <a:txBody>
                    <a:bodyPr/>
                    <a:lstStyle/>
                    <a:p>
                      <a:r>
                        <a:rPr lang="en-AU" dirty="0"/>
                        <a:t>Energy</a:t>
                      </a:r>
                    </a:p>
                  </a:txBody>
                  <a:tcPr/>
                </a:tc>
                <a:tc>
                  <a:txBody>
                    <a:bodyPr/>
                    <a:lstStyle/>
                    <a:p>
                      <a:pPr marL="285750" indent="-285750">
                        <a:buFont typeface="Arial" panose="020B0604020202020204" pitchFamily="34" charset="0"/>
                        <a:buChar char="•"/>
                      </a:pPr>
                      <a:r>
                        <a:rPr lang="en-AU" dirty="0"/>
                        <a:t>Metering data which must be sent to AEMO:</a:t>
                      </a:r>
                    </a:p>
                    <a:p>
                      <a:pPr marL="686714" lvl="1" indent="-285750">
                        <a:buFont typeface="Arial" panose="020B0604020202020204" pitchFamily="34" charset="0"/>
                        <a:buChar char="•"/>
                      </a:pPr>
                      <a:r>
                        <a:rPr lang="en-AU" dirty="0"/>
                        <a:t>Import and Export Active energy (kWh) (E and B)</a:t>
                      </a:r>
                    </a:p>
                    <a:p>
                      <a:pPr marL="686714" lvl="1" indent="-285750">
                        <a:buFont typeface="Arial" panose="020B0604020202020204" pitchFamily="34" charset="0"/>
                        <a:buChar char="•"/>
                      </a:pPr>
                      <a:r>
                        <a:rPr lang="en-AU" dirty="0"/>
                        <a:t>Import and Export Reactive energy (kVarh) (Q and K), where applicable</a:t>
                      </a:r>
                    </a:p>
                    <a:p>
                      <a:pPr marL="285750" indent="-285750">
                        <a:buFont typeface="Arial" panose="020B0604020202020204" pitchFamily="34" charset="0"/>
                        <a:buChar char="•"/>
                      </a:pPr>
                      <a:r>
                        <a:rPr lang="en-AU" dirty="0"/>
                        <a:t>All other forms of measurement (such as volts and amps) are not required to be delivered to AEMO but will be processed if they are provided.</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trike="sngStrike" dirty="0"/>
                        <a:t>From 1 July 2021</a:t>
                      </a:r>
                    </a:p>
                    <a:p>
                      <a:r>
                        <a:rPr lang="en-AU" b="1" dirty="0">
                          <a:solidFill>
                            <a:srgbClr val="FF0000"/>
                          </a:solidFill>
                        </a:rPr>
                        <a:t>From 1 Oct 2021</a:t>
                      </a:r>
                      <a:endParaRPr lang="en-AU" dirty="0"/>
                    </a:p>
                  </a:txBody>
                  <a:tcPr/>
                </a:tc>
                <a:extLst>
                  <a:ext uri="{0D108BD9-81ED-4DB2-BD59-A6C34878D82A}">
                    <a16:rowId xmlns:a16="http://schemas.microsoft.com/office/drawing/2014/main" val="3219761520"/>
                  </a:ext>
                </a:extLst>
              </a:tr>
            </a:tbl>
          </a:graphicData>
        </a:graphic>
      </p:graphicFrame>
    </p:spTree>
    <p:extLst>
      <p:ext uri="{BB962C8B-B14F-4D97-AF65-F5344CB8AC3E}">
        <p14:creationId xmlns:p14="http://schemas.microsoft.com/office/powerpoint/2010/main" val="3645150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FA08-543E-40ED-A41F-A1779109AD1F}"/>
              </a:ext>
            </a:extLst>
          </p:cNvPr>
          <p:cNvSpPr>
            <a:spLocks noGrp="1"/>
          </p:cNvSpPr>
          <p:nvPr>
            <p:ph type="title"/>
          </p:nvPr>
        </p:nvSpPr>
        <p:spPr>
          <a:xfrm>
            <a:off x="206546" y="150494"/>
            <a:ext cx="9050187" cy="1310695"/>
          </a:xfrm>
        </p:spPr>
        <p:txBody>
          <a:bodyPr/>
          <a:lstStyle/>
          <a:p>
            <a:r>
              <a:rPr lang="en-AU" dirty="0"/>
              <a:t>Consolidated meeting actions (2/2)</a:t>
            </a:r>
          </a:p>
        </p:txBody>
      </p:sp>
      <p:graphicFrame>
        <p:nvGraphicFramePr>
          <p:cNvPr id="5" name="Table 5">
            <a:extLst>
              <a:ext uri="{FF2B5EF4-FFF2-40B4-BE49-F238E27FC236}">
                <a16:creationId xmlns:a16="http://schemas.microsoft.com/office/drawing/2014/main" id="{546710C8-5B4C-4E88-B704-70ECB5A2F43B}"/>
              </a:ext>
            </a:extLst>
          </p:cNvPr>
          <p:cNvGraphicFramePr>
            <a:graphicFrameLocks noGrp="1"/>
          </p:cNvGraphicFramePr>
          <p:nvPr>
            <p:ph idx="1"/>
            <p:extLst>
              <p:ext uri="{D42A27DB-BD31-4B8C-83A1-F6EECF244321}">
                <p14:modId xmlns:p14="http://schemas.microsoft.com/office/powerpoint/2010/main" val="3930140272"/>
              </p:ext>
            </p:extLst>
          </p:nvPr>
        </p:nvGraphicFramePr>
        <p:xfrm>
          <a:off x="-1" y="1667619"/>
          <a:ext cx="10691814" cy="3099308"/>
        </p:xfrm>
        <a:graphic>
          <a:graphicData uri="http://schemas.openxmlformats.org/drawingml/2006/table">
            <a:tbl>
              <a:tblPr firstRow="1" bandRow="1">
                <a:tableStyleId>{5C22544A-7EE6-4342-B048-85BDC9FD1C3A}</a:tableStyleId>
              </a:tblPr>
              <a:tblGrid>
                <a:gridCol w="389712">
                  <a:extLst>
                    <a:ext uri="{9D8B030D-6E8A-4147-A177-3AD203B41FA5}">
                      <a16:colId xmlns:a16="http://schemas.microsoft.com/office/drawing/2014/main" val="4224352161"/>
                    </a:ext>
                  </a:extLst>
                </a:gridCol>
                <a:gridCol w="1839139">
                  <a:extLst>
                    <a:ext uri="{9D8B030D-6E8A-4147-A177-3AD203B41FA5}">
                      <a16:colId xmlns:a16="http://schemas.microsoft.com/office/drawing/2014/main" val="1709645146"/>
                    </a:ext>
                  </a:extLst>
                </a:gridCol>
                <a:gridCol w="5818914">
                  <a:extLst>
                    <a:ext uri="{9D8B030D-6E8A-4147-A177-3AD203B41FA5}">
                      <a16:colId xmlns:a16="http://schemas.microsoft.com/office/drawing/2014/main" val="2340700870"/>
                    </a:ext>
                  </a:extLst>
                </a:gridCol>
                <a:gridCol w="1411493">
                  <a:extLst>
                    <a:ext uri="{9D8B030D-6E8A-4147-A177-3AD203B41FA5}">
                      <a16:colId xmlns:a16="http://schemas.microsoft.com/office/drawing/2014/main" val="3290392273"/>
                    </a:ext>
                  </a:extLst>
                </a:gridCol>
                <a:gridCol w="1232556">
                  <a:extLst>
                    <a:ext uri="{9D8B030D-6E8A-4147-A177-3AD203B41FA5}">
                      <a16:colId xmlns:a16="http://schemas.microsoft.com/office/drawing/2014/main" val="3085152196"/>
                    </a:ext>
                  </a:extLst>
                </a:gridCol>
              </a:tblGrid>
              <a:tr h="370840">
                <a:tc>
                  <a:txBody>
                    <a:bodyPr/>
                    <a:lstStyle/>
                    <a:p>
                      <a:pPr algn="ctr"/>
                      <a:r>
                        <a:rPr lang="en-AU" dirty="0"/>
                        <a:t>#</a:t>
                      </a:r>
                    </a:p>
                  </a:txBody>
                  <a:tcPr/>
                </a:tc>
                <a:tc>
                  <a:txBody>
                    <a:bodyPr/>
                    <a:lstStyle/>
                    <a:p>
                      <a:pPr algn="ctr"/>
                      <a:r>
                        <a:rPr lang="en-AU" dirty="0"/>
                        <a:t>Topic</a:t>
                      </a:r>
                    </a:p>
                  </a:txBody>
                  <a:tcPr/>
                </a:tc>
                <a:tc>
                  <a:txBody>
                    <a:bodyPr/>
                    <a:lstStyle/>
                    <a:p>
                      <a:pPr algn="ctr"/>
                      <a:r>
                        <a:rPr lang="en-AU" dirty="0"/>
                        <a:t>Action</a:t>
                      </a:r>
                    </a:p>
                  </a:txBody>
                  <a:tcPr/>
                </a:tc>
                <a:tc>
                  <a:txBody>
                    <a:bodyPr/>
                    <a:lstStyle/>
                    <a:p>
                      <a:pPr algn="ctr"/>
                      <a:r>
                        <a:rPr lang="en-AU" dirty="0"/>
                        <a:t>Responsibility</a:t>
                      </a:r>
                    </a:p>
                  </a:txBody>
                  <a:tcPr/>
                </a:tc>
                <a:tc>
                  <a:txBody>
                    <a:bodyPr/>
                    <a:lstStyle/>
                    <a:p>
                      <a:pPr algn="ctr"/>
                      <a:r>
                        <a:rPr lang="en-AU" dirty="0"/>
                        <a:t>Due date</a:t>
                      </a:r>
                    </a:p>
                  </a:txBody>
                  <a:tcPr/>
                </a:tc>
                <a:extLst>
                  <a:ext uri="{0D108BD9-81ED-4DB2-BD59-A6C34878D82A}">
                    <a16:rowId xmlns:a16="http://schemas.microsoft.com/office/drawing/2014/main" val="2042621054"/>
                  </a:ext>
                </a:extLst>
              </a:tr>
              <a:tr h="370840">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dirty="0"/>
                        <a:t>6</a:t>
                      </a:r>
                    </a:p>
                  </a:txBody>
                  <a:tcPr anchor="ctr"/>
                </a:tc>
                <a:tc>
                  <a:txBody>
                    <a:bodyPr/>
                    <a:lstStyle/>
                    <a:p>
                      <a:pPr marL="0" marR="0" lvl="0" indent="0" algn="l" defTabSz="801929" rtl="0" eaLnBrk="1" fontAlgn="auto" latinLnBrk="0" hangingPunct="1">
                        <a:lnSpc>
                          <a:spcPct val="120000"/>
                        </a:lnSpc>
                        <a:spcBef>
                          <a:spcPts val="0"/>
                        </a:spcBef>
                        <a:spcAft>
                          <a:spcPts val="0"/>
                        </a:spcAft>
                        <a:buClrTx/>
                        <a:buSzTx/>
                        <a:buFontTx/>
                        <a:buNone/>
                        <a:tabLst/>
                        <a:defRPr/>
                      </a:pPr>
                      <a:r>
                        <a:rPr lang="en-AU" dirty="0"/>
                        <a:t>Metering Transition Plan</a:t>
                      </a:r>
                    </a:p>
                  </a:txBody>
                  <a:tcPr/>
                </a:tc>
                <a:tc>
                  <a:txBody>
                    <a:bodyPr/>
                    <a:lstStyle/>
                    <a:p>
                      <a:pPr>
                        <a:lnSpc>
                          <a:spcPct val="120000"/>
                        </a:lnSpc>
                      </a:pPr>
                      <a:r>
                        <a:rPr lang="en-AU" dirty="0"/>
                        <a:t>Do Participants expect to not be able to apply/consume the ‘N’ datastream type code from 9 Mar 2021?  Should a Participant not be able to apply/consume this code from 9 Mar 2021, what are the likely implications on Participant downstream processes? </a:t>
                      </a:r>
                    </a:p>
                  </a:txBody>
                  <a:tcPr/>
                </a:tc>
                <a:tc>
                  <a:txBody>
                    <a:bodyPr/>
                    <a:lstStyle/>
                    <a:p>
                      <a:pPr algn="ctr"/>
                      <a:r>
                        <a:rPr lang="en-AU" dirty="0"/>
                        <a:t>TFG</a:t>
                      </a:r>
                    </a:p>
                  </a:txBody>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dirty="0"/>
                        <a:t>17 Aug 2020</a:t>
                      </a:r>
                    </a:p>
                  </a:txBody>
                  <a:tcPr/>
                </a:tc>
                <a:extLst>
                  <a:ext uri="{0D108BD9-81ED-4DB2-BD59-A6C34878D82A}">
                    <a16:rowId xmlns:a16="http://schemas.microsoft.com/office/drawing/2014/main" val="1770284448"/>
                  </a:ext>
                </a:extLst>
              </a:tr>
              <a:tr h="370840">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dirty="0"/>
                        <a:t>7</a:t>
                      </a:r>
                    </a:p>
                  </a:txBody>
                  <a:tcPr anchor="ctr"/>
                </a:tc>
                <a:tc>
                  <a:txBody>
                    <a:bodyPr/>
                    <a:lstStyle/>
                    <a:p>
                      <a:pPr marL="0" marR="0" lvl="0" indent="0" algn="l" defTabSz="801929" rtl="0" eaLnBrk="1" fontAlgn="auto" latinLnBrk="0" hangingPunct="1">
                        <a:lnSpc>
                          <a:spcPct val="120000"/>
                        </a:lnSpc>
                        <a:spcBef>
                          <a:spcPts val="0"/>
                        </a:spcBef>
                        <a:spcAft>
                          <a:spcPts val="0"/>
                        </a:spcAft>
                        <a:buClrTx/>
                        <a:buSzTx/>
                        <a:buFontTx/>
                        <a:buNone/>
                        <a:tabLst/>
                        <a:defRPr/>
                      </a:pPr>
                      <a:r>
                        <a:rPr lang="en-AU" dirty="0"/>
                        <a:t>Metering Transition Plan</a:t>
                      </a:r>
                    </a:p>
                  </a:txBody>
                  <a:tcPr/>
                </a:tc>
                <a:tc>
                  <a:txBody>
                    <a:bodyPr/>
                    <a:lstStyle/>
                    <a:p>
                      <a:pPr>
                        <a:lnSpc>
                          <a:spcPct val="120000"/>
                        </a:lnSpc>
                      </a:pPr>
                      <a:r>
                        <a:rPr lang="en-AU" dirty="0"/>
                        <a:t>AEMO and TFG to start considering what approach the TFG should take in planning for and managing potential aggregate CATS Transaction volumes associated to numerous MTP activities e.g. development of a CATS notification plan and associated template to gather information from Participants</a:t>
                      </a:r>
                    </a:p>
                  </a:txBody>
                  <a:tcPr/>
                </a:tc>
                <a:tc>
                  <a:txBody>
                    <a:bodyPr/>
                    <a:lstStyle/>
                    <a:p>
                      <a:pPr algn="ctr"/>
                      <a:r>
                        <a:rPr lang="en-AU" dirty="0"/>
                        <a:t>AEMO &amp; TFG</a:t>
                      </a:r>
                    </a:p>
                  </a:txBody>
                  <a:tcPr/>
                </a:tc>
                <a:tc>
                  <a:txBody>
                    <a:bodyPr/>
                    <a:lstStyle/>
                    <a:p>
                      <a:pPr algn="ctr"/>
                      <a:r>
                        <a:rPr lang="en-AU" dirty="0"/>
                        <a:t>Next TFG</a:t>
                      </a:r>
                    </a:p>
                  </a:txBody>
                  <a:tcPr/>
                </a:tc>
                <a:extLst>
                  <a:ext uri="{0D108BD9-81ED-4DB2-BD59-A6C34878D82A}">
                    <a16:rowId xmlns:a16="http://schemas.microsoft.com/office/drawing/2014/main" val="2631365580"/>
                  </a:ext>
                </a:extLst>
              </a:tr>
            </a:tbl>
          </a:graphicData>
        </a:graphic>
      </p:graphicFrame>
      <p:sp>
        <p:nvSpPr>
          <p:cNvPr id="4" name="Slide Number Placeholder 3">
            <a:extLst>
              <a:ext uri="{FF2B5EF4-FFF2-40B4-BE49-F238E27FC236}">
                <a16:creationId xmlns:a16="http://schemas.microsoft.com/office/drawing/2014/main" id="{5A8682E5-7754-40A6-AC32-C809BD664944}"/>
              </a:ext>
            </a:extLst>
          </p:cNvPr>
          <p:cNvSpPr>
            <a:spLocks noGrp="1"/>
          </p:cNvSpPr>
          <p:nvPr>
            <p:ph type="sldNum" sz="quarter" idx="12"/>
          </p:nvPr>
        </p:nvSpPr>
        <p:spPr/>
        <p:txBody>
          <a:bodyPr/>
          <a:lstStyle/>
          <a:p>
            <a:fld id="{4EC81F68-4976-451A-B2E9-79BCBD2F70CC}" type="slidenum">
              <a:rPr lang="en-AU" smtClean="0"/>
              <a:t>5</a:t>
            </a:fld>
            <a:endParaRPr lang="en-AU" dirty="0"/>
          </a:p>
        </p:txBody>
      </p:sp>
    </p:spTree>
    <p:extLst>
      <p:ext uri="{BB962C8B-B14F-4D97-AF65-F5344CB8AC3E}">
        <p14:creationId xmlns:p14="http://schemas.microsoft.com/office/powerpoint/2010/main" val="27159583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886EC-0A78-4A39-9AEC-54812FB75966}"/>
              </a:ext>
            </a:extLst>
          </p:cNvPr>
          <p:cNvSpPr>
            <a:spLocks noGrp="1"/>
          </p:cNvSpPr>
          <p:nvPr>
            <p:ph type="title"/>
          </p:nvPr>
        </p:nvSpPr>
        <p:spPr>
          <a:xfrm>
            <a:off x="206546" y="150494"/>
            <a:ext cx="8855157" cy="1310695"/>
          </a:xfrm>
        </p:spPr>
        <p:txBody>
          <a:bodyPr/>
          <a:lstStyle/>
          <a:p>
            <a:r>
              <a:rPr lang="en-AU" dirty="0"/>
              <a:t>5MS/GS:</a:t>
            </a:r>
            <a:br>
              <a:rPr lang="en-AU" dirty="0"/>
            </a:br>
            <a:r>
              <a:rPr lang="en-AU" dirty="0"/>
              <a:t>MSATS datastream standing data</a:t>
            </a:r>
          </a:p>
        </p:txBody>
      </p:sp>
      <p:sp>
        <p:nvSpPr>
          <p:cNvPr id="3" name="Content Placeholder 2">
            <a:extLst>
              <a:ext uri="{FF2B5EF4-FFF2-40B4-BE49-F238E27FC236}">
                <a16:creationId xmlns:a16="http://schemas.microsoft.com/office/drawing/2014/main" id="{BA826C82-5E1A-444D-AEEB-77ABBF58D33B}"/>
              </a:ext>
            </a:extLst>
          </p:cNvPr>
          <p:cNvSpPr>
            <a:spLocks noGrp="1"/>
          </p:cNvSpPr>
          <p:nvPr>
            <p:ph idx="1"/>
          </p:nvPr>
        </p:nvSpPr>
        <p:spPr>
          <a:xfrm>
            <a:off x="218193" y="1618488"/>
            <a:ext cx="10255425" cy="5724144"/>
          </a:xfrm>
        </p:spPr>
        <p:txBody>
          <a:bodyPr>
            <a:normAutofit/>
          </a:bodyPr>
          <a:lstStyle/>
          <a:p>
            <a:pPr lvl="2"/>
            <a:endParaRPr lang="en-AU" sz="1449" dirty="0"/>
          </a:p>
          <a:p>
            <a:pPr lvl="1"/>
            <a:endParaRPr lang="en-AU" sz="1800" dirty="0"/>
          </a:p>
          <a:p>
            <a:pPr lvl="1"/>
            <a:endParaRPr lang="en-AU" sz="1800" dirty="0"/>
          </a:p>
        </p:txBody>
      </p:sp>
      <p:graphicFrame>
        <p:nvGraphicFramePr>
          <p:cNvPr id="4" name="Table 3">
            <a:extLst>
              <a:ext uri="{FF2B5EF4-FFF2-40B4-BE49-F238E27FC236}">
                <a16:creationId xmlns:a16="http://schemas.microsoft.com/office/drawing/2014/main" id="{A3DFF7C5-B0FE-4A55-90B9-2C5BE2B1F706}"/>
              </a:ext>
            </a:extLst>
          </p:cNvPr>
          <p:cNvGraphicFramePr>
            <a:graphicFrameLocks noGrp="1"/>
          </p:cNvGraphicFramePr>
          <p:nvPr>
            <p:extLst>
              <p:ext uri="{D42A27DB-BD31-4B8C-83A1-F6EECF244321}">
                <p14:modId xmlns:p14="http://schemas.microsoft.com/office/powerpoint/2010/main" val="1379079549"/>
              </p:ext>
            </p:extLst>
          </p:nvPr>
        </p:nvGraphicFramePr>
        <p:xfrm>
          <a:off x="392080" y="1644069"/>
          <a:ext cx="9922350" cy="4827905"/>
        </p:xfrm>
        <a:graphic>
          <a:graphicData uri="http://schemas.openxmlformats.org/drawingml/2006/table">
            <a:tbl>
              <a:tblPr firstRow="1" bandRow="1">
                <a:tableStyleId>{5C22544A-7EE6-4342-B048-85BDC9FD1C3A}</a:tableStyleId>
              </a:tblPr>
              <a:tblGrid>
                <a:gridCol w="1775048">
                  <a:extLst>
                    <a:ext uri="{9D8B030D-6E8A-4147-A177-3AD203B41FA5}">
                      <a16:colId xmlns:a16="http://schemas.microsoft.com/office/drawing/2014/main" val="3331220837"/>
                    </a:ext>
                  </a:extLst>
                </a:gridCol>
                <a:gridCol w="6501384">
                  <a:extLst>
                    <a:ext uri="{9D8B030D-6E8A-4147-A177-3AD203B41FA5}">
                      <a16:colId xmlns:a16="http://schemas.microsoft.com/office/drawing/2014/main" val="713789441"/>
                    </a:ext>
                  </a:extLst>
                </a:gridCol>
                <a:gridCol w="1645918">
                  <a:extLst>
                    <a:ext uri="{9D8B030D-6E8A-4147-A177-3AD203B41FA5}">
                      <a16:colId xmlns:a16="http://schemas.microsoft.com/office/drawing/2014/main" val="741432122"/>
                    </a:ext>
                  </a:extLst>
                </a:gridCol>
              </a:tblGrid>
              <a:tr h="370840">
                <a:tc>
                  <a:txBody>
                    <a:bodyPr/>
                    <a:lstStyle/>
                    <a:p>
                      <a:pPr algn="l"/>
                      <a:r>
                        <a:rPr lang="en-AU" dirty="0"/>
                        <a:t>Metering Type</a:t>
                      </a:r>
                    </a:p>
                  </a:txBody>
                  <a:tcPr/>
                </a:tc>
                <a:tc>
                  <a:txBody>
                    <a:bodyPr/>
                    <a:lstStyle/>
                    <a:p>
                      <a:pPr algn="l"/>
                      <a:r>
                        <a:rPr lang="en-AU" dirty="0"/>
                        <a:t>Requirement</a:t>
                      </a:r>
                    </a:p>
                  </a:txBody>
                  <a:tcPr/>
                </a:tc>
                <a:tc>
                  <a:txBody>
                    <a:bodyPr/>
                    <a:lstStyle/>
                    <a:p>
                      <a:pPr algn="l"/>
                      <a:r>
                        <a:rPr lang="en-AU" dirty="0"/>
                        <a:t>Date</a:t>
                      </a:r>
                    </a:p>
                  </a:txBody>
                  <a:tcPr/>
                </a:tc>
                <a:extLst>
                  <a:ext uri="{0D108BD9-81ED-4DB2-BD59-A6C34878D82A}">
                    <a16:rowId xmlns:a16="http://schemas.microsoft.com/office/drawing/2014/main" val="2982746291"/>
                  </a:ext>
                </a:extLst>
              </a:tr>
              <a:tr h="370840">
                <a:tc>
                  <a:txBody>
                    <a:bodyPr/>
                    <a:lstStyle/>
                    <a:p>
                      <a:r>
                        <a:rPr lang="en-AU" dirty="0"/>
                        <a:t>Types 1, 2, 3 and 7</a:t>
                      </a:r>
                    </a:p>
                  </a:txBody>
                  <a:tcPr/>
                </a:tc>
                <a:tc>
                  <a:txBody>
                    <a:bodyPr/>
                    <a:lstStyle/>
                    <a:p>
                      <a:pPr marL="285750" indent="-285750">
                        <a:buFont typeface="Arial" panose="020B0604020202020204" pitchFamily="34" charset="0"/>
                        <a:buChar char="•"/>
                      </a:pPr>
                      <a:r>
                        <a:rPr lang="en-AU" dirty="0"/>
                        <a:t>Net datastreams (N1) must be converted to Register level datastreams (E1, B1, etc.)</a:t>
                      </a:r>
                    </a:p>
                  </a:txBody>
                  <a:tcPr/>
                </a:tc>
                <a:tc>
                  <a:txBody>
                    <a:bodyPr/>
                    <a:lstStyle/>
                    <a:p>
                      <a:r>
                        <a:rPr lang="en-AU" strike="sngStrike" dirty="0"/>
                        <a:t>By 1 July 2021</a:t>
                      </a:r>
                    </a:p>
                    <a:p>
                      <a:r>
                        <a:rPr lang="en-AU" b="1" dirty="0">
                          <a:solidFill>
                            <a:srgbClr val="FF0000"/>
                          </a:solidFill>
                        </a:rPr>
                        <a:t>By 1 Oct 2021</a:t>
                      </a:r>
                    </a:p>
                  </a:txBody>
                  <a:tcPr/>
                </a:tc>
                <a:extLst>
                  <a:ext uri="{0D108BD9-81ED-4DB2-BD59-A6C34878D82A}">
                    <a16:rowId xmlns:a16="http://schemas.microsoft.com/office/drawing/2014/main" val="3401115019"/>
                  </a:ext>
                </a:extLst>
              </a:tr>
              <a:tr h="370840">
                <a:tc>
                  <a:txBody>
                    <a:bodyPr/>
                    <a:lstStyle/>
                    <a:p>
                      <a:r>
                        <a:rPr lang="en-AU" dirty="0"/>
                        <a:t>Subset of Type 4*</a:t>
                      </a:r>
                    </a:p>
                  </a:txBody>
                  <a:tcPr/>
                </a:tc>
                <a:tc>
                  <a:txBody>
                    <a:bodyPr/>
                    <a:lstStyle/>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Net datastreams (N1) must be converted to Register level datastreams (E1, B1, etc.)</a:t>
                      </a:r>
                    </a:p>
                  </a:txBody>
                  <a:tcPr/>
                </a:tc>
                <a:tc>
                  <a:txBody>
                    <a:bodyPr/>
                    <a:lstStyle/>
                    <a:p>
                      <a:r>
                        <a:rPr lang="en-AU" strike="sngStrike" dirty="0"/>
                        <a:t>By 1 July 2021</a:t>
                      </a:r>
                    </a:p>
                    <a:p>
                      <a:r>
                        <a:rPr lang="en-AU" b="1" dirty="0">
                          <a:solidFill>
                            <a:srgbClr val="FF0000"/>
                          </a:solidFill>
                        </a:rPr>
                        <a:t>By 1 Oct 2021</a:t>
                      </a:r>
                    </a:p>
                  </a:txBody>
                  <a:tcPr/>
                </a:tc>
                <a:extLst>
                  <a:ext uri="{0D108BD9-81ED-4DB2-BD59-A6C34878D82A}">
                    <a16:rowId xmlns:a16="http://schemas.microsoft.com/office/drawing/2014/main" val="2286331434"/>
                  </a:ext>
                </a:extLst>
              </a:tr>
              <a:tr h="370840">
                <a:tc>
                  <a:txBody>
                    <a:bodyPr/>
                    <a:lstStyle/>
                    <a:p>
                      <a:r>
                        <a:rPr lang="en-AU" dirty="0"/>
                        <a:t>Types 4, 4A and 5</a:t>
                      </a:r>
                    </a:p>
                  </a:txBody>
                  <a:tcPr/>
                </a:tc>
                <a:tc>
                  <a:txBody>
                    <a:bodyPr/>
                    <a:lstStyle/>
                    <a:p>
                      <a:pPr marL="285750" indent="-285750">
                        <a:buFont typeface="Arial" panose="020B0604020202020204" pitchFamily="34" charset="0"/>
                        <a:buChar char="•"/>
                      </a:pPr>
                      <a:r>
                        <a:rPr lang="en-AU" dirty="0"/>
                        <a:t>All new records relating to interval meters must be created at the register level e.g. E and B.  </a:t>
                      </a:r>
                    </a:p>
                    <a:p>
                      <a:pPr marL="285750" indent="-285750">
                        <a:buFont typeface="Arial" panose="020B0604020202020204" pitchFamily="34" charset="0"/>
                        <a:buChar char="•"/>
                      </a:pPr>
                      <a:r>
                        <a:rPr lang="en-AU" dirty="0"/>
                        <a:t>Existing net datastream records can remain active post 1 July 2021, until an update to the datastream record is required e.g. meter replacement.  Where an update is required to a CNDS record, the net datastream record is to be inactivated and any new active datastreams records are to be created at the register level.</a:t>
                      </a:r>
                    </a:p>
                    <a:p>
                      <a:pPr marL="285750" indent="-285750">
                        <a:buFont typeface="Arial" panose="020B0604020202020204" pitchFamily="34" charset="0"/>
                        <a:buChar char="•"/>
                      </a:pPr>
                      <a:r>
                        <a:rPr lang="en-AU" dirty="0"/>
                        <a:t>Datastreams associated with import and export reactive energy e.g. Q and K must be created in the CNDS table if they exist in the CRI table.  </a:t>
                      </a:r>
                    </a:p>
                    <a:p>
                      <a:pPr marL="686714" lvl="1" indent="-285750">
                        <a:buFont typeface="Arial" panose="020B0604020202020204" pitchFamily="34" charset="0"/>
                        <a:buChar char="•"/>
                      </a:pPr>
                      <a:r>
                        <a:rPr lang="en-AU" dirty="0"/>
                        <a:t>Datastreams must be established in a manner that ensures they are not included in market settlements.</a:t>
                      </a:r>
                    </a:p>
                  </a:txBody>
                  <a:tcPr/>
                </a:tc>
                <a:tc>
                  <a:txBody>
                    <a:bodyPr/>
                    <a:lstStyle/>
                    <a:p>
                      <a:r>
                        <a:rPr lang="en-AU" strike="sngStrike" dirty="0">
                          <a:solidFill>
                            <a:srgbClr val="FF0000"/>
                          </a:solidFill>
                        </a:rPr>
                        <a:t>From</a:t>
                      </a:r>
                      <a:r>
                        <a:rPr lang="en-AU" strike="sngStrike" dirty="0"/>
                        <a:t> 1 July 2021</a:t>
                      </a:r>
                    </a:p>
                    <a:p>
                      <a:r>
                        <a:rPr lang="en-AU" b="1" dirty="0">
                          <a:solidFill>
                            <a:srgbClr val="FF0000"/>
                          </a:solidFill>
                        </a:rPr>
                        <a:t>From 1 Oct 2021</a:t>
                      </a:r>
                    </a:p>
                  </a:txBody>
                  <a:tcPr/>
                </a:tc>
                <a:extLst>
                  <a:ext uri="{0D108BD9-81ED-4DB2-BD59-A6C34878D82A}">
                    <a16:rowId xmlns:a16="http://schemas.microsoft.com/office/drawing/2014/main" val="3219761520"/>
                  </a:ext>
                </a:extLst>
              </a:tr>
              <a:tr h="370840">
                <a:tc>
                  <a:txBody>
                    <a:bodyPr/>
                    <a:lstStyle/>
                    <a:p>
                      <a:r>
                        <a:rPr lang="en-AU" dirty="0"/>
                        <a:t>Basic Meters</a:t>
                      </a:r>
                    </a:p>
                  </a:txBody>
                  <a:tcPr/>
                </a:tc>
                <a:tc>
                  <a:txBody>
                    <a:bodyPr/>
                    <a:lstStyle/>
                    <a:p>
                      <a:pPr marL="285750" indent="-285750">
                        <a:buFont typeface="Arial" panose="020B0604020202020204" pitchFamily="34" charset="0"/>
                        <a:buChar char="•"/>
                      </a:pPr>
                      <a:r>
                        <a:rPr lang="en-AU" dirty="0"/>
                        <a:t>All 1st tier datastreams must be activated and meter reads delivered to AEMO, for UFE purposes</a:t>
                      </a:r>
                    </a:p>
                  </a:txBody>
                  <a:tcPr/>
                </a:tc>
                <a:tc>
                  <a:txBody>
                    <a:bodyPr/>
                    <a:lstStyle/>
                    <a:p>
                      <a:r>
                        <a:rPr lang="en-AU" strike="sngStrike" dirty="0"/>
                        <a:t>By 1 July 2021</a:t>
                      </a:r>
                    </a:p>
                    <a:p>
                      <a:r>
                        <a:rPr lang="en-AU" b="1" dirty="0">
                          <a:solidFill>
                            <a:srgbClr val="FF0000"/>
                          </a:solidFill>
                        </a:rPr>
                        <a:t>By 1 Oct 2021</a:t>
                      </a:r>
                    </a:p>
                  </a:txBody>
                  <a:tcPr/>
                </a:tc>
                <a:extLst>
                  <a:ext uri="{0D108BD9-81ED-4DB2-BD59-A6C34878D82A}">
                    <a16:rowId xmlns:a16="http://schemas.microsoft.com/office/drawing/2014/main" val="1027535987"/>
                  </a:ext>
                </a:extLst>
              </a:tr>
            </a:tbl>
          </a:graphicData>
        </a:graphic>
      </p:graphicFrame>
    </p:spTree>
    <p:extLst>
      <p:ext uri="{BB962C8B-B14F-4D97-AF65-F5344CB8AC3E}">
        <p14:creationId xmlns:p14="http://schemas.microsoft.com/office/powerpoint/2010/main" val="5717227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886EC-0A78-4A39-9AEC-54812FB75966}"/>
              </a:ext>
            </a:extLst>
          </p:cNvPr>
          <p:cNvSpPr>
            <a:spLocks noGrp="1"/>
          </p:cNvSpPr>
          <p:nvPr>
            <p:ph type="title"/>
          </p:nvPr>
        </p:nvSpPr>
        <p:spPr>
          <a:xfrm>
            <a:off x="206546" y="150494"/>
            <a:ext cx="8855157" cy="1310695"/>
          </a:xfrm>
        </p:spPr>
        <p:txBody>
          <a:bodyPr/>
          <a:lstStyle/>
          <a:p>
            <a:r>
              <a:rPr lang="en-AU" dirty="0"/>
              <a:t>5MS/GS: </a:t>
            </a:r>
            <a:br>
              <a:rPr lang="en-AU" dirty="0"/>
            </a:br>
            <a:r>
              <a:rPr lang="en-AU" dirty="0"/>
              <a:t>MSATS standing data - general</a:t>
            </a:r>
          </a:p>
        </p:txBody>
      </p:sp>
      <p:sp>
        <p:nvSpPr>
          <p:cNvPr id="3" name="Content Placeholder 2">
            <a:extLst>
              <a:ext uri="{FF2B5EF4-FFF2-40B4-BE49-F238E27FC236}">
                <a16:creationId xmlns:a16="http://schemas.microsoft.com/office/drawing/2014/main" id="{BA826C82-5E1A-444D-AEEB-77ABBF58D33B}"/>
              </a:ext>
            </a:extLst>
          </p:cNvPr>
          <p:cNvSpPr>
            <a:spLocks noGrp="1"/>
          </p:cNvSpPr>
          <p:nvPr>
            <p:ph idx="1"/>
          </p:nvPr>
        </p:nvSpPr>
        <p:spPr>
          <a:xfrm>
            <a:off x="206546" y="1710661"/>
            <a:ext cx="9604255" cy="1997555"/>
          </a:xfrm>
        </p:spPr>
        <p:txBody>
          <a:bodyPr>
            <a:noAutofit/>
          </a:bodyPr>
          <a:lstStyle/>
          <a:p>
            <a:pPr marL="0" indent="0">
              <a:buNone/>
            </a:pPr>
            <a:r>
              <a:rPr lang="en-AU" sz="2460" dirty="0">
                <a:solidFill>
                  <a:srgbClr val="FF0000"/>
                </a:solidFill>
              </a:rPr>
              <a:t>By 1 </a:t>
            </a:r>
            <a:r>
              <a:rPr lang="en-AU" sz="2460" strike="sngStrike" dirty="0">
                <a:solidFill>
                  <a:srgbClr val="FF0000"/>
                </a:solidFill>
              </a:rPr>
              <a:t>July</a:t>
            </a:r>
            <a:r>
              <a:rPr lang="en-AU" sz="2460" dirty="0">
                <a:solidFill>
                  <a:srgbClr val="FF0000"/>
                </a:solidFill>
              </a:rPr>
              <a:t> October 2021</a:t>
            </a:r>
          </a:p>
          <a:p>
            <a:pPr lvl="1"/>
            <a:r>
              <a:rPr lang="en-AU" sz="2460" dirty="0"/>
              <a:t>Non-contestable unmetered load (NCONUML) NMIs and associated standing data created in MSATS</a:t>
            </a:r>
          </a:p>
          <a:p>
            <a:pPr lvl="1"/>
            <a:r>
              <a:rPr lang="en-AU" sz="2460" dirty="0"/>
              <a:t>NMI Classification Code updates, for affected existing NMIs, to reflect the new code requirements</a:t>
            </a:r>
          </a:p>
          <a:p>
            <a:pPr lvl="1"/>
            <a:endParaRPr lang="en-AU" sz="2460" dirty="0"/>
          </a:p>
          <a:p>
            <a:pPr lvl="1"/>
            <a:endParaRPr lang="en-AU" sz="2460" dirty="0"/>
          </a:p>
          <a:p>
            <a:pPr lvl="1"/>
            <a:endParaRPr lang="en-AU" sz="2460" dirty="0"/>
          </a:p>
          <a:p>
            <a:pPr lvl="1"/>
            <a:endParaRPr lang="en-AU" sz="2460" dirty="0"/>
          </a:p>
          <a:p>
            <a:pPr lvl="1"/>
            <a:endParaRPr lang="en-AU" sz="2460" dirty="0"/>
          </a:p>
          <a:p>
            <a:pPr lvl="1"/>
            <a:endParaRPr lang="en-AU" sz="2460" dirty="0"/>
          </a:p>
          <a:p>
            <a:pPr lvl="1"/>
            <a:endParaRPr lang="en-AU" sz="2460" dirty="0"/>
          </a:p>
          <a:p>
            <a:pPr lvl="1"/>
            <a:endParaRPr lang="en-AU" sz="2460" dirty="0"/>
          </a:p>
          <a:p>
            <a:pPr lvl="1"/>
            <a:endParaRPr lang="en-AU" sz="2460" dirty="0"/>
          </a:p>
          <a:p>
            <a:pPr lvl="1"/>
            <a:endParaRPr lang="en-AU" sz="2460" dirty="0"/>
          </a:p>
          <a:p>
            <a:pPr lvl="1"/>
            <a:endParaRPr lang="en-AU" sz="2460" dirty="0"/>
          </a:p>
          <a:p>
            <a:pPr lvl="1"/>
            <a:endParaRPr lang="en-AU" sz="2460" dirty="0"/>
          </a:p>
          <a:p>
            <a:endParaRPr lang="en-AU" sz="2460" dirty="0"/>
          </a:p>
        </p:txBody>
      </p:sp>
      <p:graphicFrame>
        <p:nvGraphicFramePr>
          <p:cNvPr id="5" name="Table 4">
            <a:extLst>
              <a:ext uri="{FF2B5EF4-FFF2-40B4-BE49-F238E27FC236}">
                <a16:creationId xmlns:a16="http://schemas.microsoft.com/office/drawing/2014/main" id="{546AF861-52E0-4245-892E-8858CB70E7F5}"/>
              </a:ext>
            </a:extLst>
          </p:cNvPr>
          <p:cNvGraphicFramePr>
            <a:graphicFrameLocks noGrp="1"/>
          </p:cNvGraphicFramePr>
          <p:nvPr/>
        </p:nvGraphicFramePr>
        <p:xfrm>
          <a:off x="857714" y="3708217"/>
          <a:ext cx="8953087" cy="3197987"/>
        </p:xfrm>
        <a:graphic>
          <a:graphicData uri="http://schemas.openxmlformats.org/drawingml/2006/table">
            <a:tbl>
              <a:tblPr firstRow="1" bandRow="1">
                <a:tableStyleId>{5C22544A-7EE6-4342-B048-85BDC9FD1C3A}</a:tableStyleId>
              </a:tblPr>
              <a:tblGrid>
                <a:gridCol w="1876342">
                  <a:extLst>
                    <a:ext uri="{9D8B030D-6E8A-4147-A177-3AD203B41FA5}">
                      <a16:colId xmlns:a16="http://schemas.microsoft.com/office/drawing/2014/main" val="3052808370"/>
                    </a:ext>
                  </a:extLst>
                </a:gridCol>
                <a:gridCol w="7076745">
                  <a:extLst>
                    <a:ext uri="{9D8B030D-6E8A-4147-A177-3AD203B41FA5}">
                      <a16:colId xmlns:a16="http://schemas.microsoft.com/office/drawing/2014/main" val="2836850405"/>
                    </a:ext>
                  </a:extLst>
                </a:gridCol>
              </a:tblGrid>
              <a:tr h="370840">
                <a:tc>
                  <a:txBody>
                    <a:bodyPr/>
                    <a:lstStyle/>
                    <a:p>
                      <a:r>
                        <a:rPr lang="en-AU" sz="1200" dirty="0">
                          <a:latin typeface="+mn-lt"/>
                        </a:rPr>
                        <a:t>NMI Classification Code</a:t>
                      </a:r>
                    </a:p>
                  </a:txBody>
                  <a:tcPr/>
                </a:tc>
                <a:tc>
                  <a:txBody>
                    <a:bodyPr/>
                    <a:lstStyle/>
                    <a:p>
                      <a:r>
                        <a:rPr lang="en-AU" sz="1200" dirty="0">
                          <a:latin typeface="+mn-lt"/>
                        </a:rPr>
                        <a:t>Description</a:t>
                      </a:r>
                    </a:p>
                  </a:txBody>
                  <a:tcPr/>
                </a:tc>
                <a:extLst>
                  <a:ext uri="{0D108BD9-81ED-4DB2-BD59-A6C34878D82A}">
                    <a16:rowId xmlns:a16="http://schemas.microsoft.com/office/drawing/2014/main" val="3459197453"/>
                  </a:ext>
                </a:extLst>
              </a:tr>
              <a:tr h="370840">
                <a:tc>
                  <a:txBody>
                    <a:bodyPr/>
                    <a:lstStyle/>
                    <a:p>
                      <a:pPr>
                        <a:lnSpc>
                          <a:spcPct val="107000"/>
                        </a:lnSpc>
                        <a:spcBef>
                          <a:spcPts val="200"/>
                        </a:spcBef>
                        <a:spcAft>
                          <a:spcPts val="200"/>
                        </a:spcAft>
                      </a:pPr>
                      <a:r>
                        <a:rPr lang="en-AU" sz="1200" b="0" dirty="0">
                          <a:effectLst/>
                          <a:latin typeface="+mn-lt"/>
                          <a:ea typeface="Segoe UI Semilight" panose="020B0402040204020203" pitchFamily="34" charset="0"/>
                          <a:cs typeface="Times New Roman" panose="02020603050405020304" pitchFamily="18" charset="0"/>
                        </a:rPr>
                        <a:t>BULK</a:t>
                      </a:r>
                    </a:p>
                  </a:txBody>
                  <a:tcPr marL="68580" marR="68580" marT="0" marB="0"/>
                </a:tc>
                <a:tc>
                  <a:txBody>
                    <a:bodyPr/>
                    <a:lstStyle/>
                    <a:p>
                      <a:pPr>
                        <a:lnSpc>
                          <a:spcPct val="107000"/>
                        </a:lnSpc>
                        <a:spcBef>
                          <a:spcPts val="200"/>
                        </a:spcBef>
                        <a:spcAft>
                          <a:spcPts val="200"/>
                        </a:spcAft>
                      </a:pPr>
                      <a:r>
                        <a:rPr lang="en-AU" sz="1200" b="0" i="1" dirty="0">
                          <a:solidFill>
                            <a:srgbClr val="000000"/>
                          </a:solidFill>
                          <a:effectLst/>
                          <a:latin typeface="+mn-lt"/>
                          <a:ea typeface="Segoe UI Semilight" panose="020B0402040204020203" pitchFamily="34" charset="0"/>
                          <a:cs typeface="Times New Roman" panose="02020603050405020304" pitchFamily="18" charset="0"/>
                        </a:rPr>
                        <a:t>Connection point</a:t>
                      </a:r>
                      <a:r>
                        <a:rPr lang="en-AU" sz="1200" b="0" dirty="0">
                          <a:solidFill>
                            <a:srgbClr val="000000"/>
                          </a:solidFill>
                          <a:effectLst/>
                          <a:latin typeface="+mn-lt"/>
                          <a:ea typeface="Segoe UI Semilight" panose="020B0402040204020203" pitchFamily="34" charset="0"/>
                          <a:cs typeface="Times New Roman" panose="02020603050405020304" pitchFamily="18" charset="0"/>
                        </a:rPr>
                        <a:t> where a </a:t>
                      </a:r>
                      <a:r>
                        <a:rPr lang="en-AU" sz="1200" b="0" i="1" dirty="0">
                          <a:solidFill>
                            <a:srgbClr val="000000"/>
                          </a:solidFill>
                          <a:effectLst/>
                          <a:latin typeface="+mn-lt"/>
                          <a:ea typeface="Segoe UI Semilight" panose="020B0402040204020203" pitchFamily="34" charset="0"/>
                          <a:cs typeface="Times New Roman" panose="02020603050405020304" pitchFamily="18" charset="0"/>
                        </a:rPr>
                        <a:t>transmission network</a:t>
                      </a:r>
                      <a:r>
                        <a:rPr lang="en-AU" sz="1200" b="0" dirty="0">
                          <a:solidFill>
                            <a:srgbClr val="000000"/>
                          </a:solidFill>
                          <a:effectLst/>
                          <a:latin typeface="+mn-lt"/>
                          <a:ea typeface="Segoe UI Semilight" panose="020B0402040204020203" pitchFamily="34" charset="0"/>
                          <a:cs typeface="Times New Roman" panose="02020603050405020304" pitchFamily="18" charset="0"/>
                        </a:rPr>
                        <a:t> connects to a </a:t>
                      </a:r>
                      <a:r>
                        <a:rPr lang="en-AU" sz="1200" b="0" i="1" dirty="0">
                          <a:solidFill>
                            <a:srgbClr val="000000"/>
                          </a:solidFill>
                          <a:effectLst/>
                          <a:latin typeface="+mn-lt"/>
                          <a:ea typeface="Segoe UI Semilight" panose="020B0402040204020203" pitchFamily="34" charset="0"/>
                          <a:cs typeface="Times New Roman" panose="02020603050405020304" pitchFamily="18" charset="0"/>
                        </a:rPr>
                        <a:t>distribution network</a:t>
                      </a:r>
                      <a:r>
                        <a:rPr lang="en-AU" sz="1200" b="0" dirty="0">
                          <a:solidFill>
                            <a:srgbClr val="000000"/>
                          </a:solidFill>
                          <a:effectLst/>
                          <a:latin typeface="+mn-lt"/>
                          <a:ea typeface="Segoe UI Semilight" panose="020B0402040204020203" pitchFamily="34" charset="0"/>
                          <a:cs typeface="Times New Roman" panose="02020603050405020304" pitchFamily="18" charset="0"/>
                        </a:rPr>
                        <a:t> -  also termed 'Bulk Supply Point’</a:t>
                      </a:r>
                    </a:p>
                    <a:p>
                      <a:pPr>
                        <a:lnSpc>
                          <a:spcPct val="107000"/>
                        </a:lnSpc>
                        <a:spcBef>
                          <a:spcPts val="200"/>
                        </a:spcBef>
                        <a:spcAft>
                          <a:spcPts val="200"/>
                        </a:spcAft>
                      </a:pPr>
                      <a:endParaRPr lang="en-AU" sz="200" b="0" dirty="0">
                        <a:effectLst/>
                        <a:latin typeface="+mn-lt"/>
                        <a:ea typeface="Segoe UI Semilight" panose="020B0402040204020203"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33076492"/>
                  </a:ext>
                </a:extLst>
              </a:tr>
              <a:tr h="370840">
                <a:tc>
                  <a:txBody>
                    <a:bodyPr/>
                    <a:lstStyle/>
                    <a:p>
                      <a:pPr>
                        <a:lnSpc>
                          <a:spcPct val="107000"/>
                        </a:lnSpc>
                        <a:spcBef>
                          <a:spcPts val="200"/>
                        </a:spcBef>
                        <a:spcAft>
                          <a:spcPts val="200"/>
                        </a:spcAft>
                      </a:pPr>
                      <a:r>
                        <a:rPr lang="en-AU" sz="1200" b="0" dirty="0">
                          <a:effectLst/>
                          <a:latin typeface="+mn-lt"/>
                          <a:ea typeface="Segoe UI Semilight" panose="020B0402040204020203" pitchFamily="34" charset="0"/>
                          <a:cs typeface="Times New Roman" panose="02020603050405020304" pitchFamily="18" charset="0"/>
                        </a:rPr>
                        <a:t>DWHOLSAL</a:t>
                      </a:r>
                    </a:p>
                  </a:txBody>
                  <a:tcPr marL="68580" marR="68580" marT="0" marB="0"/>
                </a:tc>
                <a:tc>
                  <a:txBody>
                    <a:bodyPr/>
                    <a:lstStyle/>
                    <a:p>
                      <a:pPr>
                        <a:lnSpc>
                          <a:spcPct val="107000"/>
                        </a:lnSpc>
                        <a:spcBef>
                          <a:spcPts val="200"/>
                        </a:spcBef>
                        <a:spcAft>
                          <a:spcPts val="200"/>
                        </a:spcAft>
                      </a:pPr>
                      <a:r>
                        <a:rPr lang="en-AU" sz="1200" b="0" i="1" dirty="0">
                          <a:effectLst/>
                          <a:latin typeface="+mn-lt"/>
                          <a:ea typeface="Segoe UI Semilight" panose="020B0402040204020203" pitchFamily="34" charset="0"/>
                          <a:cs typeface="Times New Roman" panose="02020603050405020304" pitchFamily="18" charset="0"/>
                        </a:rPr>
                        <a:t>Distribution network</a:t>
                      </a:r>
                      <a:r>
                        <a:rPr lang="en-AU" sz="1200" b="0" dirty="0">
                          <a:effectLst/>
                          <a:latin typeface="+mn-lt"/>
                          <a:ea typeface="Segoe UI Semilight" panose="020B0402040204020203" pitchFamily="34" charset="0"/>
                          <a:cs typeface="Times New Roman" panose="02020603050405020304" pitchFamily="18" charset="0"/>
                        </a:rPr>
                        <a:t> </a:t>
                      </a:r>
                      <a:r>
                        <a:rPr lang="en-AU" sz="1200" b="0" i="1" dirty="0">
                          <a:effectLst/>
                          <a:latin typeface="+mn-lt"/>
                          <a:ea typeface="Segoe UI Semilight" panose="020B0402040204020203" pitchFamily="34" charset="0"/>
                          <a:cs typeface="Times New Roman" panose="02020603050405020304" pitchFamily="18" charset="0"/>
                        </a:rPr>
                        <a:t>connection point</a:t>
                      </a:r>
                      <a:r>
                        <a:rPr lang="en-AU" sz="1200" b="0" dirty="0">
                          <a:effectLst/>
                          <a:latin typeface="+mn-lt"/>
                          <a:ea typeface="Segoe UI Semilight" panose="020B0402040204020203" pitchFamily="34" charset="0"/>
                          <a:cs typeface="Times New Roman" panose="02020603050405020304" pitchFamily="18" charset="0"/>
                        </a:rPr>
                        <a:t> where energy is directly purchased from the </a:t>
                      </a:r>
                      <a:r>
                        <a:rPr lang="en-AU" sz="1200" b="0" i="1" dirty="0">
                          <a:effectLst/>
                          <a:latin typeface="+mn-lt"/>
                          <a:ea typeface="Segoe UI Semilight" panose="020B0402040204020203" pitchFamily="34" charset="0"/>
                          <a:cs typeface="Times New Roman" panose="02020603050405020304" pitchFamily="18" charset="0"/>
                        </a:rPr>
                        <a:t>spot market</a:t>
                      </a:r>
                      <a:r>
                        <a:rPr lang="en-AU" sz="1200" b="0" dirty="0">
                          <a:effectLst/>
                          <a:latin typeface="+mn-lt"/>
                          <a:ea typeface="Segoe UI Semilight" panose="020B0402040204020203" pitchFamily="34" charset="0"/>
                          <a:cs typeface="Times New Roman" panose="02020603050405020304" pitchFamily="18" charset="0"/>
                        </a:rPr>
                        <a:t> by a </a:t>
                      </a:r>
                      <a:r>
                        <a:rPr lang="en-AU" sz="1200" b="0" i="1" dirty="0">
                          <a:effectLst/>
                          <a:latin typeface="+mn-lt"/>
                          <a:ea typeface="Segoe UI Semilight" panose="020B0402040204020203" pitchFamily="34" charset="0"/>
                          <a:cs typeface="Times New Roman" panose="02020603050405020304" pitchFamily="18" charset="0"/>
                        </a:rPr>
                        <a:t>Market Customer</a:t>
                      </a:r>
                    </a:p>
                    <a:p>
                      <a:pPr>
                        <a:lnSpc>
                          <a:spcPct val="107000"/>
                        </a:lnSpc>
                        <a:spcBef>
                          <a:spcPts val="200"/>
                        </a:spcBef>
                        <a:spcAft>
                          <a:spcPts val="200"/>
                        </a:spcAft>
                      </a:pPr>
                      <a:endParaRPr lang="en-AU" sz="200" b="0" dirty="0">
                        <a:effectLst/>
                        <a:latin typeface="+mn-lt"/>
                        <a:ea typeface="Segoe UI Semilight" panose="020B0402040204020203"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58378756"/>
                  </a:ext>
                </a:extLst>
              </a:tr>
              <a:tr h="370840">
                <a:tc>
                  <a:txBody>
                    <a:bodyPr/>
                    <a:lstStyle/>
                    <a:p>
                      <a:pPr>
                        <a:lnSpc>
                          <a:spcPct val="107000"/>
                        </a:lnSpc>
                        <a:spcBef>
                          <a:spcPts val="200"/>
                        </a:spcBef>
                        <a:spcAft>
                          <a:spcPts val="200"/>
                        </a:spcAft>
                      </a:pPr>
                      <a:r>
                        <a:rPr lang="en-AU" sz="1200" b="0" dirty="0">
                          <a:effectLst/>
                          <a:latin typeface="+mn-lt"/>
                          <a:ea typeface="Segoe UI Semilight" panose="020B0402040204020203" pitchFamily="34" charset="0"/>
                          <a:cs typeface="Times New Roman" panose="02020603050405020304" pitchFamily="18" charset="0"/>
                        </a:rPr>
                        <a:t>NCONUML</a:t>
                      </a:r>
                    </a:p>
                  </a:txBody>
                  <a:tcPr marL="68580" marR="68580" marT="0" marB="0"/>
                </a:tc>
                <a:tc>
                  <a:txBody>
                    <a:bodyPr/>
                    <a:lstStyle/>
                    <a:p>
                      <a:pPr>
                        <a:lnSpc>
                          <a:spcPct val="107000"/>
                        </a:lnSpc>
                        <a:spcBef>
                          <a:spcPts val="200"/>
                        </a:spcBef>
                        <a:spcAft>
                          <a:spcPts val="200"/>
                        </a:spcAft>
                      </a:pPr>
                      <a:r>
                        <a:rPr lang="en-AU" sz="1200" b="0" i="1" dirty="0">
                          <a:effectLst/>
                          <a:latin typeface="+mn-lt"/>
                          <a:ea typeface="Segoe UI Semilight" panose="020B0402040204020203" pitchFamily="34" charset="0"/>
                          <a:cs typeface="Times New Roman" panose="02020603050405020304" pitchFamily="18" charset="0"/>
                        </a:rPr>
                        <a:t>Non-contestable unmetered load </a:t>
                      </a:r>
                      <a:endParaRPr lang="en-AU" sz="1200" b="0" dirty="0">
                        <a:effectLst/>
                        <a:latin typeface="+mn-lt"/>
                        <a:ea typeface="Segoe UI Semilight" panose="020B0402040204020203"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14875062"/>
                  </a:ext>
                </a:extLst>
              </a:tr>
              <a:tr h="370840">
                <a:tc>
                  <a:txBody>
                    <a:bodyPr/>
                    <a:lstStyle/>
                    <a:p>
                      <a:pPr>
                        <a:lnSpc>
                          <a:spcPct val="107000"/>
                        </a:lnSpc>
                        <a:spcBef>
                          <a:spcPts val="200"/>
                        </a:spcBef>
                        <a:spcAft>
                          <a:spcPts val="200"/>
                        </a:spcAft>
                      </a:pPr>
                      <a:r>
                        <a:rPr lang="en-AU" sz="1200" b="0" dirty="0">
                          <a:effectLst/>
                          <a:latin typeface="+mn-lt"/>
                          <a:ea typeface="Segoe UI Semilight" panose="020B0402040204020203" pitchFamily="34" charset="0"/>
                          <a:cs typeface="Times New Roman" panose="02020603050405020304" pitchFamily="18" charset="0"/>
                        </a:rPr>
                        <a:t>NREG</a:t>
                      </a:r>
                    </a:p>
                  </a:txBody>
                  <a:tcPr marL="68580" marR="68580" marT="0" marB="0"/>
                </a:tc>
                <a:tc>
                  <a:txBody>
                    <a:bodyPr/>
                    <a:lstStyle/>
                    <a:p>
                      <a:pPr>
                        <a:lnSpc>
                          <a:spcPct val="107000"/>
                        </a:lnSpc>
                        <a:spcBef>
                          <a:spcPts val="200"/>
                        </a:spcBef>
                        <a:spcAft>
                          <a:spcPts val="200"/>
                        </a:spcAft>
                      </a:pPr>
                      <a:r>
                        <a:rPr lang="en-AU" sz="1200" b="0" i="1" dirty="0">
                          <a:effectLst/>
                          <a:latin typeface="+mn-lt"/>
                          <a:ea typeface="Calibri" panose="020F0502020204030204" pitchFamily="34" charset="0"/>
                          <a:cs typeface="Segoe UI Semilight" panose="020B0402040204020203" pitchFamily="34" charset="0"/>
                        </a:rPr>
                        <a:t>Connection point</a:t>
                      </a:r>
                      <a:r>
                        <a:rPr lang="en-AU" sz="1200" b="0" dirty="0">
                          <a:effectLst/>
                          <a:latin typeface="+mn-lt"/>
                          <a:ea typeface="Calibri" panose="020F0502020204030204" pitchFamily="34" charset="0"/>
                          <a:cs typeface="Segoe UI Semilight" panose="020B0402040204020203" pitchFamily="34" charset="0"/>
                        </a:rPr>
                        <a:t> associated with a </a:t>
                      </a:r>
                      <a:r>
                        <a:rPr lang="en-AU" sz="1200" b="0" i="1" dirty="0">
                          <a:effectLst/>
                          <a:latin typeface="+mn-lt"/>
                          <a:ea typeface="Calibri" panose="020F0502020204030204" pitchFamily="34" charset="0"/>
                          <a:cs typeface="Segoe UI Semilight" panose="020B0402040204020203" pitchFamily="34" charset="0"/>
                        </a:rPr>
                        <a:t>non-registered embedded generator</a:t>
                      </a:r>
                      <a:r>
                        <a:rPr lang="en-AU" sz="1200" b="0" dirty="0">
                          <a:effectLst/>
                          <a:latin typeface="+mn-lt"/>
                          <a:ea typeface="Calibri" panose="020F0502020204030204" pitchFamily="34" charset="0"/>
                          <a:cs typeface="Segoe UI Semilight" panose="020B0402040204020203" pitchFamily="34" charset="0"/>
                        </a:rPr>
                        <a:t>, i.e. a </a:t>
                      </a:r>
                      <a:r>
                        <a:rPr lang="en-AU" sz="1200" b="0" i="1" dirty="0">
                          <a:effectLst/>
                          <a:latin typeface="+mn-lt"/>
                          <a:ea typeface="Calibri" panose="020F0502020204030204" pitchFamily="34" charset="0"/>
                          <a:cs typeface="Segoe UI Semilight" panose="020B0402040204020203" pitchFamily="34" charset="0"/>
                        </a:rPr>
                        <a:t>generating unit</a:t>
                      </a:r>
                      <a:r>
                        <a:rPr lang="en-AU" sz="1200" b="0" dirty="0">
                          <a:effectLst/>
                          <a:latin typeface="+mn-lt"/>
                          <a:ea typeface="Calibri" panose="020F0502020204030204" pitchFamily="34" charset="0"/>
                          <a:cs typeface="Segoe UI Semilight" panose="020B0402040204020203" pitchFamily="34" charset="0"/>
                        </a:rPr>
                        <a:t> that is not classified by a </a:t>
                      </a:r>
                      <a:r>
                        <a:rPr lang="en-AU" sz="1200" b="0" i="1" dirty="0">
                          <a:effectLst/>
                          <a:latin typeface="+mn-lt"/>
                          <a:ea typeface="Calibri" panose="020F0502020204030204" pitchFamily="34" charset="0"/>
                          <a:cs typeface="Segoe UI Semilight" panose="020B0402040204020203" pitchFamily="34" charset="0"/>
                        </a:rPr>
                        <a:t>Market Generator</a:t>
                      </a:r>
                      <a:r>
                        <a:rPr lang="en-AU" sz="1200" b="0" dirty="0">
                          <a:effectLst/>
                          <a:latin typeface="+mn-lt"/>
                          <a:ea typeface="Calibri" panose="020F0502020204030204" pitchFamily="34" charset="0"/>
                          <a:cs typeface="Segoe UI Semilight" panose="020B0402040204020203" pitchFamily="34" charset="0"/>
                        </a:rPr>
                        <a:t>, but may be classified by a </a:t>
                      </a:r>
                      <a:r>
                        <a:rPr lang="en-AU" sz="1200" b="0" i="1" dirty="0">
                          <a:effectLst/>
                          <a:latin typeface="+mn-lt"/>
                          <a:ea typeface="Calibri" panose="020F0502020204030204" pitchFamily="34" charset="0"/>
                          <a:cs typeface="Segoe UI Semilight" panose="020B0402040204020203" pitchFamily="34" charset="0"/>
                        </a:rPr>
                        <a:t>Small Generation Aggregator</a:t>
                      </a:r>
                      <a:r>
                        <a:rPr lang="en-AU" sz="1200" b="0" dirty="0">
                          <a:effectLst/>
                          <a:latin typeface="+mn-lt"/>
                          <a:ea typeface="Calibri" panose="020F0502020204030204" pitchFamily="34" charset="0"/>
                          <a:cs typeface="Segoe UI Semilight" panose="020B0402040204020203" pitchFamily="34" charset="0"/>
                        </a:rPr>
                        <a:t> as a </a:t>
                      </a:r>
                      <a:r>
                        <a:rPr lang="en-AU" sz="1200" b="0" i="1" dirty="0">
                          <a:effectLst/>
                          <a:latin typeface="+mn-lt"/>
                          <a:ea typeface="Calibri" panose="020F0502020204030204" pitchFamily="34" charset="0"/>
                          <a:cs typeface="Segoe UI Semilight" panose="020B0402040204020203" pitchFamily="34" charset="0"/>
                        </a:rPr>
                        <a:t>market generating unit</a:t>
                      </a:r>
                      <a:r>
                        <a:rPr lang="en-AU" sz="1200" b="0" dirty="0">
                          <a:effectLst/>
                          <a:latin typeface="+mn-lt"/>
                          <a:ea typeface="Calibri" panose="020F0502020204030204" pitchFamily="34" charset="0"/>
                          <a:cs typeface="Segoe UI Semilight" panose="020B0402040204020203" pitchFamily="34" charset="0"/>
                        </a:rPr>
                        <a:t>.</a:t>
                      </a:r>
                    </a:p>
                    <a:p>
                      <a:pPr>
                        <a:lnSpc>
                          <a:spcPct val="107000"/>
                        </a:lnSpc>
                        <a:spcBef>
                          <a:spcPts val="200"/>
                        </a:spcBef>
                        <a:spcAft>
                          <a:spcPts val="200"/>
                        </a:spcAft>
                      </a:pPr>
                      <a:endParaRPr lang="en-AU" sz="200" b="0" dirty="0">
                        <a:effectLst/>
                        <a:latin typeface="+mn-lt"/>
                        <a:ea typeface="Segoe UI Semilight" panose="020B0402040204020203"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5211004"/>
                  </a:ext>
                </a:extLst>
              </a:tr>
              <a:tr h="370840">
                <a:tc>
                  <a:txBody>
                    <a:bodyPr/>
                    <a:lstStyle/>
                    <a:p>
                      <a:pPr>
                        <a:lnSpc>
                          <a:spcPct val="107000"/>
                        </a:lnSpc>
                        <a:spcBef>
                          <a:spcPts val="200"/>
                        </a:spcBef>
                        <a:spcAft>
                          <a:spcPts val="200"/>
                        </a:spcAft>
                      </a:pPr>
                      <a:r>
                        <a:rPr lang="en-AU" sz="1200" b="0" dirty="0">
                          <a:effectLst/>
                          <a:latin typeface="+mn-lt"/>
                          <a:ea typeface="Segoe UI Semilight" panose="020B0402040204020203" pitchFamily="34" charset="0"/>
                          <a:cs typeface="Times New Roman" panose="02020603050405020304" pitchFamily="18" charset="0"/>
                        </a:rPr>
                        <a:t>WHOLESAL</a:t>
                      </a:r>
                    </a:p>
                  </a:txBody>
                  <a:tcPr marL="68580" marR="68580" marT="0" marB="0"/>
                </a:tc>
                <a:tc>
                  <a:txBody>
                    <a:bodyPr/>
                    <a:lstStyle/>
                    <a:p>
                      <a:pPr>
                        <a:lnSpc>
                          <a:spcPct val="107000"/>
                        </a:lnSpc>
                        <a:spcBef>
                          <a:spcPts val="200"/>
                        </a:spcBef>
                        <a:spcAft>
                          <a:spcPts val="200"/>
                        </a:spcAft>
                      </a:pPr>
                      <a:r>
                        <a:rPr lang="en-AU" sz="1200" b="0" i="1" dirty="0">
                          <a:effectLst/>
                          <a:latin typeface="+mn-lt"/>
                          <a:ea typeface="Segoe UI Semilight" panose="020B0402040204020203" pitchFamily="34" charset="0"/>
                          <a:cs typeface="Times New Roman" panose="02020603050405020304" pitchFamily="18" charset="0"/>
                        </a:rPr>
                        <a:t>Transmission network</a:t>
                      </a:r>
                      <a:r>
                        <a:rPr lang="en-AU" sz="1200" b="0" dirty="0">
                          <a:effectLst/>
                          <a:latin typeface="+mn-lt"/>
                          <a:ea typeface="Segoe UI Semilight" panose="020B0402040204020203" pitchFamily="34" charset="0"/>
                          <a:cs typeface="Times New Roman" panose="02020603050405020304" pitchFamily="18" charset="0"/>
                        </a:rPr>
                        <a:t> </a:t>
                      </a:r>
                      <a:r>
                        <a:rPr lang="en-AU" sz="1200" b="0" i="1" dirty="0">
                          <a:effectLst/>
                          <a:latin typeface="+mn-lt"/>
                          <a:ea typeface="Segoe UI Semilight" panose="020B0402040204020203" pitchFamily="34" charset="0"/>
                          <a:cs typeface="Times New Roman" panose="02020603050405020304" pitchFamily="18" charset="0"/>
                        </a:rPr>
                        <a:t>connection point</a:t>
                      </a:r>
                      <a:r>
                        <a:rPr lang="en-AU" sz="1200" b="0" dirty="0">
                          <a:effectLst/>
                          <a:latin typeface="+mn-lt"/>
                          <a:ea typeface="Segoe UI Semilight" panose="020B0402040204020203" pitchFamily="34" charset="0"/>
                          <a:cs typeface="Times New Roman" panose="02020603050405020304" pitchFamily="18" charset="0"/>
                        </a:rPr>
                        <a:t> where energy is directly purchased from the </a:t>
                      </a:r>
                      <a:r>
                        <a:rPr lang="en-AU" sz="1200" b="0" i="1" dirty="0">
                          <a:effectLst/>
                          <a:latin typeface="+mn-lt"/>
                          <a:ea typeface="Segoe UI Semilight" panose="020B0402040204020203" pitchFamily="34" charset="0"/>
                          <a:cs typeface="Times New Roman" panose="02020603050405020304" pitchFamily="18" charset="0"/>
                        </a:rPr>
                        <a:t>spot market</a:t>
                      </a:r>
                      <a:r>
                        <a:rPr lang="en-AU" sz="1200" b="0" dirty="0">
                          <a:effectLst/>
                          <a:latin typeface="+mn-lt"/>
                          <a:ea typeface="Segoe UI Semilight" panose="020B0402040204020203" pitchFamily="34" charset="0"/>
                          <a:cs typeface="Times New Roman" panose="02020603050405020304" pitchFamily="18" charset="0"/>
                        </a:rPr>
                        <a:t> by a </a:t>
                      </a:r>
                      <a:r>
                        <a:rPr lang="en-AU" sz="1200" b="0" i="1" dirty="0">
                          <a:effectLst/>
                          <a:latin typeface="+mn-lt"/>
                          <a:ea typeface="Segoe UI Semilight" panose="020B0402040204020203" pitchFamily="34" charset="0"/>
                          <a:cs typeface="Times New Roman" panose="02020603050405020304" pitchFamily="18" charset="0"/>
                        </a:rPr>
                        <a:t>Market Customer</a:t>
                      </a:r>
                    </a:p>
                    <a:p>
                      <a:pPr>
                        <a:lnSpc>
                          <a:spcPct val="107000"/>
                        </a:lnSpc>
                        <a:spcBef>
                          <a:spcPts val="200"/>
                        </a:spcBef>
                        <a:spcAft>
                          <a:spcPts val="200"/>
                        </a:spcAft>
                      </a:pPr>
                      <a:endParaRPr lang="en-AU" sz="200" b="0" dirty="0">
                        <a:effectLst/>
                        <a:latin typeface="+mn-lt"/>
                        <a:ea typeface="Segoe UI Semilight" panose="020B0402040204020203"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9448056"/>
                  </a:ext>
                </a:extLst>
              </a:tr>
              <a:tr h="370840">
                <a:tc>
                  <a:txBody>
                    <a:bodyPr/>
                    <a:lstStyle/>
                    <a:p>
                      <a:pPr>
                        <a:lnSpc>
                          <a:spcPct val="107000"/>
                        </a:lnSpc>
                        <a:spcBef>
                          <a:spcPts val="200"/>
                        </a:spcBef>
                        <a:spcAft>
                          <a:spcPts val="200"/>
                        </a:spcAft>
                      </a:pPr>
                      <a:r>
                        <a:rPr lang="en-AU" sz="1200" b="0" dirty="0">
                          <a:effectLst/>
                          <a:latin typeface="+mn-lt"/>
                          <a:ea typeface="Segoe UI Semilight" panose="020B0402040204020203" pitchFamily="34" charset="0"/>
                          <a:cs typeface="Times New Roman" panose="02020603050405020304" pitchFamily="18" charset="0"/>
                        </a:rPr>
                        <a:t>XBOUNDRY</a:t>
                      </a:r>
                    </a:p>
                  </a:txBody>
                  <a:tcPr marL="68580" marR="68580" marT="0" marB="0"/>
                </a:tc>
                <a:tc>
                  <a:txBody>
                    <a:bodyPr/>
                    <a:lstStyle/>
                    <a:p>
                      <a:pPr>
                        <a:lnSpc>
                          <a:spcPct val="107000"/>
                        </a:lnSpc>
                        <a:spcBef>
                          <a:spcPts val="200"/>
                        </a:spcBef>
                        <a:spcAft>
                          <a:spcPts val="200"/>
                        </a:spcAft>
                      </a:pPr>
                      <a:r>
                        <a:rPr lang="en-AU" sz="1200" b="0" i="1" dirty="0">
                          <a:effectLst/>
                          <a:latin typeface="+mn-lt"/>
                          <a:ea typeface="Segoe UI Semilight" panose="020B0402040204020203" pitchFamily="34" charset="0"/>
                          <a:cs typeface="Times New Roman" panose="02020603050405020304" pitchFamily="18" charset="0"/>
                        </a:rPr>
                        <a:t>Connection point </a:t>
                      </a:r>
                      <a:r>
                        <a:rPr lang="en-AU" sz="1200" b="0" dirty="0">
                          <a:effectLst/>
                          <a:latin typeface="+mn-lt"/>
                          <a:ea typeface="Segoe UI Semilight" panose="020B0402040204020203" pitchFamily="34" charset="0"/>
                          <a:cs typeface="Times New Roman" panose="02020603050405020304" pitchFamily="18" charset="0"/>
                        </a:rPr>
                        <a:t>where a </a:t>
                      </a:r>
                      <a:r>
                        <a:rPr lang="en-AU" sz="1200" b="0" i="1" dirty="0">
                          <a:effectLst/>
                          <a:latin typeface="+mn-lt"/>
                          <a:ea typeface="Segoe UI Semilight" panose="020B0402040204020203" pitchFamily="34" charset="0"/>
                          <a:cs typeface="Times New Roman" panose="02020603050405020304" pitchFamily="18" charset="0"/>
                        </a:rPr>
                        <a:t>distribution network</a:t>
                      </a:r>
                      <a:r>
                        <a:rPr lang="en-AU" sz="1200" b="0" dirty="0">
                          <a:effectLst/>
                          <a:latin typeface="+mn-lt"/>
                          <a:ea typeface="Segoe UI Semilight" panose="020B0402040204020203" pitchFamily="34" charset="0"/>
                          <a:cs typeface="Times New Roman" panose="02020603050405020304" pitchFamily="18" charset="0"/>
                        </a:rPr>
                        <a:t> connects to another to </a:t>
                      </a:r>
                      <a:r>
                        <a:rPr lang="en-AU" sz="1200" b="0" i="1" dirty="0">
                          <a:effectLst/>
                          <a:latin typeface="+mn-lt"/>
                          <a:ea typeface="Segoe UI Semilight" panose="020B0402040204020203" pitchFamily="34" charset="0"/>
                          <a:cs typeface="Times New Roman" panose="02020603050405020304" pitchFamily="18" charset="0"/>
                        </a:rPr>
                        <a:t>distribution network</a:t>
                      </a:r>
                      <a:r>
                        <a:rPr lang="en-AU" sz="1200" b="0" dirty="0">
                          <a:effectLst/>
                          <a:latin typeface="+mn-lt"/>
                          <a:ea typeface="Segoe UI Semilight" panose="020B0402040204020203"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1134894396"/>
                  </a:ext>
                </a:extLst>
              </a:tr>
            </a:tbl>
          </a:graphicData>
        </a:graphic>
      </p:graphicFrame>
    </p:spTree>
    <p:extLst>
      <p:ext uri="{BB962C8B-B14F-4D97-AF65-F5344CB8AC3E}">
        <p14:creationId xmlns:p14="http://schemas.microsoft.com/office/powerpoint/2010/main" val="790090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1469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06547" y="4190"/>
            <a:ext cx="10485266" cy="1310695"/>
          </a:xfrm>
        </p:spPr>
        <p:txBody>
          <a:bodyPr>
            <a:normAutofit fontScale="90000"/>
          </a:bodyPr>
          <a:lstStyle/>
          <a:p>
            <a:r>
              <a:rPr lang="en-AU" dirty="0">
                <a:latin typeface="Arial" panose="020B0604020202020204" pitchFamily="34" charset="0"/>
                <a:cs typeface="Arial" panose="020B0604020202020204" pitchFamily="34" charset="0"/>
              </a:rPr>
              <a:t>Agenda</a:t>
            </a:r>
            <a:br>
              <a:rPr lang="en-AU" dirty="0">
                <a:latin typeface="Arial" panose="020B0604020202020204" pitchFamily="34" charset="0"/>
                <a:cs typeface="Arial" panose="020B0604020202020204" pitchFamily="34" charset="0"/>
              </a:rPr>
            </a:br>
            <a:r>
              <a:rPr lang="en-AU" sz="2700" b="1" dirty="0">
                <a:solidFill>
                  <a:srgbClr val="FFFF00"/>
                </a:solidFill>
                <a:latin typeface="Arial" panose="020B0604020202020204" pitchFamily="34" charset="0"/>
                <a:cs typeface="Arial" panose="020B0604020202020204" pitchFamily="34" charset="0"/>
              </a:rPr>
              <a:t>**Please disconnect from your workplace VPN for the WebEx call**</a:t>
            </a:r>
            <a:endParaRPr lang="en-AU"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6</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graphicFrame>
        <p:nvGraphicFramePr>
          <p:cNvPr id="3" name="Table 2">
            <a:extLst>
              <a:ext uri="{FF2B5EF4-FFF2-40B4-BE49-F238E27FC236}">
                <a16:creationId xmlns:a16="http://schemas.microsoft.com/office/drawing/2014/main" id="{62711CFE-9D89-4F3F-8EF2-82FDD5EC0D46}"/>
              </a:ext>
            </a:extLst>
          </p:cNvPr>
          <p:cNvGraphicFramePr>
            <a:graphicFrameLocks noGrp="1"/>
          </p:cNvGraphicFramePr>
          <p:nvPr>
            <p:extLst>
              <p:ext uri="{D42A27DB-BD31-4B8C-83A1-F6EECF244321}">
                <p14:modId xmlns:p14="http://schemas.microsoft.com/office/powerpoint/2010/main" val="2530033343"/>
              </p:ext>
            </p:extLst>
          </p:nvPr>
        </p:nvGraphicFramePr>
        <p:xfrm>
          <a:off x="359930" y="1575741"/>
          <a:ext cx="10001597" cy="5192668"/>
        </p:xfrm>
        <a:graphic>
          <a:graphicData uri="http://schemas.openxmlformats.org/drawingml/2006/table">
            <a:tbl>
              <a:tblPr firstRow="1" firstCol="1" bandRow="1">
                <a:tableStyleId>{5C22544A-7EE6-4342-B048-85BDC9FD1C3A}</a:tableStyleId>
              </a:tblPr>
              <a:tblGrid>
                <a:gridCol w="582553">
                  <a:extLst>
                    <a:ext uri="{9D8B030D-6E8A-4147-A177-3AD203B41FA5}">
                      <a16:colId xmlns:a16="http://schemas.microsoft.com/office/drawing/2014/main" val="538271126"/>
                    </a:ext>
                  </a:extLst>
                </a:gridCol>
                <a:gridCol w="1239609">
                  <a:extLst>
                    <a:ext uri="{9D8B030D-6E8A-4147-A177-3AD203B41FA5}">
                      <a16:colId xmlns:a16="http://schemas.microsoft.com/office/drawing/2014/main" val="1740697902"/>
                    </a:ext>
                  </a:extLst>
                </a:gridCol>
                <a:gridCol w="6111516">
                  <a:extLst>
                    <a:ext uri="{9D8B030D-6E8A-4147-A177-3AD203B41FA5}">
                      <a16:colId xmlns:a16="http://schemas.microsoft.com/office/drawing/2014/main" val="659629278"/>
                    </a:ext>
                  </a:extLst>
                </a:gridCol>
                <a:gridCol w="2067919">
                  <a:extLst>
                    <a:ext uri="{9D8B030D-6E8A-4147-A177-3AD203B41FA5}">
                      <a16:colId xmlns:a16="http://schemas.microsoft.com/office/drawing/2014/main" val="2467962161"/>
                    </a:ext>
                  </a:extLst>
                </a:gridCol>
              </a:tblGrid>
              <a:tr h="352997">
                <a:tc>
                  <a:txBody>
                    <a:bodyPr/>
                    <a:lstStyle/>
                    <a:p>
                      <a:pPr algn="ctr">
                        <a:spcBef>
                          <a:spcPts val="100"/>
                        </a:spcBef>
                        <a:spcAft>
                          <a:spcPts val="100"/>
                        </a:spcAft>
                        <a:tabLst>
                          <a:tab pos="252095" algn="l"/>
                          <a:tab pos="504190" algn="l"/>
                          <a:tab pos="756285" algn="l"/>
                        </a:tabLst>
                      </a:pPr>
                      <a:r>
                        <a:rPr lang="en-AU" sz="1600" cap="all" dirty="0">
                          <a:effectLst/>
                          <a:latin typeface="+mn-lt"/>
                          <a:cs typeface="Arial" panose="020B0604020202020204" pitchFamily="34" charset="0"/>
                        </a:rPr>
                        <a:t>NO</a:t>
                      </a:r>
                      <a:endParaRPr lang="en-AU" sz="1600" b="1" dirty="0">
                        <a:solidFill>
                          <a:srgbClr val="2E74B5"/>
                        </a:solidFill>
                        <a:effectLst/>
                        <a:latin typeface="+mn-lt"/>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mn-lt"/>
                          <a:cs typeface="Arial" panose="020B0604020202020204" pitchFamily="34" charset="0"/>
                        </a:rPr>
                        <a:t>Time</a:t>
                      </a:r>
                      <a:endParaRPr lang="en-AU" sz="1600" b="1" dirty="0">
                        <a:solidFill>
                          <a:srgbClr val="2E74B5"/>
                        </a:solidFill>
                        <a:effectLst/>
                        <a:latin typeface="+mn-lt"/>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mn-lt"/>
                          <a:cs typeface="Arial" panose="020B0604020202020204" pitchFamily="34" charset="0"/>
                        </a:rPr>
                        <a:t>AGENDA ITEM</a:t>
                      </a:r>
                      <a:endParaRPr lang="en-AU" sz="1600" b="1" dirty="0">
                        <a:solidFill>
                          <a:srgbClr val="2E74B5"/>
                        </a:solidFill>
                        <a:effectLst/>
                        <a:latin typeface="+mn-lt"/>
                        <a:ea typeface="Times New Roman" panose="02020603050405020304" pitchFamily="18" charset="0"/>
                        <a:cs typeface="Arial" panose="020B0604020202020204" pitchFamily="34" charset="0"/>
                      </a:endParaRPr>
                    </a:p>
                  </a:txBody>
                  <a:tcPr marL="68580" marR="68580" marT="0" marB="0" anchor="ctr"/>
                </a:tc>
                <a:tc>
                  <a:txBody>
                    <a:bodyPr/>
                    <a:lstStyle/>
                    <a:p>
                      <a:r>
                        <a:rPr lang="en-AU" sz="1600" cap="all" dirty="0">
                          <a:effectLst/>
                          <a:latin typeface="+mn-lt"/>
                          <a:cs typeface="Arial" panose="020B0604020202020204" pitchFamily="34" charset="0"/>
                        </a:rPr>
                        <a:t>Responsible</a:t>
                      </a:r>
                      <a:endParaRPr lang="en-AU" sz="1800" dirty="0"/>
                    </a:p>
                  </a:txBody>
                  <a:tcPr marL="68580" marR="68580" marT="0" marB="0" anchor="ctr"/>
                </a:tc>
                <a:extLst>
                  <a:ext uri="{0D108BD9-81ED-4DB2-BD59-A6C34878D82A}">
                    <a16:rowId xmlns:a16="http://schemas.microsoft.com/office/drawing/2014/main" val="2054372720"/>
                  </a:ext>
                </a:extLst>
              </a:tr>
              <a:tr h="528396">
                <a:tc>
                  <a:txBody>
                    <a:bodyPr/>
                    <a:lstStyle/>
                    <a:p>
                      <a:pPr algn="ct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Arial" panose="020B0604020202020204" pitchFamily="34" charset="0"/>
                        </a:rPr>
                        <a:t>1</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600" kern="1200" dirty="0">
                          <a:solidFill>
                            <a:schemeClr val="dk1"/>
                          </a:solidFill>
                          <a:latin typeface="+mn-lt"/>
                          <a:ea typeface="+mn-ea"/>
                          <a:cs typeface="+mn-cs"/>
                        </a:rPr>
                        <a:t>10:00 - 10:10</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600" dirty="0">
                          <a:effectLst/>
                          <a:latin typeface="+mn-lt"/>
                          <a:cs typeface="Arial" panose="020B0604020202020204" pitchFamily="34" charset="0"/>
                        </a:rPr>
                        <a:t>Welcome and introduction</a:t>
                      </a:r>
                      <a:endParaRPr lang="en-AU" sz="1600" kern="1200" dirty="0">
                        <a:solidFill>
                          <a:schemeClr val="dk1"/>
                        </a:solidFill>
                        <a:latin typeface="+mn-lt"/>
                        <a:ea typeface="+mn-ea"/>
                        <a:cs typeface="+mn-cs"/>
                      </a:endParaRP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600" b="0" kern="1200" dirty="0">
                          <a:solidFill>
                            <a:schemeClr val="tx1"/>
                          </a:solidFill>
                          <a:effectLst/>
                          <a:latin typeface="+mn-lt"/>
                          <a:ea typeface="+mn-ea"/>
                          <a:cs typeface="Arial" panose="020B0604020202020204" pitchFamily="34" charset="0"/>
                        </a:rPr>
                        <a:t>Greg Minney</a:t>
                      </a:r>
                      <a:endParaRPr lang="en-AU" sz="1600" kern="1200" dirty="0">
                        <a:solidFill>
                          <a:schemeClr val="dk1"/>
                        </a:solidFill>
                        <a:latin typeface="+mn-lt"/>
                        <a:ea typeface="+mn-ea"/>
                        <a:cs typeface="+mn-cs"/>
                      </a:endParaRPr>
                    </a:p>
                  </a:txBody>
                  <a:tcPr marL="68580" marR="68580" marT="0" marB="0" anchor="ctr"/>
                </a:tc>
                <a:extLst>
                  <a:ext uri="{0D108BD9-81ED-4DB2-BD59-A6C34878D82A}">
                    <a16:rowId xmlns:a16="http://schemas.microsoft.com/office/drawing/2014/main" val="1102688441"/>
                  </a:ext>
                </a:extLst>
              </a:tr>
              <a:tr h="337754">
                <a:tc>
                  <a:txBody>
                    <a:bodyPr/>
                    <a:lstStyle/>
                    <a:p>
                      <a:pPr algn="ct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Arial" panose="020B0604020202020204" pitchFamily="34" charset="0"/>
                        </a:rPr>
                        <a:t>2</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600" b="0" kern="1200" dirty="0">
                          <a:solidFill>
                            <a:schemeClr val="tx1"/>
                          </a:solidFill>
                          <a:latin typeface="+mn-lt"/>
                          <a:ea typeface="+mn-ea"/>
                          <a:cs typeface="+mn-cs"/>
                        </a:rPr>
                        <a:t>10:10 – 10:20</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600" b="0" dirty="0">
                          <a:solidFill>
                            <a:schemeClr val="tx1"/>
                          </a:solidFill>
                          <a:effectLst/>
                          <a:latin typeface="+mn-lt"/>
                          <a:ea typeface="Times New Roman" panose="02020603050405020304" pitchFamily="18" charset="0"/>
                          <a:cs typeface="Arial" panose="020B0604020202020204" pitchFamily="34" charset="0"/>
                        </a:rPr>
                        <a:t>Notes/actions from previous meeting</a:t>
                      </a:r>
                      <a:endParaRPr lang="en-AU" sz="1600" b="0" kern="1200" dirty="0">
                        <a:solidFill>
                          <a:schemeClr val="tx1"/>
                        </a:solidFill>
                        <a:latin typeface="+mn-lt"/>
                        <a:ea typeface="+mn-ea"/>
                        <a:cs typeface="+mn-cs"/>
                      </a:endParaRP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600" b="0" kern="1200" dirty="0">
                          <a:solidFill>
                            <a:schemeClr val="tx1"/>
                          </a:solidFill>
                          <a:effectLst/>
                          <a:latin typeface="+mn-lt"/>
                          <a:ea typeface="+mn-ea"/>
                          <a:cs typeface="Arial" panose="020B0604020202020204" pitchFamily="34" charset="0"/>
                        </a:rPr>
                        <a:t>Greg Minney</a:t>
                      </a:r>
                      <a:endParaRPr lang="en-AU" sz="1600" b="0" kern="1200" dirty="0">
                        <a:solidFill>
                          <a:schemeClr val="tx1"/>
                        </a:solidFill>
                        <a:latin typeface="+mn-lt"/>
                        <a:ea typeface="+mn-ea"/>
                        <a:cs typeface="+mn-cs"/>
                      </a:endParaRPr>
                    </a:p>
                  </a:txBody>
                  <a:tcPr marL="68580" marR="68580" marT="0" marB="0" anchor="ctr"/>
                </a:tc>
                <a:extLst>
                  <a:ext uri="{0D108BD9-81ED-4DB2-BD59-A6C34878D82A}">
                    <a16:rowId xmlns:a16="http://schemas.microsoft.com/office/drawing/2014/main" val="4179191662"/>
                  </a:ext>
                </a:extLst>
              </a:tr>
              <a:tr h="466515">
                <a:tc>
                  <a:txBody>
                    <a:bodyPr/>
                    <a:lstStyle/>
                    <a:p>
                      <a:pPr algn="ct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Arial" panose="020B0604020202020204" pitchFamily="34" charset="0"/>
                        </a:rPr>
                        <a:t>3</a:t>
                      </a:r>
                    </a:p>
                  </a:txBody>
                  <a:tcPr marL="68580" marR="68580" marT="0" marB="0" anchor="ctr"/>
                </a:tc>
                <a:tc>
                  <a:txBody>
                    <a:bodyPr/>
                    <a:lstStyle/>
                    <a:p>
                      <a:r>
                        <a:rPr lang="en-AU" sz="1600" dirty="0"/>
                        <a:t>10:20 – 10:30</a:t>
                      </a:r>
                    </a:p>
                  </a:txBody>
                  <a:tcPr marL="68580" marR="68580" marT="0" marB="0" anchor="ctr"/>
                </a:tc>
                <a:tc>
                  <a:txBody>
                    <a:bodyPr/>
                    <a:lstStyle/>
                    <a:p>
                      <a:r>
                        <a:rPr lang="en-AU" sz="1600" dirty="0"/>
                        <a:t>5MS/GS delayed implementation</a:t>
                      </a:r>
                    </a:p>
                  </a:txBody>
                  <a:tcPr marL="68580" marR="68580" marT="0" marB="0" anchor="ctr"/>
                </a:tc>
                <a:tc>
                  <a:txBody>
                    <a:bodyPr/>
                    <a:lstStyle/>
                    <a:p>
                      <a:r>
                        <a:rPr lang="en-AU" sz="1600" dirty="0"/>
                        <a:t>Emily Brodie</a:t>
                      </a:r>
                    </a:p>
                  </a:txBody>
                  <a:tcPr marL="68580" marR="68580" marT="0" marB="0" anchor="ctr"/>
                </a:tc>
                <a:extLst>
                  <a:ext uri="{0D108BD9-81ED-4DB2-BD59-A6C34878D82A}">
                    <a16:rowId xmlns:a16="http://schemas.microsoft.com/office/drawing/2014/main" val="1838701171"/>
                  </a:ext>
                </a:extLst>
              </a:tr>
              <a:tr h="313786">
                <a:tc>
                  <a:txBody>
                    <a:bodyPr/>
                    <a:lstStyle/>
                    <a:p>
                      <a:pPr algn="ct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Arial" panose="020B0604020202020204" pitchFamily="34" charset="0"/>
                        </a:rPr>
                        <a:t>4</a:t>
                      </a:r>
                    </a:p>
                  </a:txBody>
                  <a:tcPr marL="68580" marR="68580" marT="0" marB="0" anchor="ctr"/>
                </a:tc>
                <a:tc>
                  <a:txBody>
                    <a:bodyPr/>
                    <a:lstStyle/>
                    <a:p>
                      <a:r>
                        <a:rPr lang="en-AU" sz="1600" dirty="0"/>
                        <a:t>10:20 – 10:25</a:t>
                      </a:r>
                    </a:p>
                  </a:txBody>
                  <a:tcPr marL="68580" marR="68580"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600" dirty="0"/>
                        <a:t>Update on metering procedure changes</a:t>
                      </a:r>
                    </a:p>
                  </a:txBody>
                  <a:tcPr marL="68580" marR="68580"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600" dirty="0"/>
                        <a:t>Meghan Bibby</a:t>
                      </a:r>
                    </a:p>
                  </a:txBody>
                  <a:tcPr marL="68580" marR="68580" marT="0" marB="0" anchor="ctr"/>
                </a:tc>
                <a:extLst>
                  <a:ext uri="{0D108BD9-81ED-4DB2-BD59-A6C34878D82A}">
                    <a16:rowId xmlns:a16="http://schemas.microsoft.com/office/drawing/2014/main" val="3739041783"/>
                  </a:ext>
                </a:extLst>
              </a:tr>
              <a:tr h="528396">
                <a:tc>
                  <a:txBody>
                    <a:bodyPr/>
                    <a:lstStyle/>
                    <a:p>
                      <a:pPr algn="ct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Arial" panose="020B0604020202020204" pitchFamily="34" charset="0"/>
                        </a:rPr>
                        <a:t>5</a:t>
                      </a:r>
                    </a:p>
                  </a:txBody>
                  <a:tcPr marL="68580" marR="68580" marT="0" marB="0" anchor="ctr"/>
                </a:tc>
                <a:tc>
                  <a:txBody>
                    <a:bodyPr/>
                    <a:lstStyle/>
                    <a:p>
                      <a:r>
                        <a:rPr lang="en-AU" sz="1600" dirty="0"/>
                        <a:t>10:25 – 10:30</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dirty="0"/>
                        <a:t>Update on Bidding Transition Plan</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dirty="0"/>
                        <a:t>Emily Brodie</a:t>
                      </a:r>
                    </a:p>
                  </a:txBody>
                  <a:tcPr marL="68580" marR="68580" marT="0" marB="0" anchor="ctr"/>
                </a:tc>
                <a:extLst>
                  <a:ext uri="{0D108BD9-81ED-4DB2-BD59-A6C34878D82A}">
                    <a16:rowId xmlns:a16="http://schemas.microsoft.com/office/drawing/2014/main" val="3486199042"/>
                  </a:ext>
                </a:extLst>
              </a:tr>
              <a:tr h="528396">
                <a:tc>
                  <a:txBody>
                    <a:bodyPr/>
                    <a:lstStyle/>
                    <a:p>
                      <a:pPr algn="ct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Arial" panose="020B0604020202020204" pitchFamily="34" charset="0"/>
                        </a:rPr>
                        <a:t>6</a:t>
                      </a:r>
                    </a:p>
                  </a:txBody>
                  <a:tcPr marL="68580" marR="68580" marT="0" marB="0" anchor="ctr"/>
                </a:tc>
                <a:tc>
                  <a:txBody>
                    <a:bodyPr/>
                    <a:lstStyle/>
                    <a:p>
                      <a:r>
                        <a:rPr lang="en-AU" sz="1600" dirty="0"/>
                        <a:t>10:30 – 10:35</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dirty="0"/>
                        <a:t>Readiness reporting</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dirty="0"/>
                        <a:t>Austin Tan</a:t>
                      </a:r>
                    </a:p>
                  </a:txBody>
                  <a:tcPr marL="68580" marR="68580" marT="0" marB="0" anchor="ctr"/>
                </a:tc>
                <a:extLst>
                  <a:ext uri="{0D108BD9-81ED-4DB2-BD59-A6C34878D82A}">
                    <a16:rowId xmlns:a16="http://schemas.microsoft.com/office/drawing/2014/main" val="1049958209"/>
                  </a:ext>
                </a:extLst>
              </a:tr>
              <a:tr h="528396">
                <a:tc>
                  <a:txBody>
                    <a:bodyPr/>
                    <a:lstStyle/>
                    <a:p>
                      <a:pPr algn="ct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Arial" panose="020B0604020202020204" pitchFamily="34" charset="0"/>
                        </a:rPr>
                        <a:t>7</a:t>
                      </a:r>
                    </a:p>
                  </a:txBody>
                  <a:tcPr marL="68580" marR="68580" marT="0" marB="0" anchor="ctr"/>
                </a:tc>
                <a:tc>
                  <a:txBody>
                    <a:bodyPr/>
                    <a:lstStyle/>
                    <a:p>
                      <a:r>
                        <a:rPr lang="en-AU" sz="1600" dirty="0"/>
                        <a:t>10:35 – 11:50</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 typeface="Arial" panose="020B0604020202020204" pitchFamily="34" charset="0"/>
                        <a:buNone/>
                        <a:tabLst>
                          <a:tab pos="504190" algn="l"/>
                          <a:tab pos="756285" algn="l"/>
                        </a:tabLst>
                        <a:defRPr/>
                      </a:pPr>
                      <a:r>
                        <a:rPr lang="en-AU" sz="1600" dirty="0"/>
                        <a:t>MTP update workshop</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 typeface="Arial" panose="020B0604020202020204" pitchFamily="34" charset="0"/>
                        <a:buNone/>
                        <a:tabLst>
                          <a:tab pos="504190" algn="l"/>
                          <a:tab pos="756285" algn="l"/>
                        </a:tabLst>
                        <a:defRPr/>
                      </a:pPr>
                      <a:r>
                        <a:rPr lang="en-AU" sz="1600" dirty="0"/>
                        <a:t>Greg Minney </a:t>
                      </a:r>
                    </a:p>
                    <a:p>
                      <a:pPr marL="0" marR="0" lvl="0" indent="0" algn="l" defTabSz="801929" rtl="0" eaLnBrk="1" fontAlgn="auto" latinLnBrk="0" hangingPunct="1">
                        <a:lnSpc>
                          <a:spcPct val="100000"/>
                        </a:lnSpc>
                        <a:spcBef>
                          <a:spcPts val="100"/>
                        </a:spcBef>
                        <a:spcAft>
                          <a:spcPts val="100"/>
                        </a:spcAft>
                        <a:buClrTx/>
                        <a:buSzTx/>
                        <a:buFont typeface="Arial" panose="020B0604020202020204" pitchFamily="34" charset="0"/>
                        <a:buNone/>
                        <a:tabLst>
                          <a:tab pos="504190" algn="l"/>
                          <a:tab pos="756285" algn="l"/>
                        </a:tabLst>
                        <a:defRPr/>
                      </a:pPr>
                      <a:r>
                        <a:rPr lang="en-AU" sz="1600" dirty="0"/>
                        <a:t>Blaine Miner</a:t>
                      </a:r>
                    </a:p>
                  </a:txBody>
                  <a:tcPr marL="68580" marR="68580" marT="0" marB="0" anchor="ctr"/>
                </a:tc>
                <a:extLst>
                  <a:ext uri="{0D108BD9-81ED-4DB2-BD59-A6C34878D82A}">
                    <a16:rowId xmlns:a16="http://schemas.microsoft.com/office/drawing/2014/main" val="2068112134"/>
                  </a:ext>
                </a:extLst>
              </a:tr>
              <a:tr h="307481">
                <a:tc gridSpan="4">
                  <a:txBody>
                    <a:bodyPr/>
                    <a:lstStyle/>
                    <a:p>
                      <a:pPr marL="0" marR="0" lvl="0" indent="0" algn="ctr"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1" dirty="0">
                          <a:solidFill>
                            <a:schemeClr val="tx1"/>
                          </a:solidFill>
                        </a:rPr>
                        <a:t>BREAK 11:00- 11:10</a:t>
                      </a:r>
                    </a:p>
                  </a:txBody>
                  <a:tcPr marL="68580" marR="68580" marT="0" marB="0" anchor="ctr">
                    <a:solidFill>
                      <a:schemeClr val="accent5">
                        <a:lumMod val="60000"/>
                        <a:lumOff val="40000"/>
                      </a:schemeClr>
                    </a:solidFill>
                  </a:tcPr>
                </a:tc>
                <a:tc hMerge="1">
                  <a:txBody>
                    <a:bodyPr/>
                    <a:lstStyle/>
                    <a:p>
                      <a:endParaRPr lang="en-AU" dirty="0">
                        <a:solidFill>
                          <a:schemeClr val="bg1"/>
                        </a:solidFill>
                      </a:endParaRPr>
                    </a:p>
                  </a:txBody>
                  <a:tcPr marL="68580" marR="68580" marT="0" marB="0" anchor="ctr">
                    <a:solidFill>
                      <a:schemeClr val="accent5">
                        <a:lumMod val="60000"/>
                        <a:lumOff val="40000"/>
                      </a:schemeClr>
                    </a:solidFill>
                  </a:tcPr>
                </a:tc>
                <a:tc hMerge="1">
                  <a:txBody>
                    <a:bodyPr/>
                    <a:lstStyle/>
                    <a:p>
                      <a:endParaRPr lang="en-AU"/>
                    </a:p>
                  </a:txBody>
                  <a:tcPr/>
                </a:tc>
                <a:tc hMerge="1">
                  <a:txBody>
                    <a:bodyPr/>
                    <a:lstStyle/>
                    <a:p>
                      <a:pPr marL="0" marR="0" lvl="0" indent="0" algn="ctr" defTabSz="801929" rtl="0" eaLnBrk="1" fontAlgn="auto" latinLnBrk="0" hangingPunct="1">
                        <a:lnSpc>
                          <a:spcPct val="100000"/>
                        </a:lnSpc>
                        <a:spcBef>
                          <a:spcPts val="100"/>
                        </a:spcBef>
                        <a:spcAft>
                          <a:spcPts val="100"/>
                        </a:spcAft>
                        <a:buClrTx/>
                        <a:buSzTx/>
                        <a:buFontTx/>
                        <a:buNone/>
                        <a:tabLst>
                          <a:tab pos="504190" algn="l"/>
                          <a:tab pos="756285" algn="l"/>
                        </a:tabLst>
                        <a:defRPr/>
                      </a:pPr>
                      <a:endParaRPr lang="en-AU" sz="1600" b="1" dirty="0">
                        <a:solidFill>
                          <a:schemeClr val="tx1"/>
                        </a:solidFill>
                      </a:endParaRPr>
                    </a:p>
                  </a:txBody>
                  <a:tcPr marL="68580" marR="68580" marT="0" marB="0" anchor="ctr">
                    <a:solidFill>
                      <a:schemeClr val="accent5">
                        <a:lumMod val="60000"/>
                        <a:lumOff val="40000"/>
                      </a:schemeClr>
                    </a:solidFill>
                  </a:tcPr>
                </a:tc>
                <a:extLst>
                  <a:ext uri="{0D108BD9-81ED-4DB2-BD59-A6C34878D82A}">
                    <a16:rowId xmlns:a16="http://schemas.microsoft.com/office/drawing/2014/main" val="2382581237"/>
                  </a:ext>
                </a:extLst>
              </a:tr>
              <a:tr h="528396">
                <a:tc>
                  <a:txBody>
                    <a:bodyPr/>
                    <a:lstStyle/>
                    <a:p>
                      <a:pPr algn="ctr">
                        <a:spcBef>
                          <a:spcPts val="100"/>
                        </a:spcBef>
                        <a:spcAft>
                          <a:spcPts val="100"/>
                        </a:spcAft>
                        <a:tabLst>
                          <a:tab pos="504190" algn="l"/>
                          <a:tab pos="756285" algn="l"/>
                        </a:tabLst>
                      </a:pPr>
                      <a:endParaRPr lang="en-AU" sz="1600" b="1" dirty="0">
                        <a:solidFill>
                          <a:schemeClr val="bg1"/>
                        </a:solidFill>
                        <a:effectLst/>
                        <a:latin typeface="+mn-lt"/>
                        <a:ea typeface="Times New Roman" panose="02020603050405020304" pitchFamily="18" charset="0"/>
                        <a:cs typeface="Arial" panose="020B0604020202020204" pitchFamily="34" charset="0"/>
                      </a:endParaRPr>
                    </a:p>
                  </a:txBody>
                  <a:tcPr marL="68580" marR="68580" marT="0" marB="0" anchor="ctr"/>
                </a:tc>
                <a:tc>
                  <a:txBody>
                    <a:bodyPr/>
                    <a:lstStyle/>
                    <a:p>
                      <a:endParaRPr lang="en-AU" sz="1600" dirty="0"/>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 typeface="Arial" panose="020B0604020202020204" pitchFamily="34" charset="0"/>
                        <a:buNone/>
                        <a:tabLst>
                          <a:tab pos="504190" algn="l"/>
                          <a:tab pos="756285" algn="l"/>
                        </a:tabLst>
                        <a:defRPr/>
                      </a:pPr>
                      <a:r>
                        <a:rPr lang="en-AU" sz="1600" dirty="0"/>
                        <a:t>MTP update workshop continued</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 typeface="Arial" panose="020B0604020202020204" pitchFamily="34" charset="0"/>
                        <a:buNone/>
                        <a:tabLst>
                          <a:tab pos="504190" algn="l"/>
                          <a:tab pos="756285" algn="l"/>
                        </a:tabLst>
                        <a:defRPr/>
                      </a:pPr>
                      <a:r>
                        <a:rPr lang="en-AU" sz="1600" dirty="0"/>
                        <a:t>Greg Minney </a:t>
                      </a:r>
                    </a:p>
                    <a:p>
                      <a:pPr marL="0" marR="0" lvl="0" indent="0" algn="l" defTabSz="801929" rtl="0" eaLnBrk="1" fontAlgn="auto" latinLnBrk="0" hangingPunct="1">
                        <a:lnSpc>
                          <a:spcPct val="100000"/>
                        </a:lnSpc>
                        <a:spcBef>
                          <a:spcPts val="100"/>
                        </a:spcBef>
                        <a:spcAft>
                          <a:spcPts val="100"/>
                        </a:spcAft>
                        <a:buClrTx/>
                        <a:buSzTx/>
                        <a:buFont typeface="Arial" panose="020B0604020202020204" pitchFamily="34" charset="0"/>
                        <a:buNone/>
                        <a:tabLst>
                          <a:tab pos="504190" algn="l"/>
                          <a:tab pos="756285" algn="l"/>
                        </a:tabLst>
                        <a:defRPr/>
                      </a:pPr>
                      <a:r>
                        <a:rPr lang="en-AU" sz="1600" dirty="0"/>
                        <a:t>Blaine Miner</a:t>
                      </a:r>
                    </a:p>
                  </a:txBody>
                  <a:tcPr marL="68580" marR="68580" marT="0" marB="0" anchor="ctr"/>
                </a:tc>
                <a:extLst>
                  <a:ext uri="{0D108BD9-81ED-4DB2-BD59-A6C34878D82A}">
                    <a16:rowId xmlns:a16="http://schemas.microsoft.com/office/drawing/2014/main" val="4110024189"/>
                  </a:ext>
                </a:extLst>
              </a:tr>
              <a:tr h="414753">
                <a:tc>
                  <a:txBody>
                    <a:bodyPr/>
                    <a:lstStyle/>
                    <a:p>
                      <a:pPr algn="ct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Arial" panose="020B0604020202020204" pitchFamily="34" charset="0"/>
                        </a:rPr>
                        <a:t>8</a:t>
                      </a:r>
                    </a:p>
                  </a:txBody>
                  <a:tcPr marL="68580" marR="68580" marT="0" marB="0" anchor="ctr"/>
                </a:tc>
                <a:tc>
                  <a:txBody>
                    <a:bodyPr/>
                    <a:lstStyle/>
                    <a:p>
                      <a:r>
                        <a:rPr lang="en-AU" sz="1600" dirty="0"/>
                        <a:t>11:50 – 12:00</a:t>
                      </a:r>
                    </a:p>
                  </a:txBody>
                  <a:tcPr marL="68580" marR="68580" marT="0" marB="0" anchor="ctr"/>
                </a:tc>
                <a:tc>
                  <a:txBody>
                    <a:bodyPr/>
                    <a:lstStyle/>
                    <a:p>
                      <a:r>
                        <a:rPr lang="en-AU" sz="1600" b="0" kern="1200" dirty="0">
                          <a:solidFill>
                            <a:schemeClr val="tx1"/>
                          </a:solidFill>
                          <a:effectLst/>
                          <a:latin typeface="+mn-lt"/>
                          <a:ea typeface="+mn-ea"/>
                          <a:cs typeface="Arial" panose="020B0604020202020204" pitchFamily="34" charset="0"/>
                        </a:rPr>
                        <a:t>Next steps and general questions</a:t>
                      </a:r>
                      <a:endParaRPr lang="en-AU" sz="1600" dirty="0"/>
                    </a:p>
                  </a:txBody>
                  <a:tcPr marL="68580" marR="68580" marT="0" marB="0" anchor="ctr"/>
                </a:tc>
                <a:tc>
                  <a:txBody>
                    <a:bodyPr/>
                    <a:lstStyle/>
                    <a:p>
                      <a:r>
                        <a:rPr lang="en-AU" sz="1600" b="0" kern="1200" dirty="0">
                          <a:solidFill>
                            <a:schemeClr val="tx1"/>
                          </a:solidFill>
                          <a:effectLst/>
                          <a:latin typeface="+mn-lt"/>
                          <a:cs typeface="Arial" panose="020B0604020202020204" pitchFamily="34" charset="0"/>
                        </a:rPr>
                        <a:t>Greg Minney</a:t>
                      </a:r>
                      <a:endParaRPr lang="en-AU" sz="1600" dirty="0"/>
                    </a:p>
                  </a:txBody>
                  <a:tcPr marL="68580" marR="68580" marT="0" marB="0" anchor="ctr"/>
                </a:tc>
                <a:extLst>
                  <a:ext uri="{0D108BD9-81ED-4DB2-BD59-A6C34878D82A}">
                    <a16:rowId xmlns:a16="http://schemas.microsoft.com/office/drawing/2014/main" val="3817438379"/>
                  </a:ext>
                </a:extLst>
              </a:tr>
              <a:tr h="357402">
                <a:tc>
                  <a:txBody>
                    <a:bodyPr/>
                    <a:lstStyle/>
                    <a:p>
                      <a:pPr algn="ctr">
                        <a:spcBef>
                          <a:spcPts val="100"/>
                        </a:spcBef>
                        <a:spcAft>
                          <a:spcPts val="100"/>
                        </a:spcAft>
                        <a:tabLst>
                          <a:tab pos="504190" algn="l"/>
                          <a:tab pos="756285" algn="l"/>
                        </a:tabLst>
                      </a:pPr>
                      <a:endParaRPr lang="en-AU" sz="1600" b="1" dirty="0">
                        <a:solidFill>
                          <a:schemeClr val="bg1"/>
                        </a:solidFill>
                        <a:effectLst/>
                        <a:latin typeface="+mn-lt"/>
                        <a:ea typeface="Times New Roman" panose="02020603050405020304" pitchFamily="18" charset="0"/>
                        <a:cs typeface="Arial" panose="020B0604020202020204" pitchFamily="34" charset="0"/>
                      </a:endParaRPr>
                    </a:p>
                  </a:txBody>
                  <a:tcPr marL="68580" marR="68580" marT="0" marB="0" anchor="ctr"/>
                </a:tc>
                <a:tc>
                  <a:txBody>
                    <a:bodyPr/>
                    <a:lstStyle/>
                    <a:p>
                      <a:r>
                        <a:rPr lang="en-AU" sz="1600" b="1" kern="1200" dirty="0">
                          <a:solidFill>
                            <a:schemeClr val="tx1"/>
                          </a:solidFill>
                          <a:effectLst/>
                          <a:latin typeface="+mn-lt"/>
                          <a:ea typeface="+mn-ea"/>
                          <a:cs typeface="Arial" panose="020B0604020202020204" pitchFamily="34" charset="0"/>
                        </a:rPr>
                        <a:t>APPENDIX</a:t>
                      </a:r>
                      <a:endParaRPr lang="en-AU" sz="1600" b="1" dirty="0"/>
                    </a:p>
                  </a:txBody>
                  <a:tcPr marL="68580" marR="68580" marT="0" marB="0" anchor="ctr"/>
                </a:tc>
                <a:tc>
                  <a:txBody>
                    <a:bodyPr/>
                    <a:lstStyle/>
                    <a:p>
                      <a:r>
                        <a:rPr lang="en-AU" sz="1600" b="0" kern="1200" dirty="0">
                          <a:solidFill>
                            <a:schemeClr val="tx1"/>
                          </a:solidFill>
                          <a:effectLst/>
                          <a:latin typeface="+mn-lt"/>
                          <a:ea typeface="+mn-ea"/>
                          <a:cs typeface="Arial" panose="020B0604020202020204" pitchFamily="34" charset="0"/>
                        </a:rPr>
                        <a:t>Refresher on 5MS and GS metering and metering data obligations</a:t>
                      </a:r>
                      <a:endParaRPr lang="en-AU" sz="1600" b="1" dirty="0"/>
                    </a:p>
                  </a:txBody>
                  <a:tcPr marL="68580" marR="68580" marT="0" marB="0" anchor="ctr"/>
                </a:tc>
                <a:tc>
                  <a:txBody>
                    <a:bodyPr/>
                    <a:lstStyle/>
                    <a:p>
                      <a:endParaRPr lang="en-AU" sz="1600" b="1" dirty="0"/>
                    </a:p>
                  </a:txBody>
                  <a:tcPr marL="68580" marR="68580" marT="0" marB="0" anchor="ctr"/>
                </a:tc>
                <a:extLst>
                  <a:ext uri="{0D108BD9-81ED-4DB2-BD59-A6C34878D82A}">
                    <a16:rowId xmlns:a16="http://schemas.microsoft.com/office/drawing/2014/main" val="3552763616"/>
                  </a:ext>
                </a:extLst>
              </a:tr>
            </a:tbl>
          </a:graphicData>
        </a:graphic>
      </p:graphicFrame>
    </p:spTree>
    <p:extLst>
      <p:ext uri="{BB962C8B-B14F-4D97-AF65-F5344CB8AC3E}">
        <p14:creationId xmlns:p14="http://schemas.microsoft.com/office/powerpoint/2010/main" val="3750593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p:txBody>
          <a:bodyPr/>
          <a:lstStyle/>
          <a:p>
            <a:r>
              <a:rPr lang="en-AU" dirty="0"/>
              <a:t>Introduction </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dirty="0"/>
              <a:t>Greg Minney</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7</a:t>
            </a:fld>
            <a:endParaRPr lang="en-AU" dirty="0"/>
          </a:p>
        </p:txBody>
      </p:sp>
      <p:pic>
        <p:nvPicPr>
          <p:cNvPr id="3074" name="Picture 2" descr="Minion dog - image #3107999 on Favim.com">
            <a:extLst>
              <a:ext uri="{FF2B5EF4-FFF2-40B4-BE49-F238E27FC236}">
                <a16:creationId xmlns:a16="http://schemas.microsoft.com/office/drawing/2014/main" id="{398523C1-88A1-4FCF-AE45-A10737C269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1041" y="5482699"/>
            <a:ext cx="299085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281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p:txBody>
          <a:bodyPr/>
          <a:lstStyle/>
          <a:p>
            <a:r>
              <a:rPr lang="en-AU" dirty="0"/>
              <a:t>Session objective</a:t>
            </a: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a:normAutofit/>
          </a:bodyPr>
          <a:lstStyle/>
          <a:p>
            <a:pPr marL="0" lvl="0" indent="0">
              <a:lnSpc>
                <a:spcPct val="100000"/>
              </a:lnSpc>
              <a:buNone/>
            </a:pPr>
            <a:r>
              <a:rPr lang="en-AU" sz="2400" b="1" dirty="0"/>
              <a:t>Update</a:t>
            </a:r>
            <a:r>
              <a:rPr lang="en-AU" sz="2400" dirty="0"/>
              <a:t> the MTP to accommodate the 3-month delay to the 5MS and GS Rule commencement dates. The updated MTP will:</a:t>
            </a:r>
          </a:p>
          <a:p>
            <a:pPr>
              <a:lnSpc>
                <a:spcPct val="100000"/>
              </a:lnSpc>
            </a:pPr>
            <a:r>
              <a:rPr lang="en-AU" sz="2400" dirty="0"/>
              <a:t>Become the latest version for industry and AEMO reflecting revised rule commencement dates.</a:t>
            </a:r>
          </a:p>
          <a:p>
            <a:pPr>
              <a:lnSpc>
                <a:spcPct val="100000"/>
              </a:lnSpc>
            </a:pPr>
            <a:r>
              <a:rPr lang="en-AU" sz="2400" dirty="0"/>
              <a:t>Provide a basis for participants to evaluate impact to their project plans.</a:t>
            </a:r>
          </a:p>
          <a:p>
            <a:pPr>
              <a:lnSpc>
                <a:spcPct val="100000"/>
              </a:lnSpc>
            </a:pPr>
            <a:r>
              <a:rPr lang="en-AU" sz="2400" dirty="0"/>
              <a:t>Provide the baseline against which participants will report progress on their metering transition activities  </a:t>
            </a: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8</a:t>
            </a:fld>
            <a:endParaRPr lang="en-AU" dirty="0"/>
          </a:p>
        </p:txBody>
      </p:sp>
    </p:spTree>
    <p:extLst>
      <p:ext uri="{BB962C8B-B14F-4D97-AF65-F5344CB8AC3E}">
        <p14:creationId xmlns:p14="http://schemas.microsoft.com/office/powerpoint/2010/main" val="2754330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061A0-44E4-4FCE-BD48-AAAD2F854DEC}"/>
              </a:ext>
            </a:extLst>
          </p:cNvPr>
          <p:cNvSpPr>
            <a:spLocks noGrp="1"/>
          </p:cNvSpPr>
          <p:nvPr>
            <p:ph type="title"/>
          </p:nvPr>
        </p:nvSpPr>
        <p:spPr/>
        <p:txBody>
          <a:bodyPr/>
          <a:lstStyle/>
          <a:p>
            <a:r>
              <a:rPr lang="en-AU" dirty="0"/>
              <a:t>Notes and actions from previous meeting</a:t>
            </a:r>
          </a:p>
        </p:txBody>
      </p:sp>
      <p:sp>
        <p:nvSpPr>
          <p:cNvPr id="3" name="Text Placeholder 2">
            <a:extLst>
              <a:ext uri="{FF2B5EF4-FFF2-40B4-BE49-F238E27FC236}">
                <a16:creationId xmlns:a16="http://schemas.microsoft.com/office/drawing/2014/main" id="{F4E331F9-C32B-4E4F-8DB8-A490A45E7A81}"/>
              </a:ext>
            </a:extLst>
          </p:cNvPr>
          <p:cNvSpPr>
            <a:spLocks noGrp="1"/>
          </p:cNvSpPr>
          <p:nvPr>
            <p:ph type="body" idx="1"/>
          </p:nvPr>
        </p:nvSpPr>
        <p:spPr/>
        <p:txBody>
          <a:bodyPr/>
          <a:lstStyle/>
          <a:p>
            <a:r>
              <a:rPr lang="en-AU" dirty="0"/>
              <a:t>Greg Minney</a:t>
            </a:r>
          </a:p>
        </p:txBody>
      </p:sp>
      <p:sp>
        <p:nvSpPr>
          <p:cNvPr id="4" name="Slide Number Placeholder 3">
            <a:extLst>
              <a:ext uri="{FF2B5EF4-FFF2-40B4-BE49-F238E27FC236}">
                <a16:creationId xmlns:a16="http://schemas.microsoft.com/office/drawing/2014/main" id="{60595701-3B04-4F01-B25F-CC57CC1F22E7}"/>
              </a:ext>
            </a:extLst>
          </p:cNvPr>
          <p:cNvSpPr>
            <a:spLocks noGrp="1"/>
          </p:cNvSpPr>
          <p:nvPr>
            <p:ph type="sldNum" sz="quarter" idx="12"/>
          </p:nvPr>
        </p:nvSpPr>
        <p:spPr/>
        <p:txBody>
          <a:bodyPr/>
          <a:lstStyle/>
          <a:p>
            <a:fld id="{4EC81F68-4976-451A-B2E9-79BCBD2F70CC}" type="slidenum">
              <a:rPr lang="en-AU" smtClean="0"/>
              <a:pPr/>
              <a:t>9</a:t>
            </a:fld>
            <a:endParaRPr lang="en-AU" dirty="0"/>
          </a:p>
        </p:txBody>
      </p:sp>
      <p:pic>
        <p:nvPicPr>
          <p:cNvPr id="3074" name="Picture 2" descr="For your reading enjoyment, the Meeting... - Buccaneer Region of ...">
            <a:extLst>
              <a:ext uri="{FF2B5EF4-FFF2-40B4-BE49-F238E27FC236}">
                <a16:creationId xmlns:a16="http://schemas.microsoft.com/office/drawing/2014/main" id="{F701DD21-B496-45EA-8E8F-F3C0BC8FC6C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206" b="5129"/>
          <a:stretch/>
        </p:blipFill>
        <p:spPr bwMode="auto">
          <a:xfrm>
            <a:off x="7098665" y="5029284"/>
            <a:ext cx="2832138" cy="19063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329584"/>
      </p:ext>
    </p:extLst>
  </p:cSld>
  <p:clrMapOvr>
    <a:masterClrMapping/>
  </p:clrMapOvr>
</p:sld>
</file>

<file path=ppt/theme/theme1.xml><?xml version="1.0" encoding="utf-8"?>
<a:theme xmlns:a="http://schemas.openxmlformats.org/drawingml/2006/main" name="AEMO 2018 A4 landscap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AEMO TW Segoe">
      <a:majorFont>
        <a:latin typeface="Century Gothic"/>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EMO 2018 A4 landscape" id="{22A54129-71AA-4D41-B9F4-2AC7F2F42010}" vid="{06A90869-5A30-4725-8A1A-F8FF7B8EB7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AEMODescription xmlns="a14523ce-dede-483e-883a-2d83261080bd" xsi:nil="true"/>
    <AEMOCustodian xmlns="a14523ce-dede-483e-883a-2d83261080bd">
      <UserInfo>
        <DisplayName/>
        <AccountId xsi:nil="true"/>
        <AccountType/>
      </UserInfo>
    </AEMOCustodian>
    <ArchiveDocument xmlns="a14523ce-dede-483e-883a-2d83261080bd">false</ArchiveDocument>
    <_dlc_DocId xmlns="a14523ce-dede-483e-883a-2d83261080bd">PROJECT-107690352-9416</_dlc_DocId>
    <AEMODocumentTypeTaxHTField0 xmlns="a14523ce-dede-483e-883a-2d83261080bd">
      <Terms xmlns="http://schemas.microsoft.com/office/infopath/2007/PartnerControls">
        <TermInfo xmlns="http://schemas.microsoft.com/office/infopath/2007/PartnerControls">
          <TermName xmlns="http://schemas.microsoft.com/office/infopath/2007/PartnerControls">Operational Record</TermName>
          <TermId xmlns="http://schemas.microsoft.com/office/infopath/2007/PartnerControls">859762f2-4462-42eb-9744-c955c7e2c540</TermId>
        </TermInfo>
      </Terms>
    </AEMODocumentTypeTaxHTField0>
    <TaxCatchAll xmlns="a14523ce-dede-483e-883a-2d83261080bd">
      <Value>1</Value>
    </TaxCatchAll>
    <AEMOKeywordsTaxHTField0 xmlns="a14523ce-dede-483e-883a-2d83261080bd">
      <Terms xmlns="http://schemas.microsoft.com/office/infopath/2007/PartnerControls"/>
    </AEMOKeywordsTaxHTField0>
    <_dlc_DocIdUrl xmlns="a14523ce-dede-483e-883a-2d83261080bd">
      <Url>http://sharedocs/projects/5ms/_layouts/15/DocIdRedir.aspx?ID=PROJECT-107690352-9416</Url>
      <Description>PROJECT-107690352-9416</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AEMODocument" ma:contentTypeID="0x0101009BE89D58CAF0934CA32A20BCFFD353DC00D090D6681D809D4D8FC2F677DB1CD59F" ma:contentTypeVersion="0" ma:contentTypeDescription="" ma:contentTypeScope="" ma:versionID="5f210c46fef8c3b1101fe9149cdec39d">
  <xsd:schema xmlns:xsd="http://www.w3.org/2001/XMLSchema" xmlns:xs="http://www.w3.org/2001/XMLSchema" xmlns:p="http://schemas.microsoft.com/office/2006/metadata/properties" xmlns:ns2="a14523ce-dede-483e-883a-2d83261080bd" targetNamespace="http://schemas.microsoft.com/office/2006/metadata/properties" ma:root="true" ma:fieldsID="7d74405751bc119387ad193d718cb389" ns2:_="">
    <xsd:import namespace="a14523ce-dede-483e-883a-2d83261080bd"/>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AEMOCustodian" minOccurs="0"/>
                <xsd:element ref="ns2:AEMODescription" minOccurs="0"/>
                <xsd:element ref="ns2:AEMODocumentTypeTaxHTField0" minOccurs="0"/>
                <xsd:element ref="ns2:AEMOKeywordsTaxHTField0" minOccurs="0"/>
                <xsd:element ref="ns2:ArchiveDocu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4523ce-dede-483e-883a-2d83261080b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93fb317b-587c-4d3f-8b3e-5de22a86522e}" ma:internalName="TaxCatchAll" ma:showField="CatchAllData"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93fb317b-587c-4d3f-8b3e-5de22a86522e}" ma:internalName="TaxCatchAllLabel" ma:readOnly="true" ma:showField="CatchAllDataLabel"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AEMOCustodian" ma:index="13" nillable="true" ma:displayName="AEMOCustodian" ma:list="UserInfo" ma:SharePointGroup="0" ma:internalName="AEMOCustodian"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EMODescription" ma:index="14" nillable="true" ma:displayName="AEMODescription" ma:internalName="AEMODescription">
      <xsd:simpleType>
        <xsd:restriction base="dms:Note"/>
      </xsd:simpleType>
    </xsd:element>
    <xsd:element name="AEMODocumentTypeTaxHTField0" ma:index="15" nillable="true" ma:taxonomy="true" ma:internalName="AEMODocumentTypeTaxHTField0" ma:taxonomyFieldName="AEMODocumentType" ma:displayName="AEMODocumentType" ma:default="1;#Operational Record|859762f2-4462-42eb-9744-c955c7e2c540" ma:fieldId="{da861434-c661-4929-8c0f-a462c80621ee}" ma:sspId="409ac0fb-07cb-4169-8a26-def2760b5502" ma:termSetId="7d85e329-3a18-4351-8865-4c9585fd1cc0" ma:anchorId="00000000-0000-0000-0000-000000000000" ma:open="false" ma:isKeyword="false">
      <xsd:complexType>
        <xsd:sequence>
          <xsd:element ref="pc:Terms" minOccurs="0" maxOccurs="1"/>
        </xsd:sequence>
      </xsd:complexType>
    </xsd:element>
    <xsd:element name="AEMOKeywordsTaxHTField0" ma:index="17" nillable="true" ma:taxonomy="true" ma:internalName="AEMOKeywordsTaxHTField0" ma:taxonomyFieldName="AEMOKeywords" ma:displayName="AEMOKeywords" ma:default="" ma:fieldId="{443585ba-fce9-427e-bd78-308c17c973aa}" ma:taxonomyMulti="true" ma:sspId="409ac0fb-07cb-4169-8a26-def2760b5502" ma:termSetId="70885f33-8be5-4917-bc67-8833a068ef45" ma:anchorId="00000000-0000-0000-0000-000000000000" ma:open="true" ma:isKeyword="false">
      <xsd:complexType>
        <xsd:sequence>
          <xsd:element ref="pc:Terms" minOccurs="0" maxOccurs="1"/>
        </xsd:sequence>
      </xsd:complexType>
    </xsd:element>
    <xsd:element name="ArchiveDocument" ma:index="19" nillable="true" ma:displayName="ArchiveDocument" ma:default="0" ma:description="Checking this box will send the document to the AEMO Archive and leave a link in its place." ma:internalName="ArchiveDocument">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403FD8-9B32-4D52-AE9D-8F35D29AF3DB}">
  <ds:schemaRefs>
    <ds:schemaRef ds:uri="http://schemas.microsoft.com/sharepoint/v3/contenttype/forms"/>
  </ds:schemaRefs>
</ds:datastoreItem>
</file>

<file path=customXml/itemProps2.xml><?xml version="1.0" encoding="utf-8"?>
<ds:datastoreItem xmlns:ds="http://schemas.openxmlformats.org/officeDocument/2006/customXml" ds:itemID="{5D8FDC2A-7B43-4B2F-889D-ACA4642F1F92}">
  <ds:schemaRefs>
    <ds:schemaRef ds:uri="http://schemas.microsoft.com/office/2006/metadata/properties"/>
    <ds:schemaRef ds:uri="http://purl.org/dc/elements/1.1/"/>
    <ds:schemaRef ds:uri="http://schemas.openxmlformats.org/package/2006/metadata/core-properties"/>
    <ds:schemaRef ds:uri="a14523ce-dede-483e-883a-2d83261080bd"/>
    <ds:schemaRef ds:uri="http://purl.org/dc/dcmitype/"/>
    <ds:schemaRef ds:uri="http://schemas.microsoft.com/office/infopath/2007/PartnerControls"/>
    <ds:schemaRef ds:uri="http://schemas.microsoft.com/office/2006/documentManagement/types"/>
    <ds:schemaRef ds:uri="http://www.w3.org/XML/1998/namespace"/>
    <ds:schemaRef ds:uri="http://purl.org/dc/terms/"/>
  </ds:schemaRefs>
</ds:datastoreItem>
</file>

<file path=customXml/itemProps3.xml><?xml version="1.0" encoding="utf-8"?>
<ds:datastoreItem xmlns:ds="http://schemas.openxmlformats.org/officeDocument/2006/customXml" ds:itemID="{B53224CC-2DB2-4BC2-920C-46C40BE96F65}">
  <ds:schemaRefs>
    <ds:schemaRef ds:uri="http://schemas.microsoft.com/sharepoint/events"/>
  </ds:schemaRefs>
</ds:datastoreItem>
</file>

<file path=customXml/itemProps4.xml><?xml version="1.0" encoding="utf-8"?>
<ds:datastoreItem xmlns:ds="http://schemas.openxmlformats.org/officeDocument/2006/customXml" ds:itemID="{FE4AFE90-69B5-4964-94FB-785DFBE90F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4523ce-dede-483e-883a-2d83261080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6978</Words>
  <Application>Microsoft Office PowerPoint</Application>
  <PresentationFormat>Custom</PresentationFormat>
  <Paragraphs>1055</Paragraphs>
  <Slides>52</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52</vt:i4>
      </vt:variant>
    </vt:vector>
  </HeadingPairs>
  <TitlesOfParts>
    <vt:vector size="61" baseType="lpstr">
      <vt:lpstr>Arial</vt:lpstr>
      <vt:lpstr>Calibri</vt:lpstr>
      <vt:lpstr>Calibri Light</vt:lpstr>
      <vt:lpstr>Century Gothic</vt:lpstr>
      <vt:lpstr>Futura Std Light</vt:lpstr>
      <vt:lpstr>Interstate-Light</vt:lpstr>
      <vt:lpstr>Segoe UI Semilight</vt:lpstr>
      <vt:lpstr>Tw Cen MT</vt:lpstr>
      <vt:lpstr>AEMO 2018 A4 landscape</vt:lpstr>
      <vt:lpstr>5MS/GS Transition Focus Group #8: </vt:lpstr>
      <vt:lpstr>AEMO Competition Law  Meeting Protocol</vt:lpstr>
      <vt:lpstr>Attendees</vt:lpstr>
      <vt:lpstr>Consolidated meeting actions(1/2)</vt:lpstr>
      <vt:lpstr>Consolidated meeting actions (2/2)</vt:lpstr>
      <vt:lpstr>Agenda **Please disconnect from your workplace VPN for the WebEx call**</vt:lpstr>
      <vt:lpstr>Introduction </vt:lpstr>
      <vt:lpstr>Session objective</vt:lpstr>
      <vt:lpstr>Notes and actions from previous meeting</vt:lpstr>
      <vt:lpstr>Actions from TFG #7: 6 May 2020 (1/3)</vt:lpstr>
      <vt:lpstr>Actions from TFG #7: 6 May 2020 (2/3)</vt:lpstr>
      <vt:lpstr>Actions from TFG #7: 6 May 2020 (3/3)</vt:lpstr>
      <vt:lpstr>5MS/GS delayed implementation</vt:lpstr>
      <vt:lpstr>AEMC Deferral Decision </vt:lpstr>
      <vt:lpstr>Summary of Impact</vt:lpstr>
      <vt:lpstr>Summary: Impact on approach to transition </vt:lpstr>
      <vt:lpstr>Summary: Impact on market trials and readiness reporting </vt:lpstr>
      <vt:lpstr>Metering procedures update</vt:lpstr>
      <vt:lpstr>5MS/GS-related procedure change log</vt:lpstr>
      <vt:lpstr>NOTES: 5MS/GS-related procedure change log </vt:lpstr>
      <vt:lpstr>Metering procedures update</vt:lpstr>
      <vt:lpstr>Update on Bidding Transition Plan</vt:lpstr>
      <vt:lpstr>Context: Bidding transition plan</vt:lpstr>
      <vt:lpstr>BTP consultation approach</vt:lpstr>
      <vt:lpstr>Impact of 3-month delay to BTP</vt:lpstr>
      <vt:lpstr>Bidding transition</vt:lpstr>
      <vt:lpstr>Readiness reporting</vt:lpstr>
      <vt:lpstr>Readiness Reporting</vt:lpstr>
      <vt:lpstr>Essential capabilities for 5MS and GS commencements</vt:lpstr>
      <vt:lpstr>MTP update workshop</vt:lpstr>
      <vt:lpstr>MTP Update: Key considerations</vt:lpstr>
      <vt:lpstr>NOTES: Meter installation and reconfiguration</vt:lpstr>
      <vt:lpstr>NOTES: Meter data delivery</vt:lpstr>
      <vt:lpstr>NOTES: Standing data management</vt:lpstr>
      <vt:lpstr>NOTES: Other</vt:lpstr>
      <vt:lpstr>Key findings</vt:lpstr>
      <vt:lpstr>Participant transition activities</vt:lpstr>
      <vt:lpstr>Results - Summary of responses, by participant type (1)</vt:lpstr>
      <vt:lpstr>Results - Summary of responses, by participant type (2)</vt:lpstr>
      <vt:lpstr>Metering Transition responses</vt:lpstr>
      <vt:lpstr>PowerPoint Presentation</vt:lpstr>
      <vt:lpstr>Next steps and general questions</vt:lpstr>
      <vt:lpstr>Reflection on session objective</vt:lpstr>
      <vt:lpstr>Next steps</vt:lpstr>
      <vt:lpstr>General questions</vt:lpstr>
      <vt:lpstr>Thank you for your attendance and participation!</vt:lpstr>
      <vt:lpstr>APPENDIX:  Refresher on 5MS and GS metering and metering data obligations</vt:lpstr>
      <vt:lpstr>5MS Metering installation requirements</vt:lpstr>
      <vt:lpstr>5MS/GS metering data delivery to AEMO</vt:lpstr>
      <vt:lpstr>5MS/GS: MSATS datastream standing data</vt:lpstr>
      <vt:lpstr>5MS/GS:  MSATS standing data - general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2020-07-22T00:49:48Z</dcterms:created>
  <dcterms:modified xsi:type="dcterms:W3CDTF">2020-11-17T03:34:30Z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EMODocumentType">
    <vt:lpwstr>1;#Operational Record|859762f2-4462-42eb-9744-c955c7e2c540</vt:lpwstr>
  </property>
  <property fmtid="{D5CDD505-2E9C-101B-9397-08002B2CF9AE}" pid="3" name="ContentTypeId">
    <vt:lpwstr>0x0101009BE89D58CAF0934CA32A20BCFFD353DC00D090D6681D809D4D8FC2F677DB1CD59F</vt:lpwstr>
  </property>
  <property fmtid="{D5CDD505-2E9C-101B-9397-08002B2CF9AE}" pid="4" name="AEMOKeywords">
    <vt:lpwstr/>
  </property>
  <property fmtid="{D5CDD505-2E9C-101B-9397-08002B2CF9AE}" pid="5" name="_dlc_DocIdItemGuid">
    <vt:lpwstr>02c52e15-df30-4b7f-9e06-2dfd91fe0793</vt:lpwstr>
  </property>
</Properties>
</file>