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2"/>
  </p:notesMasterIdLst>
  <p:sldIdLst>
    <p:sldId id="256" r:id="rId5"/>
    <p:sldId id="258" r:id="rId6"/>
    <p:sldId id="257" r:id="rId7"/>
    <p:sldId id="819" r:id="rId8"/>
    <p:sldId id="1192" r:id="rId9"/>
    <p:sldId id="1477" r:id="rId10"/>
    <p:sldId id="1490" r:id="rId11"/>
    <p:sldId id="1491" r:id="rId12"/>
    <p:sldId id="1492" r:id="rId13"/>
    <p:sldId id="1493" r:id="rId14"/>
    <p:sldId id="1479" r:id="rId15"/>
    <p:sldId id="1480" r:id="rId16"/>
    <p:sldId id="1488" r:id="rId17"/>
    <p:sldId id="1489" r:id="rId18"/>
    <p:sldId id="1485" r:id="rId19"/>
    <p:sldId id="1484" r:id="rId20"/>
    <p:sldId id="1496" r:id="rId21"/>
    <p:sldId id="1497" r:id="rId22"/>
    <p:sldId id="1482" r:id="rId23"/>
    <p:sldId id="1498" r:id="rId24"/>
    <p:sldId id="1499" r:id="rId25"/>
    <p:sldId id="1500" r:id="rId26"/>
    <p:sldId id="1501" r:id="rId27"/>
    <p:sldId id="604" r:id="rId28"/>
    <p:sldId id="516" r:id="rId29"/>
    <p:sldId id="435" r:id="rId30"/>
    <p:sldId id="846" r:id="rId31"/>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819"/>
            <p14:sldId id="1192"/>
            <p14:sldId id="1477"/>
            <p14:sldId id="1490"/>
            <p14:sldId id="1491"/>
            <p14:sldId id="1492"/>
            <p14:sldId id="1493"/>
            <p14:sldId id="1479"/>
            <p14:sldId id="1480"/>
            <p14:sldId id="1488"/>
            <p14:sldId id="1489"/>
            <p14:sldId id="1485"/>
            <p14:sldId id="1484"/>
            <p14:sldId id="1496"/>
            <p14:sldId id="1497"/>
            <p14:sldId id="1482"/>
            <p14:sldId id="1498"/>
            <p14:sldId id="1499"/>
            <p14:sldId id="1500"/>
            <p14:sldId id="1501"/>
            <p14:sldId id="604"/>
            <p14:sldId id="516"/>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3E0CF7-A159-4FF4-9E02-5252D764C935}" v="654" dt="2020-10-02T05:24:25.775"/>
    <p1510:client id="{2FFC8AB3-4D4F-49B8-9FCD-A4EAB84E5070}" v="64" dt="2020-10-02T04:17:05.578"/>
    <p1510:client id="{4175B28A-7880-481D-86E4-3A201C6BAD92}" v="54" dt="2020-10-02T06:13:50.899"/>
    <p1510:client id="{E7EDF03E-D313-45AB-8445-DB64A2B9D4E1}" v="4" dt="2020-10-02T05:08:20.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3931" autoAdjust="0"/>
  </p:normalViewPr>
  <p:slideViewPr>
    <p:cSldViewPr snapToGrid="0">
      <p:cViewPr varScale="1">
        <p:scale>
          <a:sx n="149" d="100"/>
          <a:sy n="149" d="100"/>
        </p:scale>
        <p:origin x="146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aemocloud-my.sharepoint.com/personal/paul_lyttle_aemo_com_au/Documents/5MS%20&amp;%20GS/Readiness/Roll%20Out%20CR%20Assessmen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aemocloud-my.sharepoint.com/personal/paul_lyttle_aemo_com_au/Documents/5MS%20&amp;%20GS/Readiness/Roll%20Out%20CR%20Assessmen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emocloud-my.sharepoint.com/personal/paul_lyttle_aemo_com_au/Documents/5MS%20&amp;%20GS/Readiness/Roll%20Out%20CR%20Assessmen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emocloud-my.sharepoint.com/personal/paul_lyttle_aemo_com_au/Documents/5MS%20&amp;%20GS/Readiness/Roll%20Out%20CR%20Assessmen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Pre 5MS</a:t>
            </a:r>
            <a:r>
              <a:rPr lang="en-AU" baseline="0"/>
              <a:t> Go Live - Meters To-Be Updated</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Summary!$B$4</c:f>
              <c:strCache>
                <c:ptCount val="1"/>
                <c:pt idx="0">
                  <c:v>1-3</c:v>
                </c:pt>
              </c:strCache>
            </c:strRef>
          </c:tx>
          <c:spPr>
            <a:solidFill>
              <a:schemeClr val="accent1"/>
            </a:solidFill>
            <a:ln>
              <a:noFill/>
            </a:ln>
            <a:effectLst/>
          </c:spPr>
          <c:invertIfNegative val="0"/>
          <c:cat>
            <c:strRef>
              <c:f>Summary!$C$3:$AM$3</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Summary!$C$4:$AM$4</c:f>
              <c:numCache>
                <c:formatCode>General</c:formatCode>
                <c:ptCount val="14"/>
                <c:pt idx="0">
                  <c:v>980</c:v>
                </c:pt>
                <c:pt idx="1">
                  <c:v>973</c:v>
                </c:pt>
                <c:pt idx="2">
                  <c:v>361</c:v>
                </c:pt>
                <c:pt idx="3">
                  <c:v>6925</c:v>
                </c:pt>
                <c:pt idx="4">
                  <c:v>435</c:v>
                </c:pt>
                <c:pt idx="5">
                  <c:v>480</c:v>
                </c:pt>
                <c:pt idx="6">
                  <c:v>665</c:v>
                </c:pt>
                <c:pt idx="7">
                  <c:v>665</c:v>
                </c:pt>
                <c:pt idx="8">
                  <c:v>465</c:v>
                </c:pt>
                <c:pt idx="9">
                  <c:v>365</c:v>
                </c:pt>
                <c:pt idx="10">
                  <c:v>1065</c:v>
                </c:pt>
                <c:pt idx="11">
                  <c:v>913</c:v>
                </c:pt>
                <c:pt idx="12">
                  <c:v>150</c:v>
                </c:pt>
                <c:pt idx="13" formatCode="0">
                  <c:v>0</c:v>
                </c:pt>
              </c:numCache>
              <c:extLst/>
            </c:numRef>
          </c:val>
          <c:extLst>
            <c:ext xmlns:c16="http://schemas.microsoft.com/office/drawing/2014/chart" uri="{C3380CC4-5D6E-409C-BE32-E72D297353CC}">
              <c16:uniqueId val="{00000000-B195-4B2F-9911-9F836222DA35}"/>
            </c:ext>
          </c:extLst>
        </c:ser>
        <c:ser>
          <c:idx val="1"/>
          <c:order val="1"/>
          <c:tx>
            <c:strRef>
              <c:f>Summary!$B$5</c:f>
              <c:strCache>
                <c:ptCount val="1"/>
                <c:pt idx="0">
                  <c:v>COMMS4/4A/VicAmi</c:v>
                </c:pt>
              </c:strCache>
            </c:strRef>
          </c:tx>
          <c:spPr>
            <a:solidFill>
              <a:schemeClr val="accent2"/>
            </a:solidFill>
            <a:ln>
              <a:noFill/>
            </a:ln>
            <a:effectLst/>
          </c:spPr>
          <c:invertIfNegative val="0"/>
          <c:cat>
            <c:strRef>
              <c:f>Summary!$C$3:$AM$3</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Summary!$C$5:$AM$5</c:f>
              <c:numCache>
                <c:formatCode>General</c:formatCode>
                <c:ptCount val="14"/>
                <c:pt idx="0">
                  <c:v>0</c:v>
                </c:pt>
                <c:pt idx="1">
                  <c:v>0</c:v>
                </c:pt>
                <c:pt idx="2">
                  <c:v>0</c:v>
                </c:pt>
                <c:pt idx="3">
                  <c:v>0</c:v>
                </c:pt>
                <c:pt idx="4">
                  <c:v>0</c:v>
                </c:pt>
                <c:pt idx="5">
                  <c:v>0</c:v>
                </c:pt>
                <c:pt idx="6">
                  <c:v>0</c:v>
                </c:pt>
                <c:pt idx="7">
                  <c:v>0</c:v>
                </c:pt>
                <c:pt idx="8">
                  <c:v>0</c:v>
                </c:pt>
                <c:pt idx="9">
                  <c:v>0</c:v>
                </c:pt>
                <c:pt idx="10">
                  <c:v>1100</c:v>
                </c:pt>
                <c:pt idx="11">
                  <c:v>1175</c:v>
                </c:pt>
                <c:pt idx="12">
                  <c:v>1275</c:v>
                </c:pt>
                <c:pt idx="13" formatCode="0">
                  <c:v>2675</c:v>
                </c:pt>
              </c:numCache>
              <c:extLst/>
            </c:numRef>
          </c:val>
          <c:extLst>
            <c:ext xmlns:c16="http://schemas.microsoft.com/office/drawing/2014/chart" uri="{C3380CC4-5D6E-409C-BE32-E72D297353CC}">
              <c16:uniqueId val="{00000001-B195-4B2F-9911-9F836222DA35}"/>
            </c:ext>
          </c:extLst>
        </c:ser>
        <c:ser>
          <c:idx val="2"/>
          <c:order val="2"/>
          <c:tx>
            <c:strRef>
              <c:f>Summary!$B$6</c:f>
              <c:strCache>
                <c:ptCount val="1"/>
                <c:pt idx="0">
                  <c:v>BASIC</c:v>
                </c:pt>
              </c:strCache>
            </c:strRef>
          </c:tx>
          <c:spPr>
            <a:solidFill>
              <a:schemeClr val="accent3"/>
            </a:solidFill>
            <a:ln>
              <a:noFill/>
            </a:ln>
            <a:effectLst/>
          </c:spPr>
          <c:invertIfNegative val="0"/>
          <c:cat>
            <c:strRef>
              <c:f>Summary!$C$3:$AM$3</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Summary!$C$6:$AM$6</c:f>
              <c:numCache>
                <c:formatCode>General</c:formatCode>
                <c:ptCount val="14"/>
                <c:pt idx="0">
                  <c:v>0</c:v>
                </c:pt>
                <c:pt idx="1">
                  <c:v>0</c:v>
                </c:pt>
                <c:pt idx="2">
                  <c:v>0</c:v>
                </c:pt>
                <c:pt idx="3">
                  <c:v>99984</c:v>
                </c:pt>
                <c:pt idx="4">
                  <c:v>199967</c:v>
                </c:pt>
                <c:pt idx="5">
                  <c:v>199967</c:v>
                </c:pt>
                <c:pt idx="6">
                  <c:v>199967</c:v>
                </c:pt>
                <c:pt idx="7">
                  <c:v>199967</c:v>
                </c:pt>
                <c:pt idx="8">
                  <c:v>199967</c:v>
                </c:pt>
                <c:pt idx="9">
                  <c:v>99984</c:v>
                </c:pt>
                <c:pt idx="10">
                  <c:v>0</c:v>
                </c:pt>
                <c:pt idx="11">
                  <c:v>0</c:v>
                </c:pt>
                <c:pt idx="12">
                  <c:v>0</c:v>
                </c:pt>
                <c:pt idx="13">
                  <c:v>0</c:v>
                </c:pt>
              </c:numCache>
              <c:extLst/>
            </c:numRef>
          </c:val>
          <c:extLst>
            <c:ext xmlns:c16="http://schemas.microsoft.com/office/drawing/2014/chart" uri="{C3380CC4-5D6E-409C-BE32-E72D297353CC}">
              <c16:uniqueId val="{00000002-B195-4B2F-9911-9F836222DA35}"/>
            </c:ext>
          </c:extLst>
        </c:ser>
        <c:ser>
          <c:idx val="3"/>
          <c:order val="3"/>
          <c:tx>
            <c:strRef>
              <c:f>Summary!$B$7</c:f>
              <c:strCache>
                <c:ptCount val="1"/>
                <c:pt idx="0">
                  <c:v>UMCP</c:v>
                </c:pt>
              </c:strCache>
            </c:strRef>
          </c:tx>
          <c:spPr>
            <a:solidFill>
              <a:schemeClr val="accent4"/>
            </a:solidFill>
            <a:ln>
              <a:noFill/>
            </a:ln>
            <a:effectLst/>
          </c:spPr>
          <c:invertIfNegative val="0"/>
          <c:cat>
            <c:strRef>
              <c:f>Summary!$C$3:$AM$3</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Summary!$C$7:$AM$7</c:f>
              <c:numCache>
                <c:formatCode>General</c:formatCode>
                <c:ptCount val="14"/>
                <c:pt idx="0">
                  <c:v>0</c:v>
                </c:pt>
                <c:pt idx="1">
                  <c:v>0</c:v>
                </c:pt>
                <c:pt idx="2">
                  <c:v>0</c:v>
                </c:pt>
                <c:pt idx="3">
                  <c:v>0</c:v>
                </c:pt>
                <c:pt idx="4">
                  <c:v>0</c:v>
                </c:pt>
                <c:pt idx="5">
                  <c:v>0</c:v>
                </c:pt>
                <c:pt idx="6">
                  <c:v>0</c:v>
                </c:pt>
                <c:pt idx="7">
                  <c:v>0</c:v>
                </c:pt>
                <c:pt idx="8">
                  <c:v>0</c:v>
                </c:pt>
                <c:pt idx="9">
                  <c:v>1635</c:v>
                </c:pt>
                <c:pt idx="10">
                  <c:v>1635</c:v>
                </c:pt>
                <c:pt idx="11">
                  <c:v>1635</c:v>
                </c:pt>
                <c:pt idx="12">
                  <c:v>0</c:v>
                </c:pt>
                <c:pt idx="13">
                  <c:v>0</c:v>
                </c:pt>
              </c:numCache>
              <c:extLst/>
            </c:numRef>
          </c:val>
          <c:extLst>
            <c:ext xmlns:c16="http://schemas.microsoft.com/office/drawing/2014/chart" uri="{C3380CC4-5D6E-409C-BE32-E72D297353CC}">
              <c16:uniqueId val="{00000003-B195-4B2F-9911-9F836222DA35}"/>
            </c:ext>
          </c:extLst>
        </c:ser>
        <c:dLbls>
          <c:showLegendKey val="0"/>
          <c:showVal val="0"/>
          <c:showCatName val="0"/>
          <c:showSerName val="0"/>
          <c:showPercent val="0"/>
          <c:showBubbleSize val="0"/>
        </c:dLbls>
        <c:gapWidth val="150"/>
        <c:axId val="709485776"/>
        <c:axId val="709486760"/>
      </c:barChart>
      <c:lineChart>
        <c:grouping val="standard"/>
        <c:varyColors val="0"/>
        <c:ser>
          <c:idx val="4"/>
          <c:order val="4"/>
          <c:tx>
            <c:strRef>
              <c:f>Summary!$B$8</c:f>
              <c:strCache>
                <c:ptCount val="1"/>
                <c:pt idx="0">
                  <c:v>Total</c:v>
                </c:pt>
              </c:strCache>
            </c:strRef>
          </c:tx>
          <c:spPr>
            <a:ln w="28575" cap="rnd">
              <a:solidFill>
                <a:schemeClr val="accent5"/>
              </a:solidFill>
              <a:round/>
            </a:ln>
            <a:effectLst/>
          </c:spPr>
          <c:marker>
            <c:symbol val="none"/>
          </c:marker>
          <c:cat>
            <c:strLit>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extLst>
                <c:ext xmlns:c15="http://schemas.microsoft.com/office/drawing/2012/chart" uri="{02D57815-91ED-43cb-92C2-25804820EDAC}">
                  <c15:autoCat val="1"/>
                </c:ext>
              </c:extLst>
            </c:strLit>
          </c:cat>
          <c:val>
            <c:numRef>
              <c:f>Summary!$C$8:$AM$8</c:f>
              <c:numCache>
                <c:formatCode>General</c:formatCode>
                <c:ptCount val="14"/>
                <c:pt idx="0">
                  <c:v>980</c:v>
                </c:pt>
                <c:pt idx="1">
                  <c:v>973</c:v>
                </c:pt>
                <c:pt idx="2">
                  <c:v>361</c:v>
                </c:pt>
                <c:pt idx="3">
                  <c:v>106909</c:v>
                </c:pt>
                <c:pt idx="4">
                  <c:v>200402</c:v>
                </c:pt>
                <c:pt idx="5">
                  <c:v>200447</c:v>
                </c:pt>
                <c:pt idx="6">
                  <c:v>200632</c:v>
                </c:pt>
                <c:pt idx="7">
                  <c:v>200632</c:v>
                </c:pt>
                <c:pt idx="8">
                  <c:v>200432</c:v>
                </c:pt>
                <c:pt idx="9">
                  <c:v>101984</c:v>
                </c:pt>
                <c:pt idx="10">
                  <c:v>3800</c:v>
                </c:pt>
                <c:pt idx="11">
                  <c:v>3723</c:v>
                </c:pt>
                <c:pt idx="12">
                  <c:v>1425</c:v>
                </c:pt>
                <c:pt idx="13">
                  <c:v>2675</c:v>
                </c:pt>
              </c:numCache>
              <c:extLst/>
            </c:numRef>
          </c:val>
          <c:smooth val="0"/>
          <c:extLst>
            <c:ext xmlns:c16="http://schemas.microsoft.com/office/drawing/2014/chart" uri="{C3380CC4-5D6E-409C-BE32-E72D297353CC}">
              <c16:uniqueId val="{00000004-B195-4B2F-9911-9F836222DA35}"/>
            </c:ext>
          </c:extLst>
        </c:ser>
        <c:dLbls>
          <c:showLegendKey val="0"/>
          <c:showVal val="0"/>
          <c:showCatName val="0"/>
          <c:showSerName val="0"/>
          <c:showPercent val="0"/>
          <c:showBubbleSize val="0"/>
        </c:dLbls>
        <c:marker val="1"/>
        <c:smooth val="0"/>
        <c:axId val="709485776"/>
        <c:axId val="709486760"/>
      </c:lineChart>
      <c:catAx>
        <c:axId val="70948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6760"/>
        <c:crosses val="autoZero"/>
        <c:auto val="1"/>
        <c:lblAlgn val="ctr"/>
        <c:lblOffset val="100"/>
        <c:noMultiLvlLbl val="0"/>
      </c:catAx>
      <c:valAx>
        <c:axId val="709486760"/>
        <c:scaling>
          <c:orientation val="minMax"/>
          <c:max val="35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5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dirty="0"/>
              <a:t>Pre 1 Dec 2022 </a:t>
            </a:r>
            <a:r>
              <a:rPr lang="en-AU" baseline="0" dirty="0"/>
              <a:t>- Meters To-Be Updated</a:t>
            </a:r>
            <a:endParaRPr lang="en-AU"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Summary!$B$4</c:f>
              <c:strCache>
                <c:ptCount val="1"/>
                <c:pt idx="0">
                  <c:v>1-3</c:v>
                </c:pt>
              </c:strCache>
            </c:strRef>
          </c:tx>
          <c:spPr>
            <a:solidFill>
              <a:schemeClr val="accent1"/>
            </a:solidFill>
            <a:ln>
              <a:noFill/>
            </a:ln>
            <a:effectLst/>
          </c:spPr>
          <c:invertIfNegative val="0"/>
          <c:cat>
            <c:strRef>
              <c:f>Summary!$C$3:$AM$3</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Summary!$C$4:$AM$4</c:f>
              <c:numCache>
                <c:formatCode>General</c:formatCode>
                <c:ptCount val="15"/>
                <c:pt idx="0" formatCode="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0-5F2C-4EF0-94AF-A811956DF220}"/>
            </c:ext>
          </c:extLst>
        </c:ser>
        <c:ser>
          <c:idx val="1"/>
          <c:order val="1"/>
          <c:tx>
            <c:strRef>
              <c:f>Summary!$B$5</c:f>
              <c:strCache>
                <c:ptCount val="1"/>
                <c:pt idx="0">
                  <c:v>COMMS4/4A/VicAmi</c:v>
                </c:pt>
              </c:strCache>
            </c:strRef>
          </c:tx>
          <c:spPr>
            <a:solidFill>
              <a:schemeClr val="accent2"/>
            </a:solidFill>
            <a:ln>
              <a:noFill/>
            </a:ln>
            <a:effectLst/>
          </c:spPr>
          <c:invertIfNegative val="0"/>
          <c:cat>
            <c:strRef>
              <c:f>Summary!$C$3:$AM$3</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Summary!$C$5:$AM$5</c:f>
              <c:numCache>
                <c:formatCode>General</c:formatCode>
                <c:ptCount val="15"/>
                <c:pt idx="0" formatCode="0">
                  <c:v>2675</c:v>
                </c:pt>
                <c:pt idx="1">
                  <c:v>12075</c:v>
                </c:pt>
                <c:pt idx="2">
                  <c:v>16075</c:v>
                </c:pt>
                <c:pt idx="3">
                  <c:v>119075</c:v>
                </c:pt>
                <c:pt idx="4">
                  <c:v>134036</c:v>
                </c:pt>
                <c:pt idx="5">
                  <c:v>147686</c:v>
                </c:pt>
                <c:pt idx="6">
                  <c:v>159108</c:v>
                </c:pt>
                <c:pt idx="7">
                  <c:v>212108</c:v>
                </c:pt>
                <c:pt idx="8">
                  <c:v>222108</c:v>
                </c:pt>
                <c:pt idx="9">
                  <c:v>289708</c:v>
                </c:pt>
                <c:pt idx="10">
                  <c:v>279708</c:v>
                </c:pt>
                <c:pt idx="11">
                  <c:v>210708</c:v>
                </c:pt>
                <c:pt idx="12">
                  <c:v>184408</c:v>
                </c:pt>
                <c:pt idx="13">
                  <c:v>158797</c:v>
                </c:pt>
                <c:pt idx="14">
                  <c:v>0</c:v>
                </c:pt>
              </c:numCache>
              <c:extLst/>
            </c:numRef>
          </c:val>
          <c:extLst>
            <c:ext xmlns:c16="http://schemas.microsoft.com/office/drawing/2014/chart" uri="{C3380CC4-5D6E-409C-BE32-E72D297353CC}">
              <c16:uniqueId val="{00000001-5F2C-4EF0-94AF-A811956DF220}"/>
            </c:ext>
          </c:extLst>
        </c:ser>
        <c:ser>
          <c:idx val="2"/>
          <c:order val="2"/>
          <c:tx>
            <c:strRef>
              <c:f>Summary!$B$6</c:f>
              <c:strCache>
                <c:ptCount val="1"/>
                <c:pt idx="0">
                  <c:v>BASIC</c:v>
                </c:pt>
              </c:strCache>
            </c:strRef>
          </c:tx>
          <c:spPr>
            <a:solidFill>
              <a:schemeClr val="accent3"/>
            </a:solidFill>
            <a:ln>
              <a:noFill/>
            </a:ln>
            <a:effectLst/>
          </c:spPr>
          <c:invertIfNegative val="0"/>
          <c:cat>
            <c:strRef>
              <c:f>Summary!$C$3:$AM$3</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Summary!$C$6:$AM$6</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2-5F2C-4EF0-94AF-A811956DF220}"/>
            </c:ext>
          </c:extLst>
        </c:ser>
        <c:ser>
          <c:idx val="3"/>
          <c:order val="3"/>
          <c:tx>
            <c:strRef>
              <c:f>Summary!$B$7</c:f>
              <c:strCache>
                <c:ptCount val="1"/>
                <c:pt idx="0">
                  <c:v>UMCP</c:v>
                </c:pt>
              </c:strCache>
            </c:strRef>
          </c:tx>
          <c:spPr>
            <a:solidFill>
              <a:schemeClr val="accent4"/>
            </a:solidFill>
            <a:ln>
              <a:noFill/>
            </a:ln>
            <a:effectLst/>
          </c:spPr>
          <c:invertIfNegative val="0"/>
          <c:cat>
            <c:strRef>
              <c:f>Summary!$C$3:$AM$3</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Summary!$C$7:$AM$7</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3-5F2C-4EF0-94AF-A811956DF220}"/>
            </c:ext>
          </c:extLst>
        </c:ser>
        <c:dLbls>
          <c:showLegendKey val="0"/>
          <c:showVal val="0"/>
          <c:showCatName val="0"/>
          <c:showSerName val="0"/>
          <c:showPercent val="0"/>
          <c:showBubbleSize val="0"/>
        </c:dLbls>
        <c:gapWidth val="150"/>
        <c:axId val="709485776"/>
        <c:axId val="709486760"/>
      </c:barChart>
      <c:lineChart>
        <c:grouping val="standard"/>
        <c:varyColors val="0"/>
        <c:ser>
          <c:idx val="4"/>
          <c:order val="4"/>
          <c:tx>
            <c:strRef>
              <c:f>Summary!$B$8</c:f>
              <c:strCache>
                <c:ptCount val="1"/>
                <c:pt idx="0">
                  <c:v>Total</c:v>
                </c:pt>
              </c:strCache>
            </c:strRef>
          </c:tx>
          <c:spPr>
            <a:ln w="28575" cap="rnd">
              <a:solidFill>
                <a:schemeClr val="accent5"/>
              </a:solidFill>
              <a:round/>
            </a:ln>
            <a:effectLst/>
          </c:spPr>
          <c:marker>
            <c:symbol val="none"/>
          </c:marker>
          <c:cat>
            <c:strLit>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extLst>
                <c:ext xmlns:c15="http://schemas.microsoft.com/office/drawing/2012/chart" uri="{02D57815-91ED-43cb-92C2-25804820EDAC}">
                  <c15:autoCat val="1"/>
                </c:ext>
              </c:extLst>
            </c:strLit>
          </c:cat>
          <c:val>
            <c:numRef>
              <c:f>Summary!$C$8:$AM$8</c:f>
              <c:numCache>
                <c:formatCode>General</c:formatCode>
                <c:ptCount val="15"/>
                <c:pt idx="0">
                  <c:v>2675</c:v>
                </c:pt>
                <c:pt idx="1">
                  <c:v>12075</c:v>
                </c:pt>
                <c:pt idx="2">
                  <c:v>16075</c:v>
                </c:pt>
                <c:pt idx="3">
                  <c:v>119075</c:v>
                </c:pt>
                <c:pt idx="4">
                  <c:v>134036</c:v>
                </c:pt>
                <c:pt idx="5">
                  <c:v>147686</c:v>
                </c:pt>
                <c:pt idx="6">
                  <c:v>159108</c:v>
                </c:pt>
                <c:pt idx="7">
                  <c:v>212108</c:v>
                </c:pt>
                <c:pt idx="8">
                  <c:v>222108</c:v>
                </c:pt>
                <c:pt idx="9">
                  <c:v>289708</c:v>
                </c:pt>
                <c:pt idx="10">
                  <c:v>279708</c:v>
                </c:pt>
                <c:pt idx="11">
                  <c:v>210708</c:v>
                </c:pt>
                <c:pt idx="12">
                  <c:v>184408</c:v>
                </c:pt>
                <c:pt idx="13">
                  <c:v>158797</c:v>
                </c:pt>
                <c:pt idx="14">
                  <c:v>0</c:v>
                </c:pt>
              </c:numCache>
              <c:extLst/>
            </c:numRef>
          </c:val>
          <c:smooth val="0"/>
          <c:extLst>
            <c:ext xmlns:c16="http://schemas.microsoft.com/office/drawing/2014/chart" uri="{C3380CC4-5D6E-409C-BE32-E72D297353CC}">
              <c16:uniqueId val="{00000004-5F2C-4EF0-94AF-A811956DF220}"/>
            </c:ext>
          </c:extLst>
        </c:ser>
        <c:dLbls>
          <c:showLegendKey val="0"/>
          <c:showVal val="0"/>
          <c:showCatName val="0"/>
          <c:showSerName val="0"/>
          <c:showPercent val="0"/>
          <c:showBubbleSize val="0"/>
        </c:dLbls>
        <c:marker val="1"/>
        <c:smooth val="0"/>
        <c:axId val="709485776"/>
        <c:axId val="709486760"/>
      </c:lineChart>
      <c:catAx>
        <c:axId val="70948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6760"/>
        <c:crosses val="autoZero"/>
        <c:auto val="1"/>
        <c:lblAlgn val="ctr"/>
        <c:lblOffset val="100"/>
        <c:noMultiLvlLbl val="0"/>
      </c:catAx>
      <c:valAx>
        <c:axId val="70948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5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Pre 5MS</a:t>
            </a:r>
            <a:r>
              <a:rPr lang="en-AU" baseline="0"/>
              <a:t> Go Live - CATS CR Numbers</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Summary!$B$29</c:f>
              <c:strCache>
                <c:ptCount val="1"/>
                <c:pt idx="0">
                  <c:v>1-3</c:v>
                </c:pt>
              </c:strCache>
            </c:strRef>
          </c:tx>
          <c:spPr>
            <a:solidFill>
              <a:schemeClr val="accent1"/>
            </a:solidFill>
            <a:ln>
              <a:noFill/>
            </a:ln>
            <a:effectLst/>
          </c:spPr>
          <c:invertIfNegative val="0"/>
          <c:cat>
            <c:strRef>
              <c:f>Summary!$C$28:$AM$28</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Summary!$C$29:$AM$29</c:f>
              <c:numCache>
                <c:formatCode>0</c:formatCode>
                <c:ptCount val="14"/>
                <c:pt idx="0">
                  <c:v>3087</c:v>
                </c:pt>
                <c:pt idx="1">
                  <c:v>3064.95</c:v>
                </c:pt>
                <c:pt idx="2">
                  <c:v>1137.1499999999999</c:v>
                </c:pt>
                <c:pt idx="3">
                  <c:v>21813.75</c:v>
                </c:pt>
                <c:pt idx="4">
                  <c:v>1370.25</c:v>
                </c:pt>
                <c:pt idx="5">
                  <c:v>1512</c:v>
                </c:pt>
                <c:pt idx="6">
                  <c:v>2094.75</c:v>
                </c:pt>
                <c:pt idx="7">
                  <c:v>2094.75</c:v>
                </c:pt>
                <c:pt idx="8">
                  <c:v>1464.75</c:v>
                </c:pt>
                <c:pt idx="9">
                  <c:v>1149.75</c:v>
                </c:pt>
                <c:pt idx="10">
                  <c:v>3354.75</c:v>
                </c:pt>
                <c:pt idx="11">
                  <c:v>2875.95</c:v>
                </c:pt>
                <c:pt idx="12">
                  <c:v>472.5</c:v>
                </c:pt>
                <c:pt idx="13">
                  <c:v>0</c:v>
                </c:pt>
              </c:numCache>
              <c:extLst/>
            </c:numRef>
          </c:val>
          <c:extLst>
            <c:ext xmlns:c16="http://schemas.microsoft.com/office/drawing/2014/chart" uri="{C3380CC4-5D6E-409C-BE32-E72D297353CC}">
              <c16:uniqueId val="{00000000-ED22-4519-921A-71EF138CCBD9}"/>
            </c:ext>
          </c:extLst>
        </c:ser>
        <c:ser>
          <c:idx val="1"/>
          <c:order val="1"/>
          <c:tx>
            <c:strRef>
              <c:f>Summary!$B$30</c:f>
              <c:strCache>
                <c:ptCount val="1"/>
                <c:pt idx="0">
                  <c:v>COMMS4/4A/VicAmi</c:v>
                </c:pt>
              </c:strCache>
            </c:strRef>
          </c:tx>
          <c:spPr>
            <a:solidFill>
              <a:schemeClr val="accent2"/>
            </a:solidFill>
            <a:ln>
              <a:noFill/>
            </a:ln>
            <a:effectLst/>
          </c:spPr>
          <c:invertIfNegative val="0"/>
          <c:cat>
            <c:strRef>
              <c:f>Summary!$C$28:$AM$28</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Summary!$C$30:$AM$30</c:f>
              <c:numCache>
                <c:formatCode>0</c:formatCode>
                <c:ptCount val="14"/>
                <c:pt idx="0">
                  <c:v>0</c:v>
                </c:pt>
                <c:pt idx="1">
                  <c:v>0</c:v>
                </c:pt>
                <c:pt idx="2">
                  <c:v>0</c:v>
                </c:pt>
                <c:pt idx="3">
                  <c:v>0</c:v>
                </c:pt>
                <c:pt idx="4">
                  <c:v>0</c:v>
                </c:pt>
                <c:pt idx="5">
                  <c:v>0</c:v>
                </c:pt>
                <c:pt idx="6">
                  <c:v>0</c:v>
                </c:pt>
                <c:pt idx="7">
                  <c:v>0</c:v>
                </c:pt>
                <c:pt idx="8">
                  <c:v>0</c:v>
                </c:pt>
                <c:pt idx="9">
                  <c:v>0</c:v>
                </c:pt>
                <c:pt idx="10">
                  <c:v>3310.9999999999995</c:v>
                </c:pt>
                <c:pt idx="11">
                  <c:v>3536.7499999999995</c:v>
                </c:pt>
                <c:pt idx="12">
                  <c:v>3837.7499999999995</c:v>
                </c:pt>
                <c:pt idx="13">
                  <c:v>8051.7499999999991</c:v>
                </c:pt>
              </c:numCache>
              <c:extLst/>
            </c:numRef>
          </c:val>
          <c:extLst>
            <c:ext xmlns:c16="http://schemas.microsoft.com/office/drawing/2014/chart" uri="{C3380CC4-5D6E-409C-BE32-E72D297353CC}">
              <c16:uniqueId val="{00000001-ED22-4519-921A-71EF138CCBD9}"/>
            </c:ext>
          </c:extLst>
        </c:ser>
        <c:ser>
          <c:idx val="2"/>
          <c:order val="2"/>
          <c:tx>
            <c:strRef>
              <c:f>Summary!$B$31</c:f>
              <c:strCache>
                <c:ptCount val="1"/>
                <c:pt idx="0">
                  <c:v>BASIC (No Act DS)</c:v>
                </c:pt>
              </c:strCache>
            </c:strRef>
          </c:tx>
          <c:spPr>
            <a:solidFill>
              <a:schemeClr val="accent3"/>
            </a:solidFill>
            <a:ln>
              <a:noFill/>
            </a:ln>
            <a:effectLst/>
          </c:spPr>
          <c:invertIfNegative val="0"/>
          <c:cat>
            <c:strRef>
              <c:f>Summary!$C$28:$AM$28</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Summary!$C$31:$AM$31</c:f>
              <c:numCache>
                <c:formatCode>0</c:formatCode>
                <c:ptCount val="14"/>
                <c:pt idx="0">
                  <c:v>0</c:v>
                </c:pt>
                <c:pt idx="1">
                  <c:v>0</c:v>
                </c:pt>
                <c:pt idx="2">
                  <c:v>0</c:v>
                </c:pt>
                <c:pt idx="3">
                  <c:v>99984</c:v>
                </c:pt>
                <c:pt idx="4">
                  <c:v>199967</c:v>
                </c:pt>
                <c:pt idx="5">
                  <c:v>199967</c:v>
                </c:pt>
                <c:pt idx="6">
                  <c:v>199967</c:v>
                </c:pt>
                <c:pt idx="7">
                  <c:v>199967</c:v>
                </c:pt>
                <c:pt idx="8">
                  <c:v>199967</c:v>
                </c:pt>
                <c:pt idx="9">
                  <c:v>99984</c:v>
                </c:pt>
                <c:pt idx="10">
                  <c:v>0</c:v>
                </c:pt>
                <c:pt idx="11">
                  <c:v>0</c:v>
                </c:pt>
                <c:pt idx="12">
                  <c:v>0</c:v>
                </c:pt>
                <c:pt idx="13">
                  <c:v>0</c:v>
                </c:pt>
              </c:numCache>
              <c:extLst/>
            </c:numRef>
          </c:val>
          <c:extLst>
            <c:ext xmlns:c16="http://schemas.microsoft.com/office/drawing/2014/chart" uri="{C3380CC4-5D6E-409C-BE32-E72D297353CC}">
              <c16:uniqueId val="{00000002-ED22-4519-921A-71EF138CCBD9}"/>
            </c:ext>
          </c:extLst>
        </c:ser>
        <c:ser>
          <c:idx val="3"/>
          <c:order val="3"/>
          <c:tx>
            <c:strRef>
              <c:f>Summary!$B$32</c:f>
              <c:strCache>
                <c:ptCount val="1"/>
                <c:pt idx="0">
                  <c:v>UMCP</c:v>
                </c:pt>
              </c:strCache>
            </c:strRef>
          </c:tx>
          <c:spPr>
            <a:solidFill>
              <a:schemeClr val="accent4"/>
            </a:solidFill>
            <a:ln>
              <a:noFill/>
            </a:ln>
            <a:effectLst/>
          </c:spPr>
          <c:invertIfNegative val="0"/>
          <c:cat>
            <c:strRef>
              <c:f>Summary!$C$28:$AM$28</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Summary!$C$32:$AM$32</c:f>
              <c:numCache>
                <c:formatCode>0</c:formatCode>
                <c:ptCount val="14"/>
                <c:pt idx="0">
                  <c:v>0</c:v>
                </c:pt>
                <c:pt idx="1">
                  <c:v>0</c:v>
                </c:pt>
                <c:pt idx="2">
                  <c:v>0</c:v>
                </c:pt>
                <c:pt idx="3">
                  <c:v>0</c:v>
                </c:pt>
                <c:pt idx="4">
                  <c:v>0</c:v>
                </c:pt>
                <c:pt idx="5">
                  <c:v>0</c:v>
                </c:pt>
                <c:pt idx="6">
                  <c:v>0</c:v>
                </c:pt>
                <c:pt idx="7">
                  <c:v>0</c:v>
                </c:pt>
                <c:pt idx="8">
                  <c:v>0</c:v>
                </c:pt>
                <c:pt idx="9">
                  <c:v>4905</c:v>
                </c:pt>
                <c:pt idx="10">
                  <c:v>4905</c:v>
                </c:pt>
                <c:pt idx="11">
                  <c:v>4905</c:v>
                </c:pt>
                <c:pt idx="12">
                  <c:v>0</c:v>
                </c:pt>
                <c:pt idx="13">
                  <c:v>0</c:v>
                </c:pt>
              </c:numCache>
              <c:extLst/>
            </c:numRef>
          </c:val>
          <c:extLst>
            <c:ext xmlns:c16="http://schemas.microsoft.com/office/drawing/2014/chart" uri="{C3380CC4-5D6E-409C-BE32-E72D297353CC}">
              <c16:uniqueId val="{00000003-ED22-4519-921A-71EF138CCBD9}"/>
            </c:ext>
          </c:extLst>
        </c:ser>
        <c:dLbls>
          <c:showLegendKey val="0"/>
          <c:showVal val="0"/>
          <c:showCatName val="0"/>
          <c:showSerName val="0"/>
          <c:showPercent val="0"/>
          <c:showBubbleSize val="0"/>
        </c:dLbls>
        <c:gapWidth val="150"/>
        <c:axId val="709485776"/>
        <c:axId val="709486760"/>
      </c:barChart>
      <c:lineChart>
        <c:grouping val="standard"/>
        <c:varyColors val="0"/>
        <c:ser>
          <c:idx val="4"/>
          <c:order val="4"/>
          <c:tx>
            <c:strRef>
              <c:f>Summary!$B$33</c:f>
              <c:strCache>
                <c:ptCount val="1"/>
                <c:pt idx="0">
                  <c:v>Total</c:v>
                </c:pt>
              </c:strCache>
            </c:strRef>
          </c:tx>
          <c:spPr>
            <a:ln w="28575" cap="rnd">
              <a:solidFill>
                <a:schemeClr val="accent5"/>
              </a:solidFill>
              <a:round/>
            </a:ln>
            <a:effectLst/>
          </c:spPr>
          <c:marker>
            <c:symbol val="none"/>
          </c:marker>
          <c:cat>
            <c:strRef>
              <c:f>Summary!$C$28:$AM$28</c:f>
              <c:strCache>
                <c:ptCount val="14"/>
                <c:pt idx="0">
                  <c:v>Sep</c:v>
                </c:pt>
                <c:pt idx="1">
                  <c:v>Oct</c:v>
                </c:pt>
                <c:pt idx="2">
                  <c:v>Nov</c:v>
                </c:pt>
                <c:pt idx="3">
                  <c:v>Dec</c:v>
                </c:pt>
                <c:pt idx="4">
                  <c:v>Jan</c:v>
                </c:pt>
                <c:pt idx="5">
                  <c:v>Feb</c:v>
                </c:pt>
                <c:pt idx="6">
                  <c:v>Mar</c:v>
                </c:pt>
                <c:pt idx="7">
                  <c:v>Apr</c:v>
                </c:pt>
                <c:pt idx="8">
                  <c:v>May</c:v>
                </c:pt>
                <c:pt idx="9">
                  <c:v>Jun</c:v>
                </c:pt>
                <c:pt idx="10">
                  <c:v>Jul</c:v>
                </c:pt>
                <c:pt idx="11">
                  <c:v>Aug</c:v>
                </c:pt>
                <c:pt idx="12">
                  <c:v>Sep</c:v>
                </c:pt>
                <c:pt idx="13">
                  <c:v>Oct</c:v>
                </c:pt>
              </c:strCache>
              <c:extLst/>
            </c:strRef>
          </c:cat>
          <c:val>
            <c:numRef>
              <c:f>Summary!$C$33:$AM$33</c:f>
              <c:numCache>
                <c:formatCode>0</c:formatCode>
                <c:ptCount val="14"/>
                <c:pt idx="0">
                  <c:v>3087</c:v>
                </c:pt>
                <c:pt idx="1">
                  <c:v>3064.95</c:v>
                </c:pt>
                <c:pt idx="2">
                  <c:v>1137.1499999999999</c:v>
                </c:pt>
                <c:pt idx="3">
                  <c:v>121797.75</c:v>
                </c:pt>
                <c:pt idx="4">
                  <c:v>201337.25</c:v>
                </c:pt>
                <c:pt idx="5">
                  <c:v>201479</c:v>
                </c:pt>
                <c:pt idx="6">
                  <c:v>202061.75</c:v>
                </c:pt>
                <c:pt idx="7">
                  <c:v>202061.75</c:v>
                </c:pt>
                <c:pt idx="8">
                  <c:v>201431.75</c:v>
                </c:pt>
                <c:pt idx="9">
                  <c:v>106038.75</c:v>
                </c:pt>
                <c:pt idx="10">
                  <c:v>11570.75</c:v>
                </c:pt>
                <c:pt idx="11">
                  <c:v>11317.699999999999</c:v>
                </c:pt>
                <c:pt idx="12">
                  <c:v>4310.25</c:v>
                </c:pt>
                <c:pt idx="13">
                  <c:v>8051.7499999999991</c:v>
                </c:pt>
              </c:numCache>
              <c:extLst/>
            </c:numRef>
          </c:val>
          <c:smooth val="0"/>
          <c:extLst>
            <c:ext xmlns:c16="http://schemas.microsoft.com/office/drawing/2014/chart" uri="{C3380CC4-5D6E-409C-BE32-E72D297353CC}">
              <c16:uniqueId val="{00000004-ED22-4519-921A-71EF138CCBD9}"/>
            </c:ext>
          </c:extLst>
        </c:ser>
        <c:dLbls>
          <c:showLegendKey val="0"/>
          <c:showVal val="0"/>
          <c:showCatName val="0"/>
          <c:showSerName val="0"/>
          <c:showPercent val="0"/>
          <c:showBubbleSize val="0"/>
        </c:dLbls>
        <c:marker val="1"/>
        <c:smooth val="0"/>
        <c:axId val="709485776"/>
        <c:axId val="709486760"/>
      </c:lineChart>
      <c:catAx>
        <c:axId val="70948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6760"/>
        <c:crosses val="autoZero"/>
        <c:auto val="1"/>
        <c:lblAlgn val="ctr"/>
        <c:lblOffset val="100"/>
        <c:noMultiLvlLbl val="0"/>
      </c:catAx>
      <c:valAx>
        <c:axId val="709486760"/>
        <c:scaling>
          <c:orientation val="minMax"/>
          <c:max val="10000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5776"/>
        <c:crosses val="autoZero"/>
        <c:crossBetween val="between"/>
        <c:majorUnit val="100000"/>
        <c:minorUnit val="1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dirty="0"/>
              <a:t>Post 5MS Go Live to</a:t>
            </a:r>
            <a:r>
              <a:rPr lang="en-AU" baseline="0" dirty="0"/>
              <a:t> 1 Dec 2022 - CATS CR Numbers</a:t>
            </a:r>
            <a:endParaRPr lang="en-AU"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Summary!$B$29</c:f>
              <c:strCache>
                <c:ptCount val="1"/>
                <c:pt idx="0">
                  <c:v>1-3</c:v>
                </c:pt>
              </c:strCache>
            </c:strRef>
          </c:tx>
          <c:spPr>
            <a:solidFill>
              <a:schemeClr val="accent1"/>
            </a:solidFill>
            <a:ln>
              <a:noFill/>
            </a:ln>
            <a:effectLst/>
          </c:spPr>
          <c:invertIfNegative val="0"/>
          <c:cat>
            <c:strRef>
              <c:f>Summary!$C$28:$AM$28</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Summary!$C$29:$AM$29</c:f>
              <c:numCache>
                <c:formatCode>0</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0-BF60-4E0D-B041-244CB035F31F}"/>
            </c:ext>
          </c:extLst>
        </c:ser>
        <c:ser>
          <c:idx val="1"/>
          <c:order val="1"/>
          <c:tx>
            <c:strRef>
              <c:f>Summary!$B$30</c:f>
              <c:strCache>
                <c:ptCount val="1"/>
                <c:pt idx="0">
                  <c:v>COMMS4/4A/VicAmi</c:v>
                </c:pt>
              </c:strCache>
            </c:strRef>
          </c:tx>
          <c:spPr>
            <a:solidFill>
              <a:schemeClr val="accent2"/>
            </a:solidFill>
            <a:ln>
              <a:noFill/>
            </a:ln>
            <a:effectLst/>
          </c:spPr>
          <c:invertIfNegative val="0"/>
          <c:cat>
            <c:strRef>
              <c:f>Summary!$C$28:$AM$28</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Summary!$C$30:$AM$30</c:f>
              <c:numCache>
                <c:formatCode>0</c:formatCode>
                <c:ptCount val="15"/>
                <c:pt idx="0">
                  <c:v>8051.7499999999991</c:v>
                </c:pt>
                <c:pt idx="1">
                  <c:v>36345.75</c:v>
                </c:pt>
                <c:pt idx="2">
                  <c:v>48385.75</c:v>
                </c:pt>
                <c:pt idx="3">
                  <c:v>358415.75</c:v>
                </c:pt>
                <c:pt idx="4">
                  <c:v>403448.36</c:v>
                </c:pt>
                <c:pt idx="5">
                  <c:v>444534.86</c:v>
                </c:pt>
                <c:pt idx="6">
                  <c:v>478915.07999999996</c:v>
                </c:pt>
                <c:pt idx="7">
                  <c:v>638445.07999999996</c:v>
                </c:pt>
                <c:pt idx="8">
                  <c:v>668545.07999999996</c:v>
                </c:pt>
                <c:pt idx="9">
                  <c:v>872021.08</c:v>
                </c:pt>
                <c:pt idx="10">
                  <c:v>841921.08</c:v>
                </c:pt>
                <c:pt idx="11">
                  <c:v>634231.07999999996</c:v>
                </c:pt>
                <c:pt idx="12">
                  <c:v>555068.07999999996</c:v>
                </c:pt>
                <c:pt idx="13">
                  <c:v>477978.97</c:v>
                </c:pt>
                <c:pt idx="14">
                  <c:v>0</c:v>
                </c:pt>
              </c:numCache>
              <c:extLst/>
            </c:numRef>
          </c:val>
          <c:extLst>
            <c:ext xmlns:c16="http://schemas.microsoft.com/office/drawing/2014/chart" uri="{C3380CC4-5D6E-409C-BE32-E72D297353CC}">
              <c16:uniqueId val="{00000001-BF60-4E0D-B041-244CB035F31F}"/>
            </c:ext>
          </c:extLst>
        </c:ser>
        <c:ser>
          <c:idx val="2"/>
          <c:order val="2"/>
          <c:tx>
            <c:strRef>
              <c:f>Summary!$B$31</c:f>
              <c:strCache>
                <c:ptCount val="1"/>
                <c:pt idx="0">
                  <c:v>BASIC (No Act DS)</c:v>
                </c:pt>
              </c:strCache>
            </c:strRef>
          </c:tx>
          <c:spPr>
            <a:solidFill>
              <a:schemeClr val="accent3"/>
            </a:solidFill>
            <a:ln>
              <a:noFill/>
            </a:ln>
            <a:effectLst/>
          </c:spPr>
          <c:invertIfNegative val="0"/>
          <c:cat>
            <c:strRef>
              <c:f>Summary!$C$28:$AM$28</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Summary!$C$31:$AM$31</c:f>
              <c:numCache>
                <c:formatCode>0</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2-BF60-4E0D-B041-244CB035F31F}"/>
            </c:ext>
          </c:extLst>
        </c:ser>
        <c:ser>
          <c:idx val="3"/>
          <c:order val="3"/>
          <c:tx>
            <c:strRef>
              <c:f>Summary!$B$32</c:f>
              <c:strCache>
                <c:ptCount val="1"/>
                <c:pt idx="0">
                  <c:v>UMCP</c:v>
                </c:pt>
              </c:strCache>
            </c:strRef>
          </c:tx>
          <c:spPr>
            <a:solidFill>
              <a:schemeClr val="accent4"/>
            </a:solidFill>
            <a:ln>
              <a:noFill/>
            </a:ln>
            <a:effectLst/>
          </c:spPr>
          <c:invertIfNegative val="0"/>
          <c:cat>
            <c:strRef>
              <c:f>Summary!$C$28:$AM$28</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Summary!$C$32:$AM$32</c:f>
              <c:numCache>
                <c:formatCode>0</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extLst/>
            </c:numRef>
          </c:val>
          <c:extLst>
            <c:ext xmlns:c16="http://schemas.microsoft.com/office/drawing/2014/chart" uri="{C3380CC4-5D6E-409C-BE32-E72D297353CC}">
              <c16:uniqueId val="{00000003-BF60-4E0D-B041-244CB035F31F}"/>
            </c:ext>
          </c:extLst>
        </c:ser>
        <c:dLbls>
          <c:showLegendKey val="0"/>
          <c:showVal val="0"/>
          <c:showCatName val="0"/>
          <c:showSerName val="0"/>
          <c:showPercent val="0"/>
          <c:showBubbleSize val="0"/>
        </c:dLbls>
        <c:gapWidth val="150"/>
        <c:axId val="709485776"/>
        <c:axId val="709486760"/>
      </c:barChart>
      <c:lineChart>
        <c:grouping val="standard"/>
        <c:varyColors val="0"/>
        <c:ser>
          <c:idx val="4"/>
          <c:order val="4"/>
          <c:tx>
            <c:strRef>
              <c:f>Summary!$B$33</c:f>
              <c:strCache>
                <c:ptCount val="1"/>
                <c:pt idx="0">
                  <c:v>Total</c:v>
                </c:pt>
              </c:strCache>
            </c:strRef>
          </c:tx>
          <c:spPr>
            <a:ln w="28575" cap="rnd">
              <a:solidFill>
                <a:schemeClr val="accent5"/>
              </a:solidFill>
              <a:round/>
            </a:ln>
            <a:effectLst/>
          </c:spPr>
          <c:marker>
            <c:symbol val="none"/>
          </c:marker>
          <c:cat>
            <c:strRef>
              <c:f>Summary!$C$28:$AM$28</c:f>
              <c:strCache>
                <c:ptCount val="15"/>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strCache>
              <c:extLst/>
            </c:strRef>
          </c:cat>
          <c:val>
            <c:numRef>
              <c:f>Summary!$C$33:$AM$33</c:f>
              <c:numCache>
                <c:formatCode>0</c:formatCode>
                <c:ptCount val="15"/>
                <c:pt idx="0">
                  <c:v>8051.7499999999991</c:v>
                </c:pt>
                <c:pt idx="1">
                  <c:v>36345.75</c:v>
                </c:pt>
                <c:pt idx="2">
                  <c:v>48385.75</c:v>
                </c:pt>
                <c:pt idx="3">
                  <c:v>358415.75</c:v>
                </c:pt>
                <c:pt idx="4">
                  <c:v>403448.36</c:v>
                </c:pt>
                <c:pt idx="5">
                  <c:v>444534.86</c:v>
                </c:pt>
                <c:pt idx="6">
                  <c:v>478915.07999999996</c:v>
                </c:pt>
                <c:pt idx="7">
                  <c:v>638445.07999999996</c:v>
                </c:pt>
                <c:pt idx="8">
                  <c:v>668545.07999999996</c:v>
                </c:pt>
                <c:pt idx="9">
                  <c:v>872021.08</c:v>
                </c:pt>
                <c:pt idx="10">
                  <c:v>841921.08</c:v>
                </c:pt>
                <c:pt idx="11">
                  <c:v>634231.07999999996</c:v>
                </c:pt>
                <c:pt idx="12">
                  <c:v>555068.07999999996</c:v>
                </c:pt>
                <c:pt idx="13">
                  <c:v>477978.97</c:v>
                </c:pt>
                <c:pt idx="14">
                  <c:v>0</c:v>
                </c:pt>
              </c:numCache>
              <c:extLst/>
            </c:numRef>
          </c:val>
          <c:smooth val="0"/>
          <c:extLst>
            <c:ext xmlns:c16="http://schemas.microsoft.com/office/drawing/2014/chart" uri="{C3380CC4-5D6E-409C-BE32-E72D297353CC}">
              <c16:uniqueId val="{00000004-BF60-4E0D-B041-244CB035F31F}"/>
            </c:ext>
          </c:extLst>
        </c:ser>
        <c:dLbls>
          <c:showLegendKey val="0"/>
          <c:showVal val="0"/>
          <c:showCatName val="0"/>
          <c:showSerName val="0"/>
          <c:showPercent val="0"/>
          <c:showBubbleSize val="0"/>
        </c:dLbls>
        <c:marker val="1"/>
        <c:smooth val="0"/>
        <c:axId val="709485776"/>
        <c:axId val="709486760"/>
      </c:lineChart>
      <c:catAx>
        <c:axId val="70948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6760"/>
        <c:crosses val="autoZero"/>
        <c:auto val="1"/>
        <c:lblAlgn val="ctr"/>
        <c:lblOffset val="100"/>
        <c:noMultiLvlLbl val="0"/>
      </c:catAx>
      <c:valAx>
        <c:axId val="70948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85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16/11/2020</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25</a:t>
            </a:fld>
            <a:endParaRPr lang="en-AU" dirty="0"/>
          </a:p>
        </p:txBody>
      </p:sp>
    </p:spTree>
    <p:extLst>
      <p:ext uri="{BB962C8B-B14F-4D97-AF65-F5344CB8AC3E}">
        <p14:creationId xmlns:p14="http://schemas.microsoft.com/office/powerpoint/2010/main" val="2810248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16/11/2020</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16/11/2020</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16/11/2020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16/11/2020</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16/11/2020</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16/11/2020</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16/11/2020</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16/11/2020</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16/11/2020</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16/11/2020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16/11/2020</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400" dirty="0"/>
              <a:t>5MS/GS Transition Focus Group #9: </a:t>
            </a:r>
            <a:endParaRPr lang="en-AU" sz="44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a:noAutofit/>
          </a:bodyPr>
          <a:lstStyle/>
          <a:p>
            <a:pPr>
              <a:lnSpc>
                <a:spcPct val="200000"/>
              </a:lnSpc>
            </a:pPr>
            <a:r>
              <a:rPr lang="en-AU" sz="1800" b="1" dirty="0">
                <a:latin typeface="Arial" panose="020B0604020202020204" pitchFamily="34" charset="0"/>
                <a:cs typeface="Arial" panose="020B0604020202020204" pitchFamily="34" charset="0"/>
              </a:rPr>
              <a:t>Wednesday 7</a:t>
            </a:r>
            <a:r>
              <a:rPr lang="en-AU" sz="1800" b="1" baseline="30000" dirty="0">
                <a:latin typeface="Arial" panose="020B0604020202020204" pitchFamily="34" charset="0"/>
                <a:cs typeface="Arial" panose="020B0604020202020204" pitchFamily="34" charset="0"/>
              </a:rPr>
              <a:t>th</a:t>
            </a:r>
            <a:r>
              <a:rPr lang="en-AU" sz="1800" b="1" dirty="0">
                <a:latin typeface="Arial" panose="020B0604020202020204" pitchFamily="34" charset="0"/>
                <a:cs typeface="Arial" panose="020B0604020202020204" pitchFamily="34" charset="0"/>
              </a:rPr>
              <a:t> Oct,  2020</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en-AU" dirty="0"/>
              <a:t>Tranche 2 Aggregate Volumes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a:lnSpc>
                <a:spcPct val="100000"/>
              </a:lnSpc>
            </a:pPr>
            <a:r>
              <a:rPr lang="en-AU" sz="1600" b="1" dirty="0"/>
              <a:t>COMMS4/4A/VICAMI meter rollout </a:t>
            </a:r>
          </a:p>
          <a:p>
            <a:pPr lvl="1">
              <a:lnSpc>
                <a:spcPct val="100000"/>
              </a:lnSpc>
            </a:pPr>
            <a:r>
              <a:rPr lang="en-AU" sz="1249" dirty="0"/>
              <a:t>Roll out begins in January 2022</a:t>
            </a:r>
          </a:p>
          <a:p>
            <a:pPr lvl="1">
              <a:lnSpc>
                <a:spcPct val="100000"/>
              </a:lnSpc>
            </a:pPr>
            <a:r>
              <a:rPr lang="en-AU" sz="1249" dirty="0"/>
              <a:t>Continuous rump up until peak in July and August</a:t>
            </a:r>
          </a:p>
          <a:p>
            <a:pPr lvl="1">
              <a:lnSpc>
                <a:spcPct val="100000"/>
              </a:lnSpc>
            </a:pPr>
            <a:r>
              <a:rPr lang="en-AU" sz="1249" dirty="0"/>
              <a:t>Ramp down for the following 3 months</a:t>
            </a:r>
          </a:p>
          <a:p>
            <a:pPr>
              <a:lnSpc>
                <a:spcPct val="100000"/>
              </a:lnSpc>
            </a:pPr>
            <a:r>
              <a:rPr lang="en-AU" sz="1600" dirty="0">
                <a:solidFill>
                  <a:srgbClr val="C00000"/>
                </a:solidFill>
              </a:rPr>
              <a:t>Peak months between Jul and Aug 2022 peaking at 290,000 meters updated per month</a:t>
            </a:r>
          </a:p>
          <a:p>
            <a:pPr marL="0" lvl="0" indent="0">
              <a:lnSpc>
                <a:spcPct val="100000"/>
              </a:lnSpc>
              <a:buNone/>
            </a:pPr>
            <a:endParaRPr lang="en-AU" sz="1600" dirty="0"/>
          </a:p>
          <a:p>
            <a:pPr marL="0" lvl="0" indent="0">
              <a:lnSpc>
                <a:spcPct val="100000"/>
              </a:lnSpc>
              <a:buNone/>
            </a:pPr>
            <a:endParaRPr lang="en-AU" sz="1800" b="1" dirty="0"/>
          </a:p>
          <a:p>
            <a:pPr marL="0" lvl="0" indent="0">
              <a:lnSpc>
                <a:spcPct val="100000"/>
              </a:lnSpc>
              <a:buNone/>
            </a:pPr>
            <a:r>
              <a:rPr lang="en-AU" sz="1800" dirty="0"/>
              <a:t>	</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graphicFrame>
        <p:nvGraphicFramePr>
          <p:cNvPr id="5" name="Chart 4">
            <a:extLst>
              <a:ext uri="{FF2B5EF4-FFF2-40B4-BE49-F238E27FC236}">
                <a16:creationId xmlns:a16="http://schemas.microsoft.com/office/drawing/2014/main" id="{E9A7E77E-7C8D-448C-908B-3752CEFA1D81}"/>
              </a:ext>
            </a:extLst>
          </p:cNvPr>
          <p:cNvGraphicFramePr>
            <a:graphicFrameLocks/>
          </p:cNvGraphicFramePr>
          <p:nvPr>
            <p:extLst>
              <p:ext uri="{D42A27DB-BD31-4B8C-83A1-F6EECF244321}">
                <p14:modId xmlns:p14="http://schemas.microsoft.com/office/powerpoint/2010/main" val="1948271969"/>
              </p:ext>
            </p:extLst>
          </p:nvPr>
        </p:nvGraphicFramePr>
        <p:xfrm>
          <a:off x="969865" y="3434318"/>
          <a:ext cx="8728785" cy="317479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34FF1028-BEC1-4DB7-ABDD-02ADA9BC14C2}"/>
              </a:ext>
            </a:extLst>
          </p:cNvPr>
          <p:cNvCxnSpPr/>
          <p:nvPr/>
        </p:nvCxnSpPr>
        <p:spPr>
          <a:xfrm>
            <a:off x="9282227" y="3779837"/>
            <a:ext cx="0" cy="303723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9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MTP CATS Transaction Volume Management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11</a:t>
            </a:fld>
            <a:endParaRPr lang="en-AU" dirty="0"/>
          </a:p>
        </p:txBody>
      </p:sp>
    </p:spTree>
    <p:extLst>
      <p:ext uri="{BB962C8B-B14F-4D97-AF65-F5344CB8AC3E}">
        <p14:creationId xmlns:p14="http://schemas.microsoft.com/office/powerpoint/2010/main" val="119934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3766453914"/>
              </p:ext>
            </p:extLst>
          </p:nvPr>
        </p:nvGraphicFramePr>
        <p:xfrm>
          <a:off x="57548" y="1506190"/>
          <a:ext cx="10512403" cy="60223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132603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1047381460"/>
              </p:ext>
            </p:extLst>
          </p:nvPr>
        </p:nvGraphicFramePr>
        <p:xfrm>
          <a:off x="57548" y="1506190"/>
          <a:ext cx="10512403" cy="583946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S22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7 metering installations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A83a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Non-contestable unmetered load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Make bulk NMI Extinct</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Datastreams at Suffix Level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A101c</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CR35xx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S28</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BULK</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TNSP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250473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790276209"/>
              </p:ext>
            </p:extLst>
          </p:nvPr>
        </p:nvGraphicFramePr>
        <p:xfrm>
          <a:off x="57548" y="1506190"/>
          <a:ext cx="10512403" cy="28727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S30</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DWHOLESAL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S31</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NREG</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S32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NMI classification codes - XBOUNDRY</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S35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LR and FRMP fields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LR and FRMP to GLOPOOL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LR and FRMP to GLOPOOL for existing NMIs as required</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BC00</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Tier 1 basic metering data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tier 1 basic meter datastreams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S38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VIC TUOS datastreams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Datastream type codes from 1-4 to 'I' or 'N'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bl>
          </a:graphicData>
        </a:graphic>
      </p:graphicFrame>
    </p:spTree>
    <p:extLst>
      <p:ext uri="{BB962C8B-B14F-4D97-AF65-F5344CB8AC3E}">
        <p14:creationId xmlns:p14="http://schemas.microsoft.com/office/powerpoint/2010/main" val="23655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MTP CATS Transaction Volume Management</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353617" y="1573024"/>
            <a:ext cx="10255425" cy="5927614"/>
          </a:xfrm>
        </p:spPr>
        <p:txBody>
          <a:bodyPr>
            <a:normAutofit fontScale="62500" lnSpcReduction="20000"/>
          </a:bodyPr>
          <a:lstStyle/>
          <a:p>
            <a:pPr marL="0" lvl="0" indent="0">
              <a:lnSpc>
                <a:spcPct val="100000"/>
              </a:lnSpc>
              <a:buNone/>
            </a:pPr>
            <a:r>
              <a:rPr lang="en-AU" sz="2400" b="1" dirty="0"/>
              <a:t>Initial assumptions:</a:t>
            </a:r>
          </a:p>
          <a:p>
            <a:pPr>
              <a:lnSpc>
                <a:spcPct val="100000"/>
              </a:lnSpc>
            </a:pPr>
            <a:r>
              <a:rPr lang="en-AU" sz="2400" dirty="0"/>
              <a:t>1 transaction per ‘Action’ </a:t>
            </a:r>
          </a:p>
          <a:p>
            <a:pPr lvl="1">
              <a:lnSpc>
                <a:spcPct val="100000"/>
              </a:lnSpc>
            </a:pPr>
            <a:r>
              <a:rPr lang="en-AU" sz="2049" dirty="0"/>
              <a:t>e.g. S13 has 3 actions therefore 3 CATS transactions are assumed</a:t>
            </a:r>
          </a:p>
          <a:p>
            <a:pPr lvl="2">
              <a:lnSpc>
                <a:spcPct val="100000"/>
              </a:lnSpc>
            </a:pPr>
            <a:r>
              <a:rPr lang="en-AU" sz="1698" dirty="0"/>
              <a:t>Create datastreams at suffix level - All applicable datastreams for a NMI created in one CR400x transaction</a:t>
            </a:r>
          </a:p>
          <a:p>
            <a:pPr lvl="2">
              <a:lnSpc>
                <a:spcPct val="100000"/>
              </a:lnSpc>
            </a:pPr>
            <a:r>
              <a:rPr lang="en-AU" sz="1698" dirty="0"/>
              <a:t>Inactive Net datastreams - All applicable Net datastreams for a NMI inactivated in one CR405x transaction</a:t>
            </a:r>
          </a:p>
          <a:p>
            <a:pPr lvl="2">
              <a:lnSpc>
                <a:spcPct val="100000"/>
              </a:lnSpc>
            </a:pPr>
            <a:r>
              <a:rPr lang="en-AU" sz="1698" dirty="0"/>
              <a:t>Update Meter Read Type code - All applicable registers for a NMI updated in one CR305x transaction</a:t>
            </a:r>
          </a:p>
          <a:p>
            <a:pPr>
              <a:lnSpc>
                <a:spcPct val="100000"/>
              </a:lnSpc>
            </a:pPr>
            <a:r>
              <a:rPr lang="en-AU" sz="2400" dirty="0"/>
              <a:t>3 notifications per CATS CR (Requested, Pending and Completed)</a:t>
            </a:r>
          </a:p>
          <a:p>
            <a:pPr>
              <a:lnSpc>
                <a:spcPct val="100000"/>
              </a:lnSpc>
            </a:pPr>
            <a:r>
              <a:rPr lang="en-AU" sz="2400" dirty="0"/>
              <a:t>All 3 notifications processes in the same month</a:t>
            </a:r>
          </a:p>
          <a:p>
            <a:pPr>
              <a:lnSpc>
                <a:spcPct val="100000"/>
              </a:lnSpc>
            </a:pPr>
            <a:r>
              <a:rPr lang="en-AU" sz="2400" dirty="0"/>
              <a:t>Linear volumes per day</a:t>
            </a:r>
          </a:p>
          <a:p>
            <a:pPr>
              <a:lnSpc>
                <a:spcPct val="100000"/>
              </a:lnSpc>
            </a:pPr>
            <a:r>
              <a:rPr lang="en-AU" sz="2400" dirty="0"/>
              <a:t>Linear activation of Basic meter datastreams over a 8mth period (Nov 20 to June 2021) – </a:t>
            </a:r>
            <a:r>
              <a:rPr lang="en-AU" sz="2400" b="1" dirty="0"/>
              <a:t>LR impact</a:t>
            </a:r>
          </a:p>
          <a:p>
            <a:pPr lvl="1">
              <a:lnSpc>
                <a:spcPct val="100000"/>
              </a:lnSpc>
            </a:pPr>
            <a:r>
              <a:rPr lang="en-AU" sz="2049" dirty="0"/>
              <a:t>More sophisticated assumption required to reflect likely volume shape</a:t>
            </a:r>
          </a:p>
          <a:p>
            <a:pPr lvl="2">
              <a:lnSpc>
                <a:spcPct val="100000"/>
              </a:lnSpc>
            </a:pPr>
            <a:r>
              <a:rPr lang="en-AU" sz="1698" dirty="0"/>
              <a:t>AEMO to engage with key Participants</a:t>
            </a:r>
          </a:p>
          <a:p>
            <a:pPr marL="0" indent="0">
              <a:lnSpc>
                <a:spcPct val="100000"/>
              </a:lnSpc>
              <a:buNone/>
            </a:pPr>
            <a:endParaRPr lang="en-AU" sz="2400" dirty="0"/>
          </a:p>
          <a:p>
            <a:pPr marL="0" indent="0">
              <a:lnSpc>
                <a:spcPct val="100000"/>
              </a:lnSpc>
              <a:buNone/>
            </a:pPr>
            <a:r>
              <a:rPr lang="en-AU" sz="2400" b="1" dirty="0"/>
              <a:t>Key inputs:</a:t>
            </a:r>
          </a:p>
          <a:p>
            <a:pPr>
              <a:lnSpc>
                <a:spcPct val="100000"/>
              </a:lnSpc>
            </a:pPr>
            <a:r>
              <a:rPr lang="en-AU" sz="2400" dirty="0"/>
              <a:t>Participant Tranche 1 and Tranche 2 rollout plans</a:t>
            </a:r>
          </a:p>
          <a:p>
            <a:pPr>
              <a:lnSpc>
                <a:spcPct val="100000"/>
              </a:lnSpc>
            </a:pPr>
            <a:r>
              <a:rPr lang="en-AU" sz="2400" dirty="0"/>
              <a:t>AEMO data extracts from MSATS</a:t>
            </a:r>
          </a:p>
          <a:p>
            <a:pPr>
              <a:lnSpc>
                <a:spcPct val="100000"/>
              </a:lnSpc>
            </a:pPr>
            <a:endParaRPr lang="en-AU" sz="2400" dirty="0"/>
          </a:p>
          <a:p>
            <a:pPr marL="0" lvl="0" indent="0">
              <a:lnSpc>
                <a:spcPct val="100000"/>
              </a:lnSpc>
              <a:buNone/>
            </a:pPr>
            <a:r>
              <a:rPr lang="en-AU" sz="2400" b="1" dirty="0"/>
              <a:t>Potential constraints:</a:t>
            </a:r>
          </a:p>
          <a:p>
            <a:pPr>
              <a:lnSpc>
                <a:spcPct val="100000"/>
              </a:lnSpc>
            </a:pPr>
            <a:r>
              <a:rPr lang="en-AU" sz="2400" dirty="0"/>
              <a:t>MSATS Daily limits - Number of transactions a Participant can initiate/process</a:t>
            </a:r>
          </a:p>
          <a:p>
            <a:pPr>
              <a:lnSpc>
                <a:spcPct val="100000"/>
              </a:lnSpc>
            </a:pPr>
            <a:r>
              <a:rPr lang="en-AU" sz="2400" dirty="0"/>
              <a:t>Stop files/unprocessed transition limits</a:t>
            </a:r>
          </a:p>
          <a:p>
            <a:pPr>
              <a:lnSpc>
                <a:spcPct val="100000"/>
              </a:lnSpc>
            </a:pPr>
            <a:r>
              <a:rPr lang="en-AU" sz="2400" dirty="0"/>
              <a:t>Need to consider these MTP related volumes on top of BAU notification volumes</a:t>
            </a:r>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676122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5358384"/>
          </a:xfrm>
        </p:spPr>
        <p:txBody>
          <a:bodyPr>
            <a:normAutofit/>
          </a:bodyPr>
          <a:lstStyle/>
          <a:p>
            <a:pPr>
              <a:lnSpc>
                <a:spcPct val="100000"/>
              </a:lnSpc>
            </a:pPr>
            <a:r>
              <a:rPr lang="en-AU" sz="1951" dirty="0"/>
              <a:t>Single CATS CR for the majority of the changes</a:t>
            </a:r>
          </a:p>
          <a:p>
            <a:pPr>
              <a:lnSpc>
                <a:spcPct val="100000"/>
              </a:lnSpc>
            </a:pPr>
            <a:r>
              <a:rPr lang="en-AU" sz="1951" dirty="0"/>
              <a:t>Numbers of CR Transactions to peak at 200,000+ month</a:t>
            </a:r>
          </a:p>
          <a:p>
            <a:pPr lvl="1">
              <a:lnSpc>
                <a:spcPct val="100000"/>
              </a:lnSpc>
            </a:pPr>
            <a:r>
              <a:rPr lang="en-AU" sz="1600" dirty="0"/>
              <a:t>Majority of changes related to Tier 1 Basic Meter Datastream activation</a:t>
            </a:r>
          </a:p>
          <a:p>
            <a:pPr>
              <a:lnSpc>
                <a:spcPct val="100000"/>
              </a:lnSpc>
            </a:pPr>
            <a:r>
              <a:rPr lang="en-AU" sz="1951" dirty="0"/>
              <a:t>Numbers of CR Notifications (“REQ”, “PEND”, “COM”) estimated to peak at 600,000+ month</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graphicFrame>
        <p:nvGraphicFramePr>
          <p:cNvPr id="5" name="Chart 4">
            <a:extLst>
              <a:ext uri="{FF2B5EF4-FFF2-40B4-BE49-F238E27FC236}">
                <a16:creationId xmlns:a16="http://schemas.microsoft.com/office/drawing/2014/main" id="{EC6253DA-E93C-4169-A9DB-A91C718C4C1B}"/>
              </a:ext>
            </a:extLst>
          </p:cNvPr>
          <p:cNvGraphicFramePr>
            <a:graphicFrameLocks/>
          </p:cNvGraphicFramePr>
          <p:nvPr>
            <p:extLst>
              <p:ext uri="{D42A27DB-BD31-4B8C-83A1-F6EECF244321}">
                <p14:modId xmlns:p14="http://schemas.microsoft.com/office/powerpoint/2010/main" val="3693003398"/>
              </p:ext>
            </p:extLst>
          </p:nvPr>
        </p:nvGraphicFramePr>
        <p:xfrm>
          <a:off x="1155589" y="3192851"/>
          <a:ext cx="8104188" cy="40150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192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Post 5MS Go Live to 1 Dec 2022</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5358384"/>
          </a:xfrm>
        </p:spPr>
        <p:txBody>
          <a:bodyPr>
            <a:normAutofit/>
          </a:bodyPr>
          <a:lstStyle/>
          <a:p>
            <a:pPr>
              <a:lnSpc>
                <a:spcPct val="100000"/>
              </a:lnSpc>
            </a:pPr>
            <a:r>
              <a:rPr lang="en-AU" sz="1951" dirty="0"/>
              <a:t>Three CATS CRs required for the majority of changes</a:t>
            </a:r>
          </a:p>
          <a:p>
            <a:pPr>
              <a:lnSpc>
                <a:spcPct val="100000"/>
              </a:lnSpc>
            </a:pPr>
            <a:r>
              <a:rPr lang="en-AU" sz="1951" dirty="0"/>
              <a:t>Numbers of CR Transactions to peak at 870,000+ month</a:t>
            </a:r>
          </a:p>
          <a:p>
            <a:pPr>
              <a:lnSpc>
                <a:spcPct val="100000"/>
              </a:lnSpc>
            </a:pPr>
            <a:r>
              <a:rPr lang="en-AU" sz="1951" dirty="0"/>
              <a:t>Numbers of CR Notifications (“REQ”, “PEND”, “COM”) estimated to peak at 2,610,000+ month</a:t>
            </a:r>
          </a:p>
          <a:p>
            <a:pPr lvl="1">
              <a:lnSpc>
                <a:spcPct val="100000"/>
              </a:lnSpc>
            </a:pPr>
            <a:r>
              <a:rPr lang="en-AU" sz="1600" dirty="0"/>
              <a:t>Does not consider multiple Participants receiving Notifications</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graphicFrame>
        <p:nvGraphicFramePr>
          <p:cNvPr id="6" name="Chart 5">
            <a:extLst>
              <a:ext uri="{FF2B5EF4-FFF2-40B4-BE49-F238E27FC236}">
                <a16:creationId xmlns:a16="http://schemas.microsoft.com/office/drawing/2014/main" id="{F5F24A86-D89F-49FF-BC66-7DA96DDAD5A4}"/>
              </a:ext>
            </a:extLst>
          </p:cNvPr>
          <p:cNvGraphicFramePr>
            <a:graphicFrameLocks/>
          </p:cNvGraphicFramePr>
          <p:nvPr>
            <p:extLst>
              <p:ext uri="{D42A27DB-BD31-4B8C-83A1-F6EECF244321}">
                <p14:modId xmlns:p14="http://schemas.microsoft.com/office/powerpoint/2010/main" val="1998591546"/>
              </p:ext>
            </p:extLst>
          </p:nvPr>
        </p:nvGraphicFramePr>
        <p:xfrm>
          <a:off x="1155589" y="3192851"/>
          <a:ext cx="8161953" cy="40241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5535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Cross Boundary categories, conditions and requirements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David Ripper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18</a:t>
            </a:fld>
            <a:endParaRPr lang="en-AU" dirty="0"/>
          </a:p>
        </p:txBody>
      </p:sp>
    </p:spTree>
    <p:extLst>
      <p:ext uri="{BB962C8B-B14F-4D97-AF65-F5344CB8AC3E}">
        <p14:creationId xmlns:p14="http://schemas.microsoft.com/office/powerpoint/2010/main" val="1753861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Categories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Supply Categories</a:t>
            </a:r>
          </a:p>
          <a:p>
            <a:endParaRPr lang="en-AU" sz="2800" dirty="0"/>
          </a:p>
          <a:p>
            <a:pPr lvl="0"/>
            <a:r>
              <a:rPr lang="en-AU" sz="2800" dirty="0"/>
              <a:t>Metered at the Boundary</a:t>
            </a:r>
          </a:p>
          <a:p>
            <a:endParaRPr lang="en-AU" sz="2800" dirty="0"/>
          </a:p>
          <a:p>
            <a:pPr lvl="0"/>
            <a:r>
              <a:rPr lang="en-AU" sz="2800" dirty="0"/>
              <a:t>Not Metered at the Boundary</a:t>
            </a:r>
          </a:p>
          <a:p>
            <a:pPr lvl="1"/>
            <a:r>
              <a:rPr lang="en-AU" sz="2400" b="1" dirty="0"/>
              <a:t>Unmetered</a:t>
            </a:r>
            <a:r>
              <a:rPr lang="en-AU" sz="2400" dirty="0"/>
              <a:t> – emergency connection between supply and receiving distribution networks that is used infrequently</a:t>
            </a:r>
          </a:p>
          <a:p>
            <a:pPr lvl="1"/>
            <a:r>
              <a:rPr lang="en-AU" sz="2400" b="1" dirty="0"/>
              <a:t>Metered at End User connection point</a:t>
            </a:r>
            <a:r>
              <a:rPr lang="en-AU" sz="2400" dirty="0"/>
              <a:t> – generally a single connection point in the receiving distribution network connected to a service or a circuit from the supply distribution network</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spTree>
    <p:extLst>
      <p:ext uri="{BB962C8B-B14F-4D97-AF65-F5344CB8AC3E}">
        <p14:creationId xmlns:p14="http://schemas.microsoft.com/office/powerpoint/2010/main" val="237641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fontScale="92500" lnSpcReduction="20000"/>
          </a:bodyPr>
          <a:lstStyle/>
          <a:p>
            <a:pPr marL="0" indent="0">
              <a:buNone/>
            </a:pPr>
            <a:r>
              <a:rPr lang="en-AU" b="1" dirty="0"/>
              <a:t>Metered at the Boundary</a:t>
            </a:r>
          </a:p>
          <a:p>
            <a:pPr marL="0" indent="0">
              <a:buNone/>
            </a:pPr>
            <a:r>
              <a:rPr lang="en-AU" dirty="0"/>
              <a:t> </a:t>
            </a:r>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endParaRPr lang="en-AU" dirty="0"/>
          </a:p>
          <a:p>
            <a:pPr marL="0" indent="0">
              <a:buNone/>
            </a:pPr>
            <a:r>
              <a:rPr lang="en-AU" dirty="0"/>
              <a:t> </a:t>
            </a:r>
          </a:p>
          <a:p>
            <a:pPr marL="0" indent="0">
              <a:buNone/>
            </a:pPr>
            <a:r>
              <a:rPr lang="en-AU" b="1" dirty="0"/>
              <a:t>Not metered at the Boundary</a:t>
            </a:r>
          </a:p>
          <a:p>
            <a:endParaRPr lang="en-AU" dirty="0"/>
          </a:p>
          <a:p>
            <a:pPr lvl="0"/>
            <a:r>
              <a:rPr lang="en-AU" dirty="0"/>
              <a:t>Approval must be obtained from AEMO</a:t>
            </a:r>
          </a:p>
          <a:p>
            <a:pPr lvl="0"/>
            <a:r>
              <a:rPr lang="en-AU" dirty="0"/>
              <a:t>AEMO, in consultation with DNSPs, will determine the metering or energy volume assessment arrangements for the Cross Boundary Supply</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543887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b="1" dirty="0"/>
              <a:t>Unmetered at the Boundary (Emergency)</a:t>
            </a:r>
          </a:p>
          <a:p>
            <a:pPr lvl="0"/>
            <a:r>
              <a:rPr lang="en-AU" dirty="0"/>
              <a:t>LNSP, in consultation with AEMO and receiving DB, must provide methodology for assessing energy volume flowing at the Unmetered Cross Boundary Supply</a:t>
            </a:r>
          </a:p>
          <a:p>
            <a:pPr lvl="0"/>
            <a:endParaRPr lang="en-AU" dirty="0"/>
          </a:p>
          <a:p>
            <a:pPr lvl="0"/>
            <a:r>
              <a:rPr lang="en-AU" dirty="0"/>
              <a:t>LNSP must develop processes and procedures that include:</a:t>
            </a:r>
          </a:p>
          <a:p>
            <a:pPr lvl="1"/>
            <a:r>
              <a:rPr lang="en-AU" dirty="0"/>
              <a:t>Energy volume assessment methodology,</a:t>
            </a:r>
          </a:p>
          <a:p>
            <a:pPr lvl="1"/>
            <a:r>
              <a:rPr lang="en-AU" dirty="0"/>
              <a:t>Identification of time period the Unmetered Cross Boundary Supply was in use,</a:t>
            </a:r>
          </a:p>
          <a:p>
            <a:pPr lvl="1"/>
            <a:r>
              <a:rPr lang="en-AU" dirty="0"/>
              <a:t>NMI and datastream activation process, and</a:t>
            </a:r>
          </a:p>
          <a:p>
            <a:pPr lvl="1"/>
            <a:r>
              <a:rPr lang="en-AU" dirty="0"/>
              <a:t>Provision to AEMO of details of the form in which information related to each use of an Unmetered Cross Boundary Supply</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spTree>
    <p:extLst>
      <p:ext uri="{BB962C8B-B14F-4D97-AF65-F5344CB8AC3E}">
        <p14:creationId xmlns:p14="http://schemas.microsoft.com/office/powerpoint/2010/main" val="171346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b="1" dirty="0"/>
              <a:t>Unmetered at the Boundary (Emergency) - continued</a:t>
            </a:r>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pPr lvl="0"/>
            <a:r>
              <a:rPr lang="en-AU" dirty="0"/>
              <a:t>LNSP must ensure that NMI and datastreams are active only for the period when the Unmetered Cross Boundary Supply is in use, otherwise the NMI and datastreams must not be active</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22</a:t>
            </a:fld>
            <a:endParaRPr lang="en-AU" dirty="0"/>
          </a:p>
        </p:txBody>
      </p:sp>
    </p:spTree>
    <p:extLst>
      <p:ext uri="{BB962C8B-B14F-4D97-AF65-F5344CB8AC3E}">
        <p14:creationId xmlns:p14="http://schemas.microsoft.com/office/powerpoint/2010/main" val="2741384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b="1" dirty="0"/>
              <a:t>Metered at End User connection point</a:t>
            </a:r>
          </a:p>
          <a:p>
            <a:pPr lvl="0"/>
            <a:r>
              <a:rPr lang="en-AU" dirty="0"/>
              <a:t>DNSPs must provide AEMO with End User NMIs</a:t>
            </a:r>
          </a:p>
          <a:p>
            <a:pPr lvl="0"/>
            <a:r>
              <a:rPr lang="en-AU" dirty="0"/>
              <a:t>End User connection point must have remotely read interval meter (can be 5, 15 or 30-minute)</a:t>
            </a:r>
          </a:p>
          <a:p>
            <a:pPr lvl="0"/>
            <a:r>
              <a:rPr lang="en-AU" dirty="0"/>
              <a:t>DNSPs, in consultation with AEMO, will create/maintain </a:t>
            </a:r>
            <a:r>
              <a:rPr lang="en-AU" i="1" dirty="0"/>
              <a:t>“Cross Boundary NMI”</a:t>
            </a:r>
          </a:p>
          <a:p>
            <a:pPr lvl="0"/>
            <a:r>
              <a:rPr lang="en-AU" dirty="0"/>
              <a:t>LNSP = Receiving DB Participant ID</a:t>
            </a:r>
          </a:p>
          <a:p>
            <a:pPr lvl="0"/>
            <a:r>
              <a:rPr lang="en-AU" dirty="0"/>
              <a:t>TNI = Supply DB TNI</a:t>
            </a:r>
          </a:p>
          <a:p>
            <a:pPr lvl="0"/>
            <a:r>
              <a:rPr lang="en-AU" dirty="0"/>
              <a:t>NSP2 = Supply DB Participant ID – populated by LNSP (new CR6xxx)</a:t>
            </a:r>
          </a:p>
          <a:p>
            <a:pPr marL="0" indent="0">
              <a:lnSpc>
                <a:spcPct val="100000"/>
              </a:lnSpc>
              <a:buNone/>
            </a:pPr>
            <a:endParaRPr lang="en-AU" sz="2400" dirty="0"/>
          </a:p>
          <a:p>
            <a:pPr marL="0" indent="0">
              <a:lnSpc>
                <a:spcPct val="100000"/>
              </a:lnSpc>
              <a:buNone/>
            </a:pPr>
            <a:r>
              <a:rPr lang="en-AU" sz="2400" dirty="0"/>
              <a:t>Targeting the end of October 2020 to provide the draft ‘Cross Boundary Supply Guideline’</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23</a:t>
            </a:fld>
            <a:endParaRPr lang="en-AU" dirty="0"/>
          </a:p>
        </p:txBody>
      </p:sp>
    </p:spTree>
    <p:extLst>
      <p:ext uri="{BB962C8B-B14F-4D97-AF65-F5344CB8AC3E}">
        <p14:creationId xmlns:p14="http://schemas.microsoft.com/office/powerpoint/2010/main" val="2057153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a:normAutofit lnSpcReduction="10000"/>
          </a:bodyPr>
          <a:lstStyle/>
          <a:p>
            <a:r>
              <a:rPr lang="en-AU" dirty="0"/>
              <a:t>Participants to consider: </a:t>
            </a:r>
          </a:p>
          <a:p>
            <a:pPr lvl="1"/>
            <a:r>
              <a:rPr lang="en-AU" dirty="0"/>
              <a:t>Initial aggregate estimates and underlying assumptions</a:t>
            </a:r>
          </a:p>
          <a:p>
            <a:pPr lvl="1"/>
            <a:r>
              <a:rPr lang="en-AU" dirty="0"/>
              <a:t>How these estimates support Participant impact assessments</a:t>
            </a:r>
          </a:p>
          <a:p>
            <a:pPr lvl="2"/>
            <a:r>
              <a:rPr lang="en-AU" dirty="0"/>
              <a:t>Potential system and process impacts</a:t>
            </a:r>
          </a:p>
          <a:p>
            <a:pPr lvl="1"/>
            <a:r>
              <a:rPr lang="en-AU" dirty="0"/>
              <a:t>What additional engagement will be required with other Participants to complete assessments </a:t>
            </a:r>
            <a:r>
              <a:rPr lang="en-AU"/>
              <a:t>and planning</a:t>
            </a:r>
            <a:endParaRPr lang="en-AU" dirty="0"/>
          </a:p>
          <a:p>
            <a:pPr lvl="1"/>
            <a:r>
              <a:rPr lang="en-AU" dirty="0"/>
              <a:t>Potential bulk capability requirements</a:t>
            </a:r>
          </a:p>
          <a:p>
            <a:pPr lvl="1"/>
            <a:r>
              <a:rPr lang="en-AU" dirty="0"/>
              <a:t>Potential alternative management options</a:t>
            </a:r>
          </a:p>
          <a:p>
            <a:pPr lvl="1"/>
            <a:endParaRPr lang="en-AU" dirty="0"/>
          </a:p>
          <a:p>
            <a:r>
              <a:rPr lang="en-AU" dirty="0"/>
              <a:t>AEMO to engage relevant Participants to assist in refining Basic meter and NCONUML assumptions</a:t>
            </a:r>
          </a:p>
          <a:p>
            <a:endParaRPr lang="en-AU" dirty="0"/>
          </a:p>
          <a:p>
            <a:r>
              <a:rPr lang="en-AU" dirty="0"/>
              <a:t>AEMO to schedule monthly TFGs</a:t>
            </a:r>
          </a:p>
          <a:p>
            <a:pPr lvl="1"/>
            <a:r>
              <a:rPr lang="en-AU" dirty="0"/>
              <a:t>Sessions to be cancelled when not deemed necessary</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25</a:t>
            </a:fld>
            <a:endParaRPr lang="en-AU" dirty="0"/>
          </a:p>
        </p:txBody>
      </p:sp>
    </p:spTree>
    <p:extLst>
      <p:ext uri="{BB962C8B-B14F-4D97-AF65-F5344CB8AC3E}">
        <p14:creationId xmlns:p14="http://schemas.microsoft.com/office/powerpoint/2010/main" val="2685947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903526790"/>
              </p:ext>
            </p:extLst>
          </p:nvPr>
        </p:nvGraphicFramePr>
        <p:xfrm>
          <a:off x="345107" y="1850700"/>
          <a:ext cx="10001597" cy="2414201"/>
        </p:xfrm>
        <a:graphic>
          <a:graphicData uri="http://schemas.openxmlformats.org/drawingml/2006/table">
            <a:tbl>
              <a:tblPr firstRow="1" firstCol="1" bandRow="1">
                <a:tableStyleId>{5C22544A-7EE6-4342-B048-85BDC9FD1C3A}</a:tableStyleId>
              </a:tblPr>
              <a:tblGrid>
                <a:gridCol w="582553">
                  <a:extLst>
                    <a:ext uri="{9D8B030D-6E8A-4147-A177-3AD203B41FA5}">
                      <a16:colId xmlns:a16="http://schemas.microsoft.com/office/drawing/2014/main" val="538271126"/>
                    </a:ext>
                  </a:extLst>
                </a:gridCol>
                <a:gridCol w="1239609">
                  <a:extLst>
                    <a:ext uri="{9D8B030D-6E8A-4147-A177-3AD203B41FA5}">
                      <a16:colId xmlns:a16="http://schemas.microsoft.com/office/drawing/2014/main" val="1740697902"/>
                    </a:ext>
                  </a:extLst>
                </a:gridCol>
                <a:gridCol w="6111516">
                  <a:extLst>
                    <a:ext uri="{9D8B030D-6E8A-4147-A177-3AD203B41FA5}">
                      <a16:colId xmlns:a16="http://schemas.microsoft.com/office/drawing/2014/main" val="659629278"/>
                    </a:ext>
                  </a:extLst>
                </a:gridCol>
                <a:gridCol w="2067919">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NO</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Time</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AGENDA ITEM</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600" cap="all" dirty="0">
                          <a:effectLst/>
                          <a:latin typeface="+mn-lt"/>
                          <a:cs typeface="Arial" panose="020B0604020202020204" pitchFamily="34" charset="0"/>
                        </a:rPr>
                        <a:t>Responsible</a:t>
                      </a:r>
                      <a:endParaRPr lang="en-AU" sz="1800" dirty="0"/>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1</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kern="1200" dirty="0">
                          <a:solidFill>
                            <a:schemeClr val="dk1"/>
                          </a:solidFill>
                          <a:latin typeface="+mn-lt"/>
                          <a:ea typeface="+mn-ea"/>
                          <a:cs typeface="+mn-cs"/>
                        </a:rPr>
                        <a:t>9:30 - 9:40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dirty="0">
                          <a:effectLst/>
                          <a:latin typeface="+mn-lt"/>
                          <a:cs typeface="Arial" panose="020B0604020202020204" pitchFamily="34" charset="0"/>
                        </a:rPr>
                        <a:t>Welcome and introduction</a:t>
                      </a:r>
                      <a:endParaRPr lang="en-AU" sz="1600" kern="1200" dirty="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Greg Minney</a:t>
                      </a:r>
                      <a:endParaRPr lang="en-AU" sz="16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102688441"/>
                  </a:ext>
                </a:extLst>
              </a:tr>
              <a:tr h="337754">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2</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latin typeface="+mn-lt"/>
                          <a:ea typeface="+mn-ea"/>
                          <a:cs typeface="+mn-cs"/>
                        </a:rPr>
                        <a:t>9:40 – 10:10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Arial" panose="020B0604020202020204" pitchFamily="34" charset="0"/>
                        </a:rPr>
                        <a:t>MC and MDP rollout plans</a:t>
                      </a:r>
                      <a:endParaRPr lang="en-AU" sz="1600" b="0" kern="1200" dirty="0">
                        <a:solidFill>
                          <a:schemeClr val="tx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Paul Lyttle</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4179191662"/>
                  </a:ext>
                </a:extLst>
              </a:tr>
              <a:tr h="466515">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3</a:t>
                      </a:r>
                    </a:p>
                  </a:txBody>
                  <a:tcPr marL="68580" marR="68580" marT="0" marB="0" anchor="ctr"/>
                </a:tc>
                <a:tc>
                  <a:txBody>
                    <a:bodyPr/>
                    <a:lstStyle/>
                    <a:p>
                      <a:r>
                        <a:rPr lang="en-AU" sz="1600" dirty="0"/>
                        <a:t>10:10 – 10:45</a:t>
                      </a:r>
                    </a:p>
                  </a:txBody>
                  <a:tcPr marL="68580" marR="68580" marT="0" marB="0" anchor="ctr"/>
                </a:tc>
                <a:tc>
                  <a:txBody>
                    <a:bodyPr/>
                    <a:lstStyle/>
                    <a:p>
                      <a:r>
                        <a:rPr lang="fr-FR" sz="1600" dirty="0"/>
                        <a:t>MTP CATS transaction volume management </a:t>
                      </a:r>
                      <a:endParaRPr lang="en-AU" sz="1600" dirty="0"/>
                    </a:p>
                  </a:txBody>
                  <a:tcPr marL="68580" marR="68580" marT="0" marB="0" anchor="ctr"/>
                </a:tc>
                <a:tc>
                  <a:txBody>
                    <a:bodyPr/>
                    <a:lstStyle/>
                    <a:p>
                      <a:r>
                        <a:rPr lang="en-AU" sz="1600" dirty="0"/>
                        <a:t>Blaine Miner</a:t>
                      </a:r>
                    </a:p>
                  </a:txBody>
                  <a:tcPr marL="68580" marR="68580" marT="0" marB="0" anchor="ctr"/>
                </a:tc>
                <a:extLst>
                  <a:ext uri="{0D108BD9-81ED-4DB2-BD59-A6C34878D82A}">
                    <a16:rowId xmlns:a16="http://schemas.microsoft.com/office/drawing/2014/main" val="1838701171"/>
                  </a:ext>
                </a:extLst>
              </a:tr>
              <a:tr h="31378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4</a:t>
                      </a:r>
                    </a:p>
                  </a:txBody>
                  <a:tcPr marL="68580" marR="68580" marT="0" marB="0" anchor="ctr"/>
                </a:tc>
                <a:tc>
                  <a:txBody>
                    <a:bodyPr/>
                    <a:lstStyle/>
                    <a:p>
                      <a:r>
                        <a:rPr lang="en-AU" sz="1600" dirty="0"/>
                        <a:t>10:45 – 11:10</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Cross Boundary categories, conditions and requirements</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David Ripper</a:t>
                      </a:r>
                    </a:p>
                  </a:txBody>
                  <a:tcPr marL="68580" marR="68580" marT="0" marB="0" anchor="ctr"/>
                </a:tc>
                <a:extLst>
                  <a:ext uri="{0D108BD9-81ED-4DB2-BD59-A6C34878D82A}">
                    <a16:rowId xmlns:a16="http://schemas.microsoft.com/office/drawing/2014/main" val="3739041783"/>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5</a:t>
                      </a:r>
                    </a:p>
                  </a:txBody>
                  <a:tcPr marL="68580" marR="68580" marT="0" marB="0" anchor="ctr"/>
                </a:tc>
                <a:tc>
                  <a:txBody>
                    <a:bodyPr/>
                    <a:lstStyle/>
                    <a:p>
                      <a:r>
                        <a:rPr lang="en-AU" sz="1600" dirty="0"/>
                        <a:t>11:10 – 11:30</a:t>
                      </a:r>
                    </a:p>
                  </a:txBody>
                  <a:tcPr marL="68580" marR="68580" marT="0" marB="0" anchor="ctr"/>
                </a:tc>
                <a:tc>
                  <a:txBody>
                    <a:bodyPr/>
                    <a:lstStyle/>
                    <a:p>
                      <a:r>
                        <a:rPr lang="en-AU" sz="1600" b="0" kern="1200" dirty="0">
                          <a:solidFill>
                            <a:schemeClr val="tx1"/>
                          </a:solidFill>
                          <a:effectLst/>
                          <a:latin typeface="+mn-lt"/>
                          <a:ea typeface="+mn-ea"/>
                          <a:cs typeface="Arial" panose="020B0604020202020204" pitchFamily="34" charset="0"/>
                        </a:rPr>
                        <a:t>Next steps and general business</a:t>
                      </a:r>
                      <a:endParaRPr lang="en-AU" sz="1600" dirty="0"/>
                    </a:p>
                  </a:txBody>
                  <a:tcPr marL="68580" marR="68580" marT="0" marB="0" anchor="ctr"/>
                </a:tc>
                <a:tc>
                  <a:txBody>
                    <a:bodyPr/>
                    <a:lstStyle/>
                    <a:p>
                      <a:r>
                        <a:rPr lang="en-AU" sz="1600" b="0" kern="1200" dirty="0">
                          <a:solidFill>
                            <a:schemeClr val="tx1"/>
                          </a:solidFill>
                          <a:effectLst/>
                          <a:latin typeface="+mn-lt"/>
                          <a:cs typeface="Arial" panose="020B0604020202020204" pitchFamily="34" charset="0"/>
                        </a:rPr>
                        <a:t>Greg Minney</a:t>
                      </a:r>
                      <a:endParaRPr lang="en-AU" sz="1600" dirty="0"/>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Introduction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15628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en-AU" dirty="0"/>
              <a:t>Session Objectives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lvl="0" indent="0">
              <a:lnSpc>
                <a:spcPct val="100000"/>
              </a:lnSpc>
              <a:buNone/>
            </a:pPr>
            <a:r>
              <a:rPr lang="en-AU" sz="2400" dirty="0"/>
              <a:t>Objectives from Today’s Session:</a:t>
            </a:r>
          </a:p>
          <a:p>
            <a:pPr>
              <a:lnSpc>
                <a:spcPct val="100000"/>
              </a:lnSpc>
            </a:pPr>
            <a:r>
              <a:rPr lang="en-AU" sz="2400" dirty="0"/>
              <a:t>Review and consider the consolidated metering rollout plans for Tranche 1 and Tranche 2 metering</a:t>
            </a:r>
          </a:p>
          <a:p>
            <a:pPr>
              <a:lnSpc>
                <a:spcPct val="100000"/>
              </a:lnSpc>
            </a:pPr>
            <a:r>
              <a:rPr lang="en-AU" sz="2400" dirty="0"/>
              <a:t>Consider CATS transaction volumes management approaches associated to the MTP</a:t>
            </a:r>
          </a:p>
          <a:p>
            <a:pPr lvl="1">
              <a:lnSpc>
                <a:spcPct val="100000"/>
              </a:lnSpc>
            </a:pPr>
            <a:r>
              <a:rPr lang="en-AU" sz="2049" dirty="0"/>
              <a:t>Key assumptions and inputs</a:t>
            </a:r>
          </a:p>
          <a:p>
            <a:pPr lvl="1">
              <a:lnSpc>
                <a:spcPct val="100000"/>
              </a:lnSpc>
            </a:pPr>
            <a:r>
              <a:rPr lang="en-AU" sz="2049" dirty="0"/>
              <a:t>Indicative timings</a:t>
            </a:r>
          </a:p>
          <a:p>
            <a:pPr lvl="1">
              <a:lnSpc>
                <a:spcPct val="100000"/>
              </a:lnSpc>
            </a:pPr>
            <a:r>
              <a:rPr lang="en-AU" sz="2049" dirty="0"/>
              <a:t>Impacts and constraints on individual participants e.g. daily initiation and processing constraints</a:t>
            </a:r>
          </a:p>
          <a:p>
            <a:pPr lvl="1">
              <a:lnSpc>
                <a:spcPct val="100000"/>
              </a:lnSpc>
            </a:pPr>
            <a:r>
              <a:rPr lang="en-AU" sz="2049" dirty="0"/>
              <a:t>Preferred transaction management approaches</a:t>
            </a:r>
          </a:p>
          <a:p>
            <a:pPr>
              <a:lnSpc>
                <a:spcPct val="100000"/>
              </a:lnSpc>
            </a:pPr>
            <a:r>
              <a:rPr lang="en-AU" sz="2400" dirty="0"/>
              <a:t>Identify areas for further assessment for the management of transitional elements </a:t>
            </a:r>
          </a:p>
          <a:p>
            <a:pPr>
              <a:lnSpc>
                <a:spcPct val="100000"/>
              </a:lnSpc>
            </a:pPr>
            <a:r>
              <a:rPr lang="en-AU" sz="2400" dirty="0"/>
              <a:t>Discuss Cross Boundary categories, conditions and requirements</a:t>
            </a:r>
          </a:p>
          <a:p>
            <a:pPr>
              <a:lnSpc>
                <a:spcPct val="100000"/>
              </a:lnSpc>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275433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MC and MDP rollout plans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en-AU" dirty="0"/>
              <a:t>MC and MDP Rollout Summary</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18193" y="1765553"/>
            <a:ext cx="10255425" cy="863347"/>
          </a:xfrm>
        </p:spPr>
        <p:txBody>
          <a:bodyPr vert="horz" lIns="91440" tIns="45720" rIns="91440" bIns="45720" numCol="1" rtlCol="0" anchor="t">
            <a:normAutofit/>
          </a:bodyPr>
          <a:lstStyle/>
          <a:p>
            <a:pPr marL="200025" indent="-200025">
              <a:lnSpc>
                <a:spcPct val="100000"/>
              </a:lnSpc>
            </a:pPr>
            <a:r>
              <a:rPr lang="en-AU" sz="1400" dirty="0"/>
              <a:t>As outlined in the Metering Transition Plan, MCs were responsible for providing updates on their Tranche 1 meter rollout plans and MDPs were responsible for providing their Tranche 2 meter rollout plans. </a:t>
            </a:r>
            <a:endParaRPr lang="en-US" dirty="0"/>
          </a:p>
          <a:p>
            <a:pPr marL="200025" indent="-200025">
              <a:lnSpc>
                <a:spcPct val="100000"/>
              </a:lnSpc>
            </a:pPr>
            <a:endParaRPr lang="en-AU" sz="1400" dirty="0">
              <a:cs typeface="Segoe UI Semilight"/>
            </a:endParaRPr>
          </a:p>
          <a:p>
            <a:pPr marL="200025" indent="-200025">
              <a:lnSpc>
                <a:spcPct val="100000"/>
              </a:lnSpc>
            </a:pPr>
            <a:endParaRPr lang="en-AU" sz="1400"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dirty="0"/>
          </a:p>
        </p:txBody>
      </p:sp>
      <p:sp>
        <p:nvSpPr>
          <p:cNvPr id="7" name="Content Placeholder 2">
            <a:extLst>
              <a:ext uri="{FF2B5EF4-FFF2-40B4-BE49-F238E27FC236}">
                <a16:creationId xmlns:a16="http://schemas.microsoft.com/office/drawing/2014/main" id="{B4709DDB-3238-47F2-BB49-B20BAD7C89A3}"/>
              </a:ext>
            </a:extLst>
          </p:cNvPr>
          <p:cNvSpPr txBox="1">
            <a:spLocks/>
          </p:cNvSpPr>
          <p:nvPr/>
        </p:nvSpPr>
        <p:spPr>
          <a:xfrm>
            <a:off x="3028951" y="2542912"/>
            <a:ext cx="7568941" cy="2187838"/>
          </a:xfrm>
          <a:prstGeom prst="rect">
            <a:avLst/>
          </a:prstGeom>
          <a:solidFill>
            <a:schemeClr val="bg1">
              <a:lumMod val="95000"/>
            </a:schemeClr>
          </a:solidFill>
          <a:ln>
            <a:solidFill>
              <a:schemeClr val="bg1">
                <a:lumMod val="75000"/>
              </a:schemeClr>
            </a:solidFill>
          </a:ln>
        </p:spPr>
        <p:txBody>
          <a:bodyPr vert="horz" lIns="91440" tIns="45720" rIns="91440" bIns="45720" numCol="2" rtlCol="0" anchor="t">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1400" b="1" dirty="0"/>
              <a:t>11 plans received from MCs (92% coverage)</a:t>
            </a:r>
          </a:p>
          <a:p>
            <a:pPr marL="200025" indent="-200025">
              <a:lnSpc>
                <a:spcPct val="100000"/>
              </a:lnSpc>
            </a:pPr>
            <a:r>
              <a:rPr lang="en-AU" sz="1200" dirty="0"/>
              <a:t>Metering Dynamics</a:t>
            </a:r>
            <a:endParaRPr lang="en-AU" sz="1200" dirty="0">
              <a:cs typeface="Segoe UI Semilight"/>
            </a:endParaRPr>
          </a:p>
          <a:p>
            <a:pPr marL="200025" indent="-200025">
              <a:lnSpc>
                <a:spcPct val="100000"/>
              </a:lnSpc>
            </a:pPr>
            <a:r>
              <a:rPr lang="en-AU" sz="1200" dirty="0"/>
              <a:t>Mondo</a:t>
            </a:r>
            <a:endParaRPr lang="en-AU" sz="1200" dirty="0">
              <a:cs typeface="Segoe UI Semilight"/>
            </a:endParaRPr>
          </a:p>
          <a:p>
            <a:pPr marL="200025" indent="-200025">
              <a:lnSpc>
                <a:spcPct val="100000"/>
              </a:lnSpc>
            </a:pPr>
            <a:r>
              <a:rPr lang="en-AU" sz="1200" dirty="0"/>
              <a:t>PLUS ES</a:t>
            </a:r>
            <a:endParaRPr lang="en-AU" sz="1200" dirty="0">
              <a:cs typeface="Segoe UI Semilight"/>
            </a:endParaRPr>
          </a:p>
          <a:p>
            <a:pPr marL="200025" indent="-200025">
              <a:lnSpc>
                <a:spcPct val="100000"/>
              </a:lnSpc>
            </a:pPr>
            <a:r>
              <a:rPr lang="en-AU" sz="1200" dirty="0" err="1"/>
              <a:t>Intellihub</a:t>
            </a:r>
            <a:endParaRPr lang="en-AU" sz="1200" dirty="0">
              <a:cs typeface="Segoe UI Semilight"/>
            </a:endParaRPr>
          </a:p>
          <a:p>
            <a:pPr marL="200025" indent="-200025">
              <a:lnSpc>
                <a:spcPct val="100000"/>
              </a:lnSpc>
            </a:pPr>
            <a:r>
              <a:rPr lang="en-AU" sz="1200" dirty="0"/>
              <a:t>Powerlink</a:t>
            </a:r>
            <a:endParaRPr lang="en-AU" sz="1200" dirty="0">
              <a:cs typeface="Segoe UI Semilight"/>
            </a:endParaRPr>
          </a:p>
          <a:p>
            <a:pPr marL="200025" indent="-200025">
              <a:lnSpc>
                <a:spcPct val="100000"/>
              </a:lnSpc>
            </a:pPr>
            <a:r>
              <a:rPr lang="en-AU" sz="1200" dirty="0" err="1"/>
              <a:t>Evoenergy</a:t>
            </a:r>
            <a:endParaRPr lang="en-AU" sz="1200" dirty="0">
              <a:cs typeface="Segoe UI Semilight"/>
            </a:endParaRPr>
          </a:p>
          <a:p>
            <a:pPr marL="200025" indent="-200025">
              <a:lnSpc>
                <a:spcPct val="100000"/>
              </a:lnSpc>
            </a:pPr>
            <a:endParaRPr lang="en-AU" sz="1200" dirty="0">
              <a:cs typeface="Segoe UI Semilight"/>
            </a:endParaRPr>
          </a:p>
          <a:p>
            <a:pPr marL="200025" indent="-200025">
              <a:lnSpc>
                <a:spcPct val="100000"/>
              </a:lnSpc>
            </a:pPr>
            <a:endParaRPr lang="en-AU" sz="1200" dirty="0">
              <a:cs typeface="Segoe UI Semilight"/>
            </a:endParaRPr>
          </a:p>
          <a:p>
            <a:pPr marL="200025" indent="-200025">
              <a:lnSpc>
                <a:spcPct val="100000"/>
              </a:lnSpc>
            </a:pPr>
            <a:endParaRPr lang="en-AU" sz="1200" dirty="0">
              <a:cs typeface="Segoe UI Semilight"/>
            </a:endParaRPr>
          </a:p>
          <a:p>
            <a:pPr marL="200025" indent="-200025">
              <a:lnSpc>
                <a:spcPct val="100000"/>
              </a:lnSpc>
            </a:pPr>
            <a:endParaRPr lang="en-AU" sz="1200" dirty="0">
              <a:cs typeface="Segoe UI Semilight"/>
            </a:endParaRPr>
          </a:p>
          <a:p>
            <a:pPr marL="200025" indent="-200025">
              <a:lnSpc>
                <a:spcPct val="100000"/>
              </a:lnSpc>
            </a:pPr>
            <a:r>
              <a:rPr lang="en-AU" sz="1200" dirty="0" err="1"/>
              <a:t>Transgrid</a:t>
            </a:r>
            <a:endParaRPr lang="en-AU" sz="1200" dirty="0">
              <a:cs typeface="Segoe UI Semilight"/>
            </a:endParaRPr>
          </a:p>
          <a:p>
            <a:pPr marL="200025" indent="-200025">
              <a:lnSpc>
                <a:spcPct val="100000"/>
              </a:lnSpc>
            </a:pPr>
            <a:r>
              <a:rPr lang="en-AU" sz="1200" dirty="0" err="1"/>
              <a:t>ElectraNet</a:t>
            </a:r>
            <a:endParaRPr lang="en-AU" sz="1200" dirty="0">
              <a:cs typeface="Segoe UI Semilight"/>
            </a:endParaRPr>
          </a:p>
          <a:p>
            <a:pPr marL="200025" indent="-200025">
              <a:lnSpc>
                <a:spcPct val="100000"/>
              </a:lnSpc>
            </a:pPr>
            <a:r>
              <a:rPr lang="en-AU" sz="1200" dirty="0"/>
              <a:t>AusNet Services</a:t>
            </a:r>
            <a:endParaRPr lang="en-AU" sz="1200" dirty="0">
              <a:cs typeface="Segoe UI Semilight"/>
            </a:endParaRPr>
          </a:p>
          <a:p>
            <a:pPr marL="200025" indent="-200025">
              <a:lnSpc>
                <a:spcPct val="100000"/>
              </a:lnSpc>
            </a:pPr>
            <a:r>
              <a:rPr lang="en-AU" sz="1200" dirty="0"/>
              <a:t>Ausgrid</a:t>
            </a:r>
            <a:endParaRPr lang="en-AU" sz="1200" dirty="0">
              <a:cs typeface="Segoe UI Semilight"/>
            </a:endParaRPr>
          </a:p>
          <a:p>
            <a:pPr marL="200025" indent="-200025">
              <a:lnSpc>
                <a:spcPct val="100000"/>
              </a:lnSpc>
            </a:pPr>
            <a:r>
              <a:rPr lang="en-AU" sz="1200" dirty="0"/>
              <a:t>Origin</a:t>
            </a:r>
            <a:endParaRPr lang="en-AU" sz="1200" dirty="0">
              <a:cs typeface="Segoe UI Semilight"/>
            </a:endParaRPr>
          </a:p>
          <a:p>
            <a:pPr marL="200025" indent="-200025">
              <a:lnSpc>
                <a:spcPct val="100000"/>
              </a:lnSpc>
            </a:pPr>
            <a:endParaRPr lang="en-AU" sz="1200" dirty="0">
              <a:cs typeface="Segoe UI Semilight"/>
            </a:endParaRPr>
          </a:p>
          <a:p>
            <a:pPr marL="200025" indent="-200025">
              <a:lnSpc>
                <a:spcPct val="100000"/>
              </a:lnSpc>
            </a:pPr>
            <a:endParaRPr lang="en-AU" sz="1200" b="1" dirty="0">
              <a:cs typeface="Segoe UI Semilight"/>
            </a:endParaRPr>
          </a:p>
          <a:p>
            <a:pPr marL="0" indent="0">
              <a:lnSpc>
                <a:spcPct val="100000"/>
              </a:lnSpc>
              <a:buFont typeface="Arial" panose="020B0604020202020204" pitchFamily="34" charset="0"/>
              <a:buNone/>
            </a:pPr>
            <a:endParaRPr lang="en-AU" sz="1200" dirty="0"/>
          </a:p>
          <a:p>
            <a:pPr marL="0" indent="0">
              <a:lnSpc>
                <a:spcPct val="100000"/>
              </a:lnSpc>
              <a:buFont typeface="Arial" panose="020B0604020202020204" pitchFamily="34" charset="0"/>
              <a:buNone/>
            </a:pPr>
            <a:endParaRPr lang="en-AU" sz="1200" dirty="0"/>
          </a:p>
        </p:txBody>
      </p:sp>
      <p:sp>
        <p:nvSpPr>
          <p:cNvPr id="9" name="Content Placeholder 2">
            <a:extLst>
              <a:ext uri="{FF2B5EF4-FFF2-40B4-BE49-F238E27FC236}">
                <a16:creationId xmlns:a16="http://schemas.microsoft.com/office/drawing/2014/main" id="{FC17E1C7-53C2-4536-B755-15C8F1797E40}"/>
              </a:ext>
            </a:extLst>
          </p:cNvPr>
          <p:cNvSpPr txBox="1">
            <a:spLocks/>
          </p:cNvSpPr>
          <p:nvPr/>
        </p:nvSpPr>
        <p:spPr>
          <a:xfrm>
            <a:off x="3028950" y="4959087"/>
            <a:ext cx="6927799" cy="2187838"/>
          </a:xfrm>
          <a:prstGeom prst="rect">
            <a:avLst/>
          </a:prstGeom>
          <a:solidFill>
            <a:schemeClr val="bg1">
              <a:lumMod val="95000"/>
            </a:schemeClr>
          </a:solidFill>
          <a:ln>
            <a:solidFill>
              <a:schemeClr val="bg1">
                <a:lumMod val="75000"/>
              </a:schemeClr>
            </a:solidFill>
          </a:ln>
        </p:spPr>
        <p:txBody>
          <a:bodyPr vert="horz" lIns="91440" tIns="45720" rIns="91440" bIns="45720" numCol="2"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1400" b="1" dirty="0"/>
              <a:t>9 plans received from MDPs</a:t>
            </a:r>
          </a:p>
          <a:p>
            <a:pPr>
              <a:lnSpc>
                <a:spcPct val="100000"/>
              </a:lnSpc>
            </a:pPr>
            <a:r>
              <a:rPr lang="en-AU" sz="1200" dirty="0"/>
              <a:t>Ausnet Services</a:t>
            </a:r>
          </a:p>
          <a:p>
            <a:pPr>
              <a:lnSpc>
                <a:spcPct val="100000"/>
              </a:lnSpc>
            </a:pPr>
            <a:r>
              <a:rPr lang="en-AU" sz="1200" dirty="0"/>
              <a:t>CitiPower/Powercor</a:t>
            </a:r>
          </a:p>
          <a:p>
            <a:pPr>
              <a:lnSpc>
                <a:spcPct val="100000"/>
              </a:lnSpc>
            </a:pPr>
            <a:r>
              <a:rPr lang="en-AU" sz="1200" dirty="0"/>
              <a:t>United Energy</a:t>
            </a:r>
          </a:p>
          <a:p>
            <a:pPr>
              <a:lnSpc>
                <a:spcPct val="100000"/>
              </a:lnSpc>
            </a:pPr>
            <a:r>
              <a:rPr lang="en-AU" sz="1200" dirty="0" err="1"/>
              <a:t>Intellihub</a:t>
            </a:r>
            <a:endParaRPr lang="en-AU" sz="1200" dirty="0"/>
          </a:p>
          <a:p>
            <a:pPr>
              <a:lnSpc>
                <a:spcPct val="100000"/>
              </a:lnSpc>
            </a:pPr>
            <a:r>
              <a:rPr lang="en-AU" sz="1200" dirty="0"/>
              <a:t>Jemena</a:t>
            </a:r>
          </a:p>
          <a:p>
            <a:pPr>
              <a:lnSpc>
                <a:spcPct val="100000"/>
              </a:lnSpc>
            </a:pPr>
            <a:endParaRPr lang="en-AU" sz="1200" dirty="0"/>
          </a:p>
          <a:p>
            <a:pPr>
              <a:lnSpc>
                <a:spcPct val="100000"/>
              </a:lnSpc>
            </a:pPr>
            <a:endParaRPr lang="en-AU" sz="1200" dirty="0"/>
          </a:p>
          <a:p>
            <a:pPr>
              <a:lnSpc>
                <a:spcPct val="100000"/>
              </a:lnSpc>
            </a:pPr>
            <a:r>
              <a:rPr lang="en-AU" sz="1200" dirty="0"/>
              <a:t>Metering Dynamics</a:t>
            </a:r>
          </a:p>
          <a:p>
            <a:pPr>
              <a:lnSpc>
                <a:spcPct val="100000"/>
              </a:lnSpc>
            </a:pPr>
            <a:r>
              <a:rPr lang="en-AU" sz="1200" dirty="0"/>
              <a:t>Mondo</a:t>
            </a:r>
          </a:p>
          <a:p>
            <a:pPr>
              <a:lnSpc>
                <a:spcPct val="100000"/>
              </a:lnSpc>
            </a:pPr>
            <a:r>
              <a:rPr lang="en-AU" sz="1200" dirty="0"/>
              <a:t>PLUS ES</a:t>
            </a:r>
          </a:p>
          <a:p>
            <a:pPr>
              <a:lnSpc>
                <a:spcPct val="100000"/>
              </a:lnSpc>
            </a:pPr>
            <a:r>
              <a:rPr lang="en-AU" sz="1200" dirty="0"/>
              <a:t>Vector</a:t>
            </a:r>
          </a:p>
          <a:p>
            <a:pPr marL="0" indent="0">
              <a:lnSpc>
                <a:spcPct val="100000"/>
              </a:lnSpc>
              <a:buFont typeface="Arial" panose="020B0604020202020204" pitchFamily="34" charset="0"/>
              <a:buNone/>
            </a:pPr>
            <a:endParaRPr lang="en-AU" sz="1200" dirty="0"/>
          </a:p>
        </p:txBody>
      </p:sp>
      <p:sp>
        <p:nvSpPr>
          <p:cNvPr id="10" name="Content Placeholder 2">
            <a:extLst>
              <a:ext uri="{FF2B5EF4-FFF2-40B4-BE49-F238E27FC236}">
                <a16:creationId xmlns:a16="http://schemas.microsoft.com/office/drawing/2014/main" id="{D7C95143-3E40-4A9B-8D0D-89DA1D1136DF}"/>
              </a:ext>
            </a:extLst>
          </p:cNvPr>
          <p:cNvSpPr txBox="1">
            <a:spLocks/>
          </p:cNvSpPr>
          <p:nvPr/>
        </p:nvSpPr>
        <p:spPr>
          <a:xfrm>
            <a:off x="466726" y="2542912"/>
            <a:ext cx="2438399" cy="2187838"/>
          </a:xfrm>
          <a:prstGeom prst="rect">
            <a:avLst/>
          </a:prstGeom>
          <a:solidFill>
            <a:schemeClr val="bg1">
              <a:lumMod val="95000"/>
            </a:schemeClr>
          </a:solidFill>
          <a:ln>
            <a:solidFill>
              <a:schemeClr val="bg1">
                <a:lumMod val="75000"/>
              </a:schemeClr>
            </a:solidFill>
          </a:ln>
        </p:spPr>
        <p:txBody>
          <a:bodyPr vert="horz" lIns="91440" tIns="45720" rIns="91440" bIns="45720" numCol="1" rtlCol="0" anchor="t">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AU" sz="1400" b="1" dirty="0"/>
              <a:t>Tranche 1  </a:t>
            </a:r>
          </a:p>
          <a:p>
            <a:pPr marL="0" indent="0">
              <a:lnSpc>
                <a:spcPct val="100000"/>
              </a:lnSpc>
              <a:buNone/>
            </a:pPr>
            <a:r>
              <a:rPr lang="en-AU" sz="1050" dirty="0"/>
              <a:t>Meters expected to record and provide 5-min metering data by 1 October 2021: </a:t>
            </a:r>
          </a:p>
          <a:p>
            <a:pPr>
              <a:lnSpc>
                <a:spcPct val="100000"/>
              </a:lnSpc>
            </a:pPr>
            <a:r>
              <a:rPr lang="en-AU" sz="1050" dirty="0"/>
              <a:t>BULK/Wholesale Meters</a:t>
            </a:r>
          </a:p>
          <a:p>
            <a:pPr>
              <a:lnSpc>
                <a:spcPct val="100000"/>
              </a:lnSpc>
            </a:pPr>
            <a:r>
              <a:rPr lang="en-AU" sz="1050" dirty="0"/>
              <a:t>Type 1-3 meters</a:t>
            </a:r>
          </a:p>
          <a:p>
            <a:pPr>
              <a:lnSpc>
                <a:spcPct val="100000"/>
              </a:lnSpc>
            </a:pPr>
            <a:r>
              <a:rPr lang="en-AU" sz="1050" dirty="0"/>
              <a:t>Subset of type 4 meters – TNI, Market Generator or SGA</a:t>
            </a:r>
            <a:endParaRPr lang="en-AU" sz="1050" dirty="0">
              <a:cs typeface="Segoe UI Semilight"/>
            </a:endParaRPr>
          </a:p>
          <a:p>
            <a:pPr marL="0" indent="0">
              <a:lnSpc>
                <a:spcPct val="100000"/>
              </a:lnSpc>
              <a:buFont typeface="Arial" panose="020B0604020202020204" pitchFamily="34" charset="0"/>
              <a:buNone/>
            </a:pPr>
            <a:endParaRPr lang="en-AU" sz="1200" b="1" dirty="0"/>
          </a:p>
        </p:txBody>
      </p:sp>
      <p:sp>
        <p:nvSpPr>
          <p:cNvPr id="11" name="Content Placeholder 2">
            <a:extLst>
              <a:ext uri="{FF2B5EF4-FFF2-40B4-BE49-F238E27FC236}">
                <a16:creationId xmlns:a16="http://schemas.microsoft.com/office/drawing/2014/main" id="{BDECC237-F874-4C14-A6DF-92D75757BB31}"/>
              </a:ext>
            </a:extLst>
          </p:cNvPr>
          <p:cNvSpPr txBox="1">
            <a:spLocks/>
          </p:cNvSpPr>
          <p:nvPr/>
        </p:nvSpPr>
        <p:spPr>
          <a:xfrm>
            <a:off x="466725" y="4959087"/>
            <a:ext cx="2438399" cy="2187838"/>
          </a:xfrm>
          <a:prstGeom prst="rect">
            <a:avLst/>
          </a:prstGeom>
          <a:solidFill>
            <a:schemeClr val="bg1">
              <a:lumMod val="95000"/>
            </a:schemeClr>
          </a:solidFill>
          <a:ln>
            <a:solidFill>
              <a:schemeClr val="bg1">
                <a:lumMod val="75000"/>
              </a:schemeClr>
            </a:solidFill>
          </a:ln>
        </p:spPr>
        <p:txBody>
          <a:bodyPr vert="horz" lIns="91440" tIns="45720" rIns="91440" bIns="45720" numCol="1"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AU" sz="1400" b="1" dirty="0"/>
              <a:t>Tranche 2</a:t>
            </a:r>
          </a:p>
          <a:p>
            <a:pPr marL="0" indent="0">
              <a:lnSpc>
                <a:spcPct val="100000"/>
              </a:lnSpc>
              <a:buNone/>
            </a:pPr>
            <a:r>
              <a:rPr lang="en-AU" sz="1050" dirty="0"/>
              <a:t>Meters expected to record and provide 5-min metering data by 1 December 2022: </a:t>
            </a:r>
          </a:p>
          <a:p>
            <a:pPr>
              <a:lnSpc>
                <a:spcPct val="100000"/>
              </a:lnSpc>
            </a:pPr>
            <a:r>
              <a:rPr lang="en-AU" sz="1050" dirty="0"/>
              <a:t>New and replacement type 4/4A </a:t>
            </a:r>
          </a:p>
          <a:p>
            <a:pPr>
              <a:lnSpc>
                <a:spcPct val="100000"/>
              </a:lnSpc>
            </a:pPr>
            <a:r>
              <a:rPr lang="en-AU" sz="1050" dirty="0"/>
              <a:t>VIC AMI</a:t>
            </a:r>
          </a:p>
          <a:p>
            <a:pPr>
              <a:lnSpc>
                <a:spcPct val="100000"/>
              </a:lnSpc>
            </a:pPr>
            <a:r>
              <a:rPr lang="en-AU" sz="1050" dirty="0"/>
              <a:t>SAMPLE meters </a:t>
            </a:r>
          </a:p>
          <a:p>
            <a:pPr marL="0" indent="0">
              <a:lnSpc>
                <a:spcPct val="100000"/>
              </a:lnSpc>
              <a:buFont typeface="Arial" panose="020B0604020202020204" pitchFamily="34" charset="0"/>
              <a:buNone/>
            </a:pPr>
            <a:endParaRPr lang="en-AU" sz="1200" b="1" dirty="0"/>
          </a:p>
        </p:txBody>
      </p:sp>
    </p:spTree>
    <p:extLst>
      <p:ext uri="{BB962C8B-B14F-4D97-AF65-F5344CB8AC3E}">
        <p14:creationId xmlns:p14="http://schemas.microsoft.com/office/powerpoint/2010/main" val="354426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903008" cy="1310695"/>
          </a:xfrm>
        </p:spPr>
        <p:txBody>
          <a:bodyPr/>
          <a:lstStyle/>
          <a:p>
            <a:r>
              <a:rPr lang="en-AU" dirty="0"/>
              <a:t>MC and MDP Rollout Plan Observations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lvl="0" indent="0">
              <a:lnSpc>
                <a:spcPct val="100000"/>
              </a:lnSpc>
              <a:buNone/>
            </a:pPr>
            <a:r>
              <a:rPr lang="en-AU" sz="1600" b="1" dirty="0"/>
              <a:t>Type 1 – 3 &amp; subset Type 4 meter rollout </a:t>
            </a:r>
          </a:p>
          <a:p>
            <a:pPr lvl="1">
              <a:lnSpc>
                <a:spcPct val="100000"/>
              </a:lnSpc>
            </a:pPr>
            <a:r>
              <a:rPr lang="en-AU" sz="1249" dirty="0"/>
              <a:t>Planned upgrade currently in progress</a:t>
            </a:r>
          </a:p>
          <a:p>
            <a:pPr lvl="1">
              <a:lnSpc>
                <a:spcPct val="100000"/>
              </a:lnSpc>
            </a:pPr>
            <a:r>
              <a:rPr lang="en-AU" sz="1249" dirty="0"/>
              <a:t>Rollout peaks in December 2020 with 7,000 meters for the month</a:t>
            </a:r>
          </a:p>
          <a:p>
            <a:pPr lvl="1">
              <a:lnSpc>
                <a:spcPct val="100000"/>
              </a:lnSpc>
            </a:pPr>
            <a:r>
              <a:rPr lang="en-AU" sz="1249" i="1" dirty="0">
                <a:solidFill>
                  <a:srgbClr val="C00000"/>
                </a:solidFill>
              </a:rPr>
              <a:t>Does not include registration of new Cross Boundary Connection Points</a:t>
            </a:r>
          </a:p>
          <a:p>
            <a:pPr marL="0" lvl="0" indent="0">
              <a:lnSpc>
                <a:spcPct val="100000"/>
              </a:lnSpc>
              <a:buNone/>
            </a:pPr>
            <a:endParaRPr lang="en-AU" sz="1600" dirty="0"/>
          </a:p>
          <a:p>
            <a:pPr marL="0" lvl="0" indent="0">
              <a:lnSpc>
                <a:spcPct val="100000"/>
              </a:lnSpc>
              <a:buNone/>
            </a:pPr>
            <a:r>
              <a:rPr lang="en-AU" sz="1600" b="1" dirty="0"/>
              <a:t>Basic DS registration</a:t>
            </a:r>
          </a:p>
          <a:p>
            <a:pPr lvl="1">
              <a:lnSpc>
                <a:spcPct val="110000"/>
              </a:lnSpc>
            </a:pPr>
            <a:r>
              <a:rPr lang="en-AU" sz="1249" dirty="0"/>
              <a:t>No plan requested by AEMO, therefore indicative meter counts with no active datastreams extracted from MSATS as a guide</a:t>
            </a:r>
          </a:p>
          <a:p>
            <a:pPr lvl="1">
              <a:lnSpc>
                <a:spcPct val="110000"/>
              </a:lnSpc>
            </a:pPr>
            <a:r>
              <a:rPr lang="en-AU" sz="1249" dirty="0"/>
              <a:t>Allows for 2 full read cycles (7 months) for registration and 1 full read cycle (3 months) prior to 5MS start, as per the MTP</a:t>
            </a:r>
          </a:p>
          <a:p>
            <a:pPr lvl="2">
              <a:lnSpc>
                <a:spcPct val="110000"/>
              </a:lnSpc>
            </a:pPr>
            <a:r>
              <a:rPr lang="en-AU" sz="1250" dirty="0"/>
              <a:t>Assumes a first and last month ramp rate of 50% </a:t>
            </a:r>
          </a:p>
          <a:p>
            <a:pPr marL="0" lvl="0" indent="0">
              <a:lnSpc>
                <a:spcPct val="100000"/>
              </a:lnSpc>
              <a:buNone/>
            </a:pPr>
            <a:endParaRPr lang="en-AU" sz="1600" dirty="0"/>
          </a:p>
          <a:p>
            <a:pPr marL="0" lvl="0" indent="0">
              <a:lnSpc>
                <a:spcPct val="100000"/>
              </a:lnSpc>
              <a:buNone/>
            </a:pPr>
            <a:r>
              <a:rPr lang="en-AU" sz="1600" b="1" dirty="0"/>
              <a:t>UMCP upgrade</a:t>
            </a:r>
          </a:p>
          <a:p>
            <a:pPr lvl="1">
              <a:lnSpc>
                <a:spcPct val="110000"/>
              </a:lnSpc>
            </a:pPr>
            <a:r>
              <a:rPr lang="en-AU" sz="1249" dirty="0"/>
              <a:t>	No plan requested by AEMO, therefore indicative meter counts for Type 7 have been extracted from MSATS as a guide</a:t>
            </a:r>
          </a:p>
          <a:p>
            <a:pPr lvl="1">
              <a:lnSpc>
                <a:spcPct val="110000"/>
              </a:lnSpc>
            </a:pPr>
            <a:r>
              <a:rPr lang="en-AU" sz="1249" dirty="0"/>
              <a:t>	Assumes 3 full cycles (3 months) for upgrade and 1 full cycle (1 month) prior to 5MS start</a:t>
            </a:r>
          </a:p>
          <a:p>
            <a:pPr lvl="1">
              <a:lnSpc>
                <a:spcPct val="110000"/>
              </a:lnSpc>
            </a:pPr>
            <a:r>
              <a:rPr lang="en-AU" sz="1249" dirty="0"/>
              <a:t>	</a:t>
            </a:r>
            <a:r>
              <a:rPr lang="en-AU" sz="1249" i="1" dirty="0">
                <a:solidFill>
                  <a:srgbClr val="C00000"/>
                </a:solidFill>
              </a:rPr>
              <a:t>Does not include the registration of Non Contestable Unmetered Loads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416733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en-AU" dirty="0"/>
              <a:t>Tranche 1 Aggregate Volumes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a:lnSpc>
                <a:spcPct val="100000"/>
              </a:lnSpc>
            </a:pPr>
            <a:r>
              <a:rPr lang="en-AU" sz="1600" dirty="0">
                <a:solidFill>
                  <a:srgbClr val="C00000"/>
                </a:solidFill>
              </a:rPr>
              <a:t>Peak months between Jan and May 2021 peaking at 200,000 meters updated per month.</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9</a:t>
            </a:fld>
            <a:endParaRPr lang="en-AU" dirty="0"/>
          </a:p>
        </p:txBody>
      </p:sp>
      <p:graphicFrame>
        <p:nvGraphicFramePr>
          <p:cNvPr id="5" name="Chart 4">
            <a:extLst>
              <a:ext uri="{FF2B5EF4-FFF2-40B4-BE49-F238E27FC236}">
                <a16:creationId xmlns:a16="http://schemas.microsoft.com/office/drawing/2014/main" id="{28E7BB2C-D338-48A6-8BC1-5D537F1092EA}"/>
              </a:ext>
            </a:extLst>
          </p:cNvPr>
          <p:cNvGraphicFramePr>
            <a:graphicFrameLocks/>
          </p:cNvGraphicFramePr>
          <p:nvPr>
            <p:extLst>
              <p:ext uri="{D42A27DB-BD31-4B8C-83A1-F6EECF244321}">
                <p14:modId xmlns:p14="http://schemas.microsoft.com/office/powerpoint/2010/main" val="2609543394"/>
              </p:ext>
            </p:extLst>
          </p:nvPr>
        </p:nvGraphicFramePr>
        <p:xfrm>
          <a:off x="911728" y="2653324"/>
          <a:ext cx="8985738" cy="3446555"/>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a:extLst>
              <a:ext uri="{FF2B5EF4-FFF2-40B4-BE49-F238E27FC236}">
                <a16:creationId xmlns:a16="http://schemas.microsoft.com/office/drawing/2014/main" id="{92B0F9AF-292A-4C21-9756-27D93E7D6B7B}"/>
              </a:ext>
            </a:extLst>
          </p:cNvPr>
          <p:cNvCxnSpPr/>
          <p:nvPr/>
        </p:nvCxnSpPr>
        <p:spPr>
          <a:xfrm>
            <a:off x="7672624" y="3062641"/>
            <a:ext cx="0" cy="303723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275674"/>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87123BBF4A1B43A2A83636EAC29EC7" ma:contentTypeVersion="6" ma:contentTypeDescription="Create a new document." ma:contentTypeScope="" ma:versionID="559e8cff3645ed725d302ae481878737">
  <xsd:schema xmlns:xsd="http://www.w3.org/2001/XMLSchema" xmlns:xs="http://www.w3.org/2001/XMLSchema" xmlns:p="http://schemas.microsoft.com/office/2006/metadata/properties" xmlns:ns2="a17413d4-6e57-4186-8402-5590e2fd3036" xmlns:ns3="0c127cf3-9ebe-442f-8385-cdcccdc20a5d" targetNamespace="http://schemas.microsoft.com/office/2006/metadata/properties" ma:root="true" ma:fieldsID="84453cdb6cc2f69cbf91b1757b92711a" ns2:_="" ns3:_="">
    <xsd:import namespace="a17413d4-6e57-4186-8402-5590e2fd3036"/>
    <xsd:import namespace="0c127cf3-9ebe-442f-8385-cdcccdc20a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7413d4-6e57-4186-8402-5590e2fd30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127cf3-9ebe-442f-8385-cdcccdc20a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2.xml><?xml version="1.0" encoding="utf-8"?>
<ds:datastoreItem xmlns:ds="http://schemas.openxmlformats.org/officeDocument/2006/customXml" ds:itemID="{5D8FDC2A-7B43-4B2F-889D-ACA4642F1F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c127cf3-9ebe-442f-8385-cdcccdc20a5d"/>
    <ds:schemaRef ds:uri="http://purl.org/dc/elements/1.1/"/>
    <ds:schemaRef ds:uri="http://schemas.microsoft.com/office/2006/metadata/properties"/>
    <ds:schemaRef ds:uri="a17413d4-6e57-4186-8402-5590e2fd3036"/>
    <ds:schemaRef ds:uri="http://www.w3.org/XML/1998/namespace"/>
    <ds:schemaRef ds:uri="http://purl.org/dc/dcmitype/"/>
  </ds:schemaRefs>
</ds:datastoreItem>
</file>

<file path=customXml/itemProps3.xml><?xml version="1.0" encoding="utf-8"?>
<ds:datastoreItem xmlns:ds="http://schemas.openxmlformats.org/officeDocument/2006/customXml" ds:itemID="{5EE12952-6ECC-490A-86BB-89CF4E4FED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7413d4-6e57-4186-8402-5590e2fd3036"/>
    <ds:schemaRef ds:uri="0c127cf3-9ebe-442f-8385-cdcccdc20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3002</Words>
  <Application>Microsoft Office PowerPoint</Application>
  <PresentationFormat>Custom</PresentationFormat>
  <Paragraphs>630</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AEMO 2018 A4 landscape</vt:lpstr>
      <vt:lpstr>5MS/GS Transition Focus Group #9: </vt:lpstr>
      <vt:lpstr>AEMO Competition Law  Meeting Protocol</vt:lpstr>
      <vt:lpstr>Agenda **Please disconnect from your workplace VPN for the WebEx call**</vt:lpstr>
      <vt:lpstr>Introduction </vt:lpstr>
      <vt:lpstr>Session Objectives</vt:lpstr>
      <vt:lpstr>MC and MDP rollout plans </vt:lpstr>
      <vt:lpstr>MC and MDP Rollout Summary</vt:lpstr>
      <vt:lpstr>MC and MDP Rollout Plan Observations</vt:lpstr>
      <vt:lpstr>Tranche 1 Aggregate Volumes</vt:lpstr>
      <vt:lpstr>Tranche 2 Aggregate Volumes</vt:lpstr>
      <vt:lpstr>MTP CATS Transaction Volume Management  </vt:lpstr>
      <vt:lpstr>Applicable MTP Activities</vt:lpstr>
      <vt:lpstr>Applicable MTP Activities</vt:lpstr>
      <vt:lpstr>Applicable MTP Activities</vt:lpstr>
      <vt:lpstr>MTP CATS Transaction Volume Management</vt:lpstr>
      <vt:lpstr>Pre 5MS Go Live CATS Transaction Volume Estimates</vt:lpstr>
      <vt:lpstr>Post 5MS Go Live to 1 Dec 2022 CATS Transaction Volume Estimates</vt:lpstr>
      <vt:lpstr>Cross Boundary categories, conditions and requirements</vt:lpstr>
      <vt:lpstr>Cross Boundary Categories</vt:lpstr>
      <vt:lpstr>Cross Boundary conditions and Requirements</vt:lpstr>
      <vt:lpstr>Cross Boundary conditions and Requirements</vt:lpstr>
      <vt:lpstr>Cross Boundary conditions and Requirements</vt:lpstr>
      <vt:lpstr>Cross Boundary conditions and Requirements</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 </dc:title>
  <dc:creator/>
  <cp:lastModifiedBy/>
  <cp:revision>18</cp:revision>
  <dcterms:created xsi:type="dcterms:W3CDTF">2020-07-22T00:49:48Z</dcterms:created>
  <dcterms:modified xsi:type="dcterms:W3CDTF">2020-11-17T03:11:08Z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0x010100E687123BBF4A1B43A2A83636EAC29EC7</vt:lpwstr>
  </property>
  <property fmtid="{D5CDD505-2E9C-101B-9397-08002B2CF9AE}" pid="4" name="AEMOKeywords">
    <vt:lpwstr/>
  </property>
  <property fmtid="{D5CDD505-2E9C-101B-9397-08002B2CF9AE}" pid="5" name="_dlc_DocIdItemGuid">
    <vt:lpwstr>e32b781f-3140-40ab-a4cf-ae3cf7be3eb2</vt:lpwstr>
  </property>
</Properties>
</file>