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48"/>
  </p:notesMasterIdLst>
  <p:sldIdLst>
    <p:sldId id="256" r:id="rId5"/>
    <p:sldId id="258" r:id="rId6"/>
    <p:sldId id="257" r:id="rId7"/>
    <p:sldId id="1411" r:id="rId8"/>
    <p:sldId id="1530" r:id="rId9"/>
    <p:sldId id="1531" r:id="rId10"/>
    <p:sldId id="1532" r:id="rId11"/>
    <p:sldId id="1533" r:id="rId12"/>
    <p:sldId id="1477" r:id="rId13"/>
    <p:sldId id="1513" r:id="rId14"/>
    <p:sldId id="1514" r:id="rId15"/>
    <p:sldId id="1517" r:id="rId16"/>
    <p:sldId id="1516" r:id="rId17"/>
    <p:sldId id="1534" r:id="rId18"/>
    <p:sldId id="1507" r:id="rId19"/>
    <p:sldId id="1484" r:id="rId20"/>
    <p:sldId id="1508" r:id="rId21"/>
    <p:sldId id="1509" r:id="rId22"/>
    <p:sldId id="1480" r:id="rId23"/>
    <p:sldId id="1488" r:id="rId24"/>
    <p:sldId id="1489" r:id="rId25"/>
    <p:sldId id="1518" r:id="rId26"/>
    <p:sldId id="1497" r:id="rId27"/>
    <p:sldId id="1502" r:id="rId28"/>
    <p:sldId id="1535" r:id="rId29"/>
    <p:sldId id="1503" r:id="rId30"/>
    <p:sldId id="1511" r:id="rId31"/>
    <p:sldId id="1504" r:id="rId32"/>
    <p:sldId id="1510" r:id="rId33"/>
    <p:sldId id="1512" r:id="rId34"/>
    <p:sldId id="1519" r:id="rId35"/>
    <p:sldId id="1505" r:id="rId36"/>
    <p:sldId id="1482" r:id="rId37"/>
    <p:sldId id="1498" r:id="rId38"/>
    <p:sldId id="1501" r:id="rId39"/>
    <p:sldId id="1499" r:id="rId40"/>
    <p:sldId id="1500" r:id="rId41"/>
    <p:sldId id="1536" r:id="rId42"/>
    <p:sldId id="604" r:id="rId43"/>
    <p:sldId id="516" r:id="rId44"/>
    <p:sldId id="1520" r:id="rId45"/>
    <p:sldId id="435" r:id="rId46"/>
    <p:sldId id="846" r:id="rId47"/>
  </p:sldIdLst>
  <p:sldSz cx="10691813" cy="7559675"/>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9F5DDD7-5513-433F-AADE-5BF4E067BEDE}">
          <p14:sldIdLst>
            <p14:sldId id="256"/>
            <p14:sldId id="258"/>
            <p14:sldId id="257"/>
            <p14:sldId id="1411"/>
            <p14:sldId id="1530"/>
            <p14:sldId id="1531"/>
            <p14:sldId id="1532"/>
            <p14:sldId id="1533"/>
            <p14:sldId id="1477"/>
            <p14:sldId id="1513"/>
            <p14:sldId id="1514"/>
            <p14:sldId id="1517"/>
            <p14:sldId id="1516"/>
            <p14:sldId id="1534"/>
            <p14:sldId id="1507"/>
            <p14:sldId id="1484"/>
            <p14:sldId id="1508"/>
            <p14:sldId id="1509"/>
            <p14:sldId id="1480"/>
            <p14:sldId id="1488"/>
            <p14:sldId id="1489"/>
            <p14:sldId id="1518"/>
            <p14:sldId id="1497"/>
            <p14:sldId id="1502"/>
            <p14:sldId id="1535"/>
            <p14:sldId id="1503"/>
            <p14:sldId id="1511"/>
            <p14:sldId id="1504"/>
            <p14:sldId id="1510"/>
            <p14:sldId id="1512"/>
            <p14:sldId id="1519"/>
            <p14:sldId id="1505"/>
            <p14:sldId id="1482"/>
            <p14:sldId id="1498"/>
            <p14:sldId id="1501"/>
            <p14:sldId id="1499"/>
            <p14:sldId id="1500"/>
            <p14:sldId id="1536"/>
            <p14:sldId id="604"/>
            <p14:sldId id="516"/>
            <p14:sldId id="1520"/>
            <p14:sldId id="435"/>
            <p14:sldId id="84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7"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A918C2-47F0-2218-E7B9-09B6C8C3E1B7}" v="909" dt="2020-12-17T05:16:27.133"/>
    <p1510:client id="{B9D38D8A-17B0-44C6-BB90-F910CA796612}" v="94" dt="2020-12-18T00:46:19.984"/>
    <p1510:client id="{CEBD8398-58E9-9632-7A4D-0B332E1A0F77}" v="146" dt="2020-12-17T02:01:12.5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93931" autoAdjust="0"/>
  </p:normalViewPr>
  <p:slideViewPr>
    <p:cSldViewPr snapToGrid="0">
      <p:cViewPr varScale="1">
        <p:scale>
          <a:sx n="100" d="100"/>
          <a:sy n="100" d="100"/>
        </p:scale>
        <p:origin x="16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5347"/>
          </a:xfrm>
          <a:prstGeom prst="rect">
            <a:avLst/>
          </a:prstGeom>
        </p:spPr>
        <p:txBody>
          <a:bodyPr vert="horz" lIns="96661" tIns="48331" rIns="96661" bIns="48331" rtlCol="0"/>
          <a:lstStyle>
            <a:lvl1pPr algn="l">
              <a:defRPr sz="1300"/>
            </a:lvl1pPr>
          </a:lstStyle>
          <a:p>
            <a:endParaRPr lang="en-AU" dirty="0"/>
          </a:p>
        </p:txBody>
      </p:sp>
      <p:sp>
        <p:nvSpPr>
          <p:cNvPr id="3" name="Date Placeholder 2"/>
          <p:cNvSpPr>
            <a:spLocks noGrp="1"/>
          </p:cNvSpPr>
          <p:nvPr>
            <p:ph type="dt" idx="1"/>
          </p:nvPr>
        </p:nvSpPr>
        <p:spPr>
          <a:xfrm>
            <a:off x="3850443" y="1"/>
            <a:ext cx="2945659" cy="495347"/>
          </a:xfrm>
          <a:prstGeom prst="rect">
            <a:avLst/>
          </a:prstGeom>
        </p:spPr>
        <p:txBody>
          <a:bodyPr vert="horz" lIns="96661" tIns="48331" rIns="96661" bIns="48331" rtlCol="0"/>
          <a:lstStyle>
            <a:lvl1pPr algn="r">
              <a:defRPr sz="1300"/>
            </a:lvl1pPr>
          </a:lstStyle>
          <a:p>
            <a:fld id="{48202303-8887-4A82-9A12-4B8F161D12B2}" type="datetimeFigureOut">
              <a:rPr lang="en-AU" smtClean="0"/>
              <a:t>18/01/2021</a:t>
            </a:fld>
            <a:endParaRPr lang="en-AU" dirty="0"/>
          </a:p>
        </p:txBody>
      </p:sp>
      <p:sp>
        <p:nvSpPr>
          <p:cNvPr id="4" name="Slide Image Placeholder 3"/>
          <p:cNvSpPr>
            <a:spLocks noGrp="1" noRot="1" noChangeAspect="1"/>
          </p:cNvSpPr>
          <p:nvPr>
            <p:ph type="sldImg" idx="2"/>
          </p:nvPr>
        </p:nvSpPr>
        <p:spPr>
          <a:xfrm>
            <a:off x="1042988" y="1233488"/>
            <a:ext cx="4711700" cy="3332162"/>
          </a:xfrm>
          <a:prstGeom prst="rect">
            <a:avLst/>
          </a:prstGeom>
          <a:noFill/>
          <a:ln w="12700">
            <a:solidFill>
              <a:prstClr val="black"/>
            </a:solidFill>
          </a:ln>
        </p:spPr>
        <p:txBody>
          <a:bodyPr vert="horz" lIns="96661" tIns="48331" rIns="96661" bIns="48331" rtlCol="0" anchor="ctr"/>
          <a:lstStyle/>
          <a:p>
            <a:endParaRPr lang="en-AU" dirty="0"/>
          </a:p>
        </p:txBody>
      </p:sp>
      <p:sp>
        <p:nvSpPr>
          <p:cNvPr id="5" name="Notes Placeholder 4"/>
          <p:cNvSpPr>
            <a:spLocks noGrp="1"/>
          </p:cNvSpPr>
          <p:nvPr>
            <p:ph type="body" sz="quarter" idx="3"/>
          </p:nvPr>
        </p:nvSpPr>
        <p:spPr>
          <a:xfrm>
            <a:off x="679768" y="4751219"/>
            <a:ext cx="5438140" cy="3887362"/>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7317"/>
            <a:ext cx="2945659" cy="495346"/>
          </a:xfrm>
          <a:prstGeom prst="rect">
            <a:avLst/>
          </a:prstGeom>
        </p:spPr>
        <p:txBody>
          <a:bodyPr vert="horz" lIns="96661" tIns="48331" rIns="96661" bIns="48331" rtlCol="0" anchor="b"/>
          <a:lstStyle>
            <a:lvl1pPr algn="l">
              <a:defRPr sz="1300"/>
            </a:lvl1pPr>
          </a:lstStyle>
          <a:p>
            <a:endParaRPr lang="en-AU" dirty="0"/>
          </a:p>
        </p:txBody>
      </p:sp>
      <p:sp>
        <p:nvSpPr>
          <p:cNvPr id="7" name="Slide Number Placeholder 6"/>
          <p:cNvSpPr>
            <a:spLocks noGrp="1"/>
          </p:cNvSpPr>
          <p:nvPr>
            <p:ph type="sldNum" sz="quarter" idx="5"/>
          </p:nvPr>
        </p:nvSpPr>
        <p:spPr>
          <a:xfrm>
            <a:off x="3850443" y="9377317"/>
            <a:ext cx="2945659" cy="495346"/>
          </a:xfrm>
          <a:prstGeom prst="rect">
            <a:avLst/>
          </a:prstGeom>
        </p:spPr>
        <p:txBody>
          <a:bodyPr vert="horz" lIns="96661" tIns="48331" rIns="96661" bIns="48331" rtlCol="0" anchor="b"/>
          <a:lstStyle>
            <a:lvl1pPr algn="r">
              <a:defRPr sz="1300"/>
            </a:lvl1pPr>
          </a:lstStyle>
          <a:p>
            <a:fld id="{67F2BA09-8997-4F23-9B61-68CA9F8F31EE}" type="slidenum">
              <a:rPr lang="en-AU" smtClean="0"/>
              <a:t>‹#›</a:t>
            </a:fld>
            <a:endParaRPr lang="en-AU" dirty="0"/>
          </a:p>
        </p:txBody>
      </p:sp>
    </p:spTree>
    <p:extLst>
      <p:ext uri="{BB962C8B-B14F-4D97-AF65-F5344CB8AC3E}">
        <p14:creationId xmlns:p14="http://schemas.microsoft.com/office/powerpoint/2010/main" val="695816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7F2BA09-8997-4F23-9B61-68CA9F8F31EE}" type="slidenum">
              <a:rPr lang="en-AU" smtClean="0"/>
              <a:t>1</a:t>
            </a:fld>
            <a:endParaRPr lang="en-AU" dirty="0"/>
          </a:p>
        </p:txBody>
      </p:sp>
    </p:spTree>
    <p:extLst>
      <p:ext uri="{BB962C8B-B14F-4D97-AF65-F5344CB8AC3E}">
        <p14:creationId xmlns:p14="http://schemas.microsoft.com/office/powerpoint/2010/main" val="3885479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A237AF0D-BB21-49A3-BE26-E6FB4B125E32}" type="slidenum">
              <a:rPr lang="en-AU" smtClean="0"/>
              <a:t>4</a:t>
            </a:fld>
            <a:endParaRPr lang="en-AU" dirty="0"/>
          </a:p>
        </p:txBody>
      </p:sp>
    </p:spTree>
    <p:extLst>
      <p:ext uri="{BB962C8B-B14F-4D97-AF65-F5344CB8AC3E}">
        <p14:creationId xmlns:p14="http://schemas.microsoft.com/office/powerpoint/2010/main" val="1161810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A237AF0D-BB21-49A3-BE26-E6FB4B125E32}" type="slidenum">
              <a:rPr lang="en-AU" smtClean="0"/>
              <a:t>5</a:t>
            </a:fld>
            <a:endParaRPr lang="en-AU" dirty="0"/>
          </a:p>
        </p:txBody>
      </p:sp>
    </p:spTree>
    <p:extLst>
      <p:ext uri="{BB962C8B-B14F-4D97-AF65-F5344CB8AC3E}">
        <p14:creationId xmlns:p14="http://schemas.microsoft.com/office/powerpoint/2010/main" val="1227312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7F2BA09-8997-4F23-9B61-68CA9F8F31EE}" type="slidenum">
              <a:rPr lang="en-AU" smtClean="0"/>
              <a:t>40</a:t>
            </a:fld>
            <a:endParaRPr lang="en-AU" dirty="0"/>
          </a:p>
        </p:txBody>
      </p:sp>
    </p:spTree>
    <p:extLst>
      <p:ext uri="{BB962C8B-B14F-4D97-AF65-F5344CB8AC3E}">
        <p14:creationId xmlns:p14="http://schemas.microsoft.com/office/powerpoint/2010/main" val="9450678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05A90067-2361-4840-83F8-CBD421F060F8}"/>
              </a:ext>
            </a:extLst>
          </p:cNvPr>
          <p:cNvGrpSpPr/>
          <p:nvPr/>
        </p:nvGrpSpPr>
        <p:grpSpPr>
          <a:xfrm>
            <a:off x="-2522553" y="5191458"/>
            <a:ext cx="13381761" cy="3156233"/>
            <a:chOff x="-2935513" y="4064389"/>
            <a:chExt cx="15659100" cy="3693368"/>
          </a:xfrm>
        </p:grpSpPr>
        <p:sp>
          <p:nvSpPr>
            <p:cNvPr id="14" name="Freeform 15">
              <a:extLst>
                <a:ext uri="{FF2B5EF4-FFF2-40B4-BE49-F238E27FC236}">
                  <a16:creationId xmlns:a16="http://schemas.microsoft.com/office/drawing/2014/main" id="{DEBCA1C5-5795-4F26-B880-05CD7CA9A5B0}"/>
                </a:ext>
              </a:extLst>
            </p:cNvPr>
            <p:cNvSpPr>
              <a:spLocks/>
            </p:cNvSpPr>
            <p:nvPr/>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F253B752-9D1D-46A8-B0EA-628BFC103A70}"/>
                </a:ext>
              </a:extLst>
            </p:cNvPr>
            <p:cNvSpPr>
              <a:spLocks/>
            </p:cNvSpPr>
            <p:nvPr/>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p:nvSpPr>
        <p:spPr>
          <a:xfrm>
            <a:off x="0" y="0"/>
            <a:ext cx="10691813" cy="7559675"/>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01929" rtl="0" eaLnBrk="1" fontAlgn="auto" latinLnBrk="0" hangingPunct="1">
              <a:lnSpc>
                <a:spcPct val="100000"/>
              </a:lnSpc>
              <a:spcBef>
                <a:spcPts val="0"/>
              </a:spcBef>
              <a:spcAft>
                <a:spcPts val="0"/>
              </a:spcAft>
              <a:buClrTx/>
              <a:buSzTx/>
              <a:buFontTx/>
              <a:buNone/>
              <a:tabLst/>
              <a:defRPr/>
            </a:pPr>
            <a:endParaRPr kumimoji="0" lang="en-US" sz="1579" b="0" i="0" u="none" strike="noStrike" kern="1200" cap="none" spc="0" normalizeH="0" baseline="0" noProof="0" dirty="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735588" y="2591322"/>
            <a:ext cx="8018860" cy="2631887"/>
          </a:xfrm>
        </p:spPr>
        <p:txBody>
          <a:bodyPr anchor="b"/>
          <a:lstStyle>
            <a:lvl1pPr algn="l">
              <a:defRPr sz="5262"/>
            </a:lvl1pPr>
          </a:lstStyle>
          <a:p>
            <a:r>
              <a:rPr lang="en-US"/>
              <a:t>Click to edit Master title style</a:t>
            </a:r>
            <a:endParaRPr lang="en-AU" dirty="0"/>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735588" y="5400902"/>
            <a:ext cx="8018860" cy="690490"/>
          </a:xfrm>
        </p:spPr>
        <p:txBody>
          <a:bodyPr>
            <a:normAutofit/>
          </a:bodyPr>
          <a:lstStyle>
            <a:lvl1pPr marL="0" indent="0" algn="l">
              <a:buNone/>
              <a:defRPr sz="2456">
                <a:solidFill>
                  <a:schemeClr val="bg1"/>
                </a:solidFill>
              </a:defRPr>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en-US"/>
              <a:t>Click to edit Master subtitle style</a:t>
            </a:r>
            <a:endParaRPr lang="en-AU" dirty="0"/>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9941028" y="6868355"/>
            <a:ext cx="505220" cy="402483"/>
          </a:xfrm>
        </p:spPr>
        <p:txBody>
          <a:bodyPr/>
          <a:lstStyle>
            <a:lvl1pPr>
              <a:defRPr>
                <a:solidFill>
                  <a:schemeClr val="bg1"/>
                </a:solidFill>
              </a:defRPr>
            </a:lvl1pPr>
          </a:lstStyle>
          <a:p>
            <a:fld id="{4EC81F68-4976-451A-B2E9-79BCBD2F70CC}" type="slidenum">
              <a:rPr lang="en-AU" smtClean="0"/>
              <a:pPr/>
              <a:t>‹#›</a:t>
            </a:fld>
            <a:endParaRPr lang="en-AU" dirty="0"/>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8312197" y="6868355"/>
            <a:ext cx="1522449" cy="402483"/>
          </a:xfrm>
        </p:spPr>
        <p:txBody>
          <a:bodyPr/>
          <a:lstStyle>
            <a:lvl1pPr>
              <a:defRPr>
                <a:solidFill>
                  <a:schemeClr val="bg1"/>
                </a:solidFill>
              </a:defRPr>
            </a:lvl1pPr>
          </a:lstStyle>
          <a:p>
            <a:fld id="{13236F94-E2BE-4E01-9B99-A9873DC8B1AA}" type="datetime1">
              <a:rPr lang="en-AU" smtClean="0"/>
              <a:t>18/01/2021</a:t>
            </a:fld>
            <a:endParaRPr lang="en-AU" dirty="0"/>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525940" y="6868355"/>
            <a:ext cx="4679868" cy="402483"/>
          </a:xfrm>
        </p:spPr>
        <p:txBody>
          <a:bodyPr/>
          <a:lstStyle>
            <a:lvl1pPr>
              <a:defRPr>
                <a:solidFill>
                  <a:schemeClr val="bg1"/>
                </a:solidFill>
              </a:defRPr>
            </a:lvl1pPr>
          </a:lstStyle>
          <a:p>
            <a:endParaRPr lang="en-AU" dirty="0"/>
          </a:p>
        </p:txBody>
      </p:sp>
      <p:pic>
        <p:nvPicPr>
          <p:cNvPr id="11" name="Picture 10">
            <a:extLst>
              <a:ext uri="{FF2B5EF4-FFF2-40B4-BE49-F238E27FC236}">
                <a16:creationId xmlns:a16="http://schemas.microsoft.com/office/drawing/2014/main" id="{5DF909FA-3722-4F31-ACE2-78B291F153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2657" y="834013"/>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684793" y="503978"/>
            <a:ext cx="6774452" cy="6202505"/>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en-US" dirty="0"/>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33620" y="3436577"/>
            <a:ext cx="2907626" cy="2035755"/>
          </a:xfrm>
        </p:spPr>
        <p:txBody>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83CAFF69-C7CA-4127-99CE-9EFA1FF1E342}" type="datetime1">
              <a:rPr lang="en-AU" smtClean="0"/>
              <a:t>18/01/2021</a:t>
            </a:fld>
            <a:endParaRPr lang="en-AU" dirty="0"/>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dirty="0"/>
          </a:p>
        </p:txBody>
      </p:sp>
      <p:pic>
        <p:nvPicPr>
          <p:cNvPr id="9" name="Picture 8">
            <a:extLst>
              <a:ext uri="{FF2B5EF4-FFF2-40B4-BE49-F238E27FC236}">
                <a16:creationId xmlns:a16="http://schemas.microsoft.com/office/drawing/2014/main" id="{4BA7C90F-9669-4678-B9A5-7D2A32BE2D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B963A3D-4158-4862-80EF-B6397DC9CE90}"/>
              </a:ext>
            </a:extLst>
          </p:cNvPr>
          <p:cNvGrpSpPr/>
          <p:nvPr/>
        </p:nvGrpSpPr>
        <p:grpSpPr>
          <a:xfrm>
            <a:off x="-2080098" y="5309446"/>
            <a:ext cx="13381761" cy="3156233"/>
            <a:chOff x="-2935513" y="4064389"/>
            <a:chExt cx="15659100" cy="3693368"/>
          </a:xfrm>
        </p:grpSpPr>
        <p:sp>
          <p:nvSpPr>
            <p:cNvPr id="6" name="Freeform 15">
              <a:extLst>
                <a:ext uri="{FF2B5EF4-FFF2-40B4-BE49-F238E27FC236}">
                  <a16:creationId xmlns:a16="http://schemas.microsoft.com/office/drawing/2014/main" id="{847E1A0B-CD25-493E-BBD2-63F153442D8D}"/>
                </a:ext>
              </a:extLst>
            </p:cNvPr>
            <p:cNvSpPr>
              <a:spLocks/>
            </p:cNvSpPr>
            <p:nvPr/>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5E2C415D-48A1-4209-A679-82D52AD61504}"/>
                </a:ext>
              </a:extLst>
            </p:cNvPr>
            <p:cNvSpPr>
              <a:spLocks/>
            </p:cNvSpPr>
            <p:nvPr/>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D2C647D8-C790-464F-B73C-E653BB9133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3138" y="3080572"/>
            <a:ext cx="4245537" cy="1398530"/>
          </a:xfrm>
          <a:prstGeom prst="rect">
            <a:avLst/>
          </a:prstGeom>
        </p:spPr>
      </p:pic>
    </p:spTree>
    <p:extLst>
      <p:ext uri="{BB962C8B-B14F-4D97-AF65-F5344CB8AC3E}">
        <p14:creationId xmlns:p14="http://schemas.microsoft.com/office/powerpoint/2010/main" val="535503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AAC8BAC0-67E9-4CE6-950E-B12A29C524AE}" type="datetime1">
              <a:rPr lang="en-AU" smtClean="0"/>
              <a:t>18/01/2021</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
        <p:nvSpPr>
          <p:cNvPr id="9" name="Text Placeholder 8">
            <a:extLst>
              <a:ext uri="{FF2B5EF4-FFF2-40B4-BE49-F238E27FC236}">
                <a16:creationId xmlns:a16="http://schemas.microsoft.com/office/drawing/2014/main" id="{96966F1C-22DB-47A8-8E30-240A14932D3A}"/>
              </a:ext>
            </a:extLst>
          </p:cNvPr>
          <p:cNvSpPr>
            <a:spLocks noGrp="1"/>
          </p:cNvSpPr>
          <p:nvPr>
            <p:ph type="body" sz="quarter" idx="13"/>
          </p:nvPr>
        </p:nvSpPr>
        <p:spPr>
          <a:xfrm>
            <a:off x="3686400" y="503237"/>
            <a:ext cx="6775200" cy="6202800"/>
          </a:xfrm>
        </p:spPr>
        <p:txBody>
          <a:bodyPr/>
          <a:lstStyle>
            <a:lvl1pPr marL="360363" indent="-360363">
              <a:buFont typeface="+mj-lt"/>
              <a:buAutoNum type="arabicPeriod"/>
              <a:defRPr/>
            </a:lvl1pPr>
            <a:lvl2pPr marL="858165" indent="-457200">
              <a:buFont typeface="+mj-lt"/>
              <a:buAutoNum type="arabicPeriod"/>
              <a:defRPr/>
            </a:lvl2pPr>
            <a:lvl3pPr marL="1144829" indent="-342900">
              <a:buFont typeface="+mj-lt"/>
              <a:buAutoNum type="arabicPeriod"/>
              <a:defRPr/>
            </a:lvl3pPr>
            <a:lvl4pPr marL="1545793" indent="-342900">
              <a:buFont typeface="+mj-lt"/>
              <a:buAutoNum type="arabicPeriod"/>
              <a:defRPr/>
            </a:lvl4pPr>
            <a:lvl5pPr marL="1946758"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pic>
        <p:nvPicPr>
          <p:cNvPr id="10" name="Picture 9">
            <a:extLst>
              <a:ext uri="{FF2B5EF4-FFF2-40B4-BE49-F238E27FC236}">
                <a16:creationId xmlns:a16="http://schemas.microsoft.com/office/drawing/2014/main" id="{35A87A14-C640-4048-95A7-4EF6E742A0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1C5D626-DFB5-42E8-9D55-E343FDD8FA48}" type="datetime1">
              <a:rPr lang="en-AU" smtClean="0"/>
              <a:t>18/01/2021</a:t>
            </a:fld>
            <a:endParaRPr lang="en-AU" dirty="0"/>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729493" y="1884670"/>
            <a:ext cx="9221689" cy="3144614"/>
          </a:xfrm>
        </p:spPr>
        <p:txBody>
          <a:bodyPr anchor="b"/>
          <a:lstStyle>
            <a:lvl1pPr>
              <a:defRPr sz="5262"/>
            </a:lvl1p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729493" y="5059034"/>
            <a:ext cx="9221689" cy="1653678"/>
          </a:xfrm>
        </p:spPr>
        <p:txBody>
          <a:bodyPr/>
          <a:lstStyle>
            <a:lvl1pPr marL="0" indent="0">
              <a:buNone/>
              <a:defRPr sz="2105">
                <a:solidFill>
                  <a:schemeClr val="bg1"/>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DC115826-18F4-4360-B9AB-412FAC432DCD}" type="datetime1">
              <a:rPr lang="en-AU" smtClean="0"/>
              <a:t>18/01/2021</a:t>
            </a:fld>
            <a:endParaRPr lang="en-AU" dirty="0"/>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dirty="0"/>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dirty="0"/>
          </a:p>
        </p:txBody>
      </p:sp>
      <p:pic>
        <p:nvPicPr>
          <p:cNvPr id="7" name="Picture 6">
            <a:extLst>
              <a:ext uri="{FF2B5EF4-FFF2-40B4-BE49-F238E27FC236}">
                <a16:creationId xmlns:a16="http://schemas.microsoft.com/office/drawing/2014/main" id="{EE399150-2915-4920-A24D-8FAED5E18E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06547" y="2012414"/>
            <a:ext cx="5048093"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5412730" y="2012414"/>
            <a:ext cx="5049240"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8C4DB20-BA29-42F8-AB13-BA40A7EEDC1E}" type="datetime1">
              <a:rPr lang="en-AU" smtClean="0"/>
              <a:t>18/01/2021</a:t>
            </a:fld>
            <a:endParaRPr lang="en-AU" dirty="0"/>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05207" y="150797"/>
            <a:ext cx="7895736" cy="1309550"/>
          </a:xfrm>
        </p:spPr>
        <p:txBody>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05208" y="1853171"/>
            <a:ext cx="5054385"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05208" y="2761381"/>
            <a:ext cx="5054385"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5412730" y="1853171"/>
            <a:ext cx="5054407"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5412730" y="2761381"/>
            <a:ext cx="5054407"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EAC120BA-D1F3-4D3B-8FD8-63989426A023}" type="datetime1">
              <a:rPr lang="en-AU" smtClean="0"/>
              <a:t>18/01/2021</a:t>
            </a:fld>
            <a:endParaRPr lang="en-AU" dirty="0"/>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3B6224E3-F94C-4071-86A7-3D6648730F0A}" type="datetime1">
              <a:rPr lang="en-AU" smtClean="0"/>
              <a:t>18/01/2021</a:t>
            </a:fld>
            <a:endParaRPr lang="en-AU" dirty="0"/>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27ECD123-82BF-45BF-B22F-5ABB57E94D4C}" type="datetime1">
              <a:rPr lang="en-AU" smtClean="0"/>
              <a:t>18/01/2021</a:t>
            </a:fld>
            <a:endParaRPr lang="en-AU" dirty="0"/>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684793" y="503978"/>
            <a:ext cx="6774452" cy="620250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33620" y="3436577"/>
            <a:ext cx="2907626" cy="2035755"/>
          </a:xfrm>
        </p:spPr>
        <p:txBody>
          <a:bodyPr>
            <a:normAutofit/>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C6C0702F-6BD8-41C4-AC80-53F144499EC5}" type="datetime1">
              <a:rPr lang="en-AU" smtClean="0"/>
              <a:t>18/01/2021</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pic>
        <p:nvPicPr>
          <p:cNvPr id="9" name="Picture 8">
            <a:extLst>
              <a:ext uri="{FF2B5EF4-FFF2-40B4-BE49-F238E27FC236}">
                <a16:creationId xmlns:a16="http://schemas.microsoft.com/office/drawing/2014/main" id="{CD7A8669-24E6-424D-B888-CEC73E481E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p:nvSpPr>
        <p:spPr>
          <a:xfrm>
            <a:off x="0" y="0"/>
            <a:ext cx="10691813" cy="1461188"/>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84" dirty="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06547" y="150494"/>
            <a:ext cx="7894138" cy="1310695"/>
          </a:xfrm>
          <a:prstGeom prst="rect">
            <a:avLst/>
          </a:prstGeom>
        </p:spPr>
        <p:txBody>
          <a:bodyPr vert="horz" lIns="91440" tIns="45720" rIns="91440" bIns="45720" rtlCol="0" anchor="b" anchorCtr="0">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06546" y="2012414"/>
            <a:ext cx="10255425" cy="479654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8327920" y="7006699"/>
            <a:ext cx="1522449"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DEE3B658-50EC-4ABB-BFE5-C839528F528D}" type="datetime1">
              <a:rPr lang="en-AU" smtClean="0"/>
              <a:t>18/01/2021</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541663" y="7006699"/>
            <a:ext cx="4679868" cy="402483"/>
          </a:xfrm>
          <a:prstGeom prst="rect">
            <a:avLst/>
          </a:prstGeom>
        </p:spPr>
        <p:txBody>
          <a:bodyPr vert="horz" lIns="91440" tIns="45720" rIns="91440" bIns="45720" rtlCol="0" anchor="ctr"/>
          <a:lstStyle>
            <a:lvl1pPr algn="r">
              <a:defRPr sz="1052">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9956751" y="7006699"/>
            <a:ext cx="505220"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4EC81F68-4976-451A-B2E9-79BCBD2F70CC}" type="slidenum">
              <a:rPr lang="en-AU" smtClean="0"/>
              <a:t>‹#›</a:t>
            </a:fld>
            <a:endParaRPr lang="en-AU" dirty="0"/>
          </a:p>
        </p:txBody>
      </p:sp>
      <p:pic>
        <p:nvPicPr>
          <p:cNvPr id="8" name="Picture 7">
            <a:extLst>
              <a:ext uri="{FF2B5EF4-FFF2-40B4-BE49-F238E27FC236}">
                <a16:creationId xmlns:a16="http://schemas.microsoft.com/office/drawing/2014/main" id="{97C1AA2C-3FFA-48E8-B036-2C5DC3A52F92}"/>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801929" rtl="0" eaLnBrk="1" latinLnBrk="0" hangingPunct="1">
        <a:lnSpc>
          <a:spcPct val="90000"/>
        </a:lnSpc>
        <a:spcBef>
          <a:spcPct val="0"/>
        </a:spcBef>
        <a:buNone/>
        <a:defRPr sz="3859" b="0" kern="1200">
          <a:solidFill>
            <a:schemeClr val="bg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2538F-3D75-4E6A-B0F9-138325A4EDBF}"/>
              </a:ext>
            </a:extLst>
          </p:cNvPr>
          <p:cNvSpPr>
            <a:spLocks noGrp="1"/>
          </p:cNvSpPr>
          <p:nvPr>
            <p:ph type="ctrTitle"/>
          </p:nvPr>
        </p:nvSpPr>
        <p:spPr>
          <a:xfrm>
            <a:off x="582871" y="1581150"/>
            <a:ext cx="9607541" cy="1755816"/>
          </a:xfrm>
        </p:spPr>
        <p:txBody>
          <a:bodyPr>
            <a:normAutofit/>
          </a:bodyPr>
          <a:lstStyle/>
          <a:p>
            <a:r>
              <a:rPr lang="en-AU" sz="4000" dirty="0"/>
              <a:t>5MS/GS Transition Focus Group #10: </a:t>
            </a:r>
            <a:endParaRPr lang="en-AU" sz="4000" i="1" dirty="0"/>
          </a:p>
        </p:txBody>
      </p:sp>
      <p:sp>
        <p:nvSpPr>
          <p:cNvPr id="3" name="Subtitle 2">
            <a:extLst>
              <a:ext uri="{FF2B5EF4-FFF2-40B4-BE49-F238E27FC236}">
                <a16:creationId xmlns:a16="http://schemas.microsoft.com/office/drawing/2014/main" id="{3757E418-19FE-40E5-999B-F1E2819A5EAE}"/>
              </a:ext>
            </a:extLst>
          </p:cNvPr>
          <p:cNvSpPr>
            <a:spLocks noGrp="1"/>
          </p:cNvSpPr>
          <p:nvPr>
            <p:ph type="subTitle" idx="1"/>
          </p:nvPr>
        </p:nvSpPr>
        <p:spPr>
          <a:xfrm>
            <a:off x="756165" y="3399312"/>
            <a:ext cx="9434247" cy="2375505"/>
          </a:xfrm>
        </p:spPr>
        <p:txBody>
          <a:bodyPr vert="horz" lIns="91440" tIns="45720" rIns="91440" bIns="45720" rtlCol="0" anchor="t">
            <a:noAutofit/>
          </a:bodyPr>
          <a:lstStyle/>
          <a:p>
            <a:pPr>
              <a:lnSpc>
                <a:spcPct val="200000"/>
              </a:lnSpc>
            </a:pPr>
            <a:r>
              <a:rPr lang="en-AU" sz="1800" b="1" dirty="0">
                <a:latin typeface="Arial"/>
                <a:cs typeface="Arial"/>
              </a:rPr>
              <a:t>Thursday 26</a:t>
            </a:r>
            <a:r>
              <a:rPr lang="en-AU" sz="1800" b="1" baseline="30000" dirty="0">
                <a:latin typeface="Arial"/>
                <a:cs typeface="Arial"/>
              </a:rPr>
              <a:t>th</a:t>
            </a:r>
            <a:r>
              <a:rPr lang="en-AU" sz="1800" b="1" dirty="0">
                <a:latin typeface="Arial"/>
                <a:cs typeface="Arial"/>
              </a:rPr>
              <a:t> Nov,  2020</a:t>
            </a:r>
          </a:p>
          <a:p>
            <a:r>
              <a:rPr lang="en-AU" sz="1800" b="1" dirty="0">
                <a:latin typeface="Arial" panose="020B0604020202020204" pitchFamily="34" charset="0"/>
                <a:cs typeface="Arial" panose="020B0604020202020204" pitchFamily="34" charset="0"/>
              </a:rPr>
              <a:t>WebEx only </a:t>
            </a:r>
            <a:r>
              <a:rPr lang="en-AU" sz="1800" dirty="0">
                <a:latin typeface="Arial" panose="020B0604020202020204" pitchFamily="34" charset="0"/>
                <a:cs typeface="Arial" panose="020B0604020202020204" pitchFamily="34" charset="0"/>
              </a:rPr>
              <a:t>[details in calendar invitation]</a:t>
            </a:r>
          </a:p>
          <a:p>
            <a:r>
              <a:rPr lang="en-AU" sz="1800" b="1" dirty="0">
                <a:solidFill>
                  <a:srgbClr val="FFFF00"/>
                </a:solidFill>
                <a:latin typeface="Arial" panose="020B0604020202020204" pitchFamily="34" charset="0"/>
                <a:cs typeface="Arial" panose="020B0604020202020204" pitchFamily="34" charset="0"/>
              </a:rPr>
              <a:t>**Please disconnect from your workplace VPN for the WebEx call**</a:t>
            </a:r>
          </a:p>
          <a:p>
            <a:endParaRPr lang="en-AU" sz="1800" dirty="0">
              <a:latin typeface="Arial" panose="020B0604020202020204" pitchFamily="34" charset="0"/>
              <a:cs typeface="Arial" panose="020B0604020202020204" pitchFamily="34" charset="0"/>
            </a:endParaRPr>
          </a:p>
          <a:p>
            <a:pPr algn="ctr"/>
            <a:r>
              <a:rPr lang="en-AU" sz="1800" b="1" dirty="0">
                <a:solidFill>
                  <a:srgbClr val="FFFF00"/>
                </a:solidFill>
                <a:latin typeface="Arial" panose="020B0604020202020204" pitchFamily="34" charset="0"/>
                <a:cs typeface="Arial" panose="020B0604020202020204" pitchFamily="34" charset="0"/>
              </a:rPr>
              <a:t>PLEASE NOTE THIS MEETING WILL BE RECORDED FOR THE PURPOSE OF PREPARING MINUTES</a:t>
            </a:r>
          </a:p>
        </p:txBody>
      </p:sp>
      <p:sp>
        <p:nvSpPr>
          <p:cNvPr id="4" name="Slide Number Placeholder 3">
            <a:extLst>
              <a:ext uri="{FF2B5EF4-FFF2-40B4-BE49-F238E27FC236}">
                <a16:creationId xmlns:a16="http://schemas.microsoft.com/office/drawing/2014/main" id="{C9BE4E17-DE6C-46E3-8AA7-89A9CEBF535E}"/>
              </a:ext>
            </a:extLst>
          </p:cNvPr>
          <p:cNvSpPr>
            <a:spLocks noGrp="1"/>
          </p:cNvSpPr>
          <p:nvPr>
            <p:ph type="sldNum" sz="quarter" idx="12"/>
          </p:nvPr>
        </p:nvSpPr>
        <p:spPr/>
        <p:txBody>
          <a:bodyPr/>
          <a:lstStyle/>
          <a:p>
            <a:fld id="{4EC81F68-4976-451A-B2E9-79BCBD2F70CC}" type="slidenum">
              <a:rPr lang="en-AU" smtClean="0"/>
              <a:pPr/>
              <a:t>1</a:t>
            </a:fld>
            <a:endParaRPr lang="en-AU" dirty="0"/>
          </a:p>
        </p:txBody>
      </p:sp>
    </p:spTree>
    <p:extLst>
      <p:ext uri="{BB962C8B-B14F-4D97-AF65-F5344CB8AC3E}">
        <p14:creationId xmlns:p14="http://schemas.microsoft.com/office/powerpoint/2010/main" val="2631573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9046158" cy="1310695"/>
          </a:xfrm>
        </p:spPr>
        <p:txBody>
          <a:bodyPr/>
          <a:lstStyle/>
          <a:p>
            <a:r>
              <a:rPr lang="fr-FR" dirty="0"/>
              <a:t>Objective</a:t>
            </a:r>
            <a:endParaRPr lang="en-AU" dirty="0">
              <a:solidFill>
                <a:srgbClr val="FF0000"/>
              </a:solidFill>
              <a:highlight>
                <a:srgbClr val="FFFF00"/>
              </a:highlight>
            </a:endParaRPr>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06546" y="1746504"/>
            <a:ext cx="10255425" cy="5358384"/>
          </a:xfrm>
        </p:spPr>
        <p:txBody>
          <a:bodyPr vert="horz" lIns="91440" tIns="45720" rIns="91440" bIns="45720" rtlCol="0" anchor="t">
            <a:normAutofit/>
          </a:bodyPr>
          <a:lstStyle/>
          <a:p>
            <a:pPr marL="200025" indent="-200025"/>
            <a:r>
              <a:rPr lang="en-AU" sz="2400" dirty="0"/>
              <a:t>The objective of the analysis is to create a consolidated Industry view of indicative transaction volumes relating to the MTP activities</a:t>
            </a:r>
          </a:p>
          <a:p>
            <a:pPr marL="601345" lvl="1" indent="-200025">
              <a:spcBef>
                <a:spcPts val="438"/>
              </a:spcBef>
              <a:buFont typeface="Arial"/>
              <a:buChar char="•"/>
            </a:pPr>
            <a:r>
              <a:rPr lang="en-AU" sz="2000" dirty="0">
                <a:ea typeface="+mn-lt"/>
                <a:cs typeface="+mn-lt"/>
              </a:rPr>
              <a:t>Detailed at</a:t>
            </a:r>
            <a:r>
              <a:rPr lang="en-AU" sz="2000" dirty="0"/>
              <a:t> a monthly level </a:t>
            </a:r>
            <a:endParaRPr lang="en-AU" sz="2000" dirty="0">
              <a:cs typeface="Segoe UI Semilight"/>
            </a:endParaRPr>
          </a:p>
          <a:p>
            <a:pPr marL="601345" lvl="1" indent="-200025">
              <a:spcBef>
                <a:spcPts val="438"/>
              </a:spcBef>
            </a:pPr>
            <a:r>
              <a:rPr lang="en-AU" sz="2000" dirty="0">
                <a:cs typeface="Segoe UI Semilight"/>
              </a:rPr>
              <a:t>Spanning from today to Dec 2022</a:t>
            </a:r>
          </a:p>
          <a:p>
            <a:pPr marL="200025" indent="-200025"/>
            <a:endParaRPr lang="en-AU" sz="2400" dirty="0"/>
          </a:p>
          <a:p>
            <a:pPr marL="200025" indent="-200025"/>
            <a:r>
              <a:rPr lang="en-AU" sz="2400" dirty="0"/>
              <a:t>The analysis is being performed to:</a:t>
            </a:r>
          </a:p>
          <a:p>
            <a:pPr marL="600710" lvl="1" indent="-200025"/>
            <a:r>
              <a:rPr lang="en-AU" sz="2049" dirty="0"/>
              <a:t>Support Participant and AEMO system and general business impact assessments</a:t>
            </a:r>
            <a:endParaRPr lang="en-AU" sz="2049" dirty="0">
              <a:cs typeface="Segoe UI Semilight"/>
            </a:endParaRPr>
          </a:p>
          <a:p>
            <a:pPr marL="600710" lvl="1" indent="-200025"/>
            <a:r>
              <a:rPr lang="en-AU" sz="2049" dirty="0"/>
              <a:t>Facilitate Participant to Participant engagements</a:t>
            </a:r>
            <a:endParaRPr lang="en-AU" sz="2049" dirty="0">
              <a:cs typeface="Segoe UI Semilight"/>
            </a:endParaRPr>
          </a:p>
          <a:p>
            <a:pPr marL="600710" lvl="1" indent="-200025"/>
            <a:r>
              <a:rPr lang="en-AU" sz="2049" dirty="0"/>
              <a:t>Create appropriate inputs into the MSDR Data Transition working group</a:t>
            </a:r>
          </a:p>
          <a:p>
            <a:pPr marL="600710" lvl="1" indent="-200025">
              <a:spcBef>
                <a:spcPts val="438"/>
              </a:spcBef>
            </a:pPr>
            <a:endParaRPr lang="en-AU" sz="2000" dirty="0">
              <a:cs typeface="Segoe UI Semilight"/>
            </a:endParaRPr>
          </a:p>
          <a:p>
            <a:pPr marL="199390" indent="-200025"/>
            <a:r>
              <a:rPr lang="en-AU" sz="2350" dirty="0">
                <a:cs typeface="Segoe UI Semilight"/>
              </a:rPr>
              <a:t>Questions:</a:t>
            </a:r>
          </a:p>
          <a:p>
            <a:pPr marL="600710" lvl="1" indent="-200025">
              <a:spcBef>
                <a:spcPts val="438"/>
              </a:spcBef>
            </a:pPr>
            <a:r>
              <a:rPr lang="en-AU" sz="2000" dirty="0">
                <a:cs typeface="Segoe UI Semilight"/>
              </a:rPr>
              <a:t>What level should this analysis be performed at for industry overview: CR transaction, notification, acknowledgement?</a:t>
            </a:r>
          </a:p>
          <a:p>
            <a:pPr marL="600710" lvl="1" indent="-200025">
              <a:spcBef>
                <a:spcPts val="438"/>
              </a:spcBef>
            </a:pPr>
            <a:r>
              <a:rPr lang="en-AU" sz="2000" dirty="0">
                <a:cs typeface="Segoe UI Semilight"/>
              </a:rPr>
              <a:t>Do MDPs intend to convert datastreams to register level as they convert metering data delivery to 5min for type 4, 4A and VicAMI meters?</a:t>
            </a:r>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10</a:t>
            </a:fld>
            <a:endParaRPr lang="en-AU" dirty="0"/>
          </a:p>
        </p:txBody>
      </p:sp>
    </p:spTree>
    <p:extLst>
      <p:ext uri="{BB962C8B-B14F-4D97-AF65-F5344CB8AC3E}">
        <p14:creationId xmlns:p14="http://schemas.microsoft.com/office/powerpoint/2010/main" val="2488765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9046158" cy="1310695"/>
          </a:xfrm>
        </p:spPr>
        <p:txBody>
          <a:bodyPr/>
          <a:lstStyle/>
          <a:p>
            <a:r>
              <a:rPr lang="fr-FR" dirty="0"/>
              <a:t>Scope</a:t>
            </a:r>
            <a:endParaRPr lang="en-AU" dirty="0">
              <a:solidFill>
                <a:srgbClr val="FF0000"/>
              </a:solidFill>
              <a:highlight>
                <a:srgbClr val="FFFF00"/>
              </a:highlight>
            </a:endParaRPr>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06546" y="1746504"/>
            <a:ext cx="10255425" cy="5358384"/>
          </a:xfrm>
        </p:spPr>
        <p:txBody>
          <a:bodyPr vert="horz" lIns="91440" tIns="45720" rIns="91440" bIns="45720" rtlCol="0" anchor="t">
            <a:normAutofit/>
          </a:bodyPr>
          <a:lstStyle/>
          <a:p>
            <a:r>
              <a:rPr lang="en-AU" sz="2049" dirty="0"/>
              <a:t>In-scope considerations:</a:t>
            </a:r>
          </a:p>
          <a:p>
            <a:pPr lvl="1"/>
            <a:r>
              <a:rPr lang="en-AU" sz="1698" dirty="0"/>
              <a:t>By 31 Aug 2021</a:t>
            </a:r>
          </a:p>
          <a:p>
            <a:pPr lvl="2"/>
            <a:r>
              <a:rPr lang="en-AU" sz="1400" dirty="0"/>
              <a:t>Convert type 1-3, subset type 4, type 7 and existing cross boundary datastreams to register level</a:t>
            </a:r>
          </a:p>
          <a:p>
            <a:pPr lvl="2"/>
            <a:r>
              <a:rPr lang="en-AU" sz="1400" dirty="0"/>
              <a:t>Update type 1-3, subset type 4, type 7 and existing cross boundary ReadTypeCodes to ‘A’, where required</a:t>
            </a:r>
          </a:p>
          <a:p>
            <a:pPr lvl="2"/>
            <a:r>
              <a:rPr lang="en-AU" sz="1400" dirty="0"/>
              <a:t>Create NCONUML and ‘new’ Cross boundary NMIs, Registers and Datastreams</a:t>
            </a:r>
          </a:p>
          <a:p>
            <a:pPr lvl="2"/>
            <a:r>
              <a:rPr lang="en-AU" sz="1400" dirty="0"/>
              <a:t>Update NMI Classification codes, where required</a:t>
            </a:r>
          </a:p>
          <a:p>
            <a:pPr lvl="2"/>
            <a:r>
              <a:rPr lang="en-AU" sz="1400" dirty="0"/>
              <a:t>Create/activate Basic meter 1st tier datastreams</a:t>
            </a:r>
          </a:p>
          <a:p>
            <a:pPr lvl="2"/>
            <a:r>
              <a:rPr lang="en-AU" sz="1400" dirty="0"/>
              <a:t>Update VIC TUoS datastreams from 1-4 to ‘N’</a:t>
            </a:r>
          </a:p>
          <a:p>
            <a:pPr lvl="1"/>
            <a:r>
              <a:rPr lang="en-AU" sz="1698" dirty="0"/>
              <a:t>By 30 Nov 2022</a:t>
            </a:r>
          </a:p>
          <a:p>
            <a:pPr lvl="2"/>
            <a:r>
              <a:rPr lang="en-AU" sz="1400" dirty="0"/>
              <a:t>Update new and replacement type 4, 4A and VIC AMI meter ReadTypeCodes to ‘A’, where applicable</a:t>
            </a:r>
          </a:p>
          <a:p>
            <a:endParaRPr lang="en-AU" sz="2102" dirty="0"/>
          </a:p>
          <a:p>
            <a:r>
              <a:rPr lang="en-AU" sz="2102" dirty="0"/>
              <a:t>Out-of-scope items:</a:t>
            </a:r>
          </a:p>
          <a:p>
            <a:pPr lvl="1"/>
            <a:r>
              <a:rPr lang="en-AU" sz="1700" dirty="0"/>
              <a:t>MSDR standing data updates</a:t>
            </a:r>
          </a:p>
          <a:p>
            <a:pPr lvl="1"/>
            <a:r>
              <a:rPr lang="en-AU" sz="1700" dirty="0"/>
              <a:t>Other standing data updates associated to:</a:t>
            </a:r>
          </a:p>
          <a:p>
            <a:pPr lvl="2"/>
            <a:r>
              <a:rPr lang="en-AU" sz="1349" dirty="0"/>
              <a:t>Market reform initiatives</a:t>
            </a:r>
          </a:p>
          <a:p>
            <a:pPr lvl="2"/>
            <a:r>
              <a:rPr lang="en-AU" sz="1349" dirty="0"/>
              <a:t>Non-market based initiatives</a:t>
            </a:r>
          </a:p>
          <a:p>
            <a:pPr lvl="3"/>
            <a:r>
              <a:rPr lang="en-AU" sz="1225" dirty="0"/>
              <a:t>E.g. Participant based activities/initiatives</a:t>
            </a:r>
          </a:p>
          <a:p>
            <a:pPr lvl="1"/>
            <a:endParaRPr lang="en-AU" sz="1751" dirty="0"/>
          </a:p>
          <a:p>
            <a:pPr lvl="1"/>
            <a:endParaRPr lang="en-AU" sz="1698" dirty="0"/>
          </a:p>
          <a:p>
            <a:pPr marL="0" indent="0">
              <a:buNone/>
            </a:pPr>
            <a:endParaRPr lang="en-AU" sz="2049"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11</a:t>
            </a:fld>
            <a:endParaRPr lang="en-AU" dirty="0"/>
          </a:p>
        </p:txBody>
      </p:sp>
    </p:spTree>
    <p:extLst>
      <p:ext uri="{BB962C8B-B14F-4D97-AF65-F5344CB8AC3E}">
        <p14:creationId xmlns:p14="http://schemas.microsoft.com/office/powerpoint/2010/main" val="2975514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EF05E-C16D-4ACC-90D8-F65C451C0D6C}"/>
              </a:ext>
            </a:extLst>
          </p:cNvPr>
          <p:cNvSpPr>
            <a:spLocks noGrp="1"/>
          </p:cNvSpPr>
          <p:nvPr>
            <p:ph type="title"/>
          </p:nvPr>
        </p:nvSpPr>
        <p:spPr/>
        <p:txBody>
          <a:bodyPr/>
          <a:lstStyle/>
          <a:p>
            <a:r>
              <a:rPr lang="en-AU" dirty="0"/>
              <a:t>Notes</a:t>
            </a:r>
          </a:p>
        </p:txBody>
      </p:sp>
      <p:sp>
        <p:nvSpPr>
          <p:cNvPr id="3" name="Content Placeholder 2">
            <a:extLst>
              <a:ext uri="{FF2B5EF4-FFF2-40B4-BE49-F238E27FC236}">
                <a16:creationId xmlns:a16="http://schemas.microsoft.com/office/drawing/2014/main" id="{E5817F0F-59F9-489C-9CC9-1D451AEC57F7}"/>
              </a:ext>
            </a:extLst>
          </p:cNvPr>
          <p:cNvSpPr>
            <a:spLocks noGrp="1"/>
          </p:cNvSpPr>
          <p:nvPr>
            <p:ph idx="1"/>
          </p:nvPr>
        </p:nvSpPr>
        <p:spPr>
          <a:xfrm>
            <a:off x="206546" y="1692770"/>
            <a:ext cx="10255425" cy="4796544"/>
          </a:xfrm>
        </p:spPr>
        <p:txBody>
          <a:bodyPr vert="horz" lIns="91440" tIns="45720" rIns="91440" bIns="45720" rtlCol="0" anchor="t">
            <a:noAutofit/>
          </a:bodyPr>
          <a:lstStyle/>
          <a:p>
            <a:pPr marL="200025" indent="-200025"/>
            <a:r>
              <a:rPr lang="en-US" sz="1700" dirty="0"/>
              <a:t>AEMO presented the </a:t>
            </a:r>
            <a:r>
              <a:rPr lang="en-US" sz="1700"/>
              <a:t>objectives </a:t>
            </a:r>
            <a:r>
              <a:rPr lang="en-US" sz="1700" dirty="0"/>
              <a:t>and approach of </a:t>
            </a:r>
            <a:r>
              <a:rPr lang="en-US" sz="1700"/>
              <a:t>its consolidated </a:t>
            </a:r>
            <a:r>
              <a:rPr lang="en-US" sz="1700" dirty="0"/>
              <a:t>industry transaction </a:t>
            </a:r>
            <a:r>
              <a:rPr lang="en-US" sz="1700"/>
              <a:t>volume analysis </a:t>
            </a:r>
            <a:r>
              <a:rPr lang="en-US" sz="1700" dirty="0"/>
              <a:t>relating to MTP activities</a:t>
            </a:r>
            <a:endParaRPr lang="en-US" sz="1700" dirty="0">
              <a:cs typeface="Segoe UI Semilight"/>
            </a:endParaRPr>
          </a:p>
          <a:p>
            <a:pPr marL="200025" indent="-200025"/>
            <a:r>
              <a:rPr lang="en-US" sz="1700" dirty="0"/>
              <a:t>AEMO presented the </a:t>
            </a:r>
            <a:r>
              <a:rPr lang="fr-FR" sz="1700" dirty="0"/>
              <a:t>MTP CATS transaction volume management</a:t>
            </a:r>
            <a:r>
              <a:rPr lang="en-US" sz="1700" dirty="0"/>
              <a:t> analysis in-scope and out-of-scope items </a:t>
            </a:r>
            <a:endParaRPr lang="en-US" sz="1700" dirty="0">
              <a:cs typeface="Segoe UI Semilight"/>
            </a:endParaRPr>
          </a:p>
          <a:p>
            <a:pPr marL="200025" indent="-200025"/>
            <a:r>
              <a:rPr lang="en-US" sz="1700" dirty="0"/>
              <a:t>In response to a participant question regarding the requirement to align </a:t>
            </a:r>
            <a:r>
              <a:rPr lang="en-US" sz="1700" err="1"/>
              <a:t>datastream</a:t>
            </a:r>
            <a:r>
              <a:rPr lang="en-US" sz="1700" dirty="0"/>
              <a:t> suffixes to register IDs, AEMO noted that </a:t>
            </a:r>
            <a:r>
              <a:rPr lang="en-US" sz="1700"/>
              <a:t>the related Metering ICF consultation </a:t>
            </a:r>
            <a:r>
              <a:rPr lang="en-US" sz="1700" dirty="0"/>
              <a:t>had now </a:t>
            </a:r>
            <a:r>
              <a:rPr lang="en-US" sz="1700"/>
              <a:t>closed and that </a:t>
            </a:r>
            <a:r>
              <a:rPr lang="en-US" sz="1700" dirty="0"/>
              <a:t>at a high–level, </a:t>
            </a:r>
            <a:r>
              <a:rPr lang="en-US" sz="1700"/>
              <a:t>the </a:t>
            </a:r>
            <a:r>
              <a:rPr lang="en-US" sz="1700" dirty="0"/>
              <a:t>obligation remains with a small variation. </a:t>
            </a:r>
            <a:endParaRPr lang="en-US" sz="1700" dirty="0">
              <a:cs typeface="Segoe UI Semilight"/>
            </a:endParaRPr>
          </a:p>
          <a:p>
            <a:pPr marL="200025" indent="-200025"/>
            <a:r>
              <a:rPr lang="en-US" sz="1700" dirty="0"/>
              <a:t>AEMO stated that the </a:t>
            </a:r>
            <a:r>
              <a:rPr lang="en-AU" sz="1700" dirty="0"/>
              <a:t>4th character of the ReadTypeCode identifies what interval length the meter is capable of reading, and noted that the applicable procedures had been consulted on as part of the MSDR consultation</a:t>
            </a:r>
            <a:endParaRPr lang="en-AU" sz="1700" dirty="0">
              <a:cs typeface="Segoe UI Semilight"/>
            </a:endParaRPr>
          </a:p>
          <a:p>
            <a:pPr marL="200025" indent="-200025"/>
            <a:r>
              <a:rPr lang="en-US" sz="1700" dirty="0"/>
              <a:t>AEMO noted it will confirm </a:t>
            </a:r>
            <a:r>
              <a:rPr lang="en-AU" sz="1700" dirty="0"/>
              <a:t>the requirements re ReadTypeCodes for Type 7 and Non-contestable Unmetered Loads</a:t>
            </a:r>
            <a:endParaRPr lang="en-AU" sz="1700">
              <a:cs typeface="Segoe UI Semilight"/>
            </a:endParaRPr>
          </a:p>
          <a:p>
            <a:pPr marL="200025" indent="-200025"/>
            <a:r>
              <a:rPr lang="en-US" sz="1700" b="1" dirty="0">
                <a:solidFill>
                  <a:srgbClr val="C00000"/>
                </a:solidFill>
              </a:rPr>
              <a:t>Action 10.1: </a:t>
            </a:r>
            <a:r>
              <a:rPr lang="en-AU" sz="1700" dirty="0"/>
              <a:t>AEMO to confirm the requirements re ReadTypeCodes for Type 7 and Non-contestable Unmetered Loads</a:t>
            </a:r>
            <a:endParaRPr lang="en-AU" sz="1700" dirty="0">
              <a:cs typeface="Segoe UI Semilight"/>
            </a:endParaRPr>
          </a:p>
          <a:p>
            <a:pPr marL="601345" lvl="1" indent="-200025">
              <a:spcBef>
                <a:spcPts val="438"/>
              </a:spcBef>
            </a:pPr>
            <a:r>
              <a:rPr lang="en-AU" sz="1350" dirty="0">
                <a:solidFill>
                  <a:srgbClr val="FF0000"/>
                </a:solidFill>
                <a:ea typeface="+mn-lt"/>
                <a:cs typeface="+mn-lt"/>
              </a:rPr>
              <a:t>AEMO Response</a:t>
            </a:r>
            <a:r>
              <a:rPr lang="en-AU" sz="1350" dirty="0">
                <a:ea typeface="+mn-lt"/>
                <a:cs typeface="+mn-lt"/>
              </a:rPr>
              <a:t> - Meter Read Type Code is not applicable to calculated meter types, hence, Type 7 and non-contestable unmetered loads are not included in this field.  Refer to MSATS Standing Data Review Draft Determination and Report page 44.</a:t>
            </a:r>
            <a:r>
              <a:rPr lang="en-AU" sz="1350" dirty="0">
                <a:solidFill>
                  <a:srgbClr val="222324"/>
                </a:solidFill>
                <a:cs typeface="Segoe UI Semilight"/>
              </a:rPr>
              <a:t> </a:t>
            </a:r>
          </a:p>
          <a:p>
            <a:pPr marL="200025" indent="-200025"/>
            <a:r>
              <a:rPr lang="en-US" sz="1700" b="1" dirty="0">
                <a:solidFill>
                  <a:srgbClr val="C00000"/>
                </a:solidFill>
              </a:rPr>
              <a:t>Action 10.2: </a:t>
            </a:r>
            <a:r>
              <a:rPr lang="en-AU" sz="1700" dirty="0"/>
              <a:t>AEMO to confirm the requirements re the updating of ReadTypeCodes to ‘A’ as the fourth character e.g. the successful reconfiguration of a meter to be able to support the measurement of 5min metering data or something else</a:t>
            </a:r>
            <a:endParaRPr lang="en-AU" sz="1700" dirty="0">
              <a:cs typeface="Segoe UI Semilight"/>
            </a:endParaRPr>
          </a:p>
          <a:p>
            <a:pPr marL="601345" lvl="1" indent="-200025">
              <a:spcBef>
                <a:spcPts val="438"/>
              </a:spcBef>
            </a:pPr>
            <a:r>
              <a:rPr lang="en-AU" sz="1350" dirty="0">
                <a:solidFill>
                  <a:srgbClr val="FF0000"/>
                </a:solidFill>
                <a:cs typeface="Segoe UI Semilight"/>
              </a:rPr>
              <a:t>AEMO Response</a:t>
            </a:r>
            <a:r>
              <a:rPr lang="en-AU" sz="1350" dirty="0">
                <a:cs typeface="Segoe UI Semilight"/>
              </a:rPr>
              <a:t> - </a:t>
            </a:r>
            <a:r>
              <a:rPr lang="en-AU" sz="1350" dirty="0">
                <a:ea typeface="+mn-lt"/>
                <a:cs typeface="+mn-lt"/>
              </a:rPr>
              <a:t>The Metering RTC should be set to ‘RWDA’ once the metering installation has been configured to measure and store 5-minute energy data.</a:t>
            </a:r>
            <a:endParaRPr lang="en-AU" sz="1350" dirty="0">
              <a:cs typeface="Segoe UI Semilight"/>
            </a:endParaRPr>
          </a:p>
          <a:p>
            <a:pPr marL="601345" lvl="1" indent="-200025"/>
            <a:endParaRPr lang="en-AU" sz="1700" dirty="0">
              <a:cs typeface="Segoe UI Semilight"/>
            </a:endParaRPr>
          </a:p>
        </p:txBody>
      </p:sp>
      <p:sp>
        <p:nvSpPr>
          <p:cNvPr id="4" name="Slide Number Placeholder 3">
            <a:extLst>
              <a:ext uri="{FF2B5EF4-FFF2-40B4-BE49-F238E27FC236}">
                <a16:creationId xmlns:a16="http://schemas.microsoft.com/office/drawing/2014/main" id="{F06992F6-8CAE-44B3-8299-2684E92E612D}"/>
              </a:ext>
            </a:extLst>
          </p:cNvPr>
          <p:cNvSpPr>
            <a:spLocks noGrp="1"/>
          </p:cNvSpPr>
          <p:nvPr>
            <p:ph type="sldNum" sz="quarter" idx="12"/>
          </p:nvPr>
        </p:nvSpPr>
        <p:spPr/>
        <p:txBody>
          <a:bodyPr/>
          <a:lstStyle/>
          <a:p>
            <a:fld id="{4EC81F68-4976-451A-B2E9-79BCBD2F70CC}" type="slidenum">
              <a:rPr lang="en-AU" smtClean="0"/>
              <a:t>12</a:t>
            </a:fld>
            <a:endParaRPr lang="en-AU" dirty="0"/>
          </a:p>
        </p:txBody>
      </p:sp>
    </p:spTree>
    <p:extLst>
      <p:ext uri="{BB962C8B-B14F-4D97-AF65-F5344CB8AC3E}">
        <p14:creationId xmlns:p14="http://schemas.microsoft.com/office/powerpoint/2010/main" val="3152204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9046158" cy="1310695"/>
          </a:xfrm>
        </p:spPr>
        <p:txBody>
          <a:bodyPr/>
          <a:lstStyle/>
          <a:p>
            <a:r>
              <a:rPr lang="fr-FR" dirty="0"/>
              <a:t>Required Participant Inputs</a:t>
            </a:r>
            <a:endParaRPr lang="en-AU" dirty="0">
              <a:solidFill>
                <a:srgbClr val="FF0000"/>
              </a:solidFill>
              <a:highlight>
                <a:srgbClr val="FFFF00"/>
              </a:highlight>
            </a:endParaRPr>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06546" y="1746504"/>
            <a:ext cx="10255425" cy="5358384"/>
          </a:xfrm>
        </p:spPr>
        <p:txBody>
          <a:bodyPr vert="horz" lIns="91440" tIns="45720" rIns="91440" bIns="45720" rtlCol="0" anchor="t">
            <a:normAutofit/>
          </a:bodyPr>
          <a:lstStyle/>
          <a:p>
            <a:endParaRPr lang="en-AU" sz="2102" dirty="0"/>
          </a:p>
          <a:p>
            <a:pPr lvl="1"/>
            <a:endParaRPr lang="en-AU" sz="1751" dirty="0"/>
          </a:p>
          <a:p>
            <a:pPr lvl="1"/>
            <a:endParaRPr lang="en-AU" sz="1698" dirty="0"/>
          </a:p>
          <a:p>
            <a:pPr marL="0" indent="0">
              <a:buNone/>
            </a:pPr>
            <a:endParaRPr lang="en-AU" sz="2049"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13</a:t>
            </a:fld>
            <a:endParaRPr lang="en-AU" dirty="0"/>
          </a:p>
        </p:txBody>
      </p:sp>
      <p:graphicFrame>
        <p:nvGraphicFramePr>
          <p:cNvPr id="5" name="Table 5">
            <a:extLst>
              <a:ext uri="{FF2B5EF4-FFF2-40B4-BE49-F238E27FC236}">
                <a16:creationId xmlns:a16="http://schemas.microsoft.com/office/drawing/2014/main" id="{188BC983-7A70-437D-9AC6-F04A8E747950}"/>
              </a:ext>
            </a:extLst>
          </p:cNvPr>
          <p:cNvGraphicFramePr>
            <a:graphicFrameLocks noGrp="1"/>
          </p:cNvGraphicFramePr>
          <p:nvPr>
            <p:extLst>
              <p:ext uri="{D42A27DB-BD31-4B8C-83A1-F6EECF244321}">
                <p14:modId xmlns:p14="http://schemas.microsoft.com/office/powerpoint/2010/main" val="2761596142"/>
              </p:ext>
            </p:extLst>
          </p:nvPr>
        </p:nvGraphicFramePr>
        <p:xfrm>
          <a:off x="229842" y="1640472"/>
          <a:ext cx="10186645" cy="4692650"/>
        </p:xfrm>
        <a:graphic>
          <a:graphicData uri="http://schemas.openxmlformats.org/drawingml/2006/table">
            <a:tbl>
              <a:tblPr firstRow="1" bandRow="1">
                <a:tableStyleId>{5C22544A-7EE6-4342-B048-85BDC9FD1C3A}</a:tableStyleId>
              </a:tblPr>
              <a:tblGrid>
                <a:gridCol w="4473697">
                  <a:extLst>
                    <a:ext uri="{9D8B030D-6E8A-4147-A177-3AD203B41FA5}">
                      <a16:colId xmlns:a16="http://schemas.microsoft.com/office/drawing/2014/main" val="1895177369"/>
                    </a:ext>
                  </a:extLst>
                </a:gridCol>
                <a:gridCol w="2205868">
                  <a:extLst>
                    <a:ext uri="{9D8B030D-6E8A-4147-A177-3AD203B41FA5}">
                      <a16:colId xmlns:a16="http://schemas.microsoft.com/office/drawing/2014/main" val="3700460494"/>
                    </a:ext>
                  </a:extLst>
                </a:gridCol>
                <a:gridCol w="3507080">
                  <a:extLst>
                    <a:ext uri="{9D8B030D-6E8A-4147-A177-3AD203B41FA5}">
                      <a16:colId xmlns:a16="http://schemas.microsoft.com/office/drawing/2014/main" val="2237998605"/>
                    </a:ext>
                  </a:extLst>
                </a:gridCol>
              </a:tblGrid>
              <a:tr h="370840">
                <a:tc>
                  <a:txBody>
                    <a:bodyPr/>
                    <a:lstStyle/>
                    <a:p>
                      <a:r>
                        <a:rPr lang="en-AU" dirty="0"/>
                        <a:t>In-scope Item</a:t>
                      </a:r>
                    </a:p>
                  </a:txBody>
                  <a:tcPr/>
                </a:tc>
                <a:tc>
                  <a:txBody>
                    <a:bodyPr/>
                    <a:lstStyle/>
                    <a:p>
                      <a:r>
                        <a:rPr lang="en-AU" dirty="0"/>
                        <a:t>Inputs Currently Being Received</a:t>
                      </a:r>
                    </a:p>
                  </a:txBody>
                  <a:tcPr/>
                </a:tc>
                <a:tc>
                  <a:txBody>
                    <a:bodyPr/>
                    <a:lstStyle/>
                    <a:p>
                      <a:r>
                        <a:rPr lang="en-AU" dirty="0"/>
                        <a:t>Additional Inputs Required</a:t>
                      </a:r>
                    </a:p>
                  </a:txBody>
                  <a:tcPr/>
                </a:tc>
                <a:extLst>
                  <a:ext uri="{0D108BD9-81ED-4DB2-BD59-A6C34878D82A}">
                    <a16:rowId xmlns:a16="http://schemas.microsoft.com/office/drawing/2014/main" val="2028360171"/>
                  </a:ext>
                </a:extLst>
              </a:tr>
              <a:tr h="370840">
                <a:tc>
                  <a:txBody>
                    <a:bodyPr/>
                    <a:lstStyle/>
                    <a:p>
                      <a:r>
                        <a:rPr lang="en-AU" sz="1400" dirty="0"/>
                        <a:t>Convert type 1-3, subset type 4, type 7 and existing cross boundary datastreams to register level</a:t>
                      </a:r>
                    </a:p>
                  </a:txBody>
                  <a:tcPr/>
                </a:tc>
                <a:tc>
                  <a:txBody>
                    <a:bodyPr/>
                    <a:lstStyle/>
                    <a:p>
                      <a:endParaRPr lang="en-AU" sz="1400" dirty="0"/>
                    </a:p>
                  </a:txBody>
                  <a:tcPr/>
                </a:tc>
                <a:tc>
                  <a:txBody>
                    <a:bodyPr/>
                    <a:lstStyle/>
                    <a:p>
                      <a:r>
                        <a:rPr lang="en-AU" sz="1400" dirty="0"/>
                        <a:t>MDP conversion plans for Type 1-3, subset type 4, type 7 and existing cross boundary datastreams to register level</a:t>
                      </a:r>
                    </a:p>
                    <a:p>
                      <a:endParaRPr lang="en-AU" sz="1400" dirty="0"/>
                    </a:p>
                  </a:txBody>
                  <a:tcPr/>
                </a:tc>
                <a:extLst>
                  <a:ext uri="{0D108BD9-81ED-4DB2-BD59-A6C34878D82A}">
                    <a16:rowId xmlns:a16="http://schemas.microsoft.com/office/drawing/2014/main" val="2366308665"/>
                  </a:ext>
                </a:extLst>
              </a:tr>
              <a:tr h="370840">
                <a:tc>
                  <a:txBody>
                    <a:bodyPr/>
                    <a:lstStyle/>
                    <a:p>
                      <a:r>
                        <a:rPr lang="en-AU" sz="1400" dirty="0"/>
                        <a:t>Update type 1-3, subset type 4, type 7 and existing cross boundary ReadTypeCodes to ‘A’, where required</a:t>
                      </a:r>
                    </a:p>
                  </a:txBody>
                  <a:tcPr/>
                </a:tc>
                <a:tc>
                  <a:txBody>
                    <a:bodyPr/>
                    <a:lstStyle/>
                    <a:p>
                      <a:r>
                        <a:rPr lang="en-AU" sz="1400" dirty="0"/>
                        <a:t>MP Type 1-3 reconfiguration plans</a:t>
                      </a:r>
                    </a:p>
                  </a:txBody>
                  <a:tcPr/>
                </a:tc>
                <a:tc>
                  <a:txBody>
                    <a:bodyPr/>
                    <a:lstStyle/>
                    <a:p>
                      <a:r>
                        <a:rPr lang="en-AU" sz="1400" dirty="0"/>
                        <a:t>MP Reconfiguration plans to also include subset type 4, type 7 and existing cross boundary</a:t>
                      </a:r>
                    </a:p>
                  </a:txBody>
                  <a:tcPr/>
                </a:tc>
                <a:extLst>
                  <a:ext uri="{0D108BD9-81ED-4DB2-BD59-A6C34878D82A}">
                    <a16:rowId xmlns:a16="http://schemas.microsoft.com/office/drawing/2014/main" val="236711640"/>
                  </a:ext>
                </a:extLst>
              </a:tr>
              <a:tr h="370840">
                <a:tc>
                  <a:txBody>
                    <a:bodyPr/>
                    <a:lstStyle/>
                    <a:p>
                      <a:r>
                        <a:rPr lang="en-AU" sz="1400" dirty="0"/>
                        <a:t>Create NCONUML and ‘new’ Cross boundary NMIs, Registers and Datastreams</a:t>
                      </a:r>
                    </a:p>
                  </a:txBody>
                  <a:tcPr/>
                </a:tc>
                <a:tc>
                  <a:txBody>
                    <a:bodyPr/>
                    <a:lstStyle/>
                    <a:p>
                      <a:endParaRPr lang="en-AU" sz="1400" dirty="0"/>
                    </a:p>
                  </a:txBody>
                  <a:tcPr/>
                </a:tc>
                <a:tc>
                  <a:txBody>
                    <a:bodyPr/>
                    <a:lstStyle/>
                    <a:p>
                      <a:r>
                        <a:rPr lang="en-AU" sz="1400" dirty="0"/>
                        <a:t>LNSP NCONUML and cross boundary NMI creation plans</a:t>
                      </a:r>
                    </a:p>
                  </a:txBody>
                  <a:tcPr/>
                </a:tc>
                <a:extLst>
                  <a:ext uri="{0D108BD9-81ED-4DB2-BD59-A6C34878D82A}">
                    <a16:rowId xmlns:a16="http://schemas.microsoft.com/office/drawing/2014/main" val="3448069930"/>
                  </a:ext>
                </a:extLst>
              </a:tr>
              <a:tr h="370840">
                <a:tc>
                  <a:txBody>
                    <a:bodyPr/>
                    <a:lstStyle/>
                    <a:p>
                      <a:r>
                        <a:rPr lang="en-AU" sz="1400" dirty="0"/>
                        <a:t>Update NMI Classification codes, where required</a:t>
                      </a:r>
                    </a:p>
                  </a:txBody>
                  <a:tcPr/>
                </a:tc>
                <a:tc>
                  <a:txBody>
                    <a:bodyPr/>
                    <a:lstStyle/>
                    <a:p>
                      <a:endParaRPr lang="en-AU" sz="1400" dirty="0"/>
                    </a:p>
                  </a:txBody>
                  <a:tcPr/>
                </a:tc>
                <a:tc>
                  <a:txBody>
                    <a:bodyPr/>
                    <a:lstStyle/>
                    <a:p>
                      <a:r>
                        <a:rPr lang="en-AU" sz="1400" dirty="0"/>
                        <a:t>TBD</a:t>
                      </a:r>
                    </a:p>
                  </a:txBody>
                  <a:tcPr/>
                </a:tc>
                <a:extLst>
                  <a:ext uri="{0D108BD9-81ED-4DB2-BD59-A6C34878D82A}">
                    <a16:rowId xmlns:a16="http://schemas.microsoft.com/office/drawing/2014/main" val="1476073003"/>
                  </a:ext>
                </a:extLst>
              </a:tr>
              <a:tr h="370840">
                <a:tc>
                  <a:txBody>
                    <a:bodyPr/>
                    <a:lstStyle/>
                    <a:p>
                      <a:r>
                        <a:rPr lang="en-AU" sz="1400" dirty="0"/>
                        <a:t>Create/activate basic meter 1st tier datastreams</a:t>
                      </a:r>
                    </a:p>
                  </a:txBody>
                  <a:tcPr/>
                </a:tc>
                <a:tc>
                  <a:txBody>
                    <a:bodyPr/>
                    <a:lstStyle/>
                    <a:p>
                      <a:r>
                        <a:rPr lang="en-AU" sz="1400" dirty="0"/>
                        <a:t>Participant information as requested</a:t>
                      </a:r>
                    </a:p>
                  </a:txBody>
                  <a:tcPr/>
                </a:tc>
                <a:tc>
                  <a:txBody>
                    <a:bodyPr/>
                    <a:lstStyle/>
                    <a:p>
                      <a:endParaRPr lang="en-AU" sz="1400" dirty="0"/>
                    </a:p>
                  </a:txBody>
                  <a:tcPr/>
                </a:tc>
                <a:extLst>
                  <a:ext uri="{0D108BD9-81ED-4DB2-BD59-A6C34878D82A}">
                    <a16:rowId xmlns:a16="http://schemas.microsoft.com/office/drawing/2014/main" val="76118663"/>
                  </a:ext>
                </a:extLst>
              </a:tr>
              <a:tr h="370840">
                <a:tc>
                  <a:txBody>
                    <a:bodyPr/>
                    <a:lstStyle/>
                    <a:p>
                      <a:r>
                        <a:rPr lang="en-AU" sz="1400" dirty="0"/>
                        <a:t>Update VIC TUoS datastreams from 1-4 to ‘N’</a:t>
                      </a:r>
                    </a:p>
                  </a:txBody>
                  <a:tcPr/>
                </a:tc>
                <a:tc>
                  <a:txBody>
                    <a:bodyPr/>
                    <a:lstStyle/>
                    <a:p>
                      <a:r>
                        <a:rPr lang="en-AU" sz="1400" dirty="0"/>
                        <a:t>MDP Type 4, 4A and VIC AMI rollout plans</a:t>
                      </a:r>
                    </a:p>
                  </a:txBody>
                  <a:tcPr/>
                </a:tc>
                <a:tc>
                  <a:txBody>
                    <a:bodyPr/>
                    <a:lstStyle/>
                    <a:p>
                      <a:endParaRPr lang="en-AU" sz="1400" dirty="0"/>
                    </a:p>
                  </a:txBody>
                  <a:tcPr/>
                </a:tc>
                <a:extLst>
                  <a:ext uri="{0D108BD9-81ED-4DB2-BD59-A6C34878D82A}">
                    <a16:rowId xmlns:a16="http://schemas.microsoft.com/office/drawing/2014/main" val="2562164451"/>
                  </a:ext>
                </a:extLst>
              </a:tr>
              <a:tr h="370840">
                <a:tc>
                  <a:txBody>
                    <a:bodyPr/>
                    <a:lstStyle/>
                    <a:p>
                      <a:r>
                        <a:rPr lang="en-AU" sz="1400" dirty="0"/>
                        <a:t>Update new and replacement type 4, 4A and VIC AMI meter ReadTypeCodes to ‘A’, where applicable</a:t>
                      </a:r>
                    </a:p>
                  </a:txBody>
                  <a:tcPr/>
                </a:tc>
                <a:tc>
                  <a:txBody>
                    <a:bodyPr/>
                    <a:lstStyle/>
                    <a:p>
                      <a:r>
                        <a:rPr lang="en-AU" sz="1400" dirty="0"/>
                        <a:t>MDP Type 4, 4A and VIC AMI rollout plans</a:t>
                      </a:r>
                    </a:p>
                  </a:txBody>
                  <a:tcPr/>
                </a:tc>
                <a:tc>
                  <a:txBody>
                    <a:bodyPr/>
                    <a:lstStyle/>
                    <a:p>
                      <a:endParaRPr lang="en-AU" sz="1400" dirty="0"/>
                    </a:p>
                  </a:txBody>
                  <a:tcPr/>
                </a:tc>
                <a:extLst>
                  <a:ext uri="{0D108BD9-81ED-4DB2-BD59-A6C34878D82A}">
                    <a16:rowId xmlns:a16="http://schemas.microsoft.com/office/drawing/2014/main" val="3183090876"/>
                  </a:ext>
                </a:extLst>
              </a:tr>
            </a:tbl>
          </a:graphicData>
        </a:graphic>
      </p:graphicFrame>
    </p:spTree>
    <p:extLst>
      <p:ext uri="{BB962C8B-B14F-4D97-AF65-F5344CB8AC3E}">
        <p14:creationId xmlns:p14="http://schemas.microsoft.com/office/powerpoint/2010/main" val="3910548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EF05E-C16D-4ACC-90D8-F65C451C0D6C}"/>
              </a:ext>
            </a:extLst>
          </p:cNvPr>
          <p:cNvSpPr>
            <a:spLocks noGrp="1"/>
          </p:cNvSpPr>
          <p:nvPr>
            <p:ph type="title"/>
          </p:nvPr>
        </p:nvSpPr>
        <p:spPr/>
        <p:txBody>
          <a:bodyPr/>
          <a:lstStyle/>
          <a:p>
            <a:r>
              <a:rPr lang="en-AU" dirty="0"/>
              <a:t>Notes</a:t>
            </a:r>
          </a:p>
        </p:txBody>
      </p:sp>
      <p:sp>
        <p:nvSpPr>
          <p:cNvPr id="3" name="Content Placeholder 2">
            <a:extLst>
              <a:ext uri="{FF2B5EF4-FFF2-40B4-BE49-F238E27FC236}">
                <a16:creationId xmlns:a16="http://schemas.microsoft.com/office/drawing/2014/main" id="{E5817F0F-59F9-489C-9CC9-1D451AEC57F7}"/>
              </a:ext>
            </a:extLst>
          </p:cNvPr>
          <p:cNvSpPr>
            <a:spLocks noGrp="1"/>
          </p:cNvSpPr>
          <p:nvPr>
            <p:ph idx="1"/>
          </p:nvPr>
        </p:nvSpPr>
        <p:spPr>
          <a:xfrm>
            <a:off x="213491" y="1589614"/>
            <a:ext cx="10262381" cy="5756281"/>
          </a:xfrm>
        </p:spPr>
        <p:txBody>
          <a:bodyPr vert="horz" lIns="91440" tIns="45720" rIns="91440" bIns="45720" rtlCol="0" anchor="t">
            <a:noAutofit/>
          </a:bodyPr>
          <a:lstStyle/>
          <a:p>
            <a:pPr marL="200025" indent="-200025"/>
            <a:r>
              <a:rPr lang="en-AU" sz="1600" dirty="0"/>
              <a:t>AEMO presented the required participant inputs for AEMO to perform the required analysis.</a:t>
            </a:r>
            <a:endParaRPr lang="en-AU" sz="1600" dirty="0">
              <a:cs typeface="Segoe UI Semilight"/>
            </a:endParaRPr>
          </a:p>
          <a:p>
            <a:pPr marL="200025" indent="-200025"/>
            <a:r>
              <a:rPr lang="en-AU" sz="1600" dirty="0"/>
              <a:t>In response to a participant comment, AEMO agreed that inputs from the MSDR data transition working group will be progressively shared with the TFG and RWG</a:t>
            </a:r>
            <a:endParaRPr lang="en-AU" sz="1600" dirty="0">
              <a:cs typeface="Segoe UI Semilight"/>
            </a:endParaRPr>
          </a:p>
          <a:p>
            <a:pPr marL="200025" indent="-200025"/>
            <a:r>
              <a:rPr lang="en-AU" sz="1600" dirty="0"/>
              <a:t>AEMO noted that the MSDR data transition working group is expected to convene in February or March 2021, where more holistic transitional activities will be discussed. </a:t>
            </a:r>
            <a:endParaRPr lang="en-AU" sz="1600" dirty="0">
              <a:cs typeface="Segoe UI Semilight"/>
            </a:endParaRPr>
          </a:p>
          <a:p>
            <a:pPr marL="200025" indent="-200025"/>
            <a:r>
              <a:rPr lang="en-AU" sz="1600" dirty="0"/>
              <a:t>A discussion took place on the merits of DNSPs providing with AEMO their NCONUML NMI creation plans, with one participant noting that DNSPs are currently engaging with LRs to consider CR volumes, while another participant noted that having an industry perspective will allow AEMO and participants to better assess industry risk. </a:t>
            </a:r>
            <a:endParaRPr lang="en-AU" sz="1600" dirty="0">
              <a:cs typeface="Segoe UI Semilight"/>
            </a:endParaRPr>
          </a:p>
          <a:p>
            <a:pPr marL="200025" indent="-200025"/>
            <a:r>
              <a:rPr lang="en-AU" sz="1600" dirty="0"/>
              <a:t>In response to a participant query, AEMO noted that it will confirm how Participant requests for increases in MSATS daily transaction limits may be best managed and shared with other Industry Participants</a:t>
            </a:r>
            <a:endParaRPr lang="en-AU" sz="1600" dirty="0">
              <a:cs typeface="Segoe UI Semilight"/>
            </a:endParaRPr>
          </a:p>
          <a:p>
            <a:pPr marL="200025" indent="-200025"/>
            <a:r>
              <a:rPr lang="en-US" sz="1600" b="1" dirty="0">
                <a:solidFill>
                  <a:srgbClr val="C00000"/>
                </a:solidFill>
              </a:rPr>
              <a:t>Action 10.6: </a:t>
            </a:r>
            <a:r>
              <a:rPr lang="en-AU" sz="1600" dirty="0"/>
              <a:t>TFG members to advise AEMO of any concerns with the provisioning of additional information, as required, to support key inputs into the industry level CATS CR volume analysis e.g. MDP type 1-3 </a:t>
            </a:r>
            <a:r>
              <a:rPr lang="en-AU" sz="1600" dirty="0" err="1"/>
              <a:t>datastream</a:t>
            </a:r>
            <a:r>
              <a:rPr lang="en-AU" sz="1600" dirty="0"/>
              <a:t> conversion to register level plans and NCONUML and cross boundary NMI creation plans</a:t>
            </a:r>
            <a:endParaRPr lang="en-US" sz="1600" b="1" dirty="0">
              <a:cs typeface="Segoe UI Semilight"/>
            </a:endParaRPr>
          </a:p>
          <a:p>
            <a:pPr marL="601345" lvl="1" indent="-200025">
              <a:spcBef>
                <a:spcPts val="438"/>
              </a:spcBef>
            </a:pPr>
            <a:r>
              <a:rPr lang="en-US" sz="1250" dirty="0">
                <a:solidFill>
                  <a:srgbClr val="FF0000"/>
                </a:solidFill>
                <a:cs typeface="Segoe UI Semilight"/>
              </a:rPr>
              <a:t>TFG Response - </a:t>
            </a:r>
            <a:r>
              <a:rPr lang="en-US" sz="1250" dirty="0">
                <a:ea typeface="+mn-lt"/>
                <a:cs typeface="+mn-lt"/>
              </a:rPr>
              <a:t>No concerns were raised by responding Participants.</a:t>
            </a:r>
            <a:endParaRPr lang="en-AU" sz="1250" dirty="0">
              <a:solidFill>
                <a:srgbClr val="FF0000"/>
              </a:solidFill>
              <a:cs typeface="Segoe UI Semilight"/>
            </a:endParaRPr>
          </a:p>
          <a:p>
            <a:pPr marL="200025" indent="-200025"/>
            <a:r>
              <a:rPr lang="en-US" sz="1600" b="1" dirty="0">
                <a:solidFill>
                  <a:srgbClr val="C00000"/>
                </a:solidFill>
              </a:rPr>
              <a:t>Action 10.7: </a:t>
            </a:r>
            <a:r>
              <a:rPr lang="en-AU" sz="1600" dirty="0"/>
              <a:t>TFG to provide their views around the inclusion or exclusion of NCONUML CRs in the AEMO CATS CR volume analysis, noting that if these CRs are excluded then Participants would need to compile their own aggregated view of potential 5MS/GS volumes</a:t>
            </a:r>
            <a:endParaRPr lang="en-AU" sz="1600" dirty="0">
              <a:cs typeface="Segoe UI Semilight"/>
            </a:endParaRPr>
          </a:p>
          <a:p>
            <a:pPr marL="601345" lvl="1" indent="-200025">
              <a:spcBef>
                <a:spcPts val="438"/>
              </a:spcBef>
            </a:pPr>
            <a:r>
              <a:rPr lang="en-US" sz="1250" dirty="0">
                <a:solidFill>
                  <a:srgbClr val="FF0000"/>
                </a:solidFill>
                <a:ea typeface="+mn-lt"/>
                <a:cs typeface="+mn-lt"/>
              </a:rPr>
              <a:t>TFG Response</a:t>
            </a:r>
            <a:r>
              <a:rPr lang="en-US" sz="1250" dirty="0">
                <a:ea typeface="+mn-lt"/>
                <a:cs typeface="+mn-lt"/>
              </a:rPr>
              <a:t> - Multiple respondents preferred the inclusion of NCONUML transaction volumes into AEMO’s analysis. Two Participants did however suggest that NCONUML volumes should be shown as separate types on the volumes graphs, to differentiate for Participants who are not impacted.</a:t>
            </a:r>
            <a:endParaRPr lang="en-US" sz="1250" dirty="0">
              <a:cs typeface="Segoe UI Semilight"/>
            </a:endParaRPr>
          </a:p>
          <a:p>
            <a:pPr marL="200025" indent="-200025"/>
            <a:r>
              <a:rPr lang="en-US" sz="1600" b="1" dirty="0">
                <a:solidFill>
                  <a:srgbClr val="C00000"/>
                </a:solidFill>
              </a:rPr>
              <a:t>Action 10.8: </a:t>
            </a:r>
            <a:r>
              <a:rPr lang="en-AU" sz="1600" dirty="0">
                <a:ea typeface="Calibri" panose="020F0502020204030204" pitchFamily="34" charset="0"/>
              </a:rPr>
              <a:t>AEMO to communicate how Participant requests for increases in MSATS daily transaction limits may be best managed and shared with other Industry Participants</a:t>
            </a:r>
            <a:endParaRPr lang="en-AU" sz="1600" dirty="0">
              <a:ea typeface="Calibri" panose="020F0502020204030204" pitchFamily="34" charset="0"/>
              <a:cs typeface="Segoe UI Semilight"/>
            </a:endParaRPr>
          </a:p>
          <a:p>
            <a:pPr marL="200025" indent="-200025"/>
            <a:endParaRPr lang="en-AU" sz="1600" dirty="0">
              <a:cs typeface="Segoe UI Semilight"/>
            </a:endParaRPr>
          </a:p>
          <a:p>
            <a:pPr marL="200025" indent="-200025"/>
            <a:endParaRPr lang="en-AU" sz="1600" dirty="0">
              <a:cs typeface="Segoe UI Semilight"/>
            </a:endParaRPr>
          </a:p>
          <a:p>
            <a:pPr marL="200025" indent="-200025"/>
            <a:endParaRPr lang="en-AU" sz="1600" dirty="0">
              <a:cs typeface="Segoe UI Semilight"/>
            </a:endParaRPr>
          </a:p>
        </p:txBody>
      </p:sp>
      <p:sp>
        <p:nvSpPr>
          <p:cNvPr id="4" name="Slide Number Placeholder 3">
            <a:extLst>
              <a:ext uri="{FF2B5EF4-FFF2-40B4-BE49-F238E27FC236}">
                <a16:creationId xmlns:a16="http://schemas.microsoft.com/office/drawing/2014/main" id="{F06992F6-8CAE-44B3-8299-2684E92E612D}"/>
              </a:ext>
            </a:extLst>
          </p:cNvPr>
          <p:cNvSpPr>
            <a:spLocks noGrp="1"/>
          </p:cNvSpPr>
          <p:nvPr>
            <p:ph type="sldNum" sz="quarter" idx="12"/>
          </p:nvPr>
        </p:nvSpPr>
        <p:spPr/>
        <p:txBody>
          <a:bodyPr/>
          <a:lstStyle/>
          <a:p>
            <a:fld id="{4EC81F68-4976-451A-B2E9-79BCBD2F70CC}" type="slidenum">
              <a:rPr lang="en-AU" smtClean="0"/>
              <a:t>14</a:t>
            </a:fld>
            <a:endParaRPr lang="en-AU" dirty="0"/>
          </a:p>
        </p:txBody>
      </p:sp>
      <p:sp>
        <p:nvSpPr>
          <p:cNvPr id="16" name="TextBox 15">
            <a:extLst>
              <a:ext uri="{FF2B5EF4-FFF2-40B4-BE49-F238E27FC236}">
                <a16:creationId xmlns:a16="http://schemas.microsoft.com/office/drawing/2014/main" id="{F3ADDB3C-F1EB-4D7F-9B66-CFE162ECFCAD}"/>
              </a:ext>
            </a:extLst>
          </p:cNvPr>
          <p:cNvSpPr txBox="1"/>
          <p:nvPr/>
        </p:nvSpPr>
        <p:spPr>
          <a:xfrm>
            <a:off x="3974306" y="3551237"/>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Tree>
    <p:extLst>
      <p:ext uri="{BB962C8B-B14F-4D97-AF65-F5344CB8AC3E}">
        <p14:creationId xmlns:p14="http://schemas.microsoft.com/office/powerpoint/2010/main" val="3140679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9046158" cy="1310695"/>
          </a:xfrm>
        </p:spPr>
        <p:txBody>
          <a:bodyPr/>
          <a:lstStyle/>
          <a:p>
            <a:r>
              <a:rPr lang="fr-FR" dirty="0"/>
              <a:t>MTP CATS transaction volume management</a:t>
            </a:r>
            <a:endParaRPr lang="en-AU" dirty="0">
              <a:solidFill>
                <a:srgbClr val="FF0000"/>
              </a:solidFill>
              <a:highlight>
                <a:srgbClr val="FFFF00"/>
              </a:highlight>
            </a:endParaRPr>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06546" y="1746504"/>
            <a:ext cx="10255425" cy="5358384"/>
          </a:xfrm>
        </p:spPr>
        <p:txBody>
          <a:bodyPr vert="horz" lIns="91440" tIns="45720" rIns="91440" bIns="45720" rtlCol="0" anchor="t">
            <a:normAutofit lnSpcReduction="10000"/>
          </a:bodyPr>
          <a:lstStyle/>
          <a:p>
            <a:pPr marL="200025" indent="-200025"/>
            <a:r>
              <a:rPr lang="en-AU" sz="2400" dirty="0"/>
              <a:t>Graphs have been updated</a:t>
            </a:r>
            <a:endParaRPr lang="en-US" dirty="0"/>
          </a:p>
          <a:p>
            <a:pPr marL="601345" lvl="1" indent="-200025"/>
            <a:r>
              <a:rPr lang="en-AU" sz="2000" dirty="0"/>
              <a:t>A large number of Basic meter datastream updates were completed in October</a:t>
            </a:r>
            <a:endParaRPr lang="en-AU" sz="2000" dirty="0">
              <a:cs typeface="Segoe UI Semilight"/>
            </a:endParaRPr>
          </a:p>
          <a:p>
            <a:pPr marL="601345" lvl="1" indent="-200025"/>
            <a:r>
              <a:rPr lang="en-AU" sz="2000" dirty="0"/>
              <a:t>Due to variable notification per Change Request we have removed notification assumptions graphs (emphasis at the transaction level)</a:t>
            </a:r>
            <a:endParaRPr lang="en-AU" sz="2000" dirty="0">
              <a:cs typeface="Segoe UI Semilight"/>
            </a:endParaRPr>
          </a:p>
          <a:p>
            <a:pPr marL="601345" lvl="1" indent="-200025"/>
            <a:endParaRPr lang="en-AU" sz="2000" dirty="0">
              <a:cs typeface="Segoe UI Semilight"/>
            </a:endParaRPr>
          </a:p>
          <a:p>
            <a:pPr marL="200025" indent="-200025"/>
            <a:r>
              <a:rPr lang="en-AU" sz="2400" dirty="0"/>
              <a:t>Participant will need to conduct impact assessments</a:t>
            </a:r>
            <a:endParaRPr lang="en-AU" sz="2400" dirty="0">
              <a:cs typeface="Segoe UI Semilight"/>
            </a:endParaRPr>
          </a:p>
          <a:p>
            <a:pPr marL="601345" lvl="1" indent="-200025"/>
            <a:r>
              <a:rPr lang="en-AU" sz="2000" dirty="0"/>
              <a:t>What do you need and from who?</a:t>
            </a:r>
            <a:endParaRPr lang="en-AU" sz="2000" dirty="0">
              <a:cs typeface="Segoe UI Semilight"/>
            </a:endParaRPr>
          </a:p>
          <a:p>
            <a:pPr marL="601345" lvl="1" indent="-200025"/>
            <a:endParaRPr lang="en-AU" sz="2400" dirty="0">
              <a:cs typeface="Segoe UI Semilight"/>
            </a:endParaRPr>
          </a:p>
          <a:p>
            <a:pPr marL="200025" indent="-200025"/>
            <a:r>
              <a:rPr lang="en-AU" sz="2400" dirty="0"/>
              <a:t>Other considerations</a:t>
            </a:r>
            <a:endParaRPr lang="en-AU" sz="2400" dirty="0">
              <a:cs typeface="Segoe UI Semilight"/>
            </a:endParaRPr>
          </a:p>
          <a:p>
            <a:pPr marL="601345" lvl="1" indent="-200025"/>
            <a:r>
              <a:rPr lang="en-AU" sz="2000" dirty="0"/>
              <a:t>MSDR – Proposed updated required as part of the review.</a:t>
            </a:r>
            <a:endParaRPr lang="en-AU" sz="2000" dirty="0">
              <a:cs typeface="Segoe UI Semilight"/>
            </a:endParaRPr>
          </a:p>
          <a:p>
            <a:pPr marL="1002030" lvl="2" indent="-200025"/>
            <a:r>
              <a:rPr lang="en-AU" sz="1800" dirty="0"/>
              <a:t>Focus group commencing early next year</a:t>
            </a:r>
            <a:endParaRPr lang="en-AU" sz="1800" dirty="0">
              <a:cs typeface="Segoe UI Semilight"/>
            </a:endParaRPr>
          </a:p>
          <a:p>
            <a:pPr marL="1002030" lvl="2" indent="-200025"/>
            <a:r>
              <a:rPr lang="en-AU" sz="1800" dirty="0"/>
              <a:t>How will MTP activities be considered as part of this focus group</a:t>
            </a:r>
            <a:endParaRPr lang="en-AU" sz="1800" dirty="0">
              <a:cs typeface="Segoe UI Semilight"/>
            </a:endParaRPr>
          </a:p>
          <a:p>
            <a:pPr marL="1002030" lvl="2" indent="-200025"/>
            <a:r>
              <a:rPr lang="en-AU" sz="1800" dirty="0"/>
              <a:t>Additional Change Request daily limits</a:t>
            </a:r>
            <a:endParaRPr lang="en-AU" sz="1800" dirty="0">
              <a:cs typeface="Segoe UI Semilight"/>
            </a:endParaRPr>
          </a:p>
          <a:p>
            <a:pPr marL="1002030" lvl="2" indent="-200025"/>
            <a:endParaRPr lang="en-AU" sz="2400" dirty="0">
              <a:cs typeface="Segoe UI Semilight"/>
            </a:endParaRPr>
          </a:p>
          <a:p>
            <a:pPr marL="200025" indent="-200025">
              <a:lnSpc>
                <a:spcPct val="100000"/>
              </a:lnSpc>
            </a:pPr>
            <a:r>
              <a:rPr lang="en-AU" sz="1400" dirty="0"/>
              <a:t>MDSR – MSATS Standing Data Review</a:t>
            </a:r>
            <a:endParaRPr lang="en-AU" sz="1400" dirty="0">
              <a:cs typeface="Segoe UI Semilight"/>
            </a:endParaRPr>
          </a:p>
          <a:p>
            <a:pPr marL="200025" indent="-200025">
              <a:lnSpc>
                <a:spcPct val="100000"/>
              </a:lnSpc>
            </a:pPr>
            <a:r>
              <a:rPr lang="en-AU" sz="1400" dirty="0"/>
              <a:t>MTP – Metering Transition Plan</a:t>
            </a:r>
            <a:endParaRPr lang="en-AU" sz="1400" dirty="0">
              <a:cs typeface="Segoe UI Semilight"/>
            </a:endParaRPr>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15</a:t>
            </a:fld>
            <a:endParaRPr lang="en-AU" dirty="0"/>
          </a:p>
        </p:txBody>
      </p:sp>
    </p:spTree>
    <p:extLst>
      <p:ext uri="{BB962C8B-B14F-4D97-AF65-F5344CB8AC3E}">
        <p14:creationId xmlns:p14="http://schemas.microsoft.com/office/powerpoint/2010/main" val="2840985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8662494" cy="1310695"/>
          </a:xfrm>
        </p:spPr>
        <p:txBody>
          <a:bodyPr/>
          <a:lstStyle/>
          <a:p>
            <a:r>
              <a:rPr lang="fr-FR" dirty="0"/>
              <a:t>Pre 5MS Go Live</a:t>
            </a:r>
            <a:br>
              <a:rPr lang="fr-FR" dirty="0"/>
            </a:br>
            <a:r>
              <a:rPr lang="fr-FR" dirty="0"/>
              <a:t>CATS Transaction Volume </a:t>
            </a:r>
            <a:r>
              <a:rPr lang="en-AU" dirty="0"/>
              <a:t>Estimates</a:t>
            </a:r>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29842" y="1648315"/>
            <a:ext cx="10255425" cy="1792483"/>
          </a:xfrm>
        </p:spPr>
        <p:txBody>
          <a:bodyPr>
            <a:normAutofit/>
          </a:bodyPr>
          <a:lstStyle/>
          <a:p>
            <a:pPr>
              <a:lnSpc>
                <a:spcPct val="100000"/>
              </a:lnSpc>
            </a:pPr>
            <a:r>
              <a:rPr lang="en-AU" sz="2000" dirty="0"/>
              <a:t>Tranche 1 updates:</a:t>
            </a:r>
          </a:p>
          <a:p>
            <a:pPr lvl="1">
              <a:lnSpc>
                <a:spcPct val="100000"/>
              </a:lnSpc>
            </a:pPr>
            <a:r>
              <a:rPr lang="en-AU" sz="1800" dirty="0"/>
              <a:t>Large number of updates in October – 425,000</a:t>
            </a:r>
          </a:p>
          <a:p>
            <a:pPr lvl="1">
              <a:lnSpc>
                <a:spcPct val="100000"/>
              </a:lnSpc>
            </a:pPr>
            <a:r>
              <a:rPr lang="en-AU" sz="1800" dirty="0"/>
              <a:t>Participant impacts ?</a:t>
            </a:r>
          </a:p>
          <a:p>
            <a:pPr>
              <a:lnSpc>
                <a:spcPct val="100000"/>
              </a:lnSpc>
            </a:pPr>
            <a:r>
              <a:rPr lang="en-AU" sz="2000" dirty="0"/>
              <a:t>Reduces the expected peak to 180,000+ month for April &amp; May 2021.</a:t>
            </a:r>
          </a:p>
          <a:p>
            <a:pPr lvl="1">
              <a:lnSpc>
                <a:spcPct val="100000"/>
              </a:lnSpc>
            </a:pPr>
            <a:r>
              <a:rPr lang="en-AU" sz="1800" dirty="0"/>
              <a:t>Majority of changes related to Tier 1 Basic Meter Datastream activation</a:t>
            </a:r>
          </a:p>
          <a:p>
            <a:pPr marL="0" indent="0">
              <a:lnSpc>
                <a:spcPct val="100000"/>
              </a:lnSpc>
              <a:buNone/>
            </a:pPr>
            <a:endParaRPr lang="en-AU" sz="1800" dirty="0"/>
          </a:p>
          <a:p>
            <a:pPr marL="0" lvl="0" indent="0">
              <a:lnSpc>
                <a:spcPct val="100000"/>
              </a:lnSpc>
              <a:buNone/>
            </a:pPr>
            <a:endParaRPr lang="en-AU" sz="2400" dirty="0"/>
          </a:p>
          <a:p>
            <a:pPr marL="0" lvl="0" indent="0">
              <a:lnSpc>
                <a:spcPct val="100000"/>
              </a:lnSpc>
              <a:buNone/>
            </a:pPr>
            <a:endParaRPr lang="en-AU" sz="2400" dirty="0"/>
          </a:p>
          <a:p>
            <a:pPr marL="0" lvl="0" indent="0">
              <a:lnSpc>
                <a:spcPct val="100000"/>
              </a:lnSpc>
              <a:buNone/>
            </a:pPr>
            <a:endParaRPr lang="en-AU" sz="2400" dirty="0"/>
          </a:p>
          <a:p>
            <a:pPr marL="0" lvl="0" indent="0">
              <a:lnSpc>
                <a:spcPct val="100000"/>
              </a:lnSpc>
              <a:buNone/>
            </a:pPr>
            <a:endParaRPr lang="en-AU" sz="2400"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16</a:t>
            </a:fld>
            <a:endParaRPr lang="en-AU" dirty="0"/>
          </a:p>
        </p:txBody>
      </p:sp>
      <p:pic>
        <p:nvPicPr>
          <p:cNvPr id="6" name="Picture 5">
            <a:extLst>
              <a:ext uri="{FF2B5EF4-FFF2-40B4-BE49-F238E27FC236}">
                <a16:creationId xmlns:a16="http://schemas.microsoft.com/office/drawing/2014/main" id="{49898619-2CFE-4D33-918E-980CC68D02AD}"/>
              </a:ext>
            </a:extLst>
          </p:cNvPr>
          <p:cNvPicPr>
            <a:picLocks noChangeAspect="1"/>
          </p:cNvPicPr>
          <p:nvPr/>
        </p:nvPicPr>
        <p:blipFill>
          <a:blip r:embed="rId2"/>
          <a:stretch>
            <a:fillRect/>
          </a:stretch>
        </p:blipFill>
        <p:spPr>
          <a:xfrm>
            <a:off x="450464" y="3440798"/>
            <a:ext cx="9814180" cy="3289608"/>
          </a:xfrm>
          <a:prstGeom prst="rect">
            <a:avLst/>
          </a:prstGeom>
        </p:spPr>
      </p:pic>
      <p:sp>
        <p:nvSpPr>
          <p:cNvPr id="7" name="Content Placeholder 2">
            <a:extLst>
              <a:ext uri="{FF2B5EF4-FFF2-40B4-BE49-F238E27FC236}">
                <a16:creationId xmlns:a16="http://schemas.microsoft.com/office/drawing/2014/main" id="{5EEEE699-0A9F-4AA7-9940-9EE981002B5E}"/>
              </a:ext>
            </a:extLst>
          </p:cNvPr>
          <p:cNvSpPr txBox="1">
            <a:spLocks/>
          </p:cNvSpPr>
          <p:nvPr/>
        </p:nvSpPr>
        <p:spPr>
          <a:xfrm>
            <a:off x="2307265" y="6730406"/>
            <a:ext cx="7649485" cy="678775"/>
          </a:xfrm>
          <a:prstGeom prst="rect">
            <a:avLst/>
          </a:prstGeom>
        </p:spPr>
        <p:txBody>
          <a:bodyPr vert="horz" lIns="91440" tIns="45720" rIns="91440" bIns="45720" rtlCol="0">
            <a:normAutofit/>
          </a:bodyPr>
          <a:lst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marL="0" indent="0">
              <a:lnSpc>
                <a:spcPct val="100000"/>
              </a:lnSpc>
              <a:buNone/>
            </a:pPr>
            <a:r>
              <a:rPr lang="en-AU" sz="2000" dirty="0">
                <a:solidFill>
                  <a:srgbClr val="FF0000"/>
                </a:solidFill>
              </a:rPr>
              <a:t>Red</a:t>
            </a:r>
            <a:r>
              <a:rPr lang="en-AU" sz="2000" dirty="0"/>
              <a:t> line current date				</a:t>
            </a:r>
            <a:r>
              <a:rPr lang="en-AU" sz="2000" dirty="0">
                <a:solidFill>
                  <a:srgbClr val="00B050"/>
                </a:solidFill>
              </a:rPr>
              <a:t>Green</a:t>
            </a:r>
            <a:r>
              <a:rPr lang="en-AU" sz="2000" dirty="0"/>
              <a:t> line 5MS go live </a:t>
            </a:r>
            <a:endParaRPr lang="en-AU" sz="1800" dirty="0"/>
          </a:p>
          <a:p>
            <a:pPr marL="0" indent="0">
              <a:lnSpc>
                <a:spcPct val="100000"/>
              </a:lnSpc>
              <a:buFont typeface="Arial" panose="020B0604020202020204" pitchFamily="34" charset="0"/>
              <a:buNone/>
            </a:pPr>
            <a:endParaRPr lang="en-AU" sz="1800" dirty="0"/>
          </a:p>
          <a:p>
            <a:pPr marL="0" indent="0">
              <a:lnSpc>
                <a:spcPct val="100000"/>
              </a:lnSpc>
              <a:buFont typeface="Arial" panose="020B0604020202020204" pitchFamily="34" charset="0"/>
              <a:buNone/>
            </a:pPr>
            <a:endParaRPr lang="en-AU" sz="2400" dirty="0"/>
          </a:p>
          <a:p>
            <a:pPr marL="0" indent="0">
              <a:lnSpc>
                <a:spcPct val="100000"/>
              </a:lnSpc>
              <a:buFont typeface="Arial" panose="020B0604020202020204" pitchFamily="34" charset="0"/>
              <a:buNone/>
            </a:pPr>
            <a:endParaRPr lang="en-AU" sz="2400" dirty="0"/>
          </a:p>
          <a:p>
            <a:pPr marL="0" indent="0">
              <a:lnSpc>
                <a:spcPct val="100000"/>
              </a:lnSpc>
              <a:buFont typeface="Arial" panose="020B0604020202020204" pitchFamily="34" charset="0"/>
              <a:buNone/>
            </a:pPr>
            <a:endParaRPr lang="en-AU" sz="2400" dirty="0"/>
          </a:p>
          <a:p>
            <a:pPr marL="0" indent="0">
              <a:lnSpc>
                <a:spcPct val="100000"/>
              </a:lnSpc>
              <a:buFont typeface="Arial" panose="020B0604020202020204" pitchFamily="34" charset="0"/>
              <a:buNone/>
            </a:pPr>
            <a:endParaRPr lang="en-AU" sz="2400" dirty="0"/>
          </a:p>
        </p:txBody>
      </p:sp>
    </p:spTree>
    <p:extLst>
      <p:ext uri="{BB962C8B-B14F-4D97-AF65-F5344CB8AC3E}">
        <p14:creationId xmlns:p14="http://schemas.microsoft.com/office/powerpoint/2010/main" val="3061924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8662494" cy="1310695"/>
          </a:xfrm>
        </p:spPr>
        <p:txBody>
          <a:bodyPr/>
          <a:lstStyle/>
          <a:p>
            <a:r>
              <a:rPr lang="fr-FR" dirty="0"/>
              <a:t>Pre 5MS Go Live</a:t>
            </a:r>
            <a:br>
              <a:rPr lang="fr-FR" dirty="0"/>
            </a:br>
            <a:r>
              <a:rPr lang="fr-FR" dirty="0"/>
              <a:t>CATS Transaction Volume </a:t>
            </a:r>
            <a:r>
              <a:rPr lang="en-AU" dirty="0"/>
              <a:t>Estimates</a:t>
            </a:r>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29842" y="1648314"/>
            <a:ext cx="10255425" cy="5358383"/>
          </a:xfrm>
        </p:spPr>
        <p:txBody>
          <a:bodyPr>
            <a:normAutofit/>
          </a:bodyPr>
          <a:lstStyle/>
          <a:p>
            <a:pPr>
              <a:lnSpc>
                <a:spcPct val="100000"/>
              </a:lnSpc>
            </a:pPr>
            <a:r>
              <a:rPr lang="en-AU" sz="2000" dirty="0"/>
              <a:t>Tranche 1: Meters impacted</a:t>
            </a:r>
          </a:p>
          <a:p>
            <a:pPr lvl="1">
              <a:lnSpc>
                <a:spcPct val="100000"/>
              </a:lnSpc>
            </a:pPr>
            <a:r>
              <a:rPr lang="en-AU" sz="1800" dirty="0"/>
              <a:t>Including Accumulation Tier 1 Meters</a:t>
            </a:r>
          </a:p>
          <a:p>
            <a:pPr marL="400965" lvl="1" indent="0">
              <a:lnSpc>
                <a:spcPct val="100000"/>
              </a:lnSpc>
              <a:buNone/>
            </a:pPr>
            <a:r>
              <a:rPr lang="en-AU" sz="1800" dirty="0"/>
              <a:t>                                                                                                             </a:t>
            </a:r>
          </a:p>
          <a:p>
            <a:pPr marL="400965" lvl="1" indent="0">
              <a:lnSpc>
                <a:spcPct val="100000"/>
              </a:lnSpc>
              <a:buNone/>
            </a:pPr>
            <a:r>
              <a:rPr lang="en-AU" sz="1800" dirty="0"/>
              <a:t>                							           	Large volume completed Oct</a:t>
            </a:r>
            <a:endParaRPr lang="en-AU" sz="1123" dirty="0"/>
          </a:p>
          <a:p>
            <a:pPr marL="0" indent="0">
              <a:lnSpc>
                <a:spcPct val="100000"/>
              </a:lnSpc>
              <a:buNone/>
            </a:pPr>
            <a:r>
              <a:rPr lang="en-AU" sz="2000" dirty="0"/>
              <a:t>                                                                                                      	Peak during Apr and May</a:t>
            </a:r>
            <a:r>
              <a:rPr lang="en-AU" sz="1123" dirty="0"/>
              <a:t>                 									</a:t>
            </a:r>
          </a:p>
          <a:p>
            <a:pPr>
              <a:lnSpc>
                <a:spcPct val="100000"/>
              </a:lnSpc>
            </a:pPr>
            <a:endParaRPr lang="en-AU" sz="2000" dirty="0"/>
          </a:p>
          <a:p>
            <a:pPr>
              <a:lnSpc>
                <a:spcPct val="100000"/>
              </a:lnSpc>
            </a:pPr>
            <a:endParaRPr lang="en-AU" sz="2000" dirty="0"/>
          </a:p>
          <a:p>
            <a:pPr lvl="1">
              <a:lnSpc>
                <a:spcPct val="100000"/>
              </a:lnSpc>
            </a:pPr>
            <a:r>
              <a:rPr lang="en-AU" sz="1800" dirty="0"/>
              <a:t>Majority of changes related to Tier 1 Basic Meter Datastream activation</a:t>
            </a:r>
          </a:p>
          <a:p>
            <a:pPr marL="400965" lvl="1" indent="0">
              <a:lnSpc>
                <a:spcPct val="100000"/>
              </a:lnSpc>
              <a:buNone/>
            </a:pPr>
            <a:r>
              <a:rPr lang="en-AU" sz="1800" dirty="0"/>
              <a:t>        								Graph at different scale</a:t>
            </a:r>
          </a:p>
          <a:p>
            <a:pPr marL="801929" lvl="2" indent="0">
              <a:lnSpc>
                <a:spcPct val="100000"/>
              </a:lnSpc>
              <a:buNone/>
            </a:pPr>
            <a:r>
              <a:rPr lang="en-AU" sz="1449" dirty="0"/>
              <a:t>                                                           					</a:t>
            </a:r>
            <a:r>
              <a:rPr lang="en-AU" sz="1800" dirty="0"/>
              <a:t>Peak Volume Dec 2020</a:t>
            </a:r>
            <a:endParaRPr lang="en-AU" sz="1449" dirty="0"/>
          </a:p>
          <a:p>
            <a:pPr marL="0" indent="0">
              <a:lnSpc>
                <a:spcPct val="100000"/>
              </a:lnSpc>
              <a:buNone/>
            </a:pPr>
            <a:r>
              <a:rPr lang="en-AU" sz="1800" dirty="0"/>
              <a:t>       									Estimated Peak 6800+</a:t>
            </a:r>
          </a:p>
          <a:p>
            <a:pPr marL="0" lvl="0" indent="0">
              <a:lnSpc>
                <a:spcPct val="100000"/>
              </a:lnSpc>
              <a:buNone/>
            </a:pPr>
            <a:endParaRPr lang="en-AU" sz="2400" dirty="0"/>
          </a:p>
          <a:p>
            <a:pPr marL="0" lvl="0" indent="0">
              <a:lnSpc>
                <a:spcPct val="100000"/>
              </a:lnSpc>
              <a:buNone/>
            </a:pPr>
            <a:endParaRPr lang="en-AU" sz="2400" dirty="0"/>
          </a:p>
          <a:p>
            <a:pPr marL="0" lvl="0" indent="0">
              <a:lnSpc>
                <a:spcPct val="100000"/>
              </a:lnSpc>
              <a:buNone/>
            </a:pPr>
            <a:endParaRPr lang="en-AU" sz="2400" dirty="0"/>
          </a:p>
          <a:p>
            <a:pPr marL="0" lvl="0" indent="0">
              <a:lnSpc>
                <a:spcPct val="100000"/>
              </a:lnSpc>
              <a:buNone/>
            </a:pPr>
            <a:endParaRPr lang="en-AU" sz="2400"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17</a:t>
            </a:fld>
            <a:endParaRPr lang="en-AU" dirty="0"/>
          </a:p>
        </p:txBody>
      </p:sp>
      <p:sp>
        <p:nvSpPr>
          <p:cNvPr id="7" name="Content Placeholder 2">
            <a:extLst>
              <a:ext uri="{FF2B5EF4-FFF2-40B4-BE49-F238E27FC236}">
                <a16:creationId xmlns:a16="http://schemas.microsoft.com/office/drawing/2014/main" id="{5EEEE699-0A9F-4AA7-9940-9EE981002B5E}"/>
              </a:ext>
            </a:extLst>
          </p:cNvPr>
          <p:cNvSpPr txBox="1">
            <a:spLocks/>
          </p:cNvSpPr>
          <p:nvPr/>
        </p:nvSpPr>
        <p:spPr>
          <a:xfrm>
            <a:off x="1456661" y="6730406"/>
            <a:ext cx="7649485" cy="678775"/>
          </a:xfrm>
          <a:prstGeom prst="rect">
            <a:avLst/>
          </a:prstGeom>
        </p:spPr>
        <p:txBody>
          <a:bodyPr vert="horz" lIns="91440" tIns="45720" rIns="91440" bIns="45720" rtlCol="0">
            <a:normAutofit/>
          </a:bodyPr>
          <a:lst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marL="0" indent="0">
              <a:lnSpc>
                <a:spcPct val="100000"/>
              </a:lnSpc>
              <a:buNone/>
            </a:pPr>
            <a:r>
              <a:rPr lang="en-AU" sz="2000" dirty="0">
                <a:solidFill>
                  <a:srgbClr val="FF0000"/>
                </a:solidFill>
              </a:rPr>
              <a:t>Red</a:t>
            </a:r>
            <a:r>
              <a:rPr lang="en-AU" sz="2000" dirty="0"/>
              <a:t> line current date				</a:t>
            </a:r>
            <a:r>
              <a:rPr lang="en-AU" sz="2000" dirty="0">
                <a:solidFill>
                  <a:srgbClr val="00B050"/>
                </a:solidFill>
              </a:rPr>
              <a:t>Green</a:t>
            </a:r>
            <a:r>
              <a:rPr lang="en-AU" sz="2000" dirty="0"/>
              <a:t> line 5MS go live </a:t>
            </a:r>
            <a:endParaRPr lang="en-AU" sz="1800" dirty="0"/>
          </a:p>
          <a:p>
            <a:pPr marL="0" indent="0">
              <a:lnSpc>
                <a:spcPct val="100000"/>
              </a:lnSpc>
              <a:buFont typeface="Arial" panose="020B0604020202020204" pitchFamily="34" charset="0"/>
              <a:buNone/>
            </a:pPr>
            <a:endParaRPr lang="en-AU" sz="1800" dirty="0"/>
          </a:p>
          <a:p>
            <a:pPr marL="0" indent="0">
              <a:lnSpc>
                <a:spcPct val="100000"/>
              </a:lnSpc>
              <a:buFont typeface="Arial" panose="020B0604020202020204" pitchFamily="34" charset="0"/>
              <a:buNone/>
            </a:pPr>
            <a:endParaRPr lang="en-AU" sz="2400" dirty="0"/>
          </a:p>
          <a:p>
            <a:pPr marL="0" indent="0">
              <a:lnSpc>
                <a:spcPct val="100000"/>
              </a:lnSpc>
              <a:buFont typeface="Arial" panose="020B0604020202020204" pitchFamily="34" charset="0"/>
              <a:buNone/>
            </a:pPr>
            <a:endParaRPr lang="en-AU" sz="2400" dirty="0"/>
          </a:p>
          <a:p>
            <a:pPr marL="0" indent="0">
              <a:lnSpc>
                <a:spcPct val="100000"/>
              </a:lnSpc>
              <a:buFont typeface="Arial" panose="020B0604020202020204" pitchFamily="34" charset="0"/>
              <a:buNone/>
            </a:pPr>
            <a:endParaRPr lang="en-AU" sz="2400" dirty="0"/>
          </a:p>
          <a:p>
            <a:pPr marL="0" indent="0">
              <a:lnSpc>
                <a:spcPct val="100000"/>
              </a:lnSpc>
              <a:buFont typeface="Arial" panose="020B0604020202020204" pitchFamily="34" charset="0"/>
              <a:buNone/>
            </a:pPr>
            <a:endParaRPr lang="en-AU" sz="2400" dirty="0"/>
          </a:p>
        </p:txBody>
      </p:sp>
      <p:pic>
        <p:nvPicPr>
          <p:cNvPr id="5" name="Picture 4">
            <a:extLst>
              <a:ext uri="{FF2B5EF4-FFF2-40B4-BE49-F238E27FC236}">
                <a16:creationId xmlns:a16="http://schemas.microsoft.com/office/drawing/2014/main" id="{0FC6D168-25A6-4A2F-B400-B7655B4C96F4}"/>
              </a:ext>
            </a:extLst>
          </p:cNvPr>
          <p:cNvPicPr>
            <a:picLocks noChangeAspect="1"/>
          </p:cNvPicPr>
          <p:nvPr/>
        </p:nvPicPr>
        <p:blipFill>
          <a:blip r:embed="rId2"/>
          <a:stretch>
            <a:fillRect/>
          </a:stretch>
        </p:blipFill>
        <p:spPr>
          <a:xfrm>
            <a:off x="1480380" y="2397864"/>
            <a:ext cx="5753396" cy="1911448"/>
          </a:xfrm>
          <a:prstGeom prst="rect">
            <a:avLst/>
          </a:prstGeom>
        </p:spPr>
      </p:pic>
      <p:pic>
        <p:nvPicPr>
          <p:cNvPr id="8" name="Picture 7">
            <a:extLst>
              <a:ext uri="{FF2B5EF4-FFF2-40B4-BE49-F238E27FC236}">
                <a16:creationId xmlns:a16="http://schemas.microsoft.com/office/drawing/2014/main" id="{AE1FDB77-5535-49B2-9BCD-4FD59418072F}"/>
              </a:ext>
            </a:extLst>
          </p:cNvPr>
          <p:cNvPicPr>
            <a:picLocks noChangeAspect="1"/>
          </p:cNvPicPr>
          <p:nvPr/>
        </p:nvPicPr>
        <p:blipFill>
          <a:blip r:embed="rId3"/>
          <a:stretch>
            <a:fillRect/>
          </a:stretch>
        </p:blipFill>
        <p:spPr>
          <a:xfrm>
            <a:off x="1460418" y="4838007"/>
            <a:ext cx="5759746" cy="1892397"/>
          </a:xfrm>
          <a:prstGeom prst="rect">
            <a:avLst/>
          </a:prstGeom>
        </p:spPr>
      </p:pic>
    </p:spTree>
    <p:extLst>
      <p:ext uri="{BB962C8B-B14F-4D97-AF65-F5344CB8AC3E}">
        <p14:creationId xmlns:p14="http://schemas.microsoft.com/office/powerpoint/2010/main" val="1441602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8662494" cy="1310695"/>
          </a:xfrm>
        </p:spPr>
        <p:txBody>
          <a:bodyPr/>
          <a:lstStyle/>
          <a:p>
            <a:r>
              <a:rPr lang="fr-FR" dirty="0"/>
              <a:t>Pre 5MS Go Live</a:t>
            </a:r>
            <a:br>
              <a:rPr lang="fr-FR" dirty="0"/>
            </a:br>
            <a:r>
              <a:rPr lang="fr-FR" dirty="0"/>
              <a:t>CATS Transaction Volume </a:t>
            </a:r>
            <a:r>
              <a:rPr lang="en-AU" dirty="0"/>
              <a:t>Estimates</a:t>
            </a:r>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29842" y="1648315"/>
            <a:ext cx="10255425" cy="1792483"/>
          </a:xfrm>
        </p:spPr>
        <p:txBody>
          <a:bodyPr>
            <a:normAutofit/>
          </a:bodyPr>
          <a:lstStyle/>
          <a:p>
            <a:pPr>
              <a:lnSpc>
                <a:spcPct val="100000"/>
              </a:lnSpc>
            </a:pPr>
            <a:r>
              <a:rPr lang="en-AU" sz="2000" dirty="0"/>
              <a:t>Tranche 2 updates:</a:t>
            </a:r>
          </a:p>
          <a:p>
            <a:pPr lvl="1">
              <a:lnSpc>
                <a:spcPct val="100000"/>
              </a:lnSpc>
            </a:pPr>
            <a:r>
              <a:rPr lang="en-AU" sz="1800" dirty="0"/>
              <a:t>Large number of updates in Jul and Aug – Approx. 850,000</a:t>
            </a:r>
          </a:p>
          <a:p>
            <a:pPr lvl="1">
              <a:lnSpc>
                <a:spcPct val="100000"/>
              </a:lnSpc>
            </a:pPr>
            <a:r>
              <a:rPr lang="en-AU" sz="1800" dirty="0"/>
              <a:t>No changes advised since pervious reporting period</a:t>
            </a:r>
          </a:p>
          <a:p>
            <a:pPr marL="0" indent="0">
              <a:lnSpc>
                <a:spcPct val="100000"/>
              </a:lnSpc>
              <a:buNone/>
            </a:pPr>
            <a:endParaRPr lang="en-AU" sz="1800" dirty="0"/>
          </a:p>
          <a:p>
            <a:pPr marL="0" lvl="0" indent="0">
              <a:lnSpc>
                <a:spcPct val="100000"/>
              </a:lnSpc>
              <a:buNone/>
            </a:pPr>
            <a:endParaRPr lang="en-AU" sz="2400" dirty="0"/>
          </a:p>
          <a:p>
            <a:pPr marL="0" lvl="0" indent="0">
              <a:lnSpc>
                <a:spcPct val="100000"/>
              </a:lnSpc>
              <a:buNone/>
            </a:pPr>
            <a:endParaRPr lang="en-AU" sz="2400" dirty="0"/>
          </a:p>
          <a:p>
            <a:pPr marL="0" lvl="0" indent="0">
              <a:lnSpc>
                <a:spcPct val="100000"/>
              </a:lnSpc>
              <a:buNone/>
            </a:pPr>
            <a:endParaRPr lang="en-AU" sz="2400" dirty="0"/>
          </a:p>
          <a:p>
            <a:pPr marL="0" lvl="0" indent="0">
              <a:lnSpc>
                <a:spcPct val="100000"/>
              </a:lnSpc>
              <a:buNone/>
            </a:pPr>
            <a:endParaRPr lang="en-AU" sz="2400"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18</a:t>
            </a:fld>
            <a:endParaRPr lang="en-AU" dirty="0"/>
          </a:p>
        </p:txBody>
      </p:sp>
      <p:pic>
        <p:nvPicPr>
          <p:cNvPr id="5" name="Picture 4">
            <a:extLst>
              <a:ext uri="{FF2B5EF4-FFF2-40B4-BE49-F238E27FC236}">
                <a16:creationId xmlns:a16="http://schemas.microsoft.com/office/drawing/2014/main" id="{5FA5C515-C8D3-4DCE-8273-63213CCCBD2B}"/>
              </a:ext>
            </a:extLst>
          </p:cNvPr>
          <p:cNvPicPr>
            <a:picLocks noChangeAspect="1"/>
          </p:cNvPicPr>
          <p:nvPr/>
        </p:nvPicPr>
        <p:blipFill>
          <a:blip r:embed="rId2"/>
          <a:stretch>
            <a:fillRect/>
          </a:stretch>
        </p:blipFill>
        <p:spPr>
          <a:xfrm>
            <a:off x="427169" y="3440797"/>
            <a:ext cx="9812454" cy="3289608"/>
          </a:xfrm>
          <a:prstGeom prst="rect">
            <a:avLst/>
          </a:prstGeom>
        </p:spPr>
      </p:pic>
    </p:spTree>
    <p:extLst>
      <p:ext uri="{BB962C8B-B14F-4D97-AF65-F5344CB8AC3E}">
        <p14:creationId xmlns:p14="http://schemas.microsoft.com/office/powerpoint/2010/main" val="770142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p:txBody>
          <a:bodyPr/>
          <a:lstStyle/>
          <a:p>
            <a:r>
              <a:rPr lang="fr-FR" dirty="0"/>
              <a:t>Applicable MTP </a:t>
            </a:r>
            <a:r>
              <a:rPr lang="en-AU" dirty="0"/>
              <a:t>Activities</a:t>
            </a:r>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19</a:t>
            </a:fld>
            <a:endParaRPr lang="en-AU" dirty="0"/>
          </a:p>
        </p:txBody>
      </p:sp>
      <p:graphicFrame>
        <p:nvGraphicFramePr>
          <p:cNvPr id="9" name="Table 9">
            <a:extLst>
              <a:ext uri="{FF2B5EF4-FFF2-40B4-BE49-F238E27FC236}">
                <a16:creationId xmlns:a16="http://schemas.microsoft.com/office/drawing/2014/main" id="{AEEE29B4-1E95-4C92-AF87-4EC89AE4AF3D}"/>
              </a:ext>
            </a:extLst>
          </p:cNvPr>
          <p:cNvGraphicFramePr>
            <a:graphicFrameLocks noGrp="1"/>
          </p:cNvGraphicFramePr>
          <p:nvPr>
            <p:extLst>
              <p:ext uri="{D42A27DB-BD31-4B8C-83A1-F6EECF244321}">
                <p14:modId xmlns:p14="http://schemas.microsoft.com/office/powerpoint/2010/main" val="3766453914"/>
              </p:ext>
            </p:extLst>
          </p:nvPr>
        </p:nvGraphicFramePr>
        <p:xfrm>
          <a:off x="57548" y="1506190"/>
          <a:ext cx="10512403" cy="6022340"/>
        </p:xfrm>
        <a:graphic>
          <a:graphicData uri="http://schemas.openxmlformats.org/drawingml/2006/table">
            <a:tbl>
              <a:tblPr firstRow="1" bandRow="1">
                <a:tableStyleId>{5C22544A-7EE6-4342-B048-85BDC9FD1C3A}</a:tableStyleId>
              </a:tblPr>
              <a:tblGrid>
                <a:gridCol w="433180">
                  <a:extLst>
                    <a:ext uri="{9D8B030D-6E8A-4147-A177-3AD203B41FA5}">
                      <a16:colId xmlns:a16="http://schemas.microsoft.com/office/drawing/2014/main" val="2174275322"/>
                    </a:ext>
                  </a:extLst>
                </a:gridCol>
                <a:gridCol w="1307007">
                  <a:extLst>
                    <a:ext uri="{9D8B030D-6E8A-4147-A177-3AD203B41FA5}">
                      <a16:colId xmlns:a16="http://schemas.microsoft.com/office/drawing/2014/main" val="130457593"/>
                    </a:ext>
                  </a:extLst>
                </a:gridCol>
                <a:gridCol w="446701">
                  <a:extLst>
                    <a:ext uri="{9D8B030D-6E8A-4147-A177-3AD203B41FA5}">
                      <a16:colId xmlns:a16="http://schemas.microsoft.com/office/drawing/2014/main" val="3914733857"/>
                    </a:ext>
                  </a:extLst>
                </a:gridCol>
                <a:gridCol w="2305140">
                  <a:extLst>
                    <a:ext uri="{9D8B030D-6E8A-4147-A177-3AD203B41FA5}">
                      <a16:colId xmlns:a16="http://schemas.microsoft.com/office/drawing/2014/main" val="3912245640"/>
                    </a:ext>
                  </a:extLst>
                </a:gridCol>
                <a:gridCol w="1979112">
                  <a:extLst>
                    <a:ext uri="{9D8B030D-6E8A-4147-A177-3AD203B41FA5}">
                      <a16:colId xmlns:a16="http://schemas.microsoft.com/office/drawing/2014/main" val="3520415581"/>
                    </a:ext>
                  </a:extLst>
                </a:gridCol>
                <a:gridCol w="594680">
                  <a:extLst>
                    <a:ext uri="{9D8B030D-6E8A-4147-A177-3AD203B41FA5}">
                      <a16:colId xmlns:a16="http://schemas.microsoft.com/office/drawing/2014/main" val="4010031255"/>
                    </a:ext>
                  </a:extLst>
                </a:gridCol>
                <a:gridCol w="754540">
                  <a:extLst>
                    <a:ext uri="{9D8B030D-6E8A-4147-A177-3AD203B41FA5}">
                      <a16:colId xmlns:a16="http://schemas.microsoft.com/office/drawing/2014/main" val="1787189772"/>
                    </a:ext>
                  </a:extLst>
                </a:gridCol>
                <a:gridCol w="818484">
                  <a:extLst>
                    <a:ext uri="{9D8B030D-6E8A-4147-A177-3AD203B41FA5}">
                      <a16:colId xmlns:a16="http://schemas.microsoft.com/office/drawing/2014/main" val="55620106"/>
                    </a:ext>
                  </a:extLst>
                </a:gridCol>
                <a:gridCol w="760934">
                  <a:extLst>
                    <a:ext uri="{9D8B030D-6E8A-4147-A177-3AD203B41FA5}">
                      <a16:colId xmlns:a16="http://schemas.microsoft.com/office/drawing/2014/main" val="3614004344"/>
                    </a:ext>
                  </a:extLst>
                </a:gridCol>
                <a:gridCol w="1112625">
                  <a:extLst>
                    <a:ext uri="{9D8B030D-6E8A-4147-A177-3AD203B41FA5}">
                      <a16:colId xmlns:a16="http://schemas.microsoft.com/office/drawing/2014/main" val="3853893686"/>
                    </a:ext>
                  </a:extLst>
                </a:gridCol>
              </a:tblGrid>
              <a:tr h="370840">
                <a:tc>
                  <a:txBody>
                    <a:bodyPr/>
                    <a:lstStyle/>
                    <a:p>
                      <a:pPr algn="ctr" fontAlgn="ctr"/>
                      <a:r>
                        <a:rPr lang="en-AU" sz="1100" b="1" i="0" u="none" strike="noStrike" dirty="0">
                          <a:solidFill>
                            <a:srgbClr val="FFFFFF"/>
                          </a:solidFill>
                          <a:effectLst/>
                          <a:latin typeface="Calibri" panose="020F0502020204030204" pitchFamily="34" charset="0"/>
                        </a:rPr>
                        <a:t>SID</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Sub-Category</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AID</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Activity</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Actions</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Role</a:t>
                      </a:r>
                    </a:p>
                  </a:txBody>
                  <a:tcPr marL="6350" marR="6350" marT="6350" marB="0" anchor="ctr"/>
                </a:tc>
                <a:tc>
                  <a:txBody>
                    <a:bodyPr/>
                    <a:lstStyle/>
                    <a:p>
                      <a:pPr algn="ctr" fontAlgn="t"/>
                      <a:r>
                        <a:rPr lang="en-AU" sz="1100" b="1" i="0" u="none" strike="noStrike" dirty="0">
                          <a:solidFill>
                            <a:srgbClr val="FFFFFF"/>
                          </a:solidFill>
                          <a:effectLst/>
                          <a:latin typeface="Calibri" panose="020F0502020204030204" pitchFamily="34" charset="0"/>
                        </a:rPr>
                        <a:t>CATS CRs</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Transition Start Date</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Transition End Date</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Rule Date</a:t>
                      </a:r>
                    </a:p>
                  </a:txBody>
                  <a:tcPr marL="6350" marR="6350" marT="6350" marB="0" anchor="ctr"/>
                </a:tc>
                <a:extLst>
                  <a:ext uri="{0D108BD9-81ED-4DB2-BD59-A6C34878D82A}">
                    <a16:rowId xmlns:a16="http://schemas.microsoft.com/office/drawing/2014/main" val="299013267"/>
                  </a:ext>
                </a:extLst>
              </a:tr>
              <a:tr h="370840">
                <a:tc>
                  <a:txBody>
                    <a:bodyPr/>
                    <a:lstStyle/>
                    <a:p>
                      <a:pPr algn="ctr" fontAlgn="t"/>
                      <a:r>
                        <a:rPr lang="en-AU" sz="1100" b="0" i="0" u="none" strike="noStrike" dirty="0">
                          <a:solidFill>
                            <a:srgbClr val="000000"/>
                          </a:solidFill>
                          <a:effectLst/>
                          <a:latin typeface="Calibri" panose="020F0502020204030204" pitchFamily="34" charset="0"/>
                        </a:rPr>
                        <a:t>S13</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BULK/Wholesale Meters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A36</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Create/activate export and import (active (kWh) and reactive (kVarh)) energy datastreams in CNDS table</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Create Datastreams to Suffix Level</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2. Inactivate Net datastream</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MDP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CR400x</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CR405x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2195197655"/>
                  </a:ext>
                </a:extLst>
              </a:tr>
              <a:tr h="370840">
                <a:tc>
                  <a:txBody>
                    <a:bodyPr/>
                    <a:lstStyle/>
                    <a:p>
                      <a:pPr algn="ctr" fontAlgn="t"/>
                      <a:r>
                        <a:rPr lang="en-AU" sz="1100" b="0" i="0" u="none" strike="noStrike" dirty="0">
                          <a:solidFill>
                            <a:srgbClr val="000000"/>
                          </a:solidFill>
                          <a:effectLst/>
                          <a:latin typeface="Calibri" panose="020F0502020204030204" pitchFamily="34" charset="0"/>
                        </a:rPr>
                        <a:t>S13</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BULK/Wholesale Meters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A36b</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Update Meter Read Type code with RWDA</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Update Meter Read Type code with RWDA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MPB</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CR305x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2899078295"/>
                  </a:ext>
                </a:extLst>
              </a:tr>
              <a:tr h="370840">
                <a:tc>
                  <a:txBody>
                    <a:bodyPr/>
                    <a:lstStyle/>
                    <a:p>
                      <a:pPr algn="ctr" fontAlgn="t"/>
                      <a:r>
                        <a:rPr lang="en-AU" sz="1100" b="0" i="0" u="none" strike="noStrike" dirty="0">
                          <a:solidFill>
                            <a:srgbClr val="000000"/>
                          </a:solidFill>
                          <a:effectLst/>
                          <a:latin typeface="Calibri" panose="020F0502020204030204" pitchFamily="34" charset="0"/>
                        </a:rPr>
                        <a:t>S14</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Type 1-3 meters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A40</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Create/activate export and import (active (kWh) and reactive (kVarh)) energy datastreams in CNDS table</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Create Datastreams to Suffix Level</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2. Inactivate Net datastream</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MDP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CR400x</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CR405x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2399359843"/>
                  </a:ext>
                </a:extLst>
              </a:tr>
              <a:tr h="370840">
                <a:tc>
                  <a:txBody>
                    <a:bodyPr/>
                    <a:lstStyle/>
                    <a:p>
                      <a:pPr algn="ctr" fontAlgn="t"/>
                      <a:r>
                        <a:rPr lang="en-AU" sz="1100" b="0" i="0" u="none" strike="noStrike" dirty="0">
                          <a:solidFill>
                            <a:srgbClr val="000000"/>
                          </a:solidFill>
                          <a:effectLst/>
                          <a:latin typeface="Calibri" panose="020F0502020204030204" pitchFamily="34" charset="0"/>
                        </a:rPr>
                        <a:t>S14</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Type 1-3 meters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A40b</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Update Meter Read Type code with RWDA</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Update Meter Read Type code with RWDA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MPB</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CR305x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3050962521"/>
                  </a:ext>
                </a:extLst>
              </a:tr>
              <a:tr h="370840">
                <a:tc>
                  <a:txBody>
                    <a:bodyPr/>
                    <a:lstStyle/>
                    <a:p>
                      <a:pPr algn="ctr" fontAlgn="t"/>
                      <a:r>
                        <a:rPr lang="en-AU" sz="1100" b="0" i="0" u="none" strike="noStrike" dirty="0">
                          <a:solidFill>
                            <a:srgbClr val="000000"/>
                          </a:solidFill>
                          <a:effectLst/>
                          <a:latin typeface="Calibri" panose="020F0502020204030204" pitchFamily="34" charset="0"/>
                        </a:rPr>
                        <a:t>S15</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Cross Boundary meters (Known)</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A45</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Create/activate export and import (active (kWh) and reactive (kVarh)) energy datastreams in CNDS table</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Create Datastreams to Suffix Level</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2. Inactivate Net datastream</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MDP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CR400x</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CR405x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3789434982"/>
                  </a:ext>
                </a:extLst>
              </a:tr>
              <a:tr h="370840">
                <a:tc>
                  <a:txBody>
                    <a:bodyPr/>
                    <a:lstStyle/>
                    <a:p>
                      <a:pPr algn="ctr" fontAlgn="t"/>
                      <a:r>
                        <a:rPr lang="en-AU" sz="1100" b="0" i="0" u="none" strike="noStrike" dirty="0">
                          <a:solidFill>
                            <a:srgbClr val="000000"/>
                          </a:solidFill>
                          <a:effectLst/>
                          <a:latin typeface="Calibri" panose="020F0502020204030204" pitchFamily="34" charset="0"/>
                        </a:rPr>
                        <a:t>S15</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Cross Boundary meters (Known)</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A45b</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Update Meter Read Type code with RWDA</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Update Meter Read Type code with RWDA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MPB</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CR305x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1162966549"/>
                  </a:ext>
                </a:extLst>
              </a:tr>
              <a:tr h="370840">
                <a:tc>
                  <a:txBody>
                    <a:bodyPr/>
                    <a:lstStyle/>
                    <a:p>
                      <a:pPr algn="ctr" fontAlgn="t"/>
                      <a:r>
                        <a:rPr lang="en-AU" sz="1100" b="0" i="0" u="none" strike="noStrike" dirty="0">
                          <a:solidFill>
                            <a:srgbClr val="000000"/>
                          </a:solidFill>
                          <a:effectLst/>
                          <a:latin typeface="Calibri" panose="020F0502020204030204" pitchFamily="34" charset="0"/>
                        </a:rPr>
                        <a:t>S15</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Cross Boundary meters (Known)</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 </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Update Meter Read Type code with RWDA</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Update TNI2 &amp; NSP3</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AEMO</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CR51xx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2022</a:t>
                      </a:r>
                    </a:p>
                  </a:txBody>
                  <a:tcPr marL="6350" marR="6350" marT="6350" marB="0"/>
                </a:tc>
                <a:extLst>
                  <a:ext uri="{0D108BD9-81ED-4DB2-BD59-A6C34878D82A}">
                    <a16:rowId xmlns:a16="http://schemas.microsoft.com/office/drawing/2014/main" val="501915070"/>
                  </a:ext>
                </a:extLst>
              </a:tr>
              <a:tr h="370840">
                <a:tc>
                  <a:txBody>
                    <a:bodyPr/>
                    <a:lstStyle/>
                    <a:p>
                      <a:pPr algn="ctr" fontAlgn="t"/>
                      <a:r>
                        <a:rPr lang="en-AU" sz="1100" b="0" i="0" u="none" strike="noStrike" dirty="0">
                          <a:solidFill>
                            <a:srgbClr val="000000"/>
                          </a:solidFill>
                          <a:effectLst/>
                          <a:latin typeface="Calibri" panose="020F0502020204030204" pitchFamily="34" charset="0"/>
                        </a:rPr>
                        <a:t>S17</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New and replacement Type 4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A57</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Create/activate export and import (active (kWh) and reactive (kVarh)) energy datastreams in CNDS table</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Create Datastreams to Suffix Level</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2. Inactivate Net datastream</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MDP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CR400x</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CR405x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br>
                        <a:rPr lang="en-AU" sz="1100" b="0" i="0" u="none" strike="noStrike" dirty="0">
                          <a:solidFill>
                            <a:srgbClr val="000000"/>
                          </a:solidFill>
                          <a:effectLst/>
                          <a:latin typeface="Calibri" panose="020F0502020204030204" pitchFamily="34" charset="0"/>
                        </a:rPr>
                      </a:br>
                      <a:endParaRPr lang="en-AU" sz="1100" b="0" i="0" u="none" strike="noStrike" dirty="0">
                        <a:solidFill>
                          <a:srgbClr val="000000"/>
                        </a:solidFill>
                        <a:effectLst/>
                        <a:latin typeface="Calibri" panose="020F0502020204030204" pitchFamily="34" charset="0"/>
                      </a:endParaRP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30-Nov-22</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Dec 2022</a:t>
                      </a:r>
                    </a:p>
                  </a:txBody>
                  <a:tcPr marL="6350" marR="6350" marT="6350" marB="0"/>
                </a:tc>
                <a:extLst>
                  <a:ext uri="{0D108BD9-81ED-4DB2-BD59-A6C34878D82A}">
                    <a16:rowId xmlns:a16="http://schemas.microsoft.com/office/drawing/2014/main" val="1729212515"/>
                  </a:ext>
                </a:extLst>
              </a:tr>
              <a:tr h="370840">
                <a:tc>
                  <a:txBody>
                    <a:bodyPr/>
                    <a:lstStyle/>
                    <a:p>
                      <a:pPr algn="ctr" fontAlgn="t"/>
                      <a:r>
                        <a:rPr lang="en-AU" sz="1100" b="0" i="0" u="none" strike="noStrike" dirty="0">
                          <a:solidFill>
                            <a:srgbClr val="000000"/>
                          </a:solidFill>
                          <a:effectLst/>
                          <a:latin typeface="Calibri" panose="020F0502020204030204" pitchFamily="34" charset="0"/>
                        </a:rPr>
                        <a:t>S17</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New and replacement Type 4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A57b</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Update Meter Read Type code with RWDA</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Update Meter Read Type code with RWDA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MPB</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CR305x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br>
                        <a:rPr lang="en-AU" sz="1100" b="0" i="0" u="none" strike="noStrike" dirty="0">
                          <a:solidFill>
                            <a:srgbClr val="000000"/>
                          </a:solidFill>
                          <a:effectLst/>
                          <a:latin typeface="Calibri" panose="020F0502020204030204" pitchFamily="34" charset="0"/>
                        </a:rPr>
                      </a:br>
                      <a:endParaRPr lang="en-AU" sz="1100" b="0" i="0" u="none" strike="noStrike" dirty="0">
                        <a:solidFill>
                          <a:srgbClr val="000000"/>
                        </a:solidFill>
                        <a:effectLst/>
                        <a:latin typeface="Calibri" panose="020F0502020204030204" pitchFamily="34" charset="0"/>
                      </a:endParaRP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30-Nov-22</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Dec 2022</a:t>
                      </a:r>
                    </a:p>
                  </a:txBody>
                  <a:tcPr marL="6350" marR="6350" marT="6350" marB="0"/>
                </a:tc>
                <a:extLst>
                  <a:ext uri="{0D108BD9-81ED-4DB2-BD59-A6C34878D82A}">
                    <a16:rowId xmlns:a16="http://schemas.microsoft.com/office/drawing/2014/main" val="552579265"/>
                  </a:ext>
                </a:extLst>
              </a:tr>
              <a:tr h="370840">
                <a:tc>
                  <a:txBody>
                    <a:bodyPr/>
                    <a:lstStyle/>
                    <a:p>
                      <a:pPr algn="ctr" fontAlgn="t"/>
                      <a:r>
                        <a:rPr lang="en-AU" sz="1100" b="0" i="0" u="none" strike="noStrike" dirty="0">
                          <a:solidFill>
                            <a:srgbClr val="000000"/>
                          </a:solidFill>
                          <a:effectLst/>
                          <a:latin typeface="Calibri" panose="020F0502020204030204" pitchFamily="34" charset="0"/>
                        </a:rPr>
                        <a:t>S18</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New and replacement Type 4A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A63</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Create/activate export and import (active (kWh) and reactive (kVarh)) energy datastreams in CNDS table</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Create Datastreams to Suffix Level</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2. Inactivate Net datastream</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MDP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CR400x</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CR405x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br>
                        <a:rPr lang="en-AU" sz="1100" b="0" i="0" u="none" strike="noStrike" dirty="0">
                          <a:solidFill>
                            <a:srgbClr val="000000"/>
                          </a:solidFill>
                          <a:effectLst/>
                          <a:latin typeface="Calibri" panose="020F0502020204030204" pitchFamily="34" charset="0"/>
                        </a:rPr>
                      </a:br>
                      <a:endParaRPr lang="en-AU" sz="1100" b="0" i="0" u="none" strike="noStrike" dirty="0">
                        <a:solidFill>
                          <a:srgbClr val="000000"/>
                        </a:solidFill>
                        <a:effectLst/>
                        <a:latin typeface="Calibri" panose="020F0502020204030204" pitchFamily="34" charset="0"/>
                      </a:endParaRP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30-Nov-22</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Dec 2022</a:t>
                      </a:r>
                    </a:p>
                  </a:txBody>
                  <a:tcPr marL="6350" marR="6350" marT="6350" marB="0"/>
                </a:tc>
                <a:extLst>
                  <a:ext uri="{0D108BD9-81ED-4DB2-BD59-A6C34878D82A}">
                    <a16:rowId xmlns:a16="http://schemas.microsoft.com/office/drawing/2014/main" val="1006118467"/>
                  </a:ext>
                </a:extLst>
              </a:tr>
              <a:tr h="370840">
                <a:tc>
                  <a:txBody>
                    <a:bodyPr/>
                    <a:lstStyle/>
                    <a:p>
                      <a:pPr algn="ctr" fontAlgn="t"/>
                      <a:r>
                        <a:rPr lang="en-AU" sz="1100" b="0" i="0" u="none" strike="noStrike" dirty="0">
                          <a:solidFill>
                            <a:srgbClr val="000000"/>
                          </a:solidFill>
                          <a:effectLst/>
                          <a:latin typeface="Calibri" panose="020F0502020204030204" pitchFamily="34" charset="0"/>
                        </a:rPr>
                        <a:t>S18</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New and replacement Type 4A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A63b</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Update Meter Read Type code with RWDA</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Update Meter Read Type code with RWDA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MPB</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CR305x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br>
                        <a:rPr lang="en-AU" sz="1100" b="0" i="0" u="none" strike="noStrike" dirty="0">
                          <a:solidFill>
                            <a:srgbClr val="000000"/>
                          </a:solidFill>
                          <a:effectLst/>
                          <a:latin typeface="Calibri" panose="020F0502020204030204" pitchFamily="34" charset="0"/>
                        </a:rPr>
                      </a:br>
                      <a:endParaRPr lang="en-AU" sz="1100" b="0" i="0" u="none" strike="noStrike" dirty="0">
                        <a:solidFill>
                          <a:srgbClr val="000000"/>
                        </a:solidFill>
                        <a:effectLst/>
                        <a:latin typeface="Calibri" panose="020F0502020204030204" pitchFamily="34" charset="0"/>
                      </a:endParaRP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30-Nov-22</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Dec 2022</a:t>
                      </a:r>
                    </a:p>
                  </a:txBody>
                  <a:tcPr marL="6350" marR="6350" marT="6350" marB="0"/>
                </a:tc>
                <a:extLst>
                  <a:ext uri="{0D108BD9-81ED-4DB2-BD59-A6C34878D82A}">
                    <a16:rowId xmlns:a16="http://schemas.microsoft.com/office/drawing/2014/main" val="452023777"/>
                  </a:ext>
                </a:extLst>
              </a:tr>
              <a:tr h="370840">
                <a:tc>
                  <a:txBody>
                    <a:bodyPr/>
                    <a:lstStyle/>
                    <a:p>
                      <a:pPr algn="ctr" fontAlgn="t"/>
                      <a:r>
                        <a:rPr lang="en-AU" sz="1100" b="0" i="0" u="none" strike="noStrike" dirty="0">
                          <a:solidFill>
                            <a:srgbClr val="000000"/>
                          </a:solidFill>
                          <a:effectLst/>
                          <a:latin typeface="Calibri" panose="020F0502020204030204" pitchFamily="34" charset="0"/>
                        </a:rPr>
                        <a:t>S19</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New and replacement VIC AMI meters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A69</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Create/activate export and import (active (kWh) and reactive (kVarh)) energy datastreams in CNDS table</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Create Datastreams to Suffix Level</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2. Inactivate Net datastream</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MDP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CR400x</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CR405x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br>
                        <a:rPr lang="en-AU" sz="1100" b="0" i="0" u="none" strike="noStrike" dirty="0">
                          <a:solidFill>
                            <a:srgbClr val="000000"/>
                          </a:solidFill>
                          <a:effectLst/>
                          <a:latin typeface="Calibri" panose="020F0502020204030204" pitchFamily="34" charset="0"/>
                        </a:rPr>
                      </a:br>
                      <a:endParaRPr lang="en-AU" sz="1100" b="0" i="0" u="none" strike="noStrike" dirty="0">
                        <a:solidFill>
                          <a:srgbClr val="000000"/>
                        </a:solidFill>
                        <a:effectLst/>
                        <a:latin typeface="Calibri" panose="020F0502020204030204" pitchFamily="34" charset="0"/>
                      </a:endParaRP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30-Nov-22</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Dec 2022</a:t>
                      </a:r>
                    </a:p>
                  </a:txBody>
                  <a:tcPr marL="6350" marR="6350" marT="6350" marB="0"/>
                </a:tc>
                <a:extLst>
                  <a:ext uri="{0D108BD9-81ED-4DB2-BD59-A6C34878D82A}">
                    <a16:rowId xmlns:a16="http://schemas.microsoft.com/office/drawing/2014/main" val="41301632"/>
                  </a:ext>
                </a:extLst>
              </a:tr>
              <a:tr h="370840">
                <a:tc>
                  <a:txBody>
                    <a:bodyPr/>
                    <a:lstStyle/>
                    <a:p>
                      <a:pPr algn="ctr" fontAlgn="t"/>
                      <a:r>
                        <a:rPr lang="en-AU" sz="1100" b="0" i="0" u="none" strike="noStrike" dirty="0">
                          <a:solidFill>
                            <a:srgbClr val="000000"/>
                          </a:solidFill>
                          <a:effectLst/>
                          <a:latin typeface="Calibri" panose="020F0502020204030204" pitchFamily="34" charset="0"/>
                        </a:rPr>
                        <a:t>S19</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New and replacement VIC AMI meters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A69b</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Update Meter Read Type code with RWDA</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Update Meter Read Type code with RWDA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MPB</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CR305x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br>
                        <a:rPr lang="en-AU" sz="1100" b="0" i="0" u="none" strike="noStrike" dirty="0">
                          <a:solidFill>
                            <a:srgbClr val="000000"/>
                          </a:solidFill>
                          <a:effectLst/>
                          <a:latin typeface="Calibri" panose="020F0502020204030204" pitchFamily="34" charset="0"/>
                        </a:rPr>
                      </a:br>
                      <a:endParaRPr lang="en-AU" sz="1100" b="0" i="0" u="none" strike="noStrike" dirty="0">
                        <a:solidFill>
                          <a:srgbClr val="000000"/>
                        </a:solidFill>
                        <a:effectLst/>
                        <a:latin typeface="Calibri" panose="020F0502020204030204" pitchFamily="34" charset="0"/>
                      </a:endParaRP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30-Nov-22</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Dec 2022</a:t>
                      </a:r>
                    </a:p>
                  </a:txBody>
                  <a:tcPr marL="6350" marR="6350" marT="6350" marB="0"/>
                </a:tc>
                <a:extLst>
                  <a:ext uri="{0D108BD9-81ED-4DB2-BD59-A6C34878D82A}">
                    <a16:rowId xmlns:a16="http://schemas.microsoft.com/office/drawing/2014/main" val="4187603983"/>
                  </a:ext>
                </a:extLst>
              </a:tr>
            </a:tbl>
          </a:graphicData>
        </a:graphic>
      </p:graphicFrame>
    </p:spTree>
    <p:extLst>
      <p:ext uri="{BB962C8B-B14F-4D97-AF65-F5344CB8AC3E}">
        <p14:creationId xmlns:p14="http://schemas.microsoft.com/office/powerpoint/2010/main" val="1326036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FD31EA-0B02-4F5E-9F04-B0BD413AB60D}"/>
              </a:ext>
            </a:extLst>
          </p:cNvPr>
          <p:cNvSpPr>
            <a:spLocks noGrp="1"/>
          </p:cNvSpPr>
          <p:nvPr>
            <p:ph type="title"/>
          </p:nvPr>
        </p:nvSpPr>
        <p:spPr>
          <a:xfrm>
            <a:off x="233620" y="1173708"/>
            <a:ext cx="2907626" cy="2201542"/>
          </a:xfrm>
        </p:spPr>
        <p:txBody>
          <a:bodyPr/>
          <a:lstStyle/>
          <a:p>
            <a:r>
              <a:rPr lang="en-AU" dirty="0">
                <a:latin typeface="Calibri" panose="020F0502020204030204" pitchFamily="34" charset="0"/>
                <a:cs typeface="Calibri" panose="020F0502020204030204" pitchFamily="34" charset="0"/>
              </a:rPr>
              <a:t>AEMO Competition Law </a:t>
            </a:r>
            <a:br>
              <a:rPr lang="en-AU" dirty="0">
                <a:latin typeface="Calibri" panose="020F0502020204030204" pitchFamily="34" charset="0"/>
                <a:cs typeface="Calibri" panose="020F0502020204030204" pitchFamily="34" charset="0"/>
              </a:rPr>
            </a:br>
            <a:r>
              <a:rPr lang="en-AU" dirty="0">
                <a:latin typeface="Calibri" panose="020F0502020204030204" pitchFamily="34" charset="0"/>
                <a:cs typeface="Calibri" panose="020F0502020204030204" pitchFamily="34" charset="0"/>
              </a:rPr>
              <a:t>Meeting Protocol</a:t>
            </a:r>
            <a:endParaRPr lang="en-AU" dirty="0"/>
          </a:p>
        </p:txBody>
      </p:sp>
      <p:sp>
        <p:nvSpPr>
          <p:cNvPr id="6" name="Slide Number Placeholder 5">
            <a:extLst>
              <a:ext uri="{FF2B5EF4-FFF2-40B4-BE49-F238E27FC236}">
                <a16:creationId xmlns:a16="http://schemas.microsoft.com/office/drawing/2014/main" id="{962C179C-7C0B-4C6E-984B-3E659C1C1E7C}"/>
              </a:ext>
            </a:extLst>
          </p:cNvPr>
          <p:cNvSpPr>
            <a:spLocks noGrp="1"/>
          </p:cNvSpPr>
          <p:nvPr>
            <p:ph type="sldNum" sz="quarter" idx="12"/>
          </p:nvPr>
        </p:nvSpPr>
        <p:spPr/>
        <p:txBody>
          <a:bodyPr/>
          <a:lstStyle/>
          <a:p>
            <a:fld id="{4EC81F68-4976-451A-B2E9-79BCBD2F70CC}" type="slidenum">
              <a:rPr lang="en-AU" smtClean="0"/>
              <a:pPr/>
              <a:t>2</a:t>
            </a:fld>
            <a:endParaRPr lang="en-AU" dirty="0"/>
          </a:p>
        </p:txBody>
      </p:sp>
      <p:sp>
        <p:nvSpPr>
          <p:cNvPr id="13" name="Text Placeholder 12">
            <a:extLst>
              <a:ext uri="{FF2B5EF4-FFF2-40B4-BE49-F238E27FC236}">
                <a16:creationId xmlns:a16="http://schemas.microsoft.com/office/drawing/2014/main" id="{1E0A56E1-88E5-44F7-A23A-29E717150844}"/>
              </a:ext>
            </a:extLst>
          </p:cNvPr>
          <p:cNvSpPr>
            <a:spLocks noGrp="1"/>
          </p:cNvSpPr>
          <p:nvPr>
            <p:ph type="body" sz="quarter" idx="13"/>
          </p:nvPr>
        </p:nvSpPr>
        <p:spPr>
          <a:xfrm>
            <a:off x="3683203" y="892491"/>
            <a:ext cx="6774989" cy="5493476"/>
          </a:xfrm>
        </p:spPr>
        <p:txBody>
          <a:bodyPr>
            <a:noAutofit/>
          </a:bodyPr>
          <a:lstStyle/>
          <a:p>
            <a:pPr marL="0" indent="0">
              <a:buNone/>
            </a:pPr>
            <a:r>
              <a:rPr lang="en-AU" sz="1228" dirty="0">
                <a:latin typeface="Calibri" panose="020F0502020204030204" pitchFamily="34" charset="0"/>
                <a:cs typeface="Calibri" panose="020F0502020204030204" pitchFamily="34" charset="0"/>
              </a:rPr>
              <a:t>AEMO is committed to complying with all applicable laws, including the Competition and Consumer Act 2010 (CCA). In any dealings with AEMO regarding proposed reforms or other initiatives, all participants agree to adhere to the CCA at all times and to comply with this Protocol. Participants must arrange for their representatives to be briefed on competition law risks and obligations.</a:t>
            </a:r>
          </a:p>
          <a:p>
            <a:pPr marL="0" indent="0">
              <a:buNone/>
            </a:pPr>
            <a:r>
              <a:rPr lang="en-AU" sz="1228" dirty="0">
                <a:latin typeface="Calibri" panose="020F0502020204030204" pitchFamily="34" charset="0"/>
                <a:cs typeface="Calibri" panose="020F0502020204030204" pitchFamily="34" charset="0"/>
              </a:rPr>
              <a:t>Participants in AEMO discussions </a:t>
            </a:r>
            <a:r>
              <a:rPr lang="en-AU" sz="1228" b="1" dirty="0">
                <a:latin typeface="Calibri" panose="020F0502020204030204" pitchFamily="34" charset="0"/>
                <a:cs typeface="Calibri" panose="020F0502020204030204" pitchFamily="34" charset="0"/>
              </a:rPr>
              <a:t>must</a:t>
            </a:r>
            <a:r>
              <a:rPr lang="en-AU" sz="1228" dirty="0">
                <a:latin typeface="Calibri" panose="020F0502020204030204" pitchFamily="34" charset="0"/>
                <a:cs typeface="Calibri" panose="020F0502020204030204" pitchFamily="34" charset="0"/>
              </a:rPr>
              <a:t>: </a:t>
            </a:r>
          </a:p>
          <a:p>
            <a:pPr lvl="0"/>
            <a:r>
              <a:rPr lang="en-AU" sz="1228" dirty="0">
                <a:latin typeface="Calibri" panose="020F0502020204030204" pitchFamily="34" charset="0"/>
                <a:cs typeface="Calibri" panose="020F0502020204030204" pitchFamily="34" charset="0"/>
              </a:rPr>
              <a:t>Ensure that discussions are limited to the matters contemplated by the agenda for the discussion  </a:t>
            </a:r>
          </a:p>
          <a:p>
            <a:pPr lvl="0"/>
            <a:r>
              <a:rPr lang="en-AU" sz="1228" dirty="0">
                <a:latin typeface="Calibri" panose="020F0502020204030204" pitchFamily="34" charset="0"/>
                <a:cs typeface="Calibri" panose="020F0502020204030204" pitchFamily="34" charset="0"/>
              </a:rPr>
              <a:t>Make independent and unilateral decisions about their commercial positions and approach in relation to the matters under discussion with AEMO</a:t>
            </a:r>
          </a:p>
          <a:p>
            <a:pPr lvl="0"/>
            <a:r>
              <a:rPr lang="en-AU" sz="1228" dirty="0">
                <a:latin typeface="Calibri" panose="020F0502020204030204" pitchFamily="34" charset="0"/>
                <a:cs typeface="Calibri" panose="020F0502020204030204" pitchFamily="34" charset="0"/>
              </a:rPr>
              <a:t>Immediately and clearly raise an objection with AEMO or the Chair of the meeting if a matter is discussed that the participant is concerned may give rise to competition law risks or a breach of this Protocol</a:t>
            </a:r>
          </a:p>
          <a:p>
            <a:pPr marL="0" indent="0">
              <a:buNone/>
            </a:pPr>
            <a:r>
              <a:rPr lang="en-AU" sz="1228" dirty="0">
                <a:latin typeface="Calibri" panose="020F0502020204030204" pitchFamily="34" charset="0"/>
                <a:cs typeface="Calibri" panose="020F0502020204030204" pitchFamily="34" charset="0"/>
              </a:rPr>
              <a:t>Participants in AEMO meetings </a:t>
            </a:r>
            <a:r>
              <a:rPr lang="en-AU" sz="1228" b="1" dirty="0">
                <a:latin typeface="Calibri" panose="020F0502020204030204" pitchFamily="34" charset="0"/>
                <a:cs typeface="Calibri" panose="020F0502020204030204" pitchFamily="34" charset="0"/>
              </a:rPr>
              <a:t>must not</a:t>
            </a:r>
            <a:r>
              <a:rPr lang="en-AU" sz="1228" dirty="0">
                <a:latin typeface="Calibri" panose="020F0502020204030204" pitchFamily="34" charset="0"/>
                <a:cs typeface="Calibri" panose="020F0502020204030204" pitchFamily="34" charset="0"/>
              </a:rPr>
              <a:t> discuss or agree on the following topics:</a:t>
            </a:r>
          </a:p>
          <a:p>
            <a:pPr lvl="0"/>
            <a:r>
              <a:rPr lang="en-AU" sz="1228" dirty="0">
                <a:latin typeface="Calibri" panose="020F0502020204030204" pitchFamily="34" charset="0"/>
                <a:cs typeface="Calibri" panose="020F0502020204030204" pitchFamily="34" charset="0"/>
              </a:rPr>
              <a:t>Which customers they will supply or market to</a:t>
            </a:r>
          </a:p>
          <a:p>
            <a:pPr lvl="0"/>
            <a:r>
              <a:rPr lang="en-AU" sz="1228" dirty="0">
                <a:latin typeface="Calibri" panose="020F0502020204030204" pitchFamily="34" charset="0"/>
                <a:cs typeface="Calibri" panose="020F0502020204030204" pitchFamily="34" charset="0"/>
              </a:rPr>
              <a:t>The price or other terms at which Participants will supply</a:t>
            </a:r>
          </a:p>
          <a:p>
            <a:pPr lvl="0"/>
            <a:r>
              <a:rPr lang="en-AU" sz="1228" dirty="0">
                <a:latin typeface="Calibri" panose="020F0502020204030204" pitchFamily="34" charset="0"/>
                <a:cs typeface="Calibri" panose="020F0502020204030204" pitchFamily="34" charset="0"/>
              </a:rPr>
              <a:t>Bids or tenders, including the nature of a bid that a Participant intends to make or whether the Participant will participate in the bid</a:t>
            </a:r>
          </a:p>
          <a:p>
            <a:pPr lvl="0"/>
            <a:r>
              <a:rPr lang="en-AU" sz="1228" dirty="0">
                <a:latin typeface="Calibri" panose="020F0502020204030204" pitchFamily="34" charset="0"/>
                <a:cs typeface="Calibri" panose="020F0502020204030204" pitchFamily="34" charset="0"/>
              </a:rPr>
              <a:t>Which suppliers Participants will acquire from (or the price or other terms on which they acquire goods or services)</a:t>
            </a:r>
          </a:p>
          <a:p>
            <a:pPr lvl="0"/>
            <a:r>
              <a:rPr lang="en-AU" sz="1228" dirty="0">
                <a:latin typeface="Calibri" panose="020F0502020204030204" pitchFamily="34" charset="0"/>
                <a:cs typeface="Calibri" panose="020F0502020204030204" pitchFamily="34" charset="0"/>
              </a:rPr>
              <a:t>Refusing to supply a person or company access to any products, services or inputs they require</a:t>
            </a:r>
          </a:p>
          <a:p>
            <a:pPr marL="0" indent="0">
              <a:buNone/>
            </a:pPr>
            <a:endParaRPr lang="en-AU" sz="1052" dirty="0">
              <a:latin typeface="Calibri" panose="020F0502020204030204" pitchFamily="34" charset="0"/>
              <a:cs typeface="Calibri" panose="020F0502020204030204" pitchFamily="34" charset="0"/>
            </a:endParaRPr>
          </a:p>
          <a:p>
            <a:pPr marL="0" indent="0">
              <a:buNone/>
            </a:pPr>
            <a:r>
              <a:rPr lang="en-AU" sz="1052" dirty="0">
                <a:latin typeface="Calibri" panose="020F0502020204030204" pitchFamily="34" charset="0"/>
                <a:cs typeface="Calibri" panose="020F0502020204030204" pitchFamily="34" charset="0"/>
              </a:rPr>
              <a:t>Under no circumstances must Participants share Competitively Sensitive Information. Competitively Sensitive Information means confidential information relating to a Participant which if disclosed to a competitor could affect its current or future commercial strategies, such as pricing information, customer terms and conditions, supply terms and conditions, sales, marketing or procurement strategies, product development, margins, costs, capacity or production planning.</a:t>
            </a:r>
          </a:p>
        </p:txBody>
      </p:sp>
    </p:spTree>
    <p:extLst>
      <p:ext uri="{BB962C8B-B14F-4D97-AF65-F5344CB8AC3E}">
        <p14:creationId xmlns:p14="http://schemas.microsoft.com/office/powerpoint/2010/main" val="8003411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p:txBody>
          <a:bodyPr/>
          <a:lstStyle/>
          <a:p>
            <a:r>
              <a:rPr lang="fr-FR" dirty="0"/>
              <a:t>Applicable MTP </a:t>
            </a:r>
            <a:r>
              <a:rPr lang="en-AU" dirty="0"/>
              <a:t>Activities</a:t>
            </a:r>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20</a:t>
            </a:fld>
            <a:endParaRPr lang="en-AU" dirty="0"/>
          </a:p>
        </p:txBody>
      </p:sp>
      <p:graphicFrame>
        <p:nvGraphicFramePr>
          <p:cNvPr id="9" name="Table 9">
            <a:extLst>
              <a:ext uri="{FF2B5EF4-FFF2-40B4-BE49-F238E27FC236}">
                <a16:creationId xmlns:a16="http://schemas.microsoft.com/office/drawing/2014/main" id="{AEEE29B4-1E95-4C92-AF87-4EC89AE4AF3D}"/>
              </a:ext>
            </a:extLst>
          </p:cNvPr>
          <p:cNvGraphicFramePr>
            <a:graphicFrameLocks noGrp="1"/>
          </p:cNvGraphicFramePr>
          <p:nvPr>
            <p:extLst>
              <p:ext uri="{D42A27DB-BD31-4B8C-83A1-F6EECF244321}">
                <p14:modId xmlns:p14="http://schemas.microsoft.com/office/powerpoint/2010/main" val="1047381460"/>
              </p:ext>
            </p:extLst>
          </p:nvPr>
        </p:nvGraphicFramePr>
        <p:xfrm>
          <a:off x="57548" y="1506190"/>
          <a:ext cx="10512403" cy="5839460"/>
        </p:xfrm>
        <a:graphic>
          <a:graphicData uri="http://schemas.openxmlformats.org/drawingml/2006/table">
            <a:tbl>
              <a:tblPr firstRow="1" bandRow="1">
                <a:tableStyleId>{5C22544A-7EE6-4342-B048-85BDC9FD1C3A}</a:tableStyleId>
              </a:tblPr>
              <a:tblGrid>
                <a:gridCol w="433180">
                  <a:extLst>
                    <a:ext uri="{9D8B030D-6E8A-4147-A177-3AD203B41FA5}">
                      <a16:colId xmlns:a16="http://schemas.microsoft.com/office/drawing/2014/main" val="2174275322"/>
                    </a:ext>
                  </a:extLst>
                </a:gridCol>
                <a:gridCol w="1307007">
                  <a:extLst>
                    <a:ext uri="{9D8B030D-6E8A-4147-A177-3AD203B41FA5}">
                      <a16:colId xmlns:a16="http://schemas.microsoft.com/office/drawing/2014/main" val="130457593"/>
                    </a:ext>
                  </a:extLst>
                </a:gridCol>
                <a:gridCol w="446701">
                  <a:extLst>
                    <a:ext uri="{9D8B030D-6E8A-4147-A177-3AD203B41FA5}">
                      <a16:colId xmlns:a16="http://schemas.microsoft.com/office/drawing/2014/main" val="3914733857"/>
                    </a:ext>
                  </a:extLst>
                </a:gridCol>
                <a:gridCol w="2305140">
                  <a:extLst>
                    <a:ext uri="{9D8B030D-6E8A-4147-A177-3AD203B41FA5}">
                      <a16:colId xmlns:a16="http://schemas.microsoft.com/office/drawing/2014/main" val="3912245640"/>
                    </a:ext>
                  </a:extLst>
                </a:gridCol>
                <a:gridCol w="1979112">
                  <a:extLst>
                    <a:ext uri="{9D8B030D-6E8A-4147-A177-3AD203B41FA5}">
                      <a16:colId xmlns:a16="http://schemas.microsoft.com/office/drawing/2014/main" val="3520415581"/>
                    </a:ext>
                  </a:extLst>
                </a:gridCol>
                <a:gridCol w="594680">
                  <a:extLst>
                    <a:ext uri="{9D8B030D-6E8A-4147-A177-3AD203B41FA5}">
                      <a16:colId xmlns:a16="http://schemas.microsoft.com/office/drawing/2014/main" val="4010031255"/>
                    </a:ext>
                  </a:extLst>
                </a:gridCol>
                <a:gridCol w="754540">
                  <a:extLst>
                    <a:ext uri="{9D8B030D-6E8A-4147-A177-3AD203B41FA5}">
                      <a16:colId xmlns:a16="http://schemas.microsoft.com/office/drawing/2014/main" val="1787189772"/>
                    </a:ext>
                  </a:extLst>
                </a:gridCol>
                <a:gridCol w="818484">
                  <a:extLst>
                    <a:ext uri="{9D8B030D-6E8A-4147-A177-3AD203B41FA5}">
                      <a16:colId xmlns:a16="http://schemas.microsoft.com/office/drawing/2014/main" val="55620106"/>
                    </a:ext>
                  </a:extLst>
                </a:gridCol>
                <a:gridCol w="760934">
                  <a:extLst>
                    <a:ext uri="{9D8B030D-6E8A-4147-A177-3AD203B41FA5}">
                      <a16:colId xmlns:a16="http://schemas.microsoft.com/office/drawing/2014/main" val="3614004344"/>
                    </a:ext>
                  </a:extLst>
                </a:gridCol>
                <a:gridCol w="1112625">
                  <a:extLst>
                    <a:ext uri="{9D8B030D-6E8A-4147-A177-3AD203B41FA5}">
                      <a16:colId xmlns:a16="http://schemas.microsoft.com/office/drawing/2014/main" val="3853893686"/>
                    </a:ext>
                  </a:extLst>
                </a:gridCol>
              </a:tblGrid>
              <a:tr h="370840">
                <a:tc>
                  <a:txBody>
                    <a:bodyPr/>
                    <a:lstStyle/>
                    <a:p>
                      <a:pPr algn="ctr" fontAlgn="ctr"/>
                      <a:r>
                        <a:rPr lang="en-AU" sz="1100" b="1" i="0" u="none" strike="noStrike" dirty="0">
                          <a:solidFill>
                            <a:srgbClr val="FFFFFF"/>
                          </a:solidFill>
                          <a:effectLst/>
                          <a:latin typeface="Calibri" panose="020F0502020204030204" pitchFamily="34" charset="0"/>
                        </a:rPr>
                        <a:t>SID</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Sub-Category</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AID</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Activity</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Actions</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Role</a:t>
                      </a:r>
                    </a:p>
                  </a:txBody>
                  <a:tcPr marL="6350" marR="6350" marT="6350" marB="0" anchor="ctr"/>
                </a:tc>
                <a:tc>
                  <a:txBody>
                    <a:bodyPr/>
                    <a:lstStyle/>
                    <a:p>
                      <a:pPr algn="ctr" fontAlgn="t"/>
                      <a:r>
                        <a:rPr lang="en-AU" sz="1100" b="1" i="0" u="none" strike="noStrike" dirty="0">
                          <a:solidFill>
                            <a:srgbClr val="FFFFFF"/>
                          </a:solidFill>
                          <a:effectLst/>
                          <a:latin typeface="Calibri" panose="020F0502020204030204" pitchFamily="34" charset="0"/>
                        </a:rPr>
                        <a:t>CATS CRs</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Transition Start Date</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Transition End Date</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Rule Date</a:t>
                      </a:r>
                    </a:p>
                  </a:txBody>
                  <a:tcPr marL="6350" marR="6350" marT="6350" marB="0" anchor="ctr"/>
                </a:tc>
                <a:extLst>
                  <a:ext uri="{0D108BD9-81ED-4DB2-BD59-A6C34878D82A}">
                    <a16:rowId xmlns:a16="http://schemas.microsoft.com/office/drawing/2014/main" val="299013267"/>
                  </a:ext>
                </a:extLst>
              </a:tr>
              <a:tr h="370840">
                <a:tc>
                  <a:txBody>
                    <a:bodyPr/>
                    <a:lstStyle/>
                    <a:p>
                      <a:pPr algn="ctr" fontAlgn="t"/>
                      <a:r>
                        <a:rPr lang="en-AU" sz="1100" b="0" i="0" u="none" strike="noStrike" dirty="0">
                          <a:solidFill>
                            <a:srgbClr val="000000"/>
                          </a:solidFill>
                          <a:effectLst/>
                          <a:latin typeface="Calibri" panose="020F0502020204030204" pitchFamily="34" charset="0"/>
                        </a:rPr>
                        <a:t>S20</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New and replacement SAMPLE Meters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A75</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Create/activate export and import (active (kWh) and reactive (kVarh)) energy datastreams in CNDS table</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Create Datastreams to Suffix Level</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2. Inactivate Net datastream</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MDP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CR400x</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CR405x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br>
                        <a:rPr lang="en-AU" sz="1100" b="0" i="0" u="none" strike="noStrike" dirty="0">
                          <a:solidFill>
                            <a:srgbClr val="000000"/>
                          </a:solidFill>
                          <a:effectLst/>
                          <a:latin typeface="Calibri" panose="020F0502020204030204" pitchFamily="34" charset="0"/>
                        </a:rPr>
                      </a:br>
                      <a:endParaRPr lang="en-AU" sz="1100" b="0" i="0" u="none" strike="noStrike" dirty="0">
                        <a:solidFill>
                          <a:srgbClr val="000000"/>
                        </a:solidFill>
                        <a:effectLst/>
                        <a:latin typeface="Calibri" panose="020F0502020204030204" pitchFamily="34" charset="0"/>
                      </a:endParaRP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30-Nov-22</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Dec 2022</a:t>
                      </a:r>
                    </a:p>
                  </a:txBody>
                  <a:tcPr marL="6350" marR="6350" marT="6350" marB="0"/>
                </a:tc>
                <a:extLst>
                  <a:ext uri="{0D108BD9-81ED-4DB2-BD59-A6C34878D82A}">
                    <a16:rowId xmlns:a16="http://schemas.microsoft.com/office/drawing/2014/main" val="2195197655"/>
                  </a:ext>
                </a:extLst>
              </a:tr>
              <a:tr h="370840">
                <a:tc>
                  <a:txBody>
                    <a:bodyPr/>
                    <a:lstStyle/>
                    <a:p>
                      <a:pPr algn="ctr" fontAlgn="t"/>
                      <a:r>
                        <a:rPr lang="en-AU" sz="1100" b="0" i="0" u="none" strike="noStrike" dirty="0">
                          <a:solidFill>
                            <a:srgbClr val="000000"/>
                          </a:solidFill>
                          <a:effectLst/>
                          <a:latin typeface="Calibri" panose="020F0502020204030204" pitchFamily="34" charset="0"/>
                        </a:rPr>
                        <a:t>S20</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New and replacement SAMPLE Meters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A75b</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Update Meter Read Type code with RWDA</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Update Meter Read Type code with RWDA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MPB</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CR305x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br>
                        <a:rPr lang="en-AU" sz="1100" b="0" i="0" u="none" strike="noStrike" dirty="0">
                          <a:solidFill>
                            <a:srgbClr val="000000"/>
                          </a:solidFill>
                          <a:effectLst/>
                          <a:latin typeface="Calibri" panose="020F0502020204030204" pitchFamily="34" charset="0"/>
                        </a:rPr>
                      </a:br>
                      <a:endParaRPr lang="en-AU" sz="1100" b="0" i="0" u="none" strike="noStrike" dirty="0">
                        <a:solidFill>
                          <a:srgbClr val="000000"/>
                        </a:solidFill>
                        <a:effectLst/>
                        <a:latin typeface="Calibri" panose="020F0502020204030204" pitchFamily="34" charset="0"/>
                      </a:endParaRP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30-Nov-22</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Dec 2022</a:t>
                      </a:r>
                    </a:p>
                  </a:txBody>
                  <a:tcPr marL="6350" marR="6350" marT="6350" marB="0"/>
                </a:tc>
                <a:extLst>
                  <a:ext uri="{0D108BD9-81ED-4DB2-BD59-A6C34878D82A}">
                    <a16:rowId xmlns:a16="http://schemas.microsoft.com/office/drawing/2014/main" val="3796802604"/>
                  </a:ext>
                </a:extLst>
              </a:tr>
              <a:tr h="370840">
                <a:tc>
                  <a:txBody>
                    <a:bodyPr/>
                    <a:lstStyle/>
                    <a:p>
                      <a:pPr algn="ctr" fontAlgn="t"/>
                      <a:r>
                        <a:rPr lang="en-AU" sz="1100" b="0" i="0" u="none" strike="noStrike" dirty="0">
                          <a:solidFill>
                            <a:srgbClr val="000000"/>
                          </a:solidFill>
                          <a:effectLst/>
                          <a:latin typeface="Calibri" panose="020F0502020204030204" pitchFamily="34" charset="0"/>
                        </a:rPr>
                        <a:t>S22</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Type 7 metering installations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A83a</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Create/activate export and import (active (kWh) and reactive (kVarh)) energy datastreams in CNDS table</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Create Datastreams to Suffix Level</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2. Inactivate Net datastream</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MDP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CR400x</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CR405x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br>
                        <a:rPr lang="en-AU" sz="1100" b="0" i="0" u="none" strike="noStrike" dirty="0">
                          <a:solidFill>
                            <a:srgbClr val="000000"/>
                          </a:solidFill>
                          <a:effectLst/>
                          <a:latin typeface="Calibri" panose="020F0502020204030204" pitchFamily="34" charset="0"/>
                        </a:rPr>
                      </a:br>
                      <a:endParaRPr lang="en-AU" sz="1100" b="0" i="0" u="none" strike="noStrike" dirty="0">
                        <a:solidFill>
                          <a:srgbClr val="000000"/>
                        </a:solidFill>
                        <a:effectLst/>
                        <a:latin typeface="Calibri" panose="020F0502020204030204" pitchFamily="34" charset="0"/>
                      </a:endParaRP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2899078295"/>
                  </a:ext>
                </a:extLst>
              </a:tr>
              <a:tr h="370840">
                <a:tc>
                  <a:txBody>
                    <a:bodyPr/>
                    <a:lstStyle/>
                    <a:p>
                      <a:pPr algn="ctr" fontAlgn="t"/>
                      <a:r>
                        <a:rPr lang="en-AU" sz="1100" b="0" i="0" u="none" strike="noStrike" dirty="0">
                          <a:solidFill>
                            <a:srgbClr val="000000"/>
                          </a:solidFill>
                          <a:effectLst/>
                          <a:latin typeface="Calibri" panose="020F0502020204030204" pitchFamily="34" charset="0"/>
                        </a:rPr>
                        <a:t>S26</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Cross-boundary supplies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A95</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 cross-boundary NMIs</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Create and activate NMI </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2. Update NMI to active status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LNSP</a:t>
                      </a:r>
                      <a:br>
                        <a:rPr lang="en-AU" sz="1100" b="0" i="0" u="none" strike="noStrike" dirty="0">
                          <a:solidFill>
                            <a:srgbClr val="000000"/>
                          </a:solidFill>
                          <a:effectLst/>
                          <a:latin typeface="Calibri" panose="020F0502020204030204" pitchFamily="34" charset="0"/>
                        </a:rPr>
                      </a:br>
                      <a:endParaRPr lang="en-AU" sz="1100" b="0" i="0" u="none" strike="noStrike" dirty="0">
                        <a:solidFill>
                          <a:srgbClr val="000000"/>
                        </a:solidFill>
                        <a:effectLst/>
                        <a:latin typeface="Calibri" panose="020F0502020204030204" pitchFamily="34" charset="0"/>
                      </a:endParaRP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CR20xx</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CR50xx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2399359843"/>
                  </a:ext>
                </a:extLst>
              </a:tr>
              <a:tr h="370840">
                <a:tc>
                  <a:txBody>
                    <a:bodyPr/>
                    <a:lstStyle/>
                    <a:p>
                      <a:pPr algn="ctr" fontAlgn="t"/>
                      <a:r>
                        <a:rPr lang="en-AU" sz="1100" b="0" i="0" u="none" strike="noStrike" dirty="0">
                          <a:solidFill>
                            <a:srgbClr val="000000"/>
                          </a:solidFill>
                          <a:effectLst/>
                          <a:latin typeface="Calibri" panose="020F0502020204030204" pitchFamily="34" charset="0"/>
                        </a:rPr>
                        <a:t>S26</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Cross Boundary meters (Known)</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 </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Update Meter Read Type code with RWDA</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Update TNI2 &amp; NSP3</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AEMO</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CR51xx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2022</a:t>
                      </a:r>
                    </a:p>
                  </a:txBody>
                  <a:tcPr marL="6350" marR="6350" marT="6350" marB="0"/>
                </a:tc>
                <a:extLst>
                  <a:ext uri="{0D108BD9-81ED-4DB2-BD59-A6C34878D82A}">
                    <a16:rowId xmlns:a16="http://schemas.microsoft.com/office/drawing/2014/main" val="3050962521"/>
                  </a:ext>
                </a:extLst>
              </a:tr>
              <a:tr h="370840">
                <a:tc>
                  <a:txBody>
                    <a:bodyPr/>
                    <a:lstStyle/>
                    <a:p>
                      <a:pPr algn="ctr" fontAlgn="t"/>
                      <a:r>
                        <a:rPr lang="en-AU" sz="1100" b="0" i="0" u="none" strike="noStrike" dirty="0">
                          <a:solidFill>
                            <a:srgbClr val="000000"/>
                          </a:solidFill>
                          <a:effectLst/>
                          <a:latin typeface="Calibri" panose="020F0502020204030204" pitchFamily="34" charset="0"/>
                        </a:rPr>
                        <a:t>S26</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Cross-boundary supplies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A96</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 Datastreams in MSATS</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Create Datastreams at Suffix Level</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MDP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CR40xx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3789434982"/>
                  </a:ext>
                </a:extLst>
              </a:tr>
              <a:tr h="370840">
                <a:tc>
                  <a:txBody>
                    <a:bodyPr/>
                    <a:lstStyle/>
                    <a:p>
                      <a:pPr algn="ctr" fontAlgn="t"/>
                      <a:r>
                        <a:rPr lang="en-AU" sz="1100" b="0" i="0" u="none" strike="noStrike" dirty="0">
                          <a:solidFill>
                            <a:srgbClr val="000000"/>
                          </a:solidFill>
                          <a:effectLst/>
                          <a:latin typeface="Calibri" panose="020F0502020204030204" pitchFamily="34" charset="0"/>
                        </a:rPr>
                        <a:t>S26</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Cross-boundary supplies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A97</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 registers in MSATS</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Install meter (includes Meter read type = RWDA)</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MPB</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CR30xx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1162966549"/>
                  </a:ext>
                </a:extLst>
              </a:tr>
              <a:tr h="370840">
                <a:tc>
                  <a:txBody>
                    <a:bodyPr/>
                    <a:lstStyle/>
                    <a:p>
                      <a:pPr algn="ctr" fontAlgn="t"/>
                      <a:r>
                        <a:rPr lang="en-AU" sz="1100" b="0" i="0" u="none" strike="noStrike" dirty="0">
                          <a:solidFill>
                            <a:srgbClr val="000000"/>
                          </a:solidFill>
                          <a:effectLst/>
                          <a:latin typeface="Calibri" panose="020F0502020204030204" pitchFamily="34" charset="0"/>
                        </a:rPr>
                        <a:t>S27</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Non-contestable unmetered loads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A99</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 Non-contestable unmetered load NMIs</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Create and activate NMI </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2. Update NMI to active status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LNSP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CR20xx</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CR50xx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501915070"/>
                  </a:ext>
                </a:extLst>
              </a:tr>
              <a:tr h="370840">
                <a:tc>
                  <a:txBody>
                    <a:bodyPr/>
                    <a:lstStyle/>
                    <a:p>
                      <a:pPr algn="ctr" fontAlgn="t"/>
                      <a:r>
                        <a:rPr lang="en-AU" sz="1100" b="0" i="0" u="none" strike="noStrike" dirty="0">
                          <a:solidFill>
                            <a:srgbClr val="000000"/>
                          </a:solidFill>
                          <a:effectLst/>
                          <a:latin typeface="Calibri" panose="020F0502020204030204" pitchFamily="34" charset="0"/>
                        </a:rPr>
                        <a:t>S27</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Non-contestable unmetered loads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A100</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 Datastreams in MSATS</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Create Datastreams at Suffix Level</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MDP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CR40xx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1729212515"/>
                  </a:ext>
                </a:extLst>
              </a:tr>
              <a:tr h="370840">
                <a:tc>
                  <a:txBody>
                    <a:bodyPr/>
                    <a:lstStyle/>
                    <a:p>
                      <a:pPr algn="ctr" fontAlgn="t"/>
                      <a:r>
                        <a:rPr lang="en-AU" sz="1100" b="0" i="0" u="none" strike="noStrike" dirty="0">
                          <a:solidFill>
                            <a:srgbClr val="000000"/>
                          </a:solidFill>
                          <a:effectLst/>
                          <a:latin typeface="Calibri" panose="020F0502020204030204" pitchFamily="34" charset="0"/>
                        </a:rPr>
                        <a:t>S27</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Non-contestable unmetered loads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A101</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 registers in MSATS</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Install meter (includes Meter read type = RWDA)</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MPB</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CR30xx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552579265"/>
                  </a:ext>
                </a:extLst>
              </a:tr>
              <a:tr h="370840">
                <a:tc>
                  <a:txBody>
                    <a:bodyPr/>
                    <a:lstStyle/>
                    <a:p>
                      <a:pPr algn="ctr" fontAlgn="t"/>
                      <a:r>
                        <a:rPr lang="en-AU" sz="1100" b="0" i="0" u="none" strike="noStrike" dirty="0">
                          <a:solidFill>
                            <a:srgbClr val="000000"/>
                          </a:solidFill>
                          <a:effectLst/>
                          <a:latin typeface="Calibri" panose="020F0502020204030204" pitchFamily="34" charset="0"/>
                        </a:rPr>
                        <a:t>S27a</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Convert 'SASCALE NMI'</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A101a</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 cross-boundary NMIs</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Make bulk NMI Extinct</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LNSP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CR50xx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1006118467"/>
                  </a:ext>
                </a:extLst>
              </a:tr>
              <a:tr h="370840">
                <a:tc>
                  <a:txBody>
                    <a:bodyPr/>
                    <a:lstStyle/>
                    <a:p>
                      <a:pPr algn="ctr" fontAlgn="t"/>
                      <a:r>
                        <a:rPr lang="en-AU" sz="1100" b="0" i="0" u="none" strike="noStrike" dirty="0">
                          <a:solidFill>
                            <a:srgbClr val="000000"/>
                          </a:solidFill>
                          <a:effectLst/>
                          <a:latin typeface="Calibri" panose="020F0502020204030204" pitchFamily="34" charset="0"/>
                        </a:rPr>
                        <a:t>S27a</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Convert 'SASCALE NMI'</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A101b</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 Datastreams in MSATS</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inactive Datastreams at Suffix Level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MDP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CR405x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452023777"/>
                  </a:ext>
                </a:extLst>
              </a:tr>
              <a:tr h="370840">
                <a:tc>
                  <a:txBody>
                    <a:bodyPr/>
                    <a:lstStyle/>
                    <a:p>
                      <a:pPr algn="ctr" fontAlgn="t"/>
                      <a:r>
                        <a:rPr lang="en-AU" sz="1100" b="0" i="0" u="none" strike="noStrike" dirty="0">
                          <a:solidFill>
                            <a:srgbClr val="000000"/>
                          </a:solidFill>
                          <a:effectLst/>
                          <a:latin typeface="Calibri" panose="020F0502020204030204" pitchFamily="34" charset="0"/>
                        </a:rPr>
                        <a:t>S27a</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Convert 'SASCALE NMI'</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A101c</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 registers in MSATS</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inactive meter (includes Meter read type = RWDA)</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MPB</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CR35xx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41301632"/>
                  </a:ext>
                </a:extLst>
              </a:tr>
              <a:tr h="370840">
                <a:tc>
                  <a:txBody>
                    <a:bodyPr/>
                    <a:lstStyle/>
                    <a:p>
                      <a:pPr algn="ctr" fontAlgn="t"/>
                      <a:r>
                        <a:rPr lang="en-AU" sz="1100" b="0" i="0" u="none" strike="noStrike" dirty="0">
                          <a:solidFill>
                            <a:srgbClr val="000000"/>
                          </a:solidFill>
                          <a:effectLst/>
                          <a:latin typeface="Calibri" panose="020F0502020204030204" pitchFamily="34" charset="0"/>
                        </a:rPr>
                        <a:t>S28</a:t>
                      </a:r>
                    </a:p>
                  </a:txBody>
                  <a:tcPr marL="6350" marR="6350" marT="6350" marB="0"/>
                </a:tc>
                <a:tc>
                  <a:txBody>
                    <a:bodyPr/>
                    <a:lstStyle/>
                    <a:p>
                      <a:pPr algn="l" fontAlgn="t"/>
                      <a:r>
                        <a:rPr lang="fr-FR" sz="1100" b="0" i="0" u="none" strike="noStrike" dirty="0">
                          <a:solidFill>
                            <a:srgbClr val="000000"/>
                          </a:solidFill>
                          <a:effectLst/>
                          <a:latin typeface="Calibri" panose="020F0502020204030204" pitchFamily="34" charset="0"/>
                        </a:rPr>
                        <a:t>New NMI classification codes - BULK</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A103</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Update NMI Class Codes for existing NMIs as required</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Update NMI Classification Code</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TNSP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CR50xx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1-May-21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4187603983"/>
                  </a:ext>
                </a:extLst>
              </a:tr>
            </a:tbl>
          </a:graphicData>
        </a:graphic>
      </p:graphicFrame>
    </p:spTree>
    <p:extLst>
      <p:ext uri="{BB962C8B-B14F-4D97-AF65-F5344CB8AC3E}">
        <p14:creationId xmlns:p14="http://schemas.microsoft.com/office/powerpoint/2010/main" val="2504736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p:txBody>
          <a:bodyPr/>
          <a:lstStyle/>
          <a:p>
            <a:r>
              <a:rPr lang="fr-FR" dirty="0"/>
              <a:t>Applicable MTP </a:t>
            </a:r>
            <a:r>
              <a:rPr lang="en-AU" dirty="0"/>
              <a:t>Activities</a:t>
            </a:r>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21</a:t>
            </a:fld>
            <a:endParaRPr lang="en-AU" dirty="0"/>
          </a:p>
        </p:txBody>
      </p:sp>
      <p:graphicFrame>
        <p:nvGraphicFramePr>
          <p:cNvPr id="9" name="Table 9">
            <a:extLst>
              <a:ext uri="{FF2B5EF4-FFF2-40B4-BE49-F238E27FC236}">
                <a16:creationId xmlns:a16="http://schemas.microsoft.com/office/drawing/2014/main" id="{AEEE29B4-1E95-4C92-AF87-4EC89AE4AF3D}"/>
              </a:ext>
            </a:extLst>
          </p:cNvPr>
          <p:cNvGraphicFramePr>
            <a:graphicFrameLocks noGrp="1"/>
          </p:cNvGraphicFramePr>
          <p:nvPr>
            <p:extLst>
              <p:ext uri="{D42A27DB-BD31-4B8C-83A1-F6EECF244321}">
                <p14:modId xmlns:p14="http://schemas.microsoft.com/office/powerpoint/2010/main" val="790276209"/>
              </p:ext>
            </p:extLst>
          </p:nvPr>
        </p:nvGraphicFramePr>
        <p:xfrm>
          <a:off x="57548" y="1506190"/>
          <a:ext cx="10512403" cy="2872740"/>
        </p:xfrm>
        <a:graphic>
          <a:graphicData uri="http://schemas.openxmlformats.org/drawingml/2006/table">
            <a:tbl>
              <a:tblPr firstRow="1" bandRow="1">
                <a:tableStyleId>{5C22544A-7EE6-4342-B048-85BDC9FD1C3A}</a:tableStyleId>
              </a:tblPr>
              <a:tblGrid>
                <a:gridCol w="433180">
                  <a:extLst>
                    <a:ext uri="{9D8B030D-6E8A-4147-A177-3AD203B41FA5}">
                      <a16:colId xmlns:a16="http://schemas.microsoft.com/office/drawing/2014/main" val="2174275322"/>
                    </a:ext>
                  </a:extLst>
                </a:gridCol>
                <a:gridCol w="1307007">
                  <a:extLst>
                    <a:ext uri="{9D8B030D-6E8A-4147-A177-3AD203B41FA5}">
                      <a16:colId xmlns:a16="http://schemas.microsoft.com/office/drawing/2014/main" val="130457593"/>
                    </a:ext>
                  </a:extLst>
                </a:gridCol>
                <a:gridCol w="446701">
                  <a:extLst>
                    <a:ext uri="{9D8B030D-6E8A-4147-A177-3AD203B41FA5}">
                      <a16:colId xmlns:a16="http://schemas.microsoft.com/office/drawing/2014/main" val="3914733857"/>
                    </a:ext>
                  </a:extLst>
                </a:gridCol>
                <a:gridCol w="2305140">
                  <a:extLst>
                    <a:ext uri="{9D8B030D-6E8A-4147-A177-3AD203B41FA5}">
                      <a16:colId xmlns:a16="http://schemas.microsoft.com/office/drawing/2014/main" val="3912245640"/>
                    </a:ext>
                  </a:extLst>
                </a:gridCol>
                <a:gridCol w="1979112">
                  <a:extLst>
                    <a:ext uri="{9D8B030D-6E8A-4147-A177-3AD203B41FA5}">
                      <a16:colId xmlns:a16="http://schemas.microsoft.com/office/drawing/2014/main" val="3520415581"/>
                    </a:ext>
                  </a:extLst>
                </a:gridCol>
                <a:gridCol w="594680">
                  <a:extLst>
                    <a:ext uri="{9D8B030D-6E8A-4147-A177-3AD203B41FA5}">
                      <a16:colId xmlns:a16="http://schemas.microsoft.com/office/drawing/2014/main" val="4010031255"/>
                    </a:ext>
                  </a:extLst>
                </a:gridCol>
                <a:gridCol w="754540">
                  <a:extLst>
                    <a:ext uri="{9D8B030D-6E8A-4147-A177-3AD203B41FA5}">
                      <a16:colId xmlns:a16="http://schemas.microsoft.com/office/drawing/2014/main" val="1787189772"/>
                    </a:ext>
                  </a:extLst>
                </a:gridCol>
                <a:gridCol w="818484">
                  <a:extLst>
                    <a:ext uri="{9D8B030D-6E8A-4147-A177-3AD203B41FA5}">
                      <a16:colId xmlns:a16="http://schemas.microsoft.com/office/drawing/2014/main" val="55620106"/>
                    </a:ext>
                  </a:extLst>
                </a:gridCol>
                <a:gridCol w="760934">
                  <a:extLst>
                    <a:ext uri="{9D8B030D-6E8A-4147-A177-3AD203B41FA5}">
                      <a16:colId xmlns:a16="http://schemas.microsoft.com/office/drawing/2014/main" val="3614004344"/>
                    </a:ext>
                  </a:extLst>
                </a:gridCol>
                <a:gridCol w="1112625">
                  <a:extLst>
                    <a:ext uri="{9D8B030D-6E8A-4147-A177-3AD203B41FA5}">
                      <a16:colId xmlns:a16="http://schemas.microsoft.com/office/drawing/2014/main" val="3853893686"/>
                    </a:ext>
                  </a:extLst>
                </a:gridCol>
              </a:tblGrid>
              <a:tr h="370840">
                <a:tc>
                  <a:txBody>
                    <a:bodyPr/>
                    <a:lstStyle/>
                    <a:p>
                      <a:pPr algn="ctr" fontAlgn="ctr"/>
                      <a:r>
                        <a:rPr lang="en-AU" sz="1100" b="1" i="0" u="none" strike="noStrike" dirty="0">
                          <a:solidFill>
                            <a:srgbClr val="FFFFFF"/>
                          </a:solidFill>
                          <a:effectLst/>
                          <a:latin typeface="Calibri" panose="020F0502020204030204" pitchFamily="34" charset="0"/>
                        </a:rPr>
                        <a:t>SID</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Sub-Category</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AID</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Activity</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Actions</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Role</a:t>
                      </a:r>
                    </a:p>
                  </a:txBody>
                  <a:tcPr marL="6350" marR="6350" marT="6350" marB="0" anchor="ctr"/>
                </a:tc>
                <a:tc>
                  <a:txBody>
                    <a:bodyPr/>
                    <a:lstStyle/>
                    <a:p>
                      <a:pPr algn="ctr" fontAlgn="t"/>
                      <a:r>
                        <a:rPr lang="en-AU" sz="1100" b="1" i="0" u="none" strike="noStrike" dirty="0">
                          <a:solidFill>
                            <a:srgbClr val="FFFFFF"/>
                          </a:solidFill>
                          <a:effectLst/>
                          <a:latin typeface="Calibri" panose="020F0502020204030204" pitchFamily="34" charset="0"/>
                        </a:rPr>
                        <a:t>CATS CRs</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Transition Start Date</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Transition End Date</a:t>
                      </a:r>
                    </a:p>
                  </a:txBody>
                  <a:tcPr marL="6350" marR="6350" marT="6350" marB="0" anchor="ctr"/>
                </a:tc>
                <a:tc>
                  <a:txBody>
                    <a:bodyPr/>
                    <a:lstStyle/>
                    <a:p>
                      <a:pPr algn="ctr" fontAlgn="ctr"/>
                      <a:r>
                        <a:rPr lang="en-AU" sz="1100" b="1" i="0" u="none" strike="noStrike" dirty="0">
                          <a:solidFill>
                            <a:srgbClr val="FFFFFF"/>
                          </a:solidFill>
                          <a:effectLst/>
                          <a:latin typeface="Calibri" panose="020F0502020204030204" pitchFamily="34" charset="0"/>
                        </a:rPr>
                        <a:t>Rule Date</a:t>
                      </a:r>
                    </a:p>
                  </a:txBody>
                  <a:tcPr marL="6350" marR="6350" marT="6350" marB="0" anchor="ctr"/>
                </a:tc>
                <a:extLst>
                  <a:ext uri="{0D108BD9-81ED-4DB2-BD59-A6C34878D82A}">
                    <a16:rowId xmlns:a16="http://schemas.microsoft.com/office/drawing/2014/main" val="299013267"/>
                  </a:ext>
                </a:extLst>
              </a:tr>
              <a:tr h="370840">
                <a:tc>
                  <a:txBody>
                    <a:bodyPr/>
                    <a:lstStyle/>
                    <a:p>
                      <a:pPr algn="ctr" fontAlgn="t"/>
                      <a:r>
                        <a:rPr lang="en-AU" sz="1100" b="0" i="0" u="none" strike="noStrike" dirty="0">
                          <a:solidFill>
                            <a:srgbClr val="000000"/>
                          </a:solidFill>
                          <a:effectLst/>
                          <a:latin typeface="Calibri" panose="020F0502020204030204" pitchFamily="34" charset="0"/>
                        </a:rPr>
                        <a:t>S30</a:t>
                      </a:r>
                    </a:p>
                  </a:txBody>
                  <a:tcPr marL="6350" marR="6350" marT="6350" marB="0"/>
                </a:tc>
                <a:tc>
                  <a:txBody>
                    <a:bodyPr/>
                    <a:lstStyle/>
                    <a:p>
                      <a:pPr algn="l" fontAlgn="t"/>
                      <a:r>
                        <a:rPr lang="fr-FR" sz="1100" b="0" i="0" u="none" strike="noStrike" dirty="0">
                          <a:solidFill>
                            <a:srgbClr val="000000"/>
                          </a:solidFill>
                          <a:effectLst/>
                          <a:latin typeface="Calibri" panose="020F0502020204030204" pitchFamily="34" charset="0"/>
                        </a:rPr>
                        <a:t>New NMI classification codes -  DWHOLESAL</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A107</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Update NMI Class Codes for existing NMIs as required</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Update NMI Classification Code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LNSP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CR50xx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1-May-21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2195197655"/>
                  </a:ext>
                </a:extLst>
              </a:tr>
              <a:tr h="370840">
                <a:tc>
                  <a:txBody>
                    <a:bodyPr/>
                    <a:lstStyle/>
                    <a:p>
                      <a:pPr algn="ctr" fontAlgn="t"/>
                      <a:r>
                        <a:rPr lang="en-AU" sz="1100" b="0" i="0" u="none" strike="noStrike" dirty="0">
                          <a:solidFill>
                            <a:srgbClr val="000000"/>
                          </a:solidFill>
                          <a:effectLst/>
                          <a:latin typeface="Calibri" panose="020F0502020204030204" pitchFamily="34" charset="0"/>
                        </a:rPr>
                        <a:t>S31</a:t>
                      </a:r>
                    </a:p>
                  </a:txBody>
                  <a:tcPr marL="6350" marR="6350" marT="6350" marB="0"/>
                </a:tc>
                <a:tc>
                  <a:txBody>
                    <a:bodyPr/>
                    <a:lstStyle/>
                    <a:p>
                      <a:pPr algn="l" fontAlgn="t"/>
                      <a:r>
                        <a:rPr lang="fr-FR" sz="1100" b="0" i="0" u="none" strike="noStrike" dirty="0">
                          <a:solidFill>
                            <a:srgbClr val="000000"/>
                          </a:solidFill>
                          <a:effectLst/>
                          <a:latin typeface="Calibri" panose="020F0502020204030204" pitchFamily="34" charset="0"/>
                        </a:rPr>
                        <a:t>New NMI classification codes - NREG</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A109</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Update NMI Class Codes for existing NMIs as required</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Update NMI Classification Code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LNSP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CR50xx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1-May-21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3796802604"/>
                  </a:ext>
                </a:extLst>
              </a:tr>
              <a:tr h="370840">
                <a:tc>
                  <a:txBody>
                    <a:bodyPr/>
                    <a:lstStyle/>
                    <a:p>
                      <a:pPr algn="ctr" fontAlgn="t"/>
                      <a:r>
                        <a:rPr lang="en-AU" sz="1100" b="0" i="0" u="none" strike="noStrike" dirty="0">
                          <a:solidFill>
                            <a:srgbClr val="000000"/>
                          </a:solidFill>
                          <a:effectLst/>
                          <a:latin typeface="Calibri" panose="020F0502020204030204" pitchFamily="34" charset="0"/>
                        </a:rPr>
                        <a:t>S32</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New NMI classification codes - XBOUNDRY</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A111</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Update NMI Class Codes for existing NMIs as required</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Update NMI Classification Code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LNSP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CR50xx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1-May-21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2899078295"/>
                  </a:ext>
                </a:extLst>
              </a:tr>
              <a:tr h="370840">
                <a:tc>
                  <a:txBody>
                    <a:bodyPr/>
                    <a:lstStyle/>
                    <a:p>
                      <a:pPr algn="ctr" fontAlgn="t"/>
                      <a:r>
                        <a:rPr lang="en-AU" sz="1100" b="0" i="0" u="none" strike="noStrike" dirty="0">
                          <a:solidFill>
                            <a:srgbClr val="000000"/>
                          </a:solidFill>
                          <a:effectLst/>
                          <a:latin typeface="Calibri" panose="020F0502020204030204" pitchFamily="34" charset="0"/>
                        </a:rPr>
                        <a:t>S35</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LR and FRMP fields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A116</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Update LR and FRMP to GLOPOOL for existing NMIs as required</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Update LR and FRMP to GLOPOOL for existing NMIs as required</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AEMO</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BC00</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1-May-22</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1-May-22</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1-May-22</a:t>
                      </a:r>
                    </a:p>
                  </a:txBody>
                  <a:tcPr marL="6350" marR="6350" marT="6350" marB="0"/>
                </a:tc>
                <a:extLst>
                  <a:ext uri="{0D108BD9-81ED-4DB2-BD59-A6C34878D82A}">
                    <a16:rowId xmlns:a16="http://schemas.microsoft.com/office/drawing/2014/main" val="2399359843"/>
                  </a:ext>
                </a:extLst>
              </a:tr>
              <a:tr h="370840">
                <a:tc>
                  <a:txBody>
                    <a:bodyPr/>
                    <a:lstStyle/>
                    <a:p>
                      <a:pPr algn="ctr" fontAlgn="t"/>
                      <a:r>
                        <a:rPr lang="en-AU" sz="1100" b="0" i="0" u="none" strike="noStrike" dirty="0">
                          <a:solidFill>
                            <a:srgbClr val="000000"/>
                          </a:solidFill>
                          <a:effectLst/>
                          <a:latin typeface="Calibri" panose="020F0502020204030204" pitchFamily="34" charset="0"/>
                        </a:rPr>
                        <a:t>S36</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Tier 1 basic metering data</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A118</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Create/activate tier 1 basic meter datastreams as required</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Create  datastreams </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MDP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CR40xx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3050962521"/>
                  </a:ext>
                </a:extLst>
              </a:tr>
              <a:tr h="370840">
                <a:tc>
                  <a:txBody>
                    <a:bodyPr/>
                    <a:lstStyle/>
                    <a:p>
                      <a:pPr algn="ctr" fontAlgn="t"/>
                      <a:r>
                        <a:rPr lang="en-AU" sz="1100" b="0" i="0" u="none" strike="noStrike" dirty="0">
                          <a:solidFill>
                            <a:srgbClr val="000000"/>
                          </a:solidFill>
                          <a:effectLst/>
                          <a:latin typeface="Calibri" panose="020F0502020204030204" pitchFamily="34" charset="0"/>
                        </a:rPr>
                        <a:t>S38</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VIC TUOS datastreams</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A120</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Update Datastream type codes from 1-4 to 'I' or 'N' as required</a:t>
                      </a:r>
                    </a:p>
                  </a:txBody>
                  <a:tcPr marL="6350" marR="6350" marT="6350" marB="0"/>
                </a:tc>
                <a:tc>
                  <a:txBody>
                    <a:bodyPr/>
                    <a:lstStyle/>
                    <a:p>
                      <a:pPr algn="l" fontAlgn="t"/>
                      <a:r>
                        <a:rPr lang="en-AU" sz="1100" b="0" i="0" u="none" strike="noStrike" dirty="0">
                          <a:solidFill>
                            <a:srgbClr val="000000"/>
                          </a:solidFill>
                          <a:effectLst/>
                          <a:latin typeface="Calibri" panose="020F0502020204030204" pitchFamily="34" charset="0"/>
                        </a:rPr>
                        <a:t>1. Update Datastreams to Suffix Level</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2. Inactivate Net datastream</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MDP</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CR400x</a:t>
                      </a:r>
                      <a:br>
                        <a:rPr lang="en-AU" sz="1100" b="0" i="0" u="none" strike="noStrike" dirty="0">
                          <a:solidFill>
                            <a:srgbClr val="000000"/>
                          </a:solidFill>
                          <a:effectLst/>
                          <a:latin typeface="Calibri" panose="020F0502020204030204" pitchFamily="34" charset="0"/>
                        </a:rPr>
                      </a:br>
                      <a:r>
                        <a:rPr lang="en-AU" sz="1100" b="0" i="0" u="none" strike="noStrike" dirty="0">
                          <a:solidFill>
                            <a:srgbClr val="000000"/>
                          </a:solidFill>
                          <a:effectLst/>
                          <a:latin typeface="Calibri" panose="020F0502020204030204" pitchFamily="34" charset="0"/>
                        </a:rPr>
                        <a:t>CR405x</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9-Mar-21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31-Aug-21</a:t>
                      </a:r>
                    </a:p>
                  </a:txBody>
                  <a:tcPr marL="6350" marR="6350" marT="6350" marB="0"/>
                </a:tc>
                <a:tc>
                  <a:txBody>
                    <a:bodyPr/>
                    <a:lstStyle/>
                    <a:p>
                      <a:pPr algn="ctr" fontAlgn="t"/>
                      <a:r>
                        <a:rPr lang="en-AU" sz="1100" b="0" i="0" u="none" strike="noStrike" dirty="0">
                          <a:solidFill>
                            <a:srgbClr val="000000"/>
                          </a:solidFill>
                          <a:effectLst/>
                          <a:latin typeface="Calibri" panose="020F0502020204030204" pitchFamily="34" charset="0"/>
                        </a:rPr>
                        <a:t>By 1 Oct 2021</a:t>
                      </a:r>
                    </a:p>
                  </a:txBody>
                  <a:tcPr marL="6350" marR="6350" marT="6350" marB="0"/>
                </a:tc>
                <a:extLst>
                  <a:ext uri="{0D108BD9-81ED-4DB2-BD59-A6C34878D82A}">
                    <a16:rowId xmlns:a16="http://schemas.microsoft.com/office/drawing/2014/main" val="3789434982"/>
                  </a:ext>
                </a:extLst>
              </a:tr>
            </a:tbl>
          </a:graphicData>
        </a:graphic>
      </p:graphicFrame>
    </p:spTree>
    <p:extLst>
      <p:ext uri="{BB962C8B-B14F-4D97-AF65-F5344CB8AC3E}">
        <p14:creationId xmlns:p14="http://schemas.microsoft.com/office/powerpoint/2010/main" val="2365573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EF05E-C16D-4ACC-90D8-F65C451C0D6C}"/>
              </a:ext>
            </a:extLst>
          </p:cNvPr>
          <p:cNvSpPr>
            <a:spLocks noGrp="1"/>
          </p:cNvSpPr>
          <p:nvPr>
            <p:ph type="title"/>
          </p:nvPr>
        </p:nvSpPr>
        <p:spPr/>
        <p:txBody>
          <a:bodyPr/>
          <a:lstStyle/>
          <a:p>
            <a:r>
              <a:rPr lang="en-AU" dirty="0"/>
              <a:t>Notes</a:t>
            </a:r>
          </a:p>
        </p:txBody>
      </p:sp>
      <p:sp>
        <p:nvSpPr>
          <p:cNvPr id="3" name="Content Placeholder 2">
            <a:extLst>
              <a:ext uri="{FF2B5EF4-FFF2-40B4-BE49-F238E27FC236}">
                <a16:creationId xmlns:a16="http://schemas.microsoft.com/office/drawing/2014/main" id="{E5817F0F-59F9-489C-9CC9-1D451AEC57F7}"/>
              </a:ext>
            </a:extLst>
          </p:cNvPr>
          <p:cNvSpPr>
            <a:spLocks noGrp="1"/>
          </p:cNvSpPr>
          <p:nvPr>
            <p:ph idx="1"/>
          </p:nvPr>
        </p:nvSpPr>
        <p:spPr/>
        <p:txBody>
          <a:bodyPr vert="horz" lIns="91440" tIns="45720" rIns="91440" bIns="45720" rtlCol="0" anchor="t">
            <a:normAutofit/>
          </a:bodyPr>
          <a:lstStyle/>
          <a:p>
            <a:pPr marL="200025" indent="-200025"/>
            <a:r>
              <a:rPr lang="en-AU" sz="1700" dirty="0"/>
              <a:t>AEMO noted that the analysis is intended to provide participants with a forward-looking view, with the results based on the information provided by participants. The TFG was encouraged to provide AEMO with updates on rollout plans to ensure that the analysis reflected the latest industry transition volumes.</a:t>
            </a:r>
            <a:endParaRPr lang="en-US"/>
          </a:p>
          <a:p>
            <a:pPr marL="200025" indent="-200025"/>
            <a:r>
              <a:rPr lang="en-AU" sz="1700" dirty="0"/>
              <a:t>AEMO noted that the estimates are currently provided at an aggregate industry level, this is because some MPs and MDPs have previously labelled these as confidential. The TFG was asked to confirm if rollout plans can be shared as submitted with the TFG going forward.</a:t>
            </a:r>
            <a:endParaRPr lang="en-AU" sz="1700" dirty="0">
              <a:cs typeface="Segoe UI Semilight"/>
            </a:endParaRPr>
          </a:p>
          <a:p>
            <a:pPr marL="200025" indent="-200025"/>
            <a:endParaRPr lang="en-AU" sz="1700" dirty="0">
              <a:cs typeface="Segoe UI Semilight"/>
            </a:endParaRPr>
          </a:p>
          <a:p>
            <a:pPr marL="200025" indent="-200025"/>
            <a:endParaRPr lang="en-AU" sz="1700" dirty="0">
              <a:cs typeface="Segoe UI Semilight"/>
            </a:endParaRPr>
          </a:p>
          <a:p>
            <a:pPr marL="200025" indent="-200025"/>
            <a:r>
              <a:rPr lang="en-US" sz="1700" b="1" dirty="0">
                <a:solidFill>
                  <a:srgbClr val="C00000"/>
                </a:solidFill>
              </a:rPr>
              <a:t>Action 10.9: </a:t>
            </a:r>
            <a:r>
              <a:rPr lang="en-AU" sz="1700" dirty="0"/>
              <a:t>MPs and MDPs to confirm if rollout plans provided to AEMO can be shared with the TFG going forward, noting that some Participants have previously labelled as confidential</a:t>
            </a:r>
            <a:endParaRPr lang="en-AU" sz="1700" dirty="0">
              <a:cs typeface="Segoe UI Semilight"/>
            </a:endParaRPr>
          </a:p>
          <a:p>
            <a:pPr marL="601345" lvl="1" indent="-200025">
              <a:spcBef>
                <a:spcPts val="438"/>
              </a:spcBef>
            </a:pPr>
            <a:r>
              <a:rPr lang="en-AU" sz="1350" dirty="0">
                <a:solidFill>
                  <a:srgbClr val="FF0000"/>
                </a:solidFill>
                <a:cs typeface="Segoe UI Semilight"/>
              </a:rPr>
              <a:t>TFG Response - </a:t>
            </a:r>
            <a:r>
              <a:rPr lang="en-AU" sz="1350" dirty="0">
                <a:cs typeface="Segoe UI Semilight"/>
              </a:rPr>
              <a:t>Three respondents did not wish for their rollout plans to be shared with the TFG, either presently or going forward, citing that this data is confidential and may expose commercially sensitive data to its competitors.</a:t>
            </a:r>
          </a:p>
          <a:p>
            <a:pPr marL="200025" indent="-200025"/>
            <a:endParaRPr lang="en-AU" sz="1700" dirty="0">
              <a:cs typeface="Segoe UI Semilight"/>
            </a:endParaRPr>
          </a:p>
        </p:txBody>
      </p:sp>
      <p:sp>
        <p:nvSpPr>
          <p:cNvPr id="4" name="Slide Number Placeholder 3">
            <a:extLst>
              <a:ext uri="{FF2B5EF4-FFF2-40B4-BE49-F238E27FC236}">
                <a16:creationId xmlns:a16="http://schemas.microsoft.com/office/drawing/2014/main" id="{F06992F6-8CAE-44B3-8299-2684E92E612D}"/>
              </a:ext>
            </a:extLst>
          </p:cNvPr>
          <p:cNvSpPr>
            <a:spLocks noGrp="1"/>
          </p:cNvSpPr>
          <p:nvPr>
            <p:ph type="sldNum" sz="quarter" idx="12"/>
          </p:nvPr>
        </p:nvSpPr>
        <p:spPr/>
        <p:txBody>
          <a:bodyPr/>
          <a:lstStyle/>
          <a:p>
            <a:fld id="{4EC81F68-4976-451A-B2E9-79BCBD2F70CC}" type="slidenum">
              <a:rPr lang="en-AU" smtClean="0"/>
              <a:t>22</a:t>
            </a:fld>
            <a:endParaRPr lang="en-AU" dirty="0"/>
          </a:p>
        </p:txBody>
      </p:sp>
    </p:spTree>
    <p:extLst>
      <p:ext uri="{BB962C8B-B14F-4D97-AF65-F5344CB8AC3E}">
        <p14:creationId xmlns:p14="http://schemas.microsoft.com/office/powerpoint/2010/main" val="500407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76A63-BA8D-4C83-9E59-B6E90A026618}"/>
              </a:ext>
            </a:extLst>
          </p:cNvPr>
          <p:cNvSpPr>
            <a:spLocks noGrp="1"/>
          </p:cNvSpPr>
          <p:nvPr>
            <p:ph type="title"/>
          </p:nvPr>
        </p:nvSpPr>
        <p:spPr>
          <a:xfrm>
            <a:off x="729493" y="1884670"/>
            <a:ext cx="9399245" cy="3144614"/>
          </a:xfrm>
        </p:spPr>
        <p:txBody>
          <a:bodyPr/>
          <a:lstStyle/>
          <a:p>
            <a:r>
              <a:rPr lang="en-AU" dirty="0"/>
              <a:t>Upcoming MTP Activities</a:t>
            </a:r>
          </a:p>
        </p:txBody>
      </p:sp>
      <p:sp>
        <p:nvSpPr>
          <p:cNvPr id="3" name="Text Placeholder 2">
            <a:extLst>
              <a:ext uri="{FF2B5EF4-FFF2-40B4-BE49-F238E27FC236}">
                <a16:creationId xmlns:a16="http://schemas.microsoft.com/office/drawing/2014/main" id="{5D9F9F8A-7B3B-4CFD-AD51-F4ACC0AD73A4}"/>
              </a:ext>
            </a:extLst>
          </p:cNvPr>
          <p:cNvSpPr>
            <a:spLocks noGrp="1"/>
          </p:cNvSpPr>
          <p:nvPr>
            <p:ph type="body" idx="1"/>
          </p:nvPr>
        </p:nvSpPr>
        <p:spPr/>
        <p:txBody>
          <a:bodyPr/>
          <a:lstStyle/>
          <a:p>
            <a:r>
              <a:rPr lang="en-AU" b="1" dirty="0"/>
              <a:t>Blaine Miner</a:t>
            </a:r>
          </a:p>
        </p:txBody>
      </p:sp>
      <p:sp>
        <p:nvSpPr>
          <p:cNvPr id="4" name="Slide Number Placeholder 3">
            <a:extLst>
              <a:ext uri="{FF2B5EF4-FFF2-40B4-BE49-F238E27FC236}">
                <a16:creationId xmlns:a16="http://schemas.microsoft.com/office/drawing/2014/main" id="{5886942E-5AEC-44B3-8F61-D2530F45260F}"/>
              </a:ext>
            </a:extLst>
          </p:cNvPr>
          <p:cNvSpPr>
            <a:spLocks noGrp="1"/>
          </p:cNvSpPr>
          <p:nvPr>
            <p:ph type="sldNum" sz="quarter" idx="12"/>
          </p:nvPr>
        </p:nvSpPr>
        <p:spPr/>
        <p:txBody>
          <a:bodyPr/>
          <a:lstStyle/>
          <a:p>
            <a:fld id="{4EC81F68-4976-451A-B2E9-79BCBD2F70CC}" type="slidenum">
              <a:rPr lang="en-AU" smtClean="0"/>
              <a:pPr/>
              <a:t>23</a:t>
            </a:fld>
            <a:endParaRPr lang="en-AU" dirty="0"/>
          </a:p>
        </p:txBody>
      </p:sp>
    </p:spTree>
    <p:extLst>
      <p:ext uri="{BB962C8B-B14F-4D97-AF65-F5344CB8AC3E}">
        <p14:creationId xmlns:p14="http://schemas.microsoft.com/office/powerpoint/2010/main" val="17538613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10485266" cy="1310695"/>
          </a:xfrm>
        </p:spPr>
        <p:txBody>
          <a:bodyPr/>
          <a:lstStyle/>
          <a:p>
            <a:r>
              <a:rPr lang="en-AU" dirty="0"/>
              <a:t>Upcoming MTP Activities</a:t>
            </a:r>
          </a:p>
        </p:txBody>
      </p:sp>
      <p:graphicFrame>
        <p:nvGraphicFramePr>
          <p:cNvPr id="5" name="Table 5">
            <a:extLst>
              <a:ext uri="{FF2B5EF4-FFF2-40B4-BE49-F238E27FC236}">
                <a16:creationId xmlns:a16="http://schemas.microsoft.com/office/drawing/2014/main" id="{B4749FEA-DB41-4E08-ADEC-4FC9C98B61DE}"/>
              </a:ext>
            </a:extLst>
          </p:cNvPr>
          <p:cNvGraphicFramePr>
            <a:graphicFrameLocks noGrp="1"/>
          </p:cNvGraphicFramePr>
          <p:nvPr>
            <p:ph idx="1"/>
            <p:extLst>
              <p:ext uri="{D42A27DB-BD31-4B8C-83A1-F6EECF244321}">
                <p14:modId xmlns:p14="http://schemas.microsoft.com/office/powerpoint/2010/main" val="966971306"/>
              </p:ext>
            </p:extLst>
          </p:nvPr>
        </p:nvGraphicFramePr>
        <p:xfrm>
          <a:off x="218108" y="1585650"/>
          <a:ext cx="10295438" cy="5674995"/>
        </p:xfrm>
        <a:graphic>
          <a:graphicData uri="http://schemas.openxmlformats.org/drawingml/2006/table">
            <a:tbl>
              <a:tblPr firstRow="1" bandRow="1">
                <a:tableStyleId>{5C22544A-7EE6-4342-B048-85BDC9FD1C3A}</a:tableStyleId>
              </a:tblPr>
              <a:tblGrid>
                <a:gridCol w="6049844">
                  <a:extLst>
                    <a:ext uri="{9D8B030D-6E8A-4147-A177-3AD203B41FA5}">
                      <a16:colId xmlns:a16="http://schemas.microsoft.com/office/drawing/2014/main" val="116888471"/>
                    </a:ext>
                  </a:extLst>
                </a:gridCol>
                <a:gridCol w="1413169">
                  <a:extLst>
                    <a:ext uri="{9D8B030D-6E8A-4147-A177-3AD203B41FA5}">
                      <a16:colId xmlns:a16="http://schemas.microsoft.com/office/drawing/2014/main" val="4048816944"/>
                    </a:ext>
                  </a:extLst>
                </a:gridCol>
                <a:gridCol w="2832425">
                  <a:extLst>
                    <a:ext uri="{9D8B030D-6E8A-4147-A177-3AD203B41FA5}">
                      <a16:colId xmlns:a16="http://schemas.microsoft.com/office/drawing/2014/main" val="2964596239"/>
                    </a:ext>
                  </a:extLst>
                </a:gridCol>
              </a:tblGrid>
              <a:tr h="370840">
                <a:tc>
                  <a:txBody>
                    <a:bodyPr/>
                    <a:lstStyle/>
                    <a:p>
                      <a:pPr algn="ctr"/>
                      <a:r>
                        <a:rPr lang="en-AU" dirty="0"/>
                        <a:t>Description</a:t>
                      </a:r>
                    </a:p>
                  </a:txBody>
                  <a:tcPr/>
                </a:tc>
                <a:tc>
                  <a:txBody>
                    <a:bodyPr/>
                    <a:lstStyle/>
                    <a:p>
                      <a:pPr algn="ctr"/>
                      <a:r>
                        <a:rPr lang="en-AU" dirty="0"/>
                        <a:t>Date</a:t>
                      </a:r>
                    </a:p>
                  </a:txBody>
                  <a:tcPr/>
                </a:tc>
                <a:tc>
                  <a:txBody>
                    <a:bodyPr/>
                    <a:lstStyle/>
                    <a:p>
                      <a:pPr lvl="0" algn="ctr">
                        <a:buNone/>
                      </a:pPr>
                      <a:r>
                        <a:rPr lang="en-AU" sz="1600" b="1" i="0" u="none" strike="noStrike" noProof="0" dirty="0">
                          <a:latin typeface="Segoe UI Semilight"/>
                        </a:rPr>
                        <a:t>Activity ID</a:t>
                      </a:r>
                      <a:endParaRPr lang="en-US" sz="1600" b="1" i="0" u="none" strike="noStrike" noProof="0" dirty="0">
                        <a:latin typeface="Segoe UI Semilight"/>
                      </a:endParaRPr>
                    </a:p>
                  </a:txBody>
                  <a:tcPr/>
                </a:tc>
                <a:extLst>
                  <a:ext uri="{0D108BD9-81ED-4DB2-BD59-A6C34878D82A}">
                    <a16:rowId xmlns:a16="http://schemas.microsoft.com/office/drawing/2014/main" val="2493088496"/>
                  </a:ext>
                </a:extLst>
              </a:tr>
              <a:tr h="370840">
                <a:tc>
                  <a:txBody>
                    <a:bodyPr/>
                    <a:lstStyle/>
                    <a:p>
                      <a:r>
                        <a:rPr lang="en-AU" dirty="0">
                          <a:solidFill>
                            <a:srgbClr val="FF0000"/>
                          </a:solidFill>
                        </a:rPr>
                        <a:t>MPs</a:t>
                      </a:r>
                      <a:r>
                        <a:rPr lang="en-AU" dirty="0">
                          <a:solidFill>
                            <a:schemeClr val="tx1"/>
                          </a:solidFill>
                        </a:rPr>
                        <a:t> to provide progress and amendments to forward plans for Type 1-3 and subset of 4 meters to AEMO</a:t>
                      </a:r>
                    </a:p>
                  </a:txBody>
                  <a:tcPr/>
                </a:tc>
                <a:tc>
                  <a:txBody>
                    <a:bodyPr/>
                    <a:lstStyle/>
                    <a:p>
                      <a:pPr algn="ctr"/>
                      <a:r>
                        <a:rPr lang="en-AU" dirty="0">
                          <a:solidFill>
                            <a:srgbClr val="FF0000"/>
                          </a:solidFill>
                        </a:rPr>
                        <a:t>Due by </a:t>
                      </a:r>
                    </a:p>
                    <a:p>
                      <a:pPr algn="ctr"/>
                      <a:r>
                        <a:rPr lang="en-AU" dirty="0">
                          <a:solidFill>
                            <a:srgbClr val="FF0000"/>
                          </a:solidFill>
                        </a:rPr>
                        <a:t>1 Dec 2020</a:t>
                      </a:r>
                    </a:p>
                  </a:txBody>
                  <a:tcPr/>
                </a:tc>
                <a:tc>
                  <a:txBody>
                    <a:bodyPr/>
                    <a:lstStyle/>
                    <a:p>
                      <a:pPr lvl="0">
                        <a:buNone/>
                      </a:pPr>
                      <a:r>
                        <a:rPr lang="en-AU" dirty="0">
                          <a:solidFill>
                            <a:schemeClr val="tx1"/>
                          </a:solidFill>
                        </a:rPr>
                        <a:t>A3a, A8a, A13a</a:t>
                      </a:r>
                      <a:endParaRPr lang="en-US" dirty="0"/>
                    </a:p>
                  </a:txBody>
                  <a:tcPr/>
                </a:tc>
                <a:extLst>
                  <a:ext uri="{0D108BD9-81ED-4DB2-BD59-A6C34878D82A}">
                    <a16:rowId xmlns:a16="http://schemas.microsoft.com/office/drawing/2014/main" val="1157584682"/>
                  </a:ext>
                </a:extLst>
              </a:tr>
              <a:tr h="370840">
                <a:tc>
                  <a:txBody>
                    <a:bodyPr/>
                    <a:lstStyle/>
                    <a:p>
                      <a:r>
                        <a:rPr lang="en-AU" dirty="0">
                          <a:solidFill>
                            <a:srgbClr val="FF0000"/>
                          </a:solidFill>
                        </a:rPr>
                        <a:t>MDPs</a:t>
                      </a:r>
                      <a:r>
                        <a:rPr lang="en-AU" dirty="0">
                          <a:solidFill>
                            <a:schemeClr val="tx1"/>
                          </a:solidFill>
                        </a:rPr>
                        <a:t> to provide progress and amendments to forward plans for Type 4, 4A, VICAMI and Sample meters to AEMO</a:t>
                      </a:r>
                    </a:p>
                  </a:txBody>
                  <a:tcPr/>
                </a:tc>
                <a:tc>
                  <a:txBody>
                    <a:bodyPr/>
                    <a:lstStyle/>
                    <a:p>
                      <a:pPr algn="ctr"/>
                      <a:r>
                        <a:rPr lang="en-AU" dirty="0">
                          <a:solidFill>
                            <a:srgbClr val="FF0000"/>
                          </a:solidFill>
                        </a:rPr>
                        <a:t>Due by </a:t>
                      </a:r>
                    </a:p>
                    <a:p>
                      <a:pPr algn="ctr"/>
                      <a:r>
                        <a:rPr lang="en-AU" dirty="0">
                          <a:solidFill>
                            <a:srgbClr val="FF0000"/>
                          </a:solidFill>
                        </a:rPr>
                        <a:t>1 Dec 2020</a:t>
                      </a:r>
                    </a:p>
                  </a:txBody>
                  <a:tcPr/>
                </a:tc>
                <a:tc>
                  <a:txBody>
                    <a:bodyPr/>
                    <a:lstStyle/>
                    <a:p>
                      <a:pPr lvl="0">
                        <a:buNone/>
                      </a:pPr>
                      <a:r>
                        <a:rPr lang="en-AU" dirty="0">
                          <a:solidFill>
                            <a:schemeClr val="tx1"/>
                          </a:solidFill>
                        </a:rPr>
                        <a:t>A52a, A58a, A64a, A70a</a:t>
                      </a:r>
                      <a:endParaRPr lang="en-US" dirty="0"/>
                    </a:p>
                  </a:txBody>
                  <a:tcPr/>
                </a:tc>
                <a:extLst>
                  <a:ext uri="{0D108BD9-81ED-4DB2-BD59-A6C34878D82A}">
                    <a16:rowId xmlns:a16="http://schemas.microsoft.com/office/drawing/2014/main" val="215753199"/>
                  </a:ext>
                </a:extLst>
              </a:tr>
              <a:tr h="370839">
                <a:tc>
                  <a:txBody>
                    <a:bodyPr/>
                    <a:lstStyle/>
                    <a:p>
                      <a:pPr lvl="0">
                        <a:buNone/>
                      </a:pPr>
                      <a:r>
                        <a:rPr lang="en-AU" dirty="0">
                          <a:solidFill>
                            <a:srgbClr val="FF0000"/>
                          </a:solidFill>
                        </a:rPr>
                        <a:t>MDPs</a:t>
                      </a:r>
                      <a:r>
                        <a:rPr lang="en-AU" dirty="0">
                          <a:solidFill>
                            <a:schemeClr val="tx1"/>
                          </a:solidFill>
                        </a:rPr>
                        <a:t> to create/convert export and import Active (kWh) and Reactive (kVarh) energy datastreams, where applicable, in the CNDS table</a:t>
                      </a:r>
                      <a:endParaRPr lang="en-US" dirty="0"/>
                    </a:p>
                  </a:txBody>
                  <a:tcPr/>
                </a:tc>
                <a:tc>
                  <a:txBody>
                    <a:bodyPr/>
                    <a:lstStyle/>
                    <a:p>
                      <a:pPr marL="0" marR="0" lvl="0" indent="0" algn="ctr" rtl="0">
                        <a:lnSpc>
                          <a:spcPct val="100000"/>
                        </a:lnSpc>
                        <a:spcBef>
                          <a:spcPts val="0"/>
                        </a:spcBef>
                        <a:spcAft>
                          <a:spcPts val="0"/>
                        </a:spcAft>
                        <a:buClrTx/>
                        <a:buSzTx/>
                        <a:buFontTx/>
                        <a:buNone/>
                      </a:pPr>
                      <a:r>
                        <a:rPr lang="en-AU" dirty="0">
                          <a:solidFill>
                            <a:schemeClr val="tx1"/>
                          </a:solidFill>
                        </a:rPr>
                        <a:t>Start from </a:t>
                      </a:r>
                      <a:endParaRPr lang="en-US" dirty="0"/>
                    </a:p>
                    <a:p>
                      <a:pPr marL="0" marR="0" lvl="0" indent="0" algn="ctr" rtl="0">
                        <a:lnSpc>
                          <a:spcPct val="100000"/>
                        </a:lnSpc>
                        <a:spcBef>
                          <a:spcPts val="0"/>
                        </a:spcBef>
                        <a:spcAft>
                          <a:spcPts val="0"/>
                        </a:spcAft>
                        <a:buClrTx/>
                        <a:buSzTx/>
                        <a:buFontTx/>
                        <a:buNone/>
                      </a:pPr>
                      <a:r>
                        <a:rPr lang="en-AU" dirty="0">
                          <a:solidFill>
                            <a:schemeClr val="tx1"/>
                          </a:solidFill>
                        </a:rPr>
                        <a:t>9 Mar 2021</a:t>
                      </a:r>
                      <a:endParaRPr lang="en-AU" dirty="0"/>
                    </a:p>
                  </a:txBody>
                  <a:tcPr/>
                </a:tc>
                <a:tc>
                  <a:txBody>
                    <a:bodyPr/>
                    <a:lstStyle/>
                    <a:p>
                      <a:pPr lvl="0">
                        <a:buNone/>
                      </a:pPr>
                      <a:r>
                        <a:rPr lang="en-AU" dirty="0"/>
                        <a:t>A36, A40, AA45, A51, A57, AA63, A69, A75</a:t>
                      </a:r>
                      <a:endParaRPr lang="en-US" dirty="0"/>
                    </a:p>
                  </a:txBody>
                  <a:tcPr/>
                </a:tc>
                <a:extLst>
                  <a:ext uri="{0D108BD9-81ED-4DB2-BD59-A6C34878D82A}">
                    <a16:rowId xmlns:a16="http://schemas.microsoft.com/office/drawing/2014/main" val="3224710484"/>
                  </a:ext>
                </a:extLst>
              </a:tr>
              <a:tr h="370838">
                <a:tc>
                  <a:txBody>
                    <a:bodyPr/>
                    <a:lstStyle/>
                    <a:p>
                      <a:pPr lvl="0">
                        <a:buNone/>
                      </a:pPr>
                      <a:r>
                        <a:rPr lang="en-AU" dirty="0">
                          <a:solidFill>
                            <a:srgbClr val="FF0000"/>
                          </a:solidFill>
                        </a:rPr>
                        <a:t>MPs</a:t>
                      </a:r>
                      <a:r>
                        <a:rPr lang="en-AU" dirty="0">
                          <a:solidFill>
                            <a:schemeClr val="tx1"/>
                          </a:solidFill>
                        </a:rPr>
                        <a:t> to update the Meter Read Type code with RWDA, where applicable</a:t>
                      </a:r>
                      <a:endParaRPr lang="en-US" dirty="0"/>
                    </a:p>
                  </a:txBody>
                  <a:tcPr/>
                </a:tc>
                <a:tc>
                  <a:txBody>
                    <a:bodyPr/>
                    <a:lstStyle/>
                    <a:p>
                      <a:pPr marL="0" marR="0" lvl="0" indent="0" algn="ctr" rtl="0">
                        <a:lnSpc>
                          <a:spcPct val="100000"/>
                        </a:lnSpc>
                        <a:spcBef>
                          <a:spcPts val="0"/>
                        </a:spcBef>
                        <a:spcAft>
                          <a:spcPts val="0"/>
                        </a:spcAft>
                        <a:buClrTx/>
                        <a:buSzTx/>
                        <a:buFontTx/>
                        <a:buNone/>
                      </a:pPr>
                      <a:r>
                        <a:rPr lang="en-AU" dirty="0"/>
                        <a:t>Start from </a:t>
                      </a:r>
                      <a:endParaRPr lang="en-US" dirty="0"/>
                    </a:p>
                    <a:p>
                      <a:pPr marL="0" marR="0" lvl="0" indent="0" algn="ctr" rtl="0">
                        <a:lnSpc>
                          <a:spcPct val="100000"/>
                        </a:lnSpc>
                        <a:spcBef>
                          <a:spcPts val="0"/>
                        </a:spcBef>
                        <a:spcAft>
                          <a:spcPts val="0"/>
                        </a:spcAft>
                        <a:buClrTx/>
                        <a:buSzTx/>
                        <a:buFontTx/>
                        <a:buNone/>
                      </a:pPr>
                      <a:r>
                        <a:rPr lang="en-AU" dirty="0">
                          <a:solidFill>
                            <a:srgbClr val="FF0000"/>
                          </a:solidFill>
                        </a:rPr>
                        <a:t>Now</a:t>
                      </a:r>
                      <a:endParaRPr lang="en-AU" dirty="0"/>
                    </a:p>
                  </a:txBody>
                  <a:tcPr/>
                </a:tc>
                <a:tc>
                  <a:txBody>
                    <a:bodyPr/>
                    <a:lstStyle/>
                    <a:p>
                      <a:pPr lvl="0">
                        <a:buNone/>
                      </a:pPr>
                      <a:r>
                        <a:rPr lang="en-AU" dirty="0"/>
                        <a:t>A36b, A40b, A45b, A51a, A57b, A63b, A69b, A75b</a:t>
                      </a:r>
                      <a:endParaRPr lang="en-US" dirty="0"/>
                    </a:p>
                  </a:txBody>
                  <a:tcPr/>
                </a:tc>
                <a:extLst>
                  <a:ext uri="{0D108BD9-81ED-4DB2-BD59-A6C34878D82A}">
                    <a16:rowId xmlns:a16="http://schemas.microsoft.com/office/drawing/2014/main" val="2233346159"/>
                  </a:ext>
                </a:extLst>
              </a:tr>
              <a:tr h="370840">
                <a:tc>
                  <a:txBody>
                    <a:bodyPr/>
                    <a:lstStyle/>
                    <a:p>
                      <a:pPr lvl="0">
                        <a:buNone/>
                      </a:pPr>
                      <a:r>
                        <a:rPr lang="en-AU" dirty="0">
                          <a:solidFill>
                            <a:srgbClr val="FF0000"/>
                          </a:solidFill>
                        </a:rPr>
                        <a:t>MCs</a:t>
                      </a:r>
                      <a:r>
                        <a:rPr lang="en-AU" dirty="0"/>
                        <a:t> to provide visibility of approach &amp; timeframe for required new cross boundary metering installation</a:t>
                      </a:r>
                      <a:endParaRPr lang="en-US" dirty="0"/>
                    </a:p>
                  </a:txBody>
                  <a:tcPr/>
                </a:tc>
                <a:tc>
                  <a:txBody>
                    <a:bodyPr/>
                    <a:lstStyle/>
                    <a:p>
                      <a:pPr lvl="0" algn="ctr">
                        <a:buNone/>
                      </a:pPr>
                      <a:r>
                        <a:rPr lang="en-AU" dirty="0">
                          <a:solidFill>
                            <a:schemeClr val="tx1"/>
                          </a:solidFill>
                        </a:rPr>
                        <a:t>Due by </a:t>
                      </a:r>
                      <a:endParaRPr lang="en-US" dirty="0">
                        <a:solidFill>
                          <a:schemeClr val="tx1"/>
                        </a:solidFill>
                      </a:endParaRPr>
                    </a:p>
                    <a:p>
                      <a:pPr lvl="0" algn="ctr">
                        <a:buNone/>
                      </a:pPr>
                      <a:r>
                        <a:rPr lang="en-AU" dirty="0">
                          <a:solidFill>
                            <a:schemeClr val="tx1"/>
                          </a:solidFill>
                        </a:rPr>
                        <a:t>31 Mar 2021</a:t>
                      </a:r>
                    </a:p>
                  </a:txBody>
                  <a:tcPr/>
                </a:tc>
                <a:tc>
                  <a:txBody>
                    <a:bodyPr/>
                    <a:lstStyle/>
                    <a:p>
                      <a:pPr lvl="0">
                        <a:buNone/>
                      </a:pPr>
                      <a:r>
                        <a:rPr lang="en-AU" dirty="0"/>
                        <a:t>A23</a:t>
                      </a:r>
                      <a:endParaRPr lang="en-US" dirty="0"/>
                    </a:p>
                  </a:txBody>
                  <a:tcPr/>
                </a:tc>
                <a:extLst>
                  <a:ext uri="{0D108BD9-81ED-4DB2-BD59-A6C34878D82A}">
                    <a16:rowId xmlns:a16="http://schemas.microsoft.com/office/drawing/2014/main" val="1431103092"/>
                  </a:ext>
                </a:extLst>
              </a:tr>
              <a:tr h="370840">
                <a:tc>
                  <a:txBody>
                    <a:bodyPr/>
                    <a:lstStyle/>
                    <a:p>
                      <a:r>
                        <a:rPr lang="en-AU" dirty="0">
                          <a:solidFill>
                            <a:srgbClr val="FF0000"/>
                          </a:solidFill>
                        </a:rPr>
                        <a:t>MCs</a:t>
                      </a:r>
                      <a:r>
                        <a:rPr lang="en-AU" dirty="0"/>
                        <a:t> to coordinate with LNSPs, MSPs, FRMPs(LR) and end users agreements on NCONUML profiles and algorithms</a:t>
                      </a:r>
                    </a:p>
                  </a:txBody>
                  <a:tcPr/>
                </a:tc>
                <a:tc>
                  <a:txBody>
                    <a:bodyPr/>
                    <a:lstStyle/>
                    <a:p>
                      <a:pPr algn="ctr"/>
                      <a:r>
                        <a:rPr lang="en-AU" dirty="0">
                          <a:solidFill>
                            <a:schemeClr val="tx1"/>
                          </a:solidFill>
                        </a:rPr>
                        <a:t>Due by </a:t>
                      </a:r>
                    </a:p>
                    <a:p>
                      <a:pPr algn="ctr"/>
                      <a:r>
                        <a:rPr lang="en-AU" dirty="0">
                          <a:solidFill>
                            <a:schemeClr val="tx1"/>
                          </a:solidFill>
                        </a:rPr>
                        <a:t>31 Mar 2021</a:t>
                      </a:r>
                    </a:p>
                  </a:txBody>
                  <a:tcPr/>
                </a:tc>
                <a:tc>
                  <a:txBody>
                    <a:bodyPr/>
                    <a:lstStyle/>
                    <a:p>
                      <a:pPr lvl="0">
                        <a:buNone/>
                      </a:pPr>
                      <a:r>
                        <a:rPr lang="en-AU" dirty="0"/>
                        <a:t>A87</a:t>
                      </a:r>
                      <a:endParaRPr lang="en-US" dirty="0"/>
                    </a:p>
                  </a:txBody>
                  <a:tcPr/>
                </a:tc>
                <a:extLst>
                  <a:ext uri="{0D108BD9-81ED-4DB2-BD59-A6C34878D82A}">
                    <a16:rowId xmlns:a16="http://schemas.microsoft.com/office/drawing/2014/main" val="723622651"/>
                  </a:ext>
                </a:extLst>
              </a:tr>
              <a:tr h="370840">
                <a:tc>
                  <a:txBody>
                    <a:bodyPr/>
                    <a:lstStyle/>
                    <a:p>
                      <a:r>
                        <a:rPr lang="en-AU" dirty="0">
                          <a:solidFill>
                            <a:srgbClr val="FF0000"/>
                          </a:solidFill>
                        </a:rPr>
                        <a:t>Participants</a:t>
                      </a:r>
                      <a:r>
                        <a:rPr lang="en-AU" dirty="0"/>
                        <a:t> to establish agreements to allow the delivery of 5min metering data pre 1 Oct 2021 between NSP, Retailer, MDP and AEMO, as applicable</a:t>
                      </a:r>
                    </a:p>
                  </a:txBody>
                  <a:tcPr/>
                </a:tc>
                <a:tc>
                  <a:txBody>
                    <a:bodyPr/>
                    <a:lstStyle/>
                    <a:p>
                      <a:pPr algn="ctr"/>
                      <a:r>
                        <a:rPr lang="en-AU" dirty="0">
                          <a:solidFill>
                            <a:schemeClr val="tx1"/>
                          </a:solidFill>
                        </a:rPr>
                        <a:t>Due by </a:t>
                      </a:r>
                    </a:p>
                    <a:p>
                      <a:pPr algn="ctr"/>
                      <a:r>
                        <a:rPr lang="en-AU" dirty="0">
                          <a:solidFill>
                            <a:schemeClr val="tx1"/>
                          </a:solidFill>
                        </a:rPr>
                        <a:t>31 May 2021</a:t>
                      </a:r>
                    </a:p>
                  </a:txBody>
                  <a:tcPr/>
                </a:tc>
                <a:tc>
                  <a:txBody>
                    <a:bodyPr/>
                    <a:lstStyle/>
                    <a:p>
                      <a:pPr lvl="0">
                        <a:buNone/>
                      </a:pPr>
                      <a:r>
                        <a:rPr lang="en-AU" dirty="0"/>
                        <a:t>A32, A37, A42, A47, A53, A59, A65, A71, A84, A88</a:t>
                      </a:r>
                      <a:endParaRPr lang="en-US" dirty="0"/>
                    </a:p>
                  </a:txBody>
                  <a:tcPr/>
                </a:tc>
                <a:extLst>
                  <a:ext uri="{0D108BD9-81ED-4DB2-BD59-A6C34878D82A}">
                    <a16:rowId xmlns:a16="http://schemas.microsoft.com/office/drawing/2014/main" val="3319209400"/>
                  </a:ext>
                </a:extLst>
              </a:tr>
              <a:tr h="370840">
                <a:tc>
                  <a:txBody>
                    <a:bodyPr/>
                    <a:lstStyle/>
                    <a:p>
                      <a:r>
                        <a:rPr lang="en-AU" dirty="0">
                          <a:solidFill>
                            <a:srgbClr val="FF0000"/>
                          </a:solidFill>
                        </a:rPr>
                        <a:t>AEMO</a:t>
                      </a:r>
                      <a:r>
                        <a:rPr lang="en-AU" dirty="0"/>
                        <a:t> to establish agreements with MDPs to allow the delivery of 5min metering data pre 1 Oct 2021 for </a:t>
                      </a:r>
                      <a:r>
                        <a:rPr lang="en-AU" dirty="0">
                          <a:solidFill>
                            <a:srgbClr val="FF0000"/>
                          </a:solidFill>
                        </a:rPr>
                        <a:t>B2M purposes</a:t>
                      </a:r>
                    </a:p>
                  </a:txBody>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dirty="0">
                          <a:solidFill>
                            <a:schemeClr val="tx1"/>
                          </a:solidFill>
                        </a:rPr>
                        <a:t>Due by </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dirty="0">
                          <a:solidFill>
                            <a:schemeClr val="tx1"/>
                          </a:solidFill>
                        </a:rPr>
                        <a:t>31 May 2021</a:t>
                      </a:r>
                    </a:p>
                  </a:txBody>
                  <a:tcPr/>
                </a:tc>
                <a:tc>
                  <a:txBody>
                    <a:bodyPr/>
                    <a:lstStyle/>
                    <a:p>
                      <a:pPr marL="0" marR="0" lvl="0" indent="0" algn="l" rtl="0">
                        <a:lnSpc>
                          <a:spcPct val="100000"/>
                        </a:lnSpc>
                        <a:spcBef>
                          <a:spcPts val="0"/>
                        </a:spcBef>
                        <a:spcAft>
                          <a:spcPts val="0"/>
                        </a:spcAft>
                        <a:buClrTx/>
                        <a:buSzTx/>
                        <a:buFontTx/>
                        <a:buNone/>
                      </a:pPr>
                      <a:r>
                        <a:rPr lang="en-AU" dirty="0"/>
                        <a:t>A34, A39, A44, A49, A55, A61, A67, A73, A85, A91</a:t>
                      </a:r>
                      <a:endParaRPr lang="en-US" dirty="0"/>
                    </a:p>
                    <a:p>
                      <a:pPr lvl="0" defTabSz="801929">
                        <a:buNone/>
                        <a:tabLst/>
                        <a:defRPr/>
                      </a:pPr>
                      <a:endParaRPr lang="en-AU" dirty="0"/>
                    </a:p>
                  </a:txBody>
                  <a:tcPr/>
                </a:tc>
                <a:extLst>
                  <a:ext uri="{0D108BD9-81ED-4DB2-BD59-A6C34878D82A}">
                    <a16:rowId xmlns:a16="http://schemas.microsoft.com/office/drawing/2014/main" val="4235162714"/>
                  </a:ext>
                </a:extLst>
              </a:tr>
            </a:tbl>
          </a:graphicData>
        </a:graphic>
      </p:graphicFrame>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24</a:t>
            </a:fld>
            <a:endParaRPr lang="en-AU" dirty="0"/>
          </a:p>
        </p:txBody>
      </p:sp>
    </p:spTree>
    <p:extLst>
      <p:ext uri="{BB962C8B-B14F-4D97-AF65-F5344CB8AC3E}">
        <p14:creationId xmlns:p14="http://schemas.microsoft.com/office/powerpoint/2010/main" val="20366168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EF05E-C16D-4ACC-90D8-F65C451C0D6C}"/>
              </a:ext>
            </a:extLst>
          </p:cNvPr>
          <p:cNvSpPr>
            <a:spLocks noGrp="1"/>
          </p:cNvSpPr>
          <p:nvPr>
            <p:ph type="title"/>
          </p:nvPr>
        </p:nvSpPr>
        <p:spPr/>
        <p:txBody>
          <a:bodyPr/>
          <a:lstStyle/>
          <a:p>
            <a:r>
              <a:rPr lang="en-AU" dirty="0"/>
              <a:t>Notes</a:t>
            </a:r>
          </a:p>
        </p:txBody>
      </p:sp>
      <p:sp>
        <p:nvSpPr>
          <p:cNvPr id="3" name="Content Placeholder 2">
            <a:extLst>
              <a:ext uri="{FF2B5EF4-FFF2-40B4-BE49-F238E27FC236}">
                <a16:creationId xmlns:a16="http://schemas.microsoft.com/office/drawing/2014/main" id="{E5817F0F-59F9-489C-9CC9-1D451AEC57F7}"/>
              </a:ext>
            </a:extLst>
          </p:cNvPr>
          <p:cNvSpPr>
            <a:spLocks noGrp="1"/>
          </p:cNvSpPr>
          <p:nvPr>
            <p:ph idx="1"/>
          </p:nvPr>
        </p:nvSpPr>
        <p:spPr>
          <a:xfrm>
            <a:off x="74488" y="1457631"/>
            <a:ext cx="10512807" cy="6097057"/>
          </a:xfrm>
        </p:spPr>
        <p:txBody>
          <a:bodyPr vert="horz" lIns="91440" tIns="45720" rIns="91440" bIns="45720" rtlCol="0" anchor="t">
            <a:noAutofit/>
          </a:bodyPr>
          <a:lstStyle/>
          <a:p>
            <a:pPr marL="200025" indent="-200025"/>
            <a:r>
              <a:rPr lang="en-US" sz="1700" dirty="0"/>
              <a:t>AEMO presented the upcoming MTP activities. </a:t>
            </a:r>
            <a:endParaRPr lang="en-US"/>
          </a:p>
          <a:p>
            <a:pPr marL="200025" indent="-200025"/>
            <a:r>
              <a:rPr lang="en-US" sz="1700" dirty="0"/>
              <a:t>A discussion took place regarding the impact of </a:t>
            </a:r>
            <a:r>
              <a:rPr lang="en-AU" sz="1700" dirty="0"/>
              <a:t>updating the Meter Read Type code with RWDA (4th character). One MP indicated that they intend to commence these updates in December 2020. One retailer noted that their systems perform validations on the fourth character and is expected to be impacted.</a:t>
            </a:r>
            <a:endParaRPr lang="en-AU" sz="1700" dirty="0">
              <a:cs typeface="Segoe UI Semilight"/>
            </a:endParaRPr>
          </a:p>
          <a:p>
            <a:pPr marL="200025" indent="-200025"/>
            <a:r>
              <a:rPr lang="en-US" sz="1700" dirty="0"/>
              <a:t>AEMO noted that currently the </a:t>
            </a:r>
            <a:r>
              <a:rPr lang="en-US" sz="1700" dirty="0" err="1"/>
              <a:t>ReadTypeCode</a:t>
            </a:r>
            <a:r>
              <a:rPr lang="en-US" sz="1700" dirty="0"/>
              <a:t> field is not validated in MSATS, however validations could be introduced in the future</a:t>
            </a:r>
            <a:endParaRPr lang="en-US" sz="1700" dirty="0">
              <a:cs typeface="Segoe UI Semilight"/>
            </a:endParaRPr>
          </a:p>
          <a:p>
            <a:pPr marL="200025" indent="-200025"/>
            <a:r>
              <a:rPr lang="en-US" sz="1700" dirty="0"/>
              <a:t>AEMO reiterated that </a:t>
            </a:r>
            <a:r>
              <a:rPr lang="en-AU" sz="1700" dirty="0"/>
              <a:t>the 4th character of the ReadTypeCode identifies what interval length the meter is capable of reading, and does not indicate that 5-minute data delivery has commenced</a:t>
            </a:r>
            <a:endParaRPr lang="en-US" sz="1700" dirty="0">
              <a:cs typeface="Segoe UI Semilight"/>
            </a:endParaRPr>
          </a:p>
          <a:p>
            <a:pPr marL="200025" indent="-200025" fontAlgn="t"/>
            <a:r>
              <a:rPr lang="en-AU" sz="1700" b="1" dirty="0">
                <a:solidFill>
                  <a:srgbClr val="C00000"/>
                </a:solidFill>
              </a:rPr>
              <a:t>Action 10.3:</a:t>
            </a:r>
            <a:r>
              <a:rPr lang="en-AU" sz="1700" dirty="0">
                <a:solidFill>
                  <a:srgbClr val="C00000"/>
                </a:solidFill>
              </a:rPr>
              <a:t> </a:t>
            </a:r>
            <a:r>
              <a:rPr lang="en-AU" sz="1700" dirty="0"/>
              <a:t>MPs to confirm if they plan on updating the fourth character of the meter read type code pre-9 March 2021</a:t>
            </a:r>
            <a:endParaRPr lang="en-AU" sz="1700" dirty="0">
              <a:cs typeface="Segoe UI Semilight"/>
            </a:endParaRPr>
          </a:p>
          <a:p>
            <a:pPr marL="601345" lvl="1" indent="-200025">
              <a:spcBef>
                <a:spcPts val="438"/>
              </a:spcBef>
            </a:pPr>
            <a:r>
              <a:rPr lang="en-AU" sz="1350" dirty="0">
                <a:solidFill>
                  <a:srgbClr val="FF0000"/>
                </a:solidFill>
                <a:cs typeface="Segoe UI Semilight"/>
              </a:rPr>
              <a:t>TFG Response -</a:t>
            </a:r>
            <a:r>
              <a:rPr lang="en-AU" sz="1350" dirty="0">
                <a:solidFill>
                  <a:srgbClr val="222324"/>
                </a:solidFill>
                <a:cs typeface="Segoe UI Semilight"/>
              </a:rPr>
              <a:t> Based on the responses received, none of the MPs now plan on updating the RTC to 4 characters prior to the 9th March 2021.</a:t>
            </a:r>
          </a:p>
          <a:p>
            <a:pPr marL="200025" indent="-200025" fontAlgn="t"/>
            <a:r>
              <a:rPr lang="en-AU" sz="1700" b="1" dirty="0">
                <a:solidFill>
                  <a:srgbClr val="C00000"/>
                </a:solidFill>
              </a:rPr>
              <a:t>Action 10.4:</a:t>
            </a:r>
            <a:r>
              <a:rPr lang="en-AU" sz="1700" dirty="0">
                <a:solidFill>
                  <a:srgbClr val="C00000"/>
                </a:solidFill>
              </a:rPr>
              <a:t> </a:t>
            </a:r>
            <a:r>
              <a:rPr lang="en-AU" sz="1700" dirty="0"/>
              <a:t>MPs to engage with effected Participants prior to commencing the process of updating the fourth character of the ReadTypeCode</a:t>
            </a:r>
            <a:endParaRPr lang="en-AU" sz="1700" dirty="0">
              <a:cs typeface="Segoe UI Semilight"/>
            </a:endParaRPr>
          </a:p>
          <a:p>
            <a:pPr marL="601345" lvl="1" indent="-200025">
              <a:spcBef>
                <a:spcPts val="438"/>
              </a:spcBef>
            </a:pPr>
            <a:r>
              <a:rPr lang="en-AU" sz="1350" dirty="0">
                <a:solidFill>
                  <a:srgbClr val="FF0000"/>
                </a:solidFill>
                <a:cs typeface="Segoe UI Semilight"/>
              </a:rPr>
              <a:t>TFG Response -</a:t>
            </a:r>
            <a:r>
              <a:rPr lang="en-AU" sz="1350" dirty="0">
                <a:solidFill>
                  <a:srgbClr val="222324"/>
                </a:solidFill>
                <a:cs typeface="Segoe UI Semilight"/>
              </a:rPr>
              <a:t> While some MPs have initiated Participant engagement, other MPs have placed the onus on Participants to engage with them should they not be ready to receive 4-character RTCs from 9th March 2021.</a:t>
            </a:r>
          </a:p>
          <a:p>
            <a:pPr marL="200025" indent="-200025"/>
            <a:r>
              <a:rPr lang="en-US" sz="1700" b="1" dirty="0">
                <a:solidFill>
                  <a:srgbClr val="C00000"/>
                </a:solidFill>
              </a:rPr>
              <a:t>Action 10.5: </a:t>
            </a:r>
            <a:r>
              <a:rPr lang="en-AU" sz="1700" dirty="0"/>
              <a:t>TFG to confirm the indicative scale and type of impact associated with the fourth character of the meter read type code being updated pre-9 March 2021</a:t>
            </a:r>
            <a:endParaRPr lang="en-AU" sz="1700" dirty="0">
              <a:cs typeface="Segoe UI Semilight"/>
            </a:endParaRPr>
          </a:p>
          <a:p>
            <a:pPr marL="601345" lvl="1" indent="-200025">
              <a:spcBef>
                <a:spcPts val="438"/>
              </a:spcBef>
            </a:pPr>
            <a:r>
              <a:rPr lang="en-AU" sz="1350" dirty="0">
                <a:solidFill>
                  <a:srgbClr val="FF0000"/>
                </a:solidFill>
                <a:cs typeface="Segoe UI Semilight"/>
              </a:rPr>
              <a:t>TFG Response - </a:t>
            </a:r>
            <a:r>
              <a:rPr lang="en-AU" sz="1350" dirty="0">
                <a:cs typeface="Segoe UI Semilight"/>
              </a:rPr>
              <a:t>Two Participant did callout that their billing systems would error these standing data updates, requiring manual handling and leading to a misalignment between the market standing data and their standing data.  One Participant also called out potential impacts to their Customer quoting systems.</a:t>
            </a:r>
          </a:p>
          <a:p>
            <a:pPr marL="200025" indent="-200025"/>
            <a:r>
              <a:rPr lang="en-US" sz="1700" b="1" dirty="0">
                <a:solidFill>
                  <a:srgbClr val="C00000"/>
                </a:solidFill>
              </a:rPr>
              <a:t>Action 10.10: </a:t>
            </a:r>
            <a:r>
              <a:rPr lang="en-AU" sz="1700" dirty="0">
                <a:ea typeface="Calibri" panose="020F0502020204030204" pitchFamily="34" charset="0"/>
              </a:rPr>
              <a:t>AEMO to publish a new version of the MTP to communicate any recent changes</a:t>
            </a:r>
            <a:endParaRPr lang="en-AU" sz="1700" dirty="0">
              <a:ea typeface="Calibri" panose="020F0502020204030204" pitchFamily="34" charset="0"/>
              <a:cs typeface="Segoe UI Semilight"/>
            </a:endParaRPr>
          </a:p>
          <a:p>
            <a:pPr marL="601345" lvl="1" indent="-200025">
              <a:spcBef>
                <a:spcPts val="438"/>
              </a:spcBef>
            </a:pPr>
            <a:r>
              <a:rPr lang="en-AU" sz="1350" dirty="0">
                <a:solidFill>
                  <a:srgbClr val="FF0000"/>
                </a:solidFill>
                <a:cs typeface="Segoe UI Semilight"/>
              </a:rPr>
              <a:t>AEMO Response – </a:t>
            </a:r>
            <a:r>
              <a:rPr lang="en-AU" sz="1350" dirty="0">
                <a:cs typeface="Segoe UI Semilight"/>
              </a:rPr>
              <a:t>MTP v1.6 distributed to the TFG for comment and now ready for publishing to AEMO's 5MS website</a:t>
            </a:r>
          </a:p>
          <a:p>
            <a:pPr marL="200025" indent="-200025"/>
            <a:endParaRPr lang="en-AU" sz="1700" dirty="0">
              <a:cs typeface="Segoe UI Semilight"/>
            </a:endParaRPr>
          </a:p>
          <a:p>
            <a:pPr marL="200025" indent="-200025"/>
            <a:endParaRPr lang="en-AU" sz="1700" dirty="0">
              <a:cs typeface="Segoe UI Semilight"/>
            </a:endParaRPr>
          </a:p>
          <a:p>
            <a:pPr marL="0" indent="0">
              <a:buNone/>
            </a:pPr>
            <a:endParaRPr lang="en-AU" sz="1700" dirty="0">
              <a:cs typeface="Segoe UI Semilight"/>
            </a:endParaRPr>
          </a:p>
          <a:p>
            <a:pPr marL="200025" indent="-200025"/>
            <a:endParaRPr lang="en-AU" sz="1700" dirty="0">
              <a:cs typeface="Segoe UI Semilight"/>
            </a:endParaRPr>
          </a:p>
        </p:txBody>
      </p:sp>
      <p:sp>
        <p:nvSpPr>
          <p:cNvPr id="4" name="Slide Number Placeholder 3">
            <a:extLst>
              <a:ext uri="{FF2B5EF4-FFF2-40B4-BE49-F238E27FC236}">
                <a16:creationId xmlns:a16="http://schemas.microsoft.com/office/drawing/2014/main" id="{F06992F6-8CAE-44B3-8299-2684E92E612D}"/>
              </a:ext>
            </a:extLst>
          </p:cNvPr>
          <p:cNvSpPr>
            <a:spLocks noGrp="1"/>
          </p:cNvSpPr>
          <p:nvPr>
            <p:ph type="sldNum" sz="quarter" idx="12"/>
          </p:nvPr>
        </p:nvSpPr>
        <p:spPr/>
        <p:txBody>
          <a:bodyPr/>
          <a:lstStyle/>
          <a:p>
            <a:fld id="{4EC81F68-4976-451A-B2E9-79BCBD2F70CC}" type="slidenum">
              <a:rPr lang="en-AU" smtClean="0"/>
              <a:t>25</a:t>
            </a:fld>
            <a:endParaRPr lang="en-AU" dirty="0"/>
          </a:p>
        </p:txBody>
      </p:sp>
      <p:sp>
        <p:nvSpPr>
          <p:cNvPr id="7" name="TextBox 6">
            <a:extLst>
              <a:ext uri="{FF2B5EF4-FFF2-40B4-BE49-F238E27FC236}">
                <a16:creationId xmlns:a16="http://schemas.microsoft.com/office/drawing/2014/main" id="{A1B31522-0F57-4F5A-B3A6-BD25B0D95B55}"/>
              </a:ext>
            </a:extLst>
          </p:cNvPr>
          <p:cNvSpPr txBox="1"/>
          <p:nvPr/>
        </p:nvSpPr>
        <p:spPr>
          <a:xfrm>
            <a:off x="3974306" y="3551237"/>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Tree>
    <p:extLst>
      <p:ext uri="{BB962C8B-B14F-4D97-AF65-F5344CB8AC3E}">
        <p14:creationId xmlns:p14="http://schemas.microsoft.com/office/powerpoint/2010/main" val="26385727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76A63-BA8D-4C83-9E59-B6E90A026618}"/>
              </a:ext>
            </a:extLst>
          </p:cNvPr>
          <p:cNvSpPr>
            <a:spLocks noGrp="1"/>
          </p:cNvSpPr>
          <p:nvPr>
            <p:ph type="title"/>
          </p:nvPr>
        </p:nvSpPr>
        <p:spPr>
          <a:xfrm>
            <a:off x="729493" y="1884670"/>
            <a:ext cx="9399245" cy="3144614"/>
          </a:xfrm>
        </p:spPr>
        <p:txBody>
          <a:bodyPr/>
          <a:lstStyle/>
          <a:p>
            <a:r>
              <a:rPr lang="en-AU" dirty="0"/>
              <a:t>GLOPOOL Update</a:t>
            </a:r>
          </a:p>
        </p:txBody>
      </p:sp>
      <p:sp>
        <p:nvSpPr>
          <p:cNvPr id="3" name="Text Placeholder 2">
            <a:extLst>
              <a:ext uri="{FF2B5EF4-FFF2-40B4-BE49-F238E27FC236}">
                <a16:creationId xmlns:a16="http://schemas.microsoft.com/office/drawing/2014/main" id="{5D9F9F8A-7B3B-4CFD-AD51-F4ACC0AD73A4}"/>
              </a:ext>
            </a:extLst>
          </p:cNvPr>
          <p:cNvSpPr>
            <a:spLocks noGrp="1"/>
          </p:cNvSpPr>
          <p:nvPr>
            <p:ph type="body" idx="1"/>
          </p:nvPr>
        </p:nvSpPr>
        <p:spPr/>
        <p:txBody>
          <a:bodyPr/>
          <a:lstStyle/>
          <a:p>
            <a:r>
              <a:rPr lang="en-AU" b="1" dirty="0"/>
              <a:t>Paul Lyttle</a:t>
            </a:r>
          </a:p>
        </p:txBody>
      </p:sp>
      <p:sp>
        <p:nvSpPr>
          <p:cNvPr id="4" name="Slide Number Placeholder 3">
            <a:extLst>
              <a:ext uri="{FF2B5EF4-FFF2-40B4-BE49-F238E27FC236}">
                <a16:creationId xmlns:a16="http://schemas.microsoft.com/office/drawing/2014/main" id="{5886942E-5AEC-44B3-8F61-D2530F45260F}"/>
              </a:ext>
            </a:extLst>
          </p:cNvPr>
          <p:cNvSpPr>
            <a:spLocks noGrp="1"/>
          </p:cNvSpPr>
          <p:nvPr>
            <p:ph type="sldNum" sz="quarter" idx="12"/>
          </p:nvPr>
        </p:nvSpPr>
        <p:spPr/>
        <p:txBody>
          <a:bodyPr/>
          <a:lstStyle/>
          <a:p>
            <a:fld id="{4EC81F68-4976-451A-B2E9-79BCBD2F70CC}" type="slidenum">
              <a:rPr lang="en-AU" smtClean="0"/>
              <a:pPr/>
              <a:t>26</a:t>
            </a:fld>
            <a:endParaRPr lang="en-AU" dirty="0"/>
          </a:p>
        </p:txBody>
      </p:sp>
    </p:spTree>
    <p:extLst>
      <p:ext uri="{BB962C8B-B14F-4D97-AF65-F5344CB8AC3E}">
        <p14:creationId xmlns:p14="http://schemas.microsoft.com/office/powerpoint/2010/main" val="534285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10485266" cy="1310695"/>
          </a:xfrm>
        </p:spPr>
        <p:txBody>
          <a:bodyPr/>
          <a:lstStyle/>
          <a:p>
            <a:r>
              <a:rPr lang="en-AU" dirty="0"/>
              <a:t>GLOPOOL Update – FRMP</a:t>
            </a:r>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06546" y="1746503"/>
            <a:ext cx="10255425" cy="5662677"/>
          </a:xfrm>
        </p:spPr>
        <p:txBody>
          <a:bodyPr vert="horz" lIns="91440" tIns="45720" rIns="91440" bIns="45720" rtlCol="0" anchor="t">
            <a:normAutofit lnSpcReduction="10000"/>
          </a:bodyPr>
          <a:lstStyle/>
          <a:p>
            <a:pPr marL="200025" indent="-200025"/>
            <a:r>
              <a:rPr lang="en-AU" sz="2751" dirty="0"/>
              <a:t>Financial Responsible Market Participant updates</a:t>
            </a:r>
            <a:endParaRPr lang="en-US" dirty="0"/>
          </a:p>
          <a:p>
            <a:pPr marL="601345" lvl="1" indent="-200025"/>
            <a:r>
              <a:rPr lang="en-AU" sz="2400" dirty="0"/>
              <a:t>Update of FRMP Participant ID will use Bulk Change Tool</a:t>
            </a:r>
            <a:endParaRPr lang="en-AU" sz="2400" dirty="0">
              <a:cs typeface="Segoe UI Semilight"/>
            </a:endParaRPr>
          </a:p>
          <a:p>
            <a:pPr marL="1002030" lvl="2" indent="-200025"/>
            <a:r>
              <a:rPr lang="en-AU" sz="2049" dirty="0"/>
              <a:t>AEMO will provide a list of known impacted NMIs to FRMP Participants for validation.</a:t>
            </a:r>
            <a:endParaRPr lang="en-AU" sz="2000" dirty="0">
              <a:cs typeface="Segoe UI Semilight"/>
            </a:endParaRPr>
          </a:p>
          <a:p>
            <a:pPr marL="1002030" lvl="2" indent="-200025"/>
            <a:r>
              <a:rPr lang="en-AU" sz="2000" dirty="0"/>
              <a:t>FRMP/LR Participants will be required to validate and/or update NMI list</a:t>
            </a:r>
            <a:endParaRPr lang="en-AU" sz="2000" dirty="0">
              <a:cs typeface="Segoe UI Semilight"/>
            </a:endParaRPr>
          </a:p>
          <a:p>
            <a:pPr marL="1403350" lvl="3" indent="-200025"/>
            <a:r>
              <a:rPr lang="en-AU" sz="1874" dirty="0"/>
              <a:t>Changes to include all known: BULK (TNI) and XBONDARY (Cross Boundary) connection points</a:t>
            </a:r>
            <a:endParaRPr lang="en-AU" sz="1874" dirty="0">
              <a:cs typeface="Segoe UI Semilight"/>
            </a:endParaRPr>
          </a:p>
          <a:p>
            <a:pPr marL="1002030" lvl="2" indent="-200025"/>
            <a:r>
              <a:rPr lang="en-AU" sz="2000" dirty="0"/>
              <a:t>Changes will be done retrospectively</a:t>
            </a:r>
            <a:endParaRPr lang="en-AU" sz="2000" dirty="0">
              <a:cs typeface="Segoe UI Semilight"/>
            </a:endParaRPr>
          </a:p>
          <a:p>
            <a:pPr marL="1002030" lvl="2" indent="-200025"/>
            <a:r>
              <a:rPr lang="en-AU" sz="2049" dirty="0"/>
              <a:t>CATS Notifications will be provided as part of the BCT updates.</a:t>
            </a:r>
            <a:endParaRPr lang="en-AU" sz="2049" dirty="0">
              <a:cs typeface="Segoe UI Semilight"/>
            </a:endParaRPr>
          </a:p>
          <a:p>
            <a:pPr marL="601345" lvl="1" indent="-200025"/>
            <a:r>
              <a:rPr lang="en-AU" sz="2400" dirty="0"/>
              <a:t>Update Rules:</a:t>
            </a:r>
            <a:endParaRPr lang="en-AU" sz="2400" dirty="0">
              <a:cs typeface="Segoe UI Semilight"/>
            </a:endParaRPr>
          </a:p>
          <a:p>
            <a:pPr marL="1002030" lvl="2" indent="-200025"/>
            <a:r>
              <a:rPr lang="en-AU" sz="2049" dirty="0"/>
              <a:t>Update the FRMP Participant Code to “GLOPOOL” Effective 1-May-2022</a:t>
            </a:r>
            <a:endParaRPr lang="en-AU" sz="2049" dirty="0">
              <a:cs typeface="Segoe UI Semilight"/>
            </a:endParaRPr>
          </a:p>
          <a:p>
            <a:pPr marL="1002030" lvl="2" indent="-200025"/>
            <a:r>
              <a:rPr lang="en-AU" sz="2049" dirty="0"/>
              <a:t>Applies to all identified and validated NMIs</a:t>
            </a:r>
            <a:endParaRPr lang="en-AU" sz="2049" dirty="0">
              <a:cs typeface="Segoe UI Semilight"/>
            </a:endParaRPr>
          </a:p>
          <a:p>
            <a:pPr marL="1002030" lvl="2" indent="-200025"/>
            <a:r>
              <a:rPr lang="en-AU" sz="2049" dirty="0"/>
              <a:t>Excludes all NMIs not identified on the list.</a:t>
            </a:r>
            <a:endParaRPr lang="en-AU" sz="2049" dirty="0">
              <a:cs typeface="Segoe UI Semilight"/>
            </a:endParaRPr>
          </a:p>
          <a:p>
            <a:pPr marL="601345" lvl="1" indent="-200025"/>
            <a:r>
              <a:rPr lang="en-AU" sz="2400" dirty="0"/>
              <a:t>Edge Cases:</a:t>
            </a:r>
            <a:endParaRPr lang="en-AU" sz="2400" dirty="0">
              <a:cs typeface="Segoe UI Semilight"/>
            </a:endParaRPr>
          </a:p>
          <a:p>
            <a:pPr marL="1002030" lvl="2" indent="-200025"/>
            <a:r>
              <a:rPr lang="en-AU" sz="2049" dirty="0"/>
              <a:t>No edge cases have been identified</a:t>
            </a:r>
            <a:endParaRPr lang="en-AU" sz="2049" dirty="0">
              <a:cs typeface="Segoe UI Semilight"/>
            </a:endParaRPr>
          </a:p>
          <a:p>
            <a:pPr marL="601345" lvl="1" indent="-200025"/>
            <a:r>
              <a:rPr lang="en-AU" sz="2400" dirty="0"/>
              <a:t>Test Timings:</a:t>
            </a:r>
            <a:endParaRPr lang="en-AU" sz="2400" dirty="0">
              <a:cs typeface="Segoe UI Semilight"/>
            </a:endParaRPr>
          </a:p>
          <a:p>
            <a:pPr marL="1002030" lvl="2" indent="-200025"/>
            <a:r>
              <a:rPr lang="en-AU" sz="2049" dirty="0"/>
              <a:t>No testing has been performed as this is a proven operational process.</a:t>
            </a:r>
            <a:endParaRPr lang="en-AU" sz="2049" dirty="0">
              <a:cs typeface="Segoe UI Semilight"/>
            </a:endParaRPr>
          </a:p>
          <a:p>
            <a:pPr marL="601345" lvl="1" indent="-200025"/>
            <a:endParaRPr lang="en-AU" sz="2225" dirty="0">
              <a:cs typeface="Segoe UI Semilight"/>
            </a:endParaRPr>
          </a:p>
          <a:p>
            <a:pPr marL="0" indent="0">
              <a:lnSpc>
                <a:spcPct val="100000"/>
              </a:lnSpc>
              <a:buNone/>
            </a:pPr>
            <a:endParaRPr lang="en-AU" sz="2400"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27</a:t>
            </a:fld>
            <a:endParaRPr lang="en-AU" dirty="0"/>
          </a:p>
        </p:txBody>
      </p:sp>
    </p:spTree>
    <p:extLst>
      <p:ext uri="{BB962C8B-B14F-4D97-AF65-F5344CB8AC3E}">
        <p14:creationId xmlns:p14="http://schemas.microsoft.com/office/powerpoint/2010/main" val="30096714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10485266" cy="1310695"/>
          </a:xfrm>
        </p:spPr>
        <p:txBody>
          <a:bodyPr/>
          <a:lstStyle/>
          <a:p>
            <a:r>
              <a:rPr lang="en-AU" dirty="0"/>
              <a:t>GLOPOOL Update – LR</a:t>
            </a:r>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06546" y="1746503"/>
            <a:ext cx="10255425" cy="5813171"/>
          </a:xfrm>
        </p:spPr>
        <p:txBody>
          <a:bodyPr vert="horz" lIns="91440" tIns="45720" rIns="91440" bIns="45720" rtlCol="0" anchor="t">
            <a:normAutofit/>
          </a:bodyPr>
          <a:lstStyle/>
          <a:p>
            <a:pPr marL="200025" indent="-200025"/>
            <a:r>
              <a:rPr lang="en-AU" sz="2751" dirty="0"/>
              <a:t>Local Retailer updates</a:t>
            </a:r>
            <a:endParaRPr lang="en-US" dirty="0"/>
          </a:p>
          <a:p>
            <a:pPr marL="601345" lvl="1" indent="-200025"/>
            <a:r>
              <a:rPr lang="en-AU" sz="2400" dirty="0"/>
              <a:t>Update of Participant ID to use Bulk Change Process</a:t>
            </a:r>
            <a:endParaRPr lang="en-AU" sz="2400" dirty="0">
              <a:cs typeface="Segoe UI Semilight"/>
            </a:endParaRPr>
          </a:p>
          <a:p>
            <a:pPr marL="1002030" lvl="2" indent="-200025"/>
            <a:r>
              <a:rPr lang="en-AU" sz="2049" dirty="0"/>
              <a:t>This process uses the same update code as BCT</a:t>
            </a:r>
            <a:endParaRPr lang="en-AU" sz="2049" dirty="0">
              <a:cs typeface="Segoe UI Semilight"/>
            </a:endParaRPr>
          </a:p>
          <a:p>
            <a:pPr marL="1002030" lvl="2" indent="-200025"/>
            <a:r>
              <a:rPr lang="en-AU" sz="2049" dirty="0"/>
              <a:t>Changes will be done retrospectively</a:t>
            </a:r>
            <a:endParaRPr lang="en-AU" sz="2049" dirty="0">
              <a:cs typeface="Segoe UI Semilight"/>
            </a:endParaRPr>
          </a:p>
          <a:p>
            <a:pPr marL="1002030" lvl="2" indent="-200025"/>
            <a:r>
              <a:rPr lang="en-AU" sz="2049" dirty="0"/>
              <a:t>No CATS Notifications will be provided as part of the Bulk Change Process.</a:t>
            </a:r>
            <a:endParaRPr lang="en-AU" sz="2049" dirty="0">
              <a:cs typeface="Segoe UI Semilight"/>
            </a:endParaRPr>
          </a:p>
          <a:p>
            <a:pPr marL="601345" lvl="1" indent="-200025"/>
            <a:r>
              <a:rPr lang="en-AU" sz="2400" dirty="0"/>
              <a:t>Update Rules:</a:t>
            </a:r>
            <a:endParaRPr lang="en-AU" sz="2400" dirty="0">
              <a:cs typeface="Segoe UI Semilight"/>
            </a:endParaRPr>
          </a:p>
          <a:p>
            <a:pPr marL="1002030" lvl="2" indent="-200025"/>
            <a:r>
              <a:rPr lang="en-AU" sz="2049" dirty="0"/>
              <a:t>Update the Local Retailer Participant Code to “GLOPOOL” Effective 1-May-2022</a:t>
            </a:r>
            <a:endParaRPr lang="en-AU" sz="2049" dirty="0">
              <a:cs typeface="Segoe UI Semilight"/>
            </a:endParaRPr>
          </a:p>
          <a:p>
            <a:pPr marL="1002030" lvl="2" indent="-200025"/>
            <a:r>
              <a:rPr lang="en-AU" sz="2049" dirty="0"/>
              <a:t>Applies to all Distribution connected NMI’s</a:t>
            </a:r>
            <a:endParaRPr lang="en-AU" sz="2049" dirty="0">
              <a:cs typeface="Segoe UI Semilight"/>
            </a:endParaRPr>
          </a:p>
          <a:p>
            <a:pPr marL="1002030" lvl="2" indent="-200025"/>
            <a:r>
              <a:rPr lang="en-AU" sz="2049" dirty="0"/>
              <a:t>Excludes any NMI that has an Embedded Network code in the Child field</a:t>
            </a:r>
            <a:endParaRPr lang="en-AU" sz="2049" dirty="0">
              <a:cs typeface="Segoe UI Semilight"/>
            </a:endParaRPr>
          </a:p>
          <a:p>
            <a:pPr marL="1002030" lvl="2" indent="-200025"/>
            <a:r>
              <a:rPr lang="en-AU" sz="2049" dirty="0"/>
              <a:t>Excludes all NMIs that have “POOL%” as the LR participant code (transmission)</a:t>
            </a:r>
            <a:endParaRPr lang="en-AU" sz="2049" dirty="0">
              <a:cs typeface="Segoe UI Semilight"/>
            </a:endParaRPr>
          </a:p>
          <a:p>
            <a:pPr marL="601345" lvl="1" indent="-200025"/>
            <a:r>
              <a:rPr lang="en-AU" sz="2400" dirty="0"/>
              <a:t>Edge Cases:</a:t>
            </a:r>
            <a:endParaRPr lang="en-AU" sz="2400" dirty="0">
              <a:cs typeface="Segoe UI Semilight"/>
            </a:endParaRPr>
          </a:p>
          <a:p>
            <a:pPr marL="1002030" lvl="2" indent="-200025"/>
            <a:r>
              <a:rPr lang="en-AU" sz="2000" dirty="0"/>
              <a:t>Sample NMIs where LR participant code Not Equal “Sample” will be updated.</a:t>
            </a:r>
            <a:endParaRPr lang="en-AU" sz="2000" dirty="0">
              <a:cs typeface="Segoe UI Semilight"/>
            </a:endParaRPr>
          </a:p>
          <a:p>
            <a:pPr marL="1002030" lvl="2" indent="-200025"/>
            <a:r>
              <a:rPr lang="en-AU" sz="2000" dirty="0"/>
              <a:t>Isolated Jurisdictions will be included in the updated NMIs</a:t>
            </a:r>
            <a:endParaRPr lang="en-AU" sz="2000" dirty="0">
              <a:cs typeface="Segoe UI Semilight"/>
            </a:endParaRPr>
          </a:p>
          <a:p>
            <a:pPr marL="1403350" lvl="3" indent="-200025"/>
            <a:r>
              <a:rPr lang="en-AU" sz="1874" dirty="0"/>
              <a:t>This allows for incorrect TNI assignment to be updated with minimal impacts. </a:t>
            </a:r>
            <a:endParaRPr lang="en-AU" sz="1874" dirty="0">
              <a:cs typeface="Segoe UI Semilight"/>
            </a:endParaRPr>
          </a:p>
          <a:p>
            <a:pPr marL="601345" lvl="1" indent="-200025"/>
            <a:r>
              <a:rPr lang="en-AU" sz="2400" dirty="0"/>
              <a:t>Test Timings:</a:t>
            </a:r>
            <a:endParaRPr lang="en-AU" sz="2400" dirty="0">
              <a:cs typeface="Segoe UI Semilight"/>
            </a:endParaRPr>
          </a:p>
          <a:p>
            <a:pPr marL="1002030" lvl="2" indent="-200025"/>
            <a:r>
              <a:rPr lang="en-AU" sz="2049" dirty="0"/>
              <a:t>A full 11.3 million updates were tested with the process completing in 8 ½ hours.</a:t>
            </a:r>
            <a:endParaRPr lang="en-AU" sz="2049" dirty="0">
              <a:cs typeface="Segoe UI Semilight"/>
            </a:endParaRPr>
          </a:p>
          <a:p>
            <a:pPr marL="0" indent="0">
              <a:lnSpc>
                <a:spcPct val="100000"/>
              </a:lnSpc>
              <a:buNone/>
            </a:pPr>
            <a:endParaRPr lang="en-AU" sz="2400"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28</a:t>
            </a:fld>
            <a:endParaRPr lang="en-AU" dirty="0"/>
          </a:p>
        </p:txBody>
      </p:sp>
    </p:spTree>
    <p:extLst>
      <p:ext uri="{BB962C8B-B14F-4D97-AF65-F5344CB8AC3E}">
        <p14:creationId xmlns:p14="http://schemas.microsoft.com/office/powerpoint/2010/main" val="2331077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10485266" cy="1310695"/>
          </a:xfrm>
        </p:spPr>
        <p:txBody>
          <a:bodyPr/>
          <a:lstStyle/>
          <a:p>
            <a:r>
              <a:rPr lang="en-AU" sz="3850" dirty="0"/>
              <a:t>GLOPOOL Update – LR Reconciliation</a:t>
            </a:r>
            <a:endParaRPr lang="en-AU" dirty="0"/>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06546" y="1746503"/>
            <a:ext cx="10255425" cy="5662677"/>
          </a:xfrm>
        </p:spPr>
        <p:txBody>
          <a:bodyPr>
            <a:normAutofit lnSpcReduction="10000"/>
          </a:bodyPr>
          <a:lstStyle/>
          <a:p>
            <a:r>
              <a:rPr lang="en-AU" sz="2751" dirty="0"/>
              <a:t>Local Retailer Reconciliation Files</a:t>
            </a:r>
          </a:p>
          <a:p>
            <a:pPr lvl="1"/>
            <a:r>
              <a:rPr lang="en-AU" sz="2400" dirty="0"/>
              <a:t>Registration:</a:t>
            </a:r>
          </a:p>
          <a:p>
            <a:pPr lvl="2"/>
            <a:r>
              <a:rPr lang="en-AU" sz="2049" dirty="0"/>
              <a:t>Participants will be requested to register 2 email addresses with AEMO</a:t>
            </a:r>
          </a:p>
          <a:p>
            <a:pPr lvl="3"/>
            <a:r>
              <a:rPr lang="en-AU" sz="1874" dirty="0"/>
              <a:t>One email address will be used to be able to access a share directory containing the reconciliation report(s)</a:t>
            </a:r>
          </a:p>
          <a:p>
            <a:pPr lvl="3"/>
            <a:r>
              <a:rPr lang="en-AU" sz="1874" dirty="0"/>
              <a:t>The second email address will be provided the password to access the reconciliation file.</a:t>
            </a:r>
          </a:p>
          <a:p>
            <a:pPr lvl="1"/>
            <a:r>
              <a:rPr lang="en-AU" sz="2400" dirty="0"/>
              <a:t>Reconciliation Report:</a:t>
            </a:r>
          </a:p>
          <a:p>
            <a:pPr lvl="2"/>
            <a:r>
              <a:rPr lang="en-AU" sz="2049" dirty="0"/>
              <a:t>A reconciliation report will be provided to all registered Participant codes</a:t>
            </a:r>
          </a:p>
          <a:p>
            <a:pPr lvl="1"/>
            <a:r>
              <a:rPr lang="en-AU" sz="2400" dirty="0"/>
              <a:t>Report Example:</a:t>
            </a:r>
          </a:p>
          <a:p>
            <a:pPr lvl="1"/>
            <a:endParaRPr lang="en-AU" sz="2400" dirty="0"/>
          </a:p>
          <a:p>
            <a:pPr lvl="2"/>
            <a:endParaRPr lang="en-AU" sz="2049" dirty="0"/>
          </a:p>
          <a:p>
            <a:pPr lvl="2"/>
            <a:endParaRPr lang="en-AU" sz="2049" dirty="0"/>
          </a:p>
          <a:p>
            <a:pPr lvl="2"/>
            <a:endParaRPr lang="en-AU" sz="2049" dirty="0"/>
          </a:p>
          <a:p>
            <a:pPr lvl="2"/>
            <a:r>
              <a:rPr lang="en-GB" sz="2098" dirty="0"/>
              <a:t>Report will include 3 rows per NMI role change</a:t>
            </a:r>
            <a:endParaRPr lang="en-AU" sz="2098" dirty="0"/>
          </a:p>
          <a:p>
            <a:pPr lvl="3"/>
            <a:r>
              <a:rPr lang="en-GB" sz="1923" dirty="0"/>
              <a:t>Existing record set to inactive</a:t>
            </a:r>
            <a:endParaRPr lang="en-AU" sz="1923" dirty="0"/>
          </a:p>
          <a:p>
            <a:pPr lvl="3"/>
            <a:r>
              <a:rPr lang="en-GB" sz="1923" dirty="0"/>
              <a:t>New record for old participant including start and end dates</a:t>
            </a:r>
            <a:endParaRPr lang="en-AU" sz="1923" dirty="0"/>
          </a:p>
          <a:p>
            <a:pPr lvl="3"/>
            <a:r>
              <a:rPr lang="en-GB" sz="1923" dirty="0"/>
              <a:t>New record for new participant including start and end dates.</a:t>
            </a:r>
            <a:endParaRPr lang="en-AU" sz="1923" dirty="0"/>
          </a:p>
          <a:p>
            <a:pPr lvl="2"/>
            <a:endParaRPr lang="en-AU" sz="2049" dirty="0"/>
          </a:p>
          <a:p>
            <a:pPr lvl="1"/>
            <a:endParaRPr lang="en-AU" sz="2225" dirty="0"/>
          </a:p>
          <a:p>
            <a:pPr marL="0" indent="0">
              <a:lnSpc>
                <a:spcPct val="100000"/>
              </a:lnSpc>
              <a:buNone/>
            </a:pPr>
            <a:endParaRPr lang="en-AU" sz="2400"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29</a:t>
            </a:fld>
            <a:endParaRPr lang="en-AU" dirty="0"/>
          </a:p>
        </p:txBody>
      </p:sp>
      <p:pic>
        <p:nvPicPr>
          <p:cNvPr id="5" name="Picture 4">
            <a:extLst>
              <a:ext uri="{FF2B5EF4-FFF2-40B4-BE49-F238E27FC236}">
                <a16:creationId xmlns:a16="http://schemas.microsoft.com/office/drawing/2014/main" id="{6CB43DDF-6A1A-4330-9057-242D3BAEF2BB}"/>
              </a:ext>
            </a:extLst>
          </p:cNvPr>
          <p:cNvPicPr/>
          <p:nvPr/>
        </p:nvPicPr>
        <p:blipFill>
          <a:blip r:embed="rId2"/>
          <a:stretch>
            <a:fillRect/>
          </a:stretch>
        </p:blipFill>
        <p:spPr>
          <a:xfrm>
            <a:off x="1606818" y="4765725"/>
            <a:ext cx="6840220" cy="1265555"/>
          </a:xfrm>
          <a:prstGeom prst="rect">
            <a:avLst/>
          </a:prstGeom>
        </p:spPr>
      </p:pic>
    </p:spTree>
    <p:extLst>
      <p:ext uri="{BB962C8B-B14F-4D97-AF65-F5344CB8AC3E}">
        <p14:creationId xmlns:p14="http://schemas.microsoft.com/office/powerpoint/2010/main" val="3400832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206547" y="4190"/>
            <a:ext cx="10485266" cy="1310695"/>
          </a:xfrm>
        </p:spPr>
        <p:txBody>
          <a:bodyPr>
            <a:normAutofit fontScale="90000"/>
          </a:bodyPr>
          <a:lstStyle/>
          <a:p>
            <a:r>
              <a:rPr lang="en-AU" dirty="0">
                <a:latin typeface="Arial" panose="020B0604020202020204" pitchFamily="34" charset="0"/>
                <a:cs typeface="Arial" panose="020B0604020202020204" pitchFamily="34" charset="0"/>
              </a:rPr>
              <a:t>Agenda</a:t>
            </a:r>
            <a:br>
              <a:rPr lang="en-AU" dirty="0">
                <a:latin typeface="Arial" panose="020B0604020202020204" pitchFamily="34" charset="0"/>
                <a:cs typeface="Arial" panose="020B0604020202020204" pitchFamily="34" charset="0"/>
              </a:rPr>
            </a:br>
            <a:r>
              <a:rPr lang="en-AU" sz="2700" b="1" dirty="0">
                <a:solidFill>
                  <a:srgbClr val="FFFF00"/>
                </a:solidFill>
                <a:latin typeface="Arial" panose="020B0604020202020204" pitchFamily="34" charset="0"/>
                <a:cs typeface="Arial" panose="020B0604020202020204" pitchFamily="34" charset="0"/>
              </a:rPr>
              <a:t>**Please disconnect from your workplace VPN for the WebEx call**</a:t>
            </a:r>
            <a:endParaRPr lang="en-AU"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3</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graphicFrame>
        <p:nvGraphicFramePr>
          <p:cNvPr id="3" name="Table 2">
            <a:extLst>
              <a:ext uri="{FF2B5EF4-FFF2-40B4-BE49-F238E27FC236}">
                <a16:creationId xmlns:a16="http://schemas.microsoft.com/office/drawing/2014/main" id="{62711CFE-9D89-4F3F-8EF2-82FDD5EC0D46}"/>
              </a:ext>
            </a:extLst>
          </p:cNvPr>
          <p:cNvGraphicFramePr>
            <a:graphicFrameLocks noGrp="1"/>
          </p:cNvGraphicFramePr>
          <p:nvPr>
            <p:extLst>
              <p:ext uri="{D42A27DB-BD31-4B8C-83A1-F6EECF244321}">
                <p14:modId xmlns:p14="http://schemas.microsoft.com/office/powerpoint/2010/main" val="2519589108"/>
              </p:ext>
            </p:extLst>
          </p:nvPr>
        </p:nvGraphicFramePr>
        <p:xfrm>
          <a:off x="345107" y="1850700"/>
          <a:ext cx="10001597" cy="3004280"/>
        </p:xfrm>
        <a:graphic>
          <a:graphicData uri="http://schemas.openxmlformats.org/drawingml/2006/table">
            <a:tbl>
              <a:tblPr firstRow="1" firstCol="1" bandRow="1">
                <a:tableStyleId>{5C22544A-7EE6-4342-B048-85BDC9FD1C3A}</a:tableStyleId>
              </a:tblPr>
              <a:tblGrid>
                <a:gridCol w="582553">
                  <a:extLst>
                    <a:ext uri="{9D8B030D-6E8A-4147-A177-3AD203B41FA5}">
                      <a16:colId xmlns:a16="http://schemas.microsoft.com/office/drawing/2014/main" val="538271126"/>
                    </a:ext>
                  </a:extLst>
                </a:gridCol>
                <a:gridCol w="1239609">
                  <a:extLst>
                    <a:ext uri="{9D8B030D-6E8A-4147-A177-3AD203B41FA5}">
                      <a16:colId xmlns:a16="http://schemas.microsoft.com/office/drawing/2014/main" val="1740697902"/>
                    </a:ext>
                  </a:extLst>
                </a:gridCol>
                <a:gridCol w="6111516">
                  <a:extLst>
                    <a:ext uri="{9D8B030D-6E8A-4147-A177-3AD203B41FA5}">
                      <a16:colId xmlns:a16="http://schemas.microsoft.com/office/drawing/2014/main" val="659629278"/>
                    </a:ext>
                  </a:extLst>
                </a:gridCol>
                <a:gridCol w="2067919">
                  <a:extLst>
                    <a:ext uri="{9D8B030D-6E8A-4147-A177-3AD203B41FA5}">
                      <a16:colId xmlns:a16="http://schemas.microsoft.com/office/drawing/2014/main" val="2467962161"/>
                    </a:ext>
                  </a:extLst>
                </a:gridCol>
              </a:tblGrid>
              <a:tr h="352997">
                <a:tc>
                  <a:txBody>
                    <a:bodyPr/>
                    <a:lstStyle/>
                    <a:p>
                      <a:pPr algn="ctr">
                        <a:spcBef>
                          <a:spcPts val="100"/>
                        </a:spcBef>
                        <a:spcAft>
                          <a:spcPts val="100"/>
                        </a:spcAft>
                        <a:tabLst>
                          <a:tab pos="252095" algn="l"/>
                          <a:tab pos="504190" algn="l"/>
                          <a:tab pos="756285" algn="l"/>
                        </a:tabLst>
                      </a:pPr>
                      <a:r>
                        <a:rPr lang="en-AU" sz="1600" cap="all" dirty="0">
                          <a:effectLst/>
                          <a:latin typeface="+mn-lt"/>
                          <a:cs typeface="Arial" panose="020B0604020202020204" pitchFamily="34" charset="0"/>
                        </a:rPr>
                        <a:t>NO</a:t>
                      </a:r>
                      <a:endParaRPr lang="en-AU" sz="1600" b="1" dirty="0">
                        <a:solidFill>
                          <a:srgbClr val="2E74B5"/>
                        </a:solidFill>
                        <a:effectLst/>
                        <a:latin typeface="+mn-lt"/>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n-lt"/>
                          <a:cs typeface="Arial" panose="020B0604020202020204" pitchFamily="34" charset="0"/>
                        </a:rPr>
                        <a:t>Time</a:t>
                      </a:r>
                      <a:endParaRPr lang="en-AU" sz="1600" b="1" dirty="0">
                        <a:solidFill>
                          <a:srgbClr val="2E74B5"/>
                        </a:solidFill>
                        <a:effectLst/>
                        <a:latin typeface="+mn-lt"/>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n-lt"/>
                          <a:cs typeface="Arial" panose="020B0604020202020204" pitchFamily="34" charset="0"/>
                        </a:rPr>
                        <a:t>AGENDA ITEM</a:t>
                      </a:r>
                      <a:endParaRPr lang="en-AU" sz="1600" b="1" dirty="0">
                        <a:solidFill>
                          <a:srgbClr val="2E74B5"/>
                        </a:solidFill>
                        <a:effectLst/>
                        <a:latin typeface="+mn-lt"/>
                        <a:ea typeface="Times New Roman" panose="02020603050405020304" pitchFamily="18" charset="0"/>
                        <a:cs typeface="Arial" panose="020B0604020202020204" pitchFamily="34" charset="0"/>
                      </a:endParaRPr>
                    </a:p>
                  </a:txBody>
                  <a:tcPr marL="68580" marR="68580" marT="0" marB="0" anchor="ctr"/>
                </a:tc>
                <a:tc>
                  <a:txBody>
                    <a:bodyPr/>
                    <a:lstStyle/>
                    <a:p>
                      <a:r>
                        <a:rPr lang="en-AU" sz="1600" cap="all" dirty="0">
                          <a:effectLst/>
                          <a:latin typeface="+mn-lt"/>
                          <a:cs typeface="Arial" panose="020B0604020202020204" pitchFamily="34" charset="0"/>
                        </a:rPr>
                        <a:t>Responsible</a:t>
                      </a:r>
                      <a:endParaRPr lang="en-AU" sz="1800" dirty="0"/>
                    </a:p>
                  </a:txBody>
                  <a:tcPr marL="68580" marR="68580" marT="0" marB="0" anchor="ctr"/>
                </a:tc>
                <a:extLst>
                  <a:ext uri="{0D108BD9-81ED-4DB2-BD59-A6C34878D82A}">
                    <a16:rowId xmlns:a16="http://schemas.microsoft.com/office/drawing/2014/main" val="2054372720"/>
                  </a:ext>
                </a:extLst>
              </a:tr>
              <a:tr h="528396">
                <a:tc>
                  <a:txBody>
                    <a:bodyPr/>
                    <a:lstStyle/>
                    <a:p>
                      <a:pPr algn="ct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Arial" panose="020B0604020202020204" pitchFamily="34" charset="0"/>
                        </a:rPr>
                        <a:t>1</a:t>
                      </a: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600" kern="1200" dirty="0">
                          <a:solidFill>
                            <a:schemeClr val="dk1"/>
                          </a:solidFill>
                          <a:latin typeface="+mn-lt"/>
                          <a:ea typeface="+mn-ea"/>
                          <a:cs typeface="+mn-cs"/>
                        </a:rPr>
                        <a:t>10:00 - 10:10</a:t>
                      </a: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600" dirty="0">
                          <a:effectLst/>
                          <a:latin typeface="+mn-lt"/>
                          <a:cs typeface="Arial" panose="020B0604020202020204" pitchFamily="34" charset="0"/>
                        </a:rPr>
                        <a:t>Welcome and introduction</a:t>
                      </a:r>
                      <a:endParaRPr lang="en-AU" sz="1600" kern="1200" dirty="0">
                        <a:solidFill>
                          <a:schemeClr val="dk1"/>
                        </a:solidFill>
                        <a:latin typeface="+mn-lt"/>
                        <a:ea typeface="+mn-ea"/>
                        <a:cs typeface="+mn-cs"/>
                      </a:endParaRP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600" b="0" kern="1200" dirty="0">
                          <a:solidFill>
                            <a:schemeClr val="tx1"/>
                          </a:solidFill>
                          <a:effectLst/>
                          <a:latin typeface="+mn-lt"/>
                          <a:ea typeface="+mn-ea"/>
                          <a:cs typeface="Arial" panose="020B0604020202020204" pitchFamily="34" charset="0"/>
                        </a:rPr>
                        <a:t>Greg Minney</a:t>
                      </a:r>
                      <a:endParaRPr lang="en-AU" sz="1600" kern="1200" dirty="0">
                        <a:solidFill>
                          <a:schemeClr val="dk1"/>
                        </a:solidFill>
                        <a:latin typeface="+mn-lt"/>
                        <a:ea typeface="+mn-ea"/>
                        <a:cs typeface="+mn-cs"/>
                      </a:endParaRPr>
                    </a:p>
                  </a:txBody>
                  <a:tcPr marL="68580" marR="68580" marT="0" marB="0" anchor="ctr"/>
                </a:tc>
                <a:extLst>
                  <a:ext uri="{0D108BD9-81ED-4DB2-BD59-A6C34878D82A}">
                    <a16:rowId xmlns:a16="http://schemas.microsoft.com/office/drawing/2014/main" val="1102688441"/>
                  </a:ext>
                </a:extLst>
              </a:tr>
              <a:tr h="337754">
                <a:tc>
                  <a:txBody>
                    <a:bodyPr/>
                    <a:lstStyle/>
                    <a:p>
                      <a:pPr algn="ct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Arial" panose="020B0604020202020204" pitchFamily="34" charset="0"/>
                        </a:rPr>
                        <a:t>2</a:t>
                      </a: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600" b="0" kern="1200" dirty="0">
                          <a:solidFill>
                            <a:schemeClr val="tx1"/>
                          </a:solidFill>
                          <a:latin typeface="+mn-lt"/>
                          <a:ea typeface="+mn-ea"/>
                          <a:cs typeface="+mn-cs"/>
                        </a:rPr>
                        <a:t>10:10 – 10:40</a:t>
                      </a:r>
                    </a:p>
                  </a:txBody>
                  <a:tcPr marL="68580" marR="68580" marT="0" marB="0" anchor="ctr"/>
                </a:tc>
                <a:tc>
                  <a:txBody>
                    <a:bodyPr/>
                    <a:lstStyle/>
                    <a:p>
                      <a:r>
                        <a:rPr lang="fr-FR" sz="1600" dirty="0"/>
                        <a:t>MTP CATS transaction volume management </a:t>
                      </a:r>
                      <a:endParaRPr lang="en-AU" sz="1600" dirty="0"/>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600" b="0" kern="1200" dirty="0">
                          <a:solidFill>
                            <a:schemeClr val="tx1"/>
                          </a:solidFill>
                          <a:effectLst/>
                          <a:latin typeface="+mn-lt"/>
                          <a:ea typeface="+mn-ea"/>
                          <a:cs typeface="Arial" panose="020B0604020202020204" pitchFamily="34" charset="0"/>
                        </a:rPr>
                        <a:t>Blaine Miner/ </a:t>
                      </a:r>
                    </a:p>
                    <a:p>
                      <a:pPr marL="0" algn="l" defTabSz="801929" rtl="0" eaLnBrk="1" latinLnBrk="0" hangingPunct="1">
                        <a:spcBef>
                          <a:spcPts val="100"/>
                        </a:spcBef>
                        <a:spcAft>
                          <a:spcPts val="100"/>
                        </a:spcAft>
                        <a:tabLst>
                          <a:tab pos="504190" algn="l"/>
                          <a:tab pos="756285" algn="l"/>
                        </a:tabLst>
                      </a:pPr>
                      <a:r>
                        <a:rPr lang="en-AU" sz="1600" b="0" kern="1200" dirty="0">
                          <a:solidFill>
                            <a:schemeClr val="tx1"/>
                          </a:solidFill>
                          <a:effectLst/>
                          <a:latin typeface="+mn-lt"/>
                          <a:ea typeface="+mn-ea"/>
                          <a:cs typeface="Arial" panose="020B0604020202020204" pitchFamily="34" charset="0"/>
                        </a:rPr>
                        <a:t>Paul Lyttle</a:t>
                      </a:r>
                      <a:endParaRPr lang="en-AU" sz="1600" b="0" kern="1200" dirty="0">
                        <a:solidFill>
                          <a:schemeClr val="tx1"/>
                        </a:solidFill>
                        <a:latin typeface="+mn-lt"/>
                        <a:ea typeface="+mn-ea"/>
                        <a:cs typeface="+mn-cs"/>
                      </a:endParaRPr>
                    </a:p>
                  </a:txBody>
                  <a:tcPr marL="68580" marR="68580" marT="0" marB="0" anchor="ctr"/>
                </a:tc>
                <a:extLst>
                  <a:ext uri="{0D108BD9-81ED-4DB2-BD59-A6C34878D82A}">
                    <a16:rowId xmlns:a16="http://schemas.microsoft.com/office/drawing/2014/main" val="4179191662"/>
                  </a:ext>
                </a:extLst>
              </a:tr>
              <a:tr h="466515">
                <a:tc>
                  <a:txBody>
                    <a:bodyPr/>
                    <a:lstStyle/>
                    <a:p>
                      <a:pPr algn="ct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Arial" panose="020B0604020202020204" pitchFamily="34" charset="0"/>
                        </a:rPr>
                        <a:t>3</a:t>
                      </a:r>
                    </a:p>
                  </a:txBody>
                  <a:tcPr marL="68580" marR="68580" marT="0" marB="0" anchor="ctr"/>
                </a:tc>
                <a:tc>
                  <a:txBody>
                    <a:bodyPr/>
                    <a:lstStyle/>
                    <a:p>
                      <a:r>
                        <a:rPr lang="en-AU" sz="1600" dirty="0"/>
                        <a:t>10:40 – 11:10</a:t>
                      </a:r>
                    </a:p>
                  </a:txBody>
                  <a:tcPr marL="68580" marR="68580" marT="0" marB="0" anchor="ctr"/>
                </a:tc>
                <a:tc>
                  <a:txBody>
                    <a:bodyPr/>
                    <a:lstStyle/>
                    <a:p>
                      <a:r>
                        <a:rPr lang="fr-FR" sz="1600" dirty="0"/>
                        <a:t>Upcoming MTP Activities</a:t>
                      </a:r>
                      <a:endParaRPr lang="en-AU" sz="1600" dirty="0"/>
                    </a:p>
                  </a:txBody>
                  <a:tcPr marL="68580" marR="68580" marT="0" marB="0" anchor="ctr"/>
                </a:tc>
                <a:tc>
                  <a:txBody>
                    <a:bodyPr/>
                    <a:lstStyle/>
                    <a:p>
                      <a:r>
                        <a:rPr lang="en-AU" sz="1600" dirty="0"/>
                        <a:t>Blaine Miner</a:t>
                      </a:r>
                    </a:p>
                  </a:txBody>
                  <a:tcPr marL="68580" marR="68580" marT="0" marB="0" anchor="ctr"/>
                </a:tc>
                <a:extLst>
                  <a:ext uri="{0D108BD9-81ED-4DB2-BD59-A6C34878D82A}">
                    <a16:rowId xmlns:a16="http://schemas.microsoft.com/office/drawing/2014/main" val="1838701171"/>
                  </a:ext>
                </a:extLst>
              </a:tr>
              <a:tr h="313786">
                <a:tc>
                  <a:txBody>
                    <a:bodyPr/>
                    <a:lstStyle/>
                    <a:p>
                      <a:pPr algn="ct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Arial" panose="020B0604020202020204" pitchFamily="34" charset="0"/>
                        </a:rPr>
                        <a:t>4</a:t>
                      </a:r>
                    </a:p>
                  </a:txBody>
                  <a:tcPr marL="68580" marR="68580" marT="0" marB="0" anchor="ctr"/>
                </a:tc>
                <a:tc>
                  <a:txBody>
                    <a:bodyPr/>
                    <a:lstStyle/>
                    <a:p>
                      <a:r>
                        <a:rPr lang="en-AU" sz="1600" dirty="0"/>
                        <a:t>11:10 – 11:30</a:t>
                      </a:r>
                    </a:p>
                  </a:txBody>
                  <a:tcPr marL="68580" marR="68580"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600" dirty="0"/>
                        <a:t>GLOPOOL Update</a:t>
                      </a: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600" b="0" kern="1200" dirty="0">
                          <a:solidFill>
                            <a:schemeClr val="tx1"/>
                          </a:solidFill>
                          <a:effectLst/>
                          <a:latin typeface="+mn-lt"/>
                          <a:ea typeface="+mn-ea"/>
                          <a:cs typeface="Arial" panose="020B0604020202020204" pitchFamily="34" charset="0"/>
                        </a:rPr>
                        <a:t>Paul Lyttle</a:t>
                      </a:r>
                      <a:endParaRPr lang="en-AU" sz="1600" b="0" kern="1200" dirty="0">
                        <a:solidFill>
                          <a:schemeClr val="tx1"/>
                        </a:solidFill>
                        <a:latin typeface="+mn-lt"/>
                        <a:ea typeface="+mn-ea"/>
                        <a:cs typeface="+mn-cs"/>
                      </a:endParaRPr>
                    </a:p>
                  </a:txBody>
                  <a:tcPr marL="68580" marR="68580" marT="0" marB="0" anchor="ctr"/>
                </a:tc>
                <a:extLst>
                  <a:ext uri="{0D108BD9-81ED-4DB2-BD59-A6C34878D82A}">
                    <a16:rowId xmlns:a16="http://schemas.microsoft.com/office/drawing/2014/main" val="3739041783"/>
                  </a:ext>
                </a:extLst>
              </a:tr>
              <a:tr h="414753">
                <a:tc>
                  <a:txBody>
                    <a:bodyPr/>
                    <a:lstStyle/>
                    <a:p>
                      <a:pPr algn="ct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Arial" panose="020B0604020202020204" pitchFamily="34" charset="0"/>
                        </a:rPr>
                        <a:t>5</a:t>
                      </a:r>
                    </a:p>
                  </a:txBody>
                  <a:tcPr marL="68580" marR="68580" marT="0" marB="0" anchor="ctr"/>
                </a:tc>
                <a:tc>
                  <a:txBody>
                    <a:bodyPr/>
                    <a:lstStyle/>
                    <a:p>
                      <a:r>
                        <a:rPr lang="en-AU" sz="1600" dirty="0"/>
                        <a:t>11:30 – 11:45</a:t>
                      </a:r>
                    </a:p>
                  </a:txBody>
                  <a:tcPr marL="68580" marR="68580" marT="0" marB="0" anchor="ctr"/>
                </a:tc>
                <a:tc>
                  <a:txBody>
                    <a:bodyPr/>
                    <a:lstStyle/>
                    <a:p>
                      <a:r>
                        <a:rPr lang="en-AU" sz="1600" dirty="0"/>
                        <a:t>Cross boundary guidelines </a:t>
                      </a:r>
                    </a:p>
                  </a:txBody>
                  <a:tcPr marL="68580" marR="68580" marT="0" marB="0" anchor="ctr"/>
                </a:tc>
                <a:tc>
                  <a:txBody>
                    <a:bodyPr/>
                    <a:lstStyle/>
                    <a:p>
                      <a:r>
                        <a:rPr lang="en-AU" sz="1600" dirty="0"/>
                        <a:t>David Ripper</a:t>
                      </a:r>
                    </a:p>
                  </a:txBody>
                  <a:tcPr marL="68580" marR="68580" marT="0" marB="0" anchor="ctr"/>
                </a:tc>
                <a:extLst>
                  <a:ext uri="{0D108BD9-81ED-4DB2-BD59-A6C34878D82A}">
                    <a16:rowId xmlns:a16="http://schemas.microsoft.com/office/drawing/2014/main" val="750078487"/>
                  </a:ext>
                </a:extLst>
              </a:tr>
              <a:tr h="414753">
                <a:tc>
                  <a:txBody>
                    <a:bodyPr/>
                    <a:lstStyle/>
                    <a:p>
                      <a:pPr algn="ctr">
                        <a:spcBef>
                          <a:spcPts val="100"/>
                        </a:spcBef>
                        <a:spcAft>
                          <a:spcPts val="100"/>
                        </a:spcAft>
                        <a:tabLst>
                          <a:tab pos="504190" algn="l"/>
                          <a:tab pos="756285" algn="l"/>
                        </a:tabLst>
                      </a:pPr>
                      <a:r>
                        <a:rPr lang="en-AU" sz="1600" b="1" dirty="0">
                          <a:solidFill>
                            <a:schemeClr val="bg1"/>
                          </a:solidFill>
                          <a:effectLst/>
                          <a:latin typeface="+mn-lt"/>
                          <a:ea typeface="Times New Roman" panose="02020603050405020304" pitchFamily="18" charset="0"/>
                          <a:cs typeface="Arial" panose="020B0604020202020204" pitchFamily="34" charset="0"/>
                        </a:rPr>
                        <a:t>6</a:t>
                      </a:r>
                    </a:p>
                  </a:txBody>
                  <a:tcPr marL="68580" marR="68580" marT="0" marB="0" anchor="ctr"/>
                </a:tc>
                <a:tc>
                  <a:txBody>
                    <a:bodyPr/>
                    <a:lstStyle/>
                    <a:p>
                      <a:r>
                        <a:rPr lang="en-AU" sz="1600" dirty="0"/>
                        <a:t>11:45 – 12:00</a:t>
                      </a:r>
                    </a:p>
                  </a:txBody>
                  <a:tcPr marL="68580" marR="68580" marT="0" marB="0" anchor="ctr"/>
                </a:tc>
                <a:tc>
                  <a:txBody>
                    <a:bodyPr/>
                    <a:lstStyle/>
                    <a:p>
                      <a:r>
                        <a:rPr lang="en-AU" sz="1600" b="0" kern="1200" dirty="0">
                          <a:solidFill>
                            <a:schemeClr val="tx1"/>
                          </a:solidFill>
                          <a:effectLst/>
                          <a:latin typeface="+mn-lt"/>
                          <a:ea typeface="+mn-ea"/>
                          <a:cs typeface="Arial" panose="020B0604020202020204" pitchFamily="34" charset="0"/>
                        </a:rPr>
                        <a:t>Next steps and general business</a:t>
                      </a:r>
                      <a:endParaRPr lang="en-AU" sz="1600" dirty="0"/>
                    </a:p>
                  </a:txBody>
                  <a:tcPr marL="68580" marR="68580" marT="0" marB="0" anchor="ctr"/>
                </a:tc>
                <a:tc>
                  <a:txBody>
                    <a:bodyPr/>
                    <a:lstStyle/>
                    <a:p>
                      <a:r>
                        <a:rPr lang="en-AU" sz="1600" b="0" kern="1200" dirty="0">
                          <a:solidFill>
                            <a:schemeClr val="tx1"/>
                          </a:solidFill>
                          <a:effectLst/>
                          <a:latin typeface="+mn-lt"/>
                          <a:cs typeface="Arial" panose="020B0604020202020204" pitchFamily="34" charset="0"/>
                        </a:rPr>
                        <a:t>Greg Minney</a:t>
                      </a:r>
                      <a:endParaRPr lang="en-AU" sz="1600" dirty="0"/>
                    </a:p>
                  </a:txBody>
                  <a:tcPr marL="68580" marR="68580" marT="0" marB="0" anchor="ctr"/>
                </a:tc>
                <a:extLst>
                  <a:ext uri="{0D108BD9-81ED-4DB2-BD59-A6C34878D82A}">
                    <a16:rowId xmlns:a16="http://schemas.microsoft.com/office/drawing/2014/main" val="3817438379"/>
                  </a:ext>
                </a:extLst>
              </a:tr>
            </a:tbl>
          </a:graphicData>
        </a:graphic>
      </p:graphicFrame>
    </p:spTree>
    <p:extLst>
      <p:ext uri="{BB962C8B-B14F-4D97-AF65-F5344CB8AC3E}">
        <p14:creationId xmlns:p14="http://schemas.microsoft.com/office/powerpoint/2010/main" val="37505938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10485266" cy="1310695"/>
          </a:xfrm>
        </p:spPr>
        <p:txBody>
          <a:bodyPr/>
          <a:lstStyle/>
          <a:p>
            <a:r>
              <a:rPr lang="en-AU" dirty="0"/>
              <a:t>GLOPOOL Update – Timeline &amp; Considerations</a:t>
            </a:r>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06546" y="1672075"/>
            <a:ext cx="10255425" cy="5662677"/>
          </a:xfrm>
        </p:spPr>
        <p:txBody>
          <a:bodyPr vert="horz" lIns="91440" tIns="45720" rIns="91440" bIns="45720" rtlCol="0" anchor="t">
            <a:normAutofit/>
          </a:bodyPr>
          <a:lstStyle/>
          <a:p>
            <a:pPr marL="200025" indent="-200025"/>
            <a:r>
              <a:rPr lang="en-AU" sz="2751" dirty="0"/>
              <a:t>High Level Timeline </a:t>
            </a:r>
            <a:endParaRPr lang="en-US" dirty="0"/>
          </a:p>
          <a:p>
            <a:pPr marL="601345" lvl="1" indent="-200025"/>
            <a:r>
              <a:rPr lang="en-AU" sz="2400" dirty="0"/>
              <a:t>List Validation:</a:t>
            </a:r>
            <a:endParaRPr lang="en-AU" sz="2400" dirty="0">
              <a:cs typeface="Segoe UI Semilight"/>
            </a:endParaRPr>
          </a:p>
          <a:p>
            <a:pPr marL="1002030" lvl="2" indent="-200025"/>
            <a:r>
              <a:rPr lang="en-AU" sz="2049" dirty="0"/>
              <a:t>List to be provide to FRMP/LR participant by 25 April 2022</a:t>
            </a:r>
            <a:endParaRPr lang="en-AU" sz="2049" dirty="0">
              <a:cs typeface="Segoe UI Semilight"/>
            </a:endParaRPr>
          </a:p>
          <a:p>
            <a:pPr marL="1002030" lvl="2" indent="-200025"/>
            <a:r>
              <a:rPr lang="en-AU" sz="2000" dirty="0"/>
              <a:t>Lists to be validated and returned by 28 April 2022</a:t>
            </a:r>
            <a:endParaRPr lang="en-AU" sz="2000" dirty="0">
              <a:cs typeface="Segoe UI Semilight"/>
            </a:endParaRPr>
          </a:p>
          <a:p>
            <a:pPr marL="1403350" lvl="3" indent="-200025"/>
            <a:r>
              <a:rPr lang="en-GB" sz="1800" dirty="0"/>
              <a:t>List provided to FRMPs will be used if validated list is not returned.</a:t>
            </a:r>
            <a:endParaRPr lang="en-AU" sz="1874" dirty="0">
              <a:cs typeface="Segoe UI Semilight"/>
            </a:endParaRPr>
          </a:p>
          <a:p>
            <a:pPr marL="601345" lvl="1" indent="-200025"/>
            <a:r>
              <a:rPr lang="en-AU" sz="2400" dirty="0"/>
              <a:t>Update process:</a:t>
            </a:r>
            <a:endParaRPr lang="en-AU" sz="2400" dirty="0">
              <a:cs typeface="Segoe UI Semilight"/>
            </a:endParaRPr>
          </a:p>
          <a:p>
            <a:pPr marL="1002030" lvl="2" indent="-200025"/>
            <a:r>
              <a:rPr lang="en-AU" sz="2049" dirty="0"/>
              <a:t>Update will be processed into MSATS on 2 May 2022 with an effective date of 1 May 2022.</a:t>
            </a:r>
            <a:endParaRPr lang="en-AU" sz="2049" dirty="0">
              <a:cs typeface="Segoe UI Semilight"/>
            </a:endParaRPr>
          </a:p>
          <a:p>
            <a:pPr marL="601345" lvl="1" indent="-200025"/>
            <a:r>
              <a:rPr lang="en-AU" sz="2400" dirty="0"/>
              <a:t>Reconciliation reports:</a:t>
            </a:r>
            <a:endParaRPr lang="en-AU" sz="2400" dirty="0">
              <a:cs typeface="Segoe UI Semilight"/>
            </a:endParaRPr>
          </a:p>
          <a:p>
            <a:pPr marL="1002030" lvl="2" indent="-200025"/>
            <a:r>
              <a:rPr lang="en-AU" sz="2049" dirty="0"/>
              <a:t>Reconciliation reports will be available for Participants by 6 May 2022</a:t>
            </a:r>
            <a:endParaRPr lang="en-AU" sz="2049" dirty="0">
              <a:cs typeface="Segoe UI Semilight"/>
            </a:endParaRPr>
          </a:p>
          <a:p>
            <a:pPr marL="200025" indent="-200025"/>
            <a:r>
              <a:rPr lang="en-AU" sz="2751" dirty="0"/>
              <a:t>Considerations</a:t>
            </a:r>
            <a:endParaRPr lang="en-AU" sz="2751" dirty="0">
              <a:cs typeface="Segoe UI Semilight"/>
            </a:endParaRPr>
          </a:p>
          <a:p>
            <a:pPr marL="601345" lvl="1" indent="-200025"/>
            <a:r>
              <a:rPr lang="en-AU" sz="2400" dirty="0"/>
              <a:t>Pre-Conversion:</a:t>
            </a:r>
            <a:endParaRPr lang="en-AU" sz="2400" dirty="0">
              <a:cs typeface="Segoe UI Semilight"/>
            </a:endParaRPr>
          </a:p>
          <a:p>
            <a:pPr marL="1002030" lvl="2" indent="-200025"/>
            <a:r>
              <a:rPr lang="en-AU" sz="2049" dirty="0"/>
              <a:t>To ensure no LR changes are inflight for GS update the following is requested</a:t>
            </a:r>
            <a:endParaRPr lang="en-AU" sz="2049" dirty="0">
              <a:cs typeface="Segoe UI Semilight"/>
            </a:endParaRPr>
          </a:p>
          <a:p>
            <a:pPr marL="1403350" lvl="3" indent="-200025"/>
            <a:r>
              <a:rPr lang="en-AU" sz="1874" dirty="0"/>
              <a:t>Ensure no new NMI create CRs are active at time of update</a:t>
            </a:r>
            <a:endParaRPr lang="en-AU" sz="1874" dirty="0">
              <a:cs typeface="Segoe UI Semilight"/>
            </a:endParaRPr>
          </a:p>
          <a:p>
            <a:pPr marL="1403350" lvl="3" indent="-200025"/>
            <a:r>
              <a:rPr lang="en-AU" sz="1874" dirty="0"/>
              <a:t>Ensure no new LR update CRs are active at time of update</a:t>
            </a:r>
            <a:endParaRPr lang="en-AU" sz="1874" dirty="0">
              <a:cs typeface="Segoe UI Semilight"/>
            </a:endParaRPr>
          </a:p>
          <a:p>
            <a:pPr marL="1403350" lvl="3" indent="-200025"/>
            <a:r>
              <a:rPr lang="en-AU" sz="1874" dirty="0"/>
              <a:t>AEMO will Cancel any CRs that include LR changes during update process</a:t>
            </a:r>
            <a:endParaRPr lang="en-AU" sz="1874" dirty="0">
              <a:cs typeface="Segoe UI Semilight"/>
            </a:endParaRPr>
          </a:p>
          <a:p>
            <a:pPr marL="601345" lvl="1" indent="-200025"/>
            <a:endParaRPr lang="en-AU" sz="2400" dirty="0">
              <a:cs typeface="Segoe UI Semilight"/>
            </a:endParaRPr>
          </a:p>
          <a:p>
            <a:pPr marL="1002030" lvl="2" indent="-200025"/>
            <a:endParaRPr lang="en-AU" sz="2049" dirty="0">
              <a:cs typeface="Segoe UI Semilight"/>
            </a:endParaRPr>
          </a:p>
          <a:p>
            <a:pPr marL="1002030" lvl="2" indent="-200025"/>
            <a:endParaRPr lang="en-AU" sz="2049" dirty="0">
              <a:cs typeface="Segoe UI Semilight"/>
            </a:endParaRPr>
          </a:p>
          <a:p>
            <a:pPr marL="1002030" lvl="2" indent="-200025"/>
            <a:endParaRPr lang="en-AU" sz="2049" dirty="0">
              <a:cs typeface="Segoe UI Semilight"/>
            </a:endParaRPr>
          </a:p>
          <a:p>
            <a:pPr marL="1002030" lvl="2" indent="-200025"/>
            <a:endParaRPr lang="en-AU" sz="1923" dirty="0">
              <a:cs typeface="Segoe UI Semilight"/>
            </a:endParaRPr>
          </a:p>
          <a:p>
            <a:pPr marL="1002030" lvl="2" indent="-200025"/>
            <a:endParaRPr lang="en-AU" sz="2049" dirty="0">
              <a:cs typeface="Segoe UI Semilight"/>
            </a:endParaRPr>
          </a:p>
          <a:p>
            <a:pPr marL="601345" lvl="1" indent="-200025"/>
            <a:endParaRPr lang="en-AU" sz="2225" dirty="0">
              <a:cs typeface="Segoe UI Semilight"/>
            </a:endParaRPr>
          </a:p>
          <a:p>
            <a:pPr marL="0" indent="0">
              <a:lnSpc>
                <a:spcPct val="100000"/>
              </a:lnSpc>
              <a:buNone/>
            </a:pPr>
            <a:endParaRPr lang="en-AU" sz="2400"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30</a:t>
            </a:fld>
            <a:endParaRPr lang="en-AU" dirty="0"/>
          </a:p>
        </p:txBody>
      </p:sp>
    </p:spTree>
    <p:extLst>
      <p:ext uri="{BB962C8B-B14F-4D97-AF65-F5344CB8AC3E}">
        <p14:creationId xmlns:p14="http://schemas.microsoft.com/office/powerpoint/2010/main" val="19917866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EF05E-C16D-4ACC-90D8-F65C451C0D6C}"/>
              </a:ext>
            </a:extLst>
          </p:cNvPr>
          <p:cNvSpPr>
            <a:spLocks noGrp="1"/>
          </p:cNvSpPr>
          <p:nvPr>
            <p:ph type="title"/>
          </p:nvPr>
        </p:nvSpPr>
        <p:spPr/>
        <p:txBody>
          <a:bodyPr/>
          <a:lstStyle/>
          <a:p>
            <a:r>
              <a:rPr lang="en-AU" dirty="0"/>
              <a:t>Notes</a:t>
            </a:r>
          </a:p>
        </p:txBody>
      </p:sp>
      <p:sp>
        <p:nvSpPr>
          <p:cNvPr id="3" name="Content Placeholder 2">
            <a:extLst>
              <a:ext uri="{FF2B5EF4-FFF2-40B4-BE49-F238E27FC236}">
                <a16:creationId xmlns:a16="http://schemas.microsoft.com/office/drawing/2014/main" id="{E5817F0F-59F9-489C-9CC9-1D451AEC57F7}"/>
              </a:ext>
            </a:extLst>
          </p:cNvPr>
          <p:cNvSpPr>
            <a:spLocks noGrp="1"/>
          </p:cNvSpPr>
          <p:nvPr>
            <p:ph idx="1"/>
          </p:nvPr>
        </p:nvSpPr>
        <p:spPr/>
        <p:txBody>
          <a:bodyPr vert="horz" lIns="91440" tIns="45720" rIns="91440" bIns="45720" rtlCol="0" anchor="t">
            <a:normAutofit lnSpcReduction="10000"/>
          </a:bodyPr>
          <a:lstStyle/>
          <a:p>
            <a:pPr marL="200025" indent="-200025"/>
            <a:r>
              <a:rPr lang="en-AU" sz="1700" dirty="0"/>
              <a:t>AEMO presented the GLOPOOL update transition approach for LR and FRMP, including the timeline and considerations.</a:t>
            </a:r>
            <a:endParaRPr lang="en-AU" sz="1700" dirty="0">
              <a:cs typeface="Segoe UI Semilight"/>
            </a:endParaRPr>
          </a:p>
          <a:p>
            <a:pPr marL="200025" indent="-200025"/>
            <a:r>
              <a:rPr lang="en-AU" sz="1700" dirty="0"/>
              <a:t>In response to a participant query AEMO confirmed that the existing LR population will end on 30 April 2022, and the new LR will be updated on 1 May 2022. AEMO noted that to having no new NMI creation requests and no new LR updates in progress at the time of update would facilitate this process. Any change requests involving LR over this update period will be cancelled.</a:t>
            </a:r>
            <a:endParaRPr lang="en-AU" sz="1700" dirty="0">
              <a:cs typeface="Segoe UI Semilight"/>
            </a:endParaRPr>
          </a:p>
          <a:p>
            <a:pPr marL="601345" lvl="1" indent="-200025"/>
            <a:r>
              <a:rPr lang="en-AU" sz="1700" dirty="0"/>
              <a:t>AEMO confirmed that the population of LR is expected to be validated in MSATS from 1 May 2022 onwards </a:t>
            </a:r>
            <a:endParaRPr lang="en-AU" sz="1700" dirty="0">
              <a:cs typeface="Segoe UI Semilight"/>
            </a:endParaRPr>
          </a:p>
          <a:p>
            <a:pPr marL="200025" indent="-200025"/>
            <a:r>
              <a:rPr lang="en-AU" sz="1700" dirty="0"/>
              <a:t>AEMO noted that various NMI create/LR update scenarios will be detailed in in its more detailed GLOPOOL ‘cutover plan’, which is anticipated to be developed late next year (2021) (e.g. to specify how retrospective NMI create transactions should be populated post 1 May 2022 with an effective date pre-1 May 2022, as well as any pre and post cutover activities) </a:t>
            </a:r>
            <a:endParaRPr lang="en-AU" sz="1700" dirty="0">
              <a:cs typeface="Segoe UI Semilight"/>
            </a:endParaRPr>
          </a:p>
          <a:p>
            <a:pPr marL="200025" indent="-200025"/>
            <a:endParaRPr lang="en-AU" sz="1700" dirty="0">
              <a:cs typeface="Segoe UI Semilight"/>
            </a:endParaRPr>
          </a:p>
          <a:p>
            <a:pPr marL="200025" indent="-200025"/>
            <a:r>
              <a:rPr lang="en-AU" sz="1700" b="1" dirty="0">
                <a:solidFill>
                  <a:srgbClr val="C00000"/>
                </a:solidFill>
              </a:rPr>
              <a:t>Action 10.12:</a:t>
            </a:r>
            <a:r>
              <a:rPr lang="en-AU" sz="1700" dirty="0">
                <a:solidFill>
                  <a:srgbClr val="C00000"/>
                </a:solidFill>
              </a:rPr>
              <a:t> </a:t>
            </a:r>
            <a:r>
              <a:rPr lang="en-AU" sz="1700" dirty="0"/>
              <a:t>AEMO to include various NMI create/LR update scenarios e.g., to specify how retrospective NMI create transactions should be populated post 1 May 2022 with an effective date pre-1 May 2022, as well as any pre and post cutover activities, in its more detailed GLOPOOL ‘cutover plan’.  This plan is anticipated to be developed late next year (2021).</a:t>
            </a:r>
            <a:endParaRPr lang="en-AU" sz="1700" dirty="0">
              <a:cs typeface="Segoe UI Semilight"/>
            </a:endParaRPr>
          </a:p>
          <a:p>
            <a:pPr marL="601345" lvl="1" indent="-200025">
              <a:spcBef>
                <a:spcPts val="438"/>
              </a:spcBef>
            </a:pPr>
            <a:r>
              <a:rPr lang="en-AU" sz="1350" dirty="0">
                <a:solidFill>
                  <a:srgbClr val="FF0000"/>
                </a:solidFill>
                <a:cs typeface="Segoe UI Semilight"/>
              </a:rPr>
              <a:t>AEMO Response -</a:t>
            </a:r>
            <a:r>
              <a:rPr lang="en-AU" sz="1350" dirty="0">
                <a:cs typeface="Segoe UI Semilight"/>
              </a:rPr>
              <a:t> AEMO has noted this request.</a:t>
            </a:r>
          </a:p>
          <a:p>
            <a:pPr marL="200025" indent="-200025"/>
            <a:endParaRPr lang="en-AU" sz="1700" dirty="0">
              <a:cs typeface="Segoe UI Semilight"/>
            </a:endParaRPr>
          </a:p>
          <a:p>
            <a:pPr marL="601345" lvl="1" indent="-200025"/>
            <a:endParaRPr lang="en-AU" sz="1700" dirty="0">
              <a:cs typeface="Segoe UI Semilight"/>
            </a:endParaRPr>
          </a:p>
          <a:p>
            <a:pPr marL="200025" indent="-200025"/>
            <a:endParaRPr lang="en-AU" sz="1700" dirty="0">
              <a:cs typeface="Segoe UI Semilight"/>
            </a:endParaRPr>
          </a:p>
          <a:p>
            <a:pPr marL="200025" indent="-200025"/>
            <a:endParaRPr lang="en-AU" sz="1700" dirty="0">
              <a:cs typeface="Segoe UI Semilight"/>
            </a:endParaRPr>
          </a:p>
        </p:txBody>
      </p:sp>
      <p:sp>
        <p:nvSpPr>
          <p:cNvPr id="4" name="Slide Number Placeholder 3">
            <a:extLst>
              <a:ext uri="{FF2B5EF4-FFF2-40B4-BE49-F238E27FC236}">
                <a16:creationId xmlns:a16="http://schemas.microsoft.com/office/drawing/2014/main" id="{F06992F6-8CAE-44B3-8299-2684E92E61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AU" sz="1052" b="0" i="0" u="none" strike="noStrike" kern="1200" cap="none" spc="0" normalizeH="0" baseline="0" noProof="0" dirty="0">
              <a:ln>
                <a:noFill/>
              </a:ln>
              <a:solidFill>
                <a:srgbClr val="222324">
                  <a:tint val="75000"/>
                </a:srgbClr>
              </a:solidFill>
              <a:effectLst/>
              <a:uLnTx/>
              <a:uFillTx/>
              <a:latin typeface="Segoe UI Semilight"/>
              <a:ea typeface="+mn-ea"/>
              <a:cs typeface="+mn-cs"/>
            </a:endParaRPr>
          </a:p>
        </p:txBody>
      </p:sp>
    </p:spTree>
    <p:extLst>
      <p:ext uri="{BB962C8B-B14F-4D97-AF65-F5344CB8AC3E}">
        <p14:creationId xmlns:p14="http://schemas.microsoft.com/office/powerpoint/2010/main" val="12788223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76A63-BA8D-4C83-9E59-B6E90A026618}"/>
              </a:ext>
            </a:extLst>
          </p:cNvPr>
          <p:cNvSpPr>
            <a:spLocks noGrp="1"/>
          </p:cNvSpPr>
          <p:nvPr>
            <p:ph type="title"/>
          </p:nvPr>
        </p:nvSpPr>
        <p:spPr>
          <a:xfrm>
            <a:off x="729493" y="1884670"/>
            <a:ext cx="9399245" cy="3144614"/>
          </a:xfrm>
        </p:spPr>
        <p:txBody>
          <a:bodyPr/>
          <a:lstStyle/>
          <a:p>
            <a:r>
              <a:rPr lang="en-AU" dirty="0"/>
              <a:t>Cross boundary guidelines </a:t>
            </a:r>
          </a:p>
        </p:txBody>
      </p:sp>
      <p:sp>
        <p:nvSpPr>
          <p:cNvPr id="3" name="Text Placeholder 2">
            <a:extLst>
              <a:ext uri="{FF2B5EF4-FFF2-40B4-BE49-F238E27FC236}">
                <a16:creationId xmlns:a16="http://schemas.microsoft.com/office/drawing/2014/main" id="{5D9F9F8A-7B3B-4CFD-AD51-F4ACC0AD73A4}"/>
              </a:ext>
            </a:extLst>
          </p:cNvPr>
          <p:cNvSpPr>
            <a:spLocks noGrp="1"/>
          </p:cNvSpPr>
          <p:nvPr>
            <p:ph type="body" idx="1"/>
          </p:nvPr>
        </p:nvSpPr>
        <p:spPr/>
        <p:txBody>
          <a:bodyPr/>
          <a:lstStyle/>
          <a:p>
            <a:r>
              <a:rPr lang="en-AU" b="1" dirty="0"/>
              <a:t>David Ripper</a:t>
            </a:r>
          </a:p>
        </p:txBody>
      </p:sp>
      <p:sp>
        <p:nvSpPr>
          <p:cNvPr id="4" name="Slide Number Placeholder 3">
            <a:extLst>
              <a:ext uri="{FF2B5EF4-FFF2-40B4-BE49-F238E27FC236}">
                <a16:creationId xmlns:a16="http://schemas.microsoft.com/office/drawing/2014/main" id="{5886942E-5AEC-44B3-8F61-D2530F45260F}"/>
              </a:ext>
            </a:extLst>
          </p:cNvPr>
          <p:cNvSpPr>
            <a:spLocks noGrp="1"/>
          </p:cNvSpPr>
          <p:nvPr>
            <p:ph type="sldNum" sz="quarter" idx="12"/>
          </p:nvPr>
        </p:nvSpPr>
        <p:spPr/>
        <p:txBody>
          <a:bodyPr/>
          <a:lstStyle/>
          <a:p>
            <a:fld id="{4EC81F68-4976-451A-B2E9-79BCBD2F70CC}" type="slidenum">
              <a:rPr lang="en-AU" smtClean="0"/>
              <a:pPr/>
              <a:t>32</a:t>
            </a:fld>
            <a:endParaRPr lang="en-AU" dirty="0"/>
          </a:p>
        </p:txBody>
      </p:sp>
    </p:spTree>
    <p:extLst>
      <p:ext uri="{BB962C8B-B14F-4D97-AF65-F5344CB8AC3E}">
        <p14:creationId xmlns:p14="http://schemas.microsoft.com/office/powerpoint/2010/main" val="21248978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p:txBody>
          <a:bodyPr/>
          <a:lstStyle/>
          <a:p>
            <a:r>
              <a:rPr lang="fr-FR" dirty="0"/>
              <a:t>Cross </a:t>
            </a:r>
            <a:r>
              <a:rPr lang="en-AU" dirty="0"/>
              <a:t>Boundary</a:t>
            </a:r>
            <a:r>
              <a:rPr lang="fr-FR" dirty="0"/>
              <a:t> Categories</a:t>
            </a:r>
            <a:r>
              <a:rPr lang="fr-FR" dirty="0">
                <a:solidFill>
                  <a:srgbClr val="FF0000"/>
                </a:solidFill>
              </a:rPr>
              <a:t> </a:t>
            </a:r>
            <a:endParaRPr lang="en-AU" dirty="0"/>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06546" y="1746504"/>
            <a:ext cx="10255425" cy="5358384"/>
          </a:xfrm>
        </p:spPr>
        <p:txBody>
          <a:bodyPr>
            <a:normAutofit/>
          </a:bodyPr>
          <a:lstStyle/>
          <a:p>
            <a:pPr marL="0" indent="0">
              <a:buNone/>
            </a:pPr>
            <a:r>
              <a:rPr lang="en-AU" sz="2800" b="1" dirty="0"/>
              <a:t>Cross Boundary Supply Categories</a:t>
            </a:r>
          </a:p>
          <a:p>
            <a:endParaRPr lang="en-AU" sz="2800" dirty="0"/>
          </a:p>
          <a:p>
            <a:pPr lvl="0"/>
            <a:r>
              <a:rPr lang="en-AU" sz="2800" dirty="0"/>
              <a:t>Cross Boundary connection points in regular use</a:t>
            </a:r>
          </a:p>
          <a:p>
            <a:pPr lvl="1"/>
            <a:r>
              <a:rPr lang="en-AU" sz="2449" dirty="0"/>
              <a:t>Circuit connecting supply DB’s distribution network to receiving DB’s distribution network</a:t>
            </a:r>
          </a:p>
          <a:p>
            <a:pPr lvl="1"/>
            <a:r>
              <a:rPr lang="en-AU" sz="2449" dirty="0"/>
              <a:t>Service connecting end user connection point in receiving DB’s Local Area to supply DB’s distribution network</a:t>
            </a:r>
          </a:p>
          <a:p>
            <a:endParaRPr lang="en-AU" sz="2800" dirty="0"/>
          </a:p>
          <a:p>
            <a:r>
              <a:rPr lang="en-AU" sz="2751" dirty="0"/>
              <a:t>Cross Boundary circuit connecting supply and receiving distribution networks, used infrequently under emergency conditions</a:t>
            </a:r>
          </a:p>
          <a:p>
            <a:pPr marL="0" indent="0">
              <a:lnSpc>
                <a:spcPct val="100000"/>
              </a:lnSpc>
              <a:buNone/>
            </a:pPr>
            <a:endParaRPr lang="en-AU" sz="2400"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33</a:t>
            </a:fld>
            <a:endParaRPr lang="en-AU" dirty="0"/>
          </a:p>
        </p:txBody>
      </p:sp>
    </p:spTree>
    <p:extLst>
      <p:ext uri="{BB962C8B-B14F-4D97-AF65-F5344CB8AC3E}">
        <p14:creationId xmlns:p14="http://schemas.microsoft.com/office/powerpoint/2010/main" val="33899300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p:txBody>
          <a:bodyPr/>
          <a:lstStyle/>
          <a:p>
            <a:r>
              <a:rPr lang="fr-FR" dirty="0"/>
              <a:t>Cross </a:t>
            </a:r>
            <a:r>
              <a:rPr lang="en-AU" dirty="0"/>
              <a:t>Boundary</a:t>
            </a:r>
            <a:r>
              <a:rPr lang="fr-FR" dirty="0"/>
              <a:t> conditions and Requirements</a:t>
            </a:r>
            <a:endParaRPr lang="en-AU" dirty="0"/>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06546" y="1746504"/>
            <a:ext cx="10255425" cy="5358384"/>
          </a:xfrm>
        </p:spPr>
        <p:txBody>
          <a:bodyPr>
            <a:normAutofit/>
          </a:bodyPr>
          <a:lstStyle/>
          <a:p>
            <a:pPr marL="0" indent="0">
              <a:buNone/>
            </a:pPr>
            <a:r>
              <a:rPr lang="en-AU" sz="2800" b="1" dirty="0"/>
              <a:t>Cross Boundary circuit connecting supply and receiving distribution networks</a:t>
            </a:r>
          </a:p>
          <a:p>
            <a:pPr marL="0" indent="0">
              <a:buNone/>
            </a:pPr>
            <a:r>
              <a:rPr lang="en-AU" dirty="0"/>
              <a:t> </a:t>
            </a:r>
          </a:p>
          <a:p>
            <a:pPr lvl="0"/>
            <a:r>
              <a:rPr lang="en-AU" dirty="0"/>
              <a:t>DNSPs, in consultation with AEMO, will create Cross Boundary NMI</a:t>
            </a:r>
          </a:p>
          <a:p>
            <a:pPr lvl="0"/>
            <a:r>
              <a:rPr lang="en-AU" dirty="0"/>
              <a:t>LNSP = Supply DB Participant ID</a:t>
            </a:r>
          </a:p>
          <a:p>
            <a:pPr lvl="0"/>
            <a:r>
              <a:rPr lang="en-AU" dirty="0"/>
              <a:t>TNI = Supply DB TNI</a:t>
            </a:r>
          </a:p>
          <a:p>
            <a:pPr lvl="0"/>
            <a:r>
              <a:rPr lang="en-AU" dirty="0"/>
              <a:t>NSP2 = Receiving DB Participant ID – populated by AEMO</a:t>
            </a:r>
          </a:p>
          <a:p>
            <a:pPr lvl="0"/>
            <a:r>
              <a:rPr lang="en-AU" dirty="0"/>
              <a:t>TNI2 populated by AEMO</a:t>
            </a:r>
          </a:p>
          <a:p>
            <a:endParaRPr lang="en-AU" dirty="0"/>
          </a:p>
          <a:p>
            <a:pPr marL="0" indent="0">
              <a:buNone/>
            </a:pPr>
            <a:r>
              <a:rPr lang="en-AU" dirty="0"/>
              <a:t> Where a Cross Boundary circuit supplies a singe distribution substation only, NER compliant metering at the distribution substation may be used.</a:t>
            </a:r>
          </a:p>
          <a:p>
            <a:pPr marL="0" indent="0">
              <a:lnSpc>
                <a:spcPct val="100000"/>
              </a:lnSpc>
              <a:buNone/>
            </a:pPr>
            <a:endParaRPr lang="en-AU" sz="2400"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34</a:t>
            </a:fld>
            <a:endParaRPr lang="en-AU" dirty="0"/>
          </a:p>
        </p:txBody>
      </p:sp>
    </p:spTree>
    <p:extLst>
      <p:ext uri="{BB962C8B-B14F-4D97-AF65-F5344CB8AC3E}">
        <p14:creationId xmlns:p14="http://schemas.microsoft.com/office/powerpoint/2010/main" val="28452760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p:txBody>
          <a:bodyPr/>
          <a:lstStyle/>
          <a:p>
            <a:r>
              <a:rPr lang="fr-FR" dirty="0"/>
              <a:t>Cross </a:t>
            </a:r>
            <a:r>
              <a:rPr lang="en-AU" dirty="0"/>
              <a:t>Boundary</a:t>
            </a:r>
            <a:r>
              <a:rPr lang="fr-FR" dirty="0"/>
              <a:t> conditions and Requirements</a:t>
            </a:r>
            <a:endParaRPr lang="en-AU" dirty="0"/>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06546" y="1746504"/>
            <a:ext cx="10255425" cy="5358384"/>
          </a:xfrm>
        </p:spPr>
        <p:txBody>
          <a:bodyPr>
            <a:normAutofit/>
          </a:bodyPr>
          <a:lstStyle/>
          <a:p>
            <a:pPr marL="0" indent="0">
              <a:buNone/>
            </a:pPr>
            <a:r>
              <a:rPr lang="en-AU" sz="2800" b="1" dirty="0"/>
              <a:t>Cross Boundary service connecting end user connection point in receiving DB’s Local Area to supply DB’s distribution network</a:t>
            </a:r>
          </a:p>
          <a:p>
            <a:pPr marL="0" indent="0">
              <a:buNone/>
            </a:pPr>
            <a:endParaRPr lang="en-AU" b="1" dirty="0"/>
          </a:p>
          <a:p>
            <a:pPr lvl="0"/>
            <a:r>
              <a:rPr lang="en-AU" dirty="0"/>
              <a:t>DNSPs must provide AEMO with End User NMIs</a:t>
            </a:r>
          </a:p>
          <a:p>
            <a:pPr lvl="0"/>
            <a:r>
              <a:rPr lang="en-AU" dirty="0"/>
              <a:t>End User connection point must have remotely read interval meter (can be 5, 15 or 30-minute)</a:t>
            </a:r>
          </a:p>
          <a:p>
            <a:pPr lvl="0"/>
            <a:r>
              <a:rPr lang="en-AU" dirty="0"/>
              <a:t>DNSPs, in consultation with AEMO, will create/maintain </a:t>
            </a:r>
            <a:r>
              <a:rPr lang="en-AU" i="1" dirty="0"/>
              <a:t>“Cross Boundary NMI”</a:t>
            </a:r>
          </a:p>
          <a:p>
            <a:pPr lvl="0"/>
            <a:r>
              <a:rPr lang="en-AU" dirty="0"/>
              <a:t>LNSP = Receiving DB Participant ID</a:t>
            </a:r>
          </a:p>
          <a:p>
            <a:pPr lvl="0"/>
            <a:r>
              <a:rPr lang="en-AU" dirty="0"/>
              <a:t>TNI = Supply DB TNI</a:t>
            </a:r>
          </a:p>
          <a:p>
            <a:pPr lvl="0"/>
            <a:r>
              <a:rPr lang="en-AU" dirty="0"/>
              <a:t>NSP2 = Supply DB Participant ID – populated by LNSP (new CR6xxx)</a:t>
            </a:r>
          </a:p>
          <a:p>
            <a:pPr marL="0" indent="0">
              <a:lnSpc>
                <a:spcPct val="100000"/>
              </a:lnSpc>
              <a:buNone/>
            </a:pPr>
            <a:endParaRPr lang="en-AU" sz="2400"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35</a:t>
            </a:fld>
            <a:endParaRPr lang="en-AU" dirty="0"/>
          </a:p>
        </p:txBody>
      </p:sp>
    </p:spTree>
    <p:extLst>
      <p:ext uri="{BB962C8B-B14F-4D97-AF65-F5344CB8AC3E}">
        <p14:creationId xmlns:p14="http://schemas.microsoft.com/office/powerpoint/2010/main" val="38105468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p:txBody>
          <a:bodyPr/>
          <a:lstStyle/>
          <a:p>
            <a:r>
              <a:rPr lang="fr-FR" dirty="0"/>
              <a:t>Cross </a:t>
            </a:r>
            <a:r>
              <a:rPr lang="en-AU" dirty="0"/>
              <a:t>Boundary</a:t>
            </a:r>
            <a:r>
              <a:rPr lang="fr-FR" dirty="0"/>
              <a:t> conditions and Requirements</a:t>
            </a:r>
            <a:endParaRPr lang="en-AU" dirty="0"/>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06546" y="1746504"/>
            <a:ext cx="10255425" cy="5358384"/>
          </a:xfrm>
        </p:spPr>
        <p:txBody>
          <a:bodyPr>
            <a:normAutofit fontScale="92500" lnSpcReduction="20000"/>
          </a:bodyPr>
          <a:lstStyle/>
          <a:p>
            <a:pPr marL="0" indent="0">
              <a:buNone/>
            </a:pPr>
            <a:r>
              <a:rPr lang="en-AU" sz="3000" b="1" dirty="0"/>
              <a:t>Cross Boundary – emergency conditions </a:t>
            </a:r>
          </a:p>
          <a:p>
            <a:r>
              <a:rPr lang="en-AU" sz="2500" dirty="0"/>
              <a:t>Cross Boundary circuit connecting supply and receiving distribution networks, used infrequently under emergency conditions</a:t>
            </a:r>
          </a:p>
          <a:p>
            <a:pPr lvl="0"/>
            <a:r>
              <a:rPr lang="en-AU" dirty="0"/>
              <a:t>Approval must be obtained from AEMO</a:t>
            </a:r>
          </a:p>
          <a:p>
            <a:pPr lvl="0"/>
            <a:r>
              <a:rPr lang="en-AU" dirty="0"/>
              <a:t>AEMO, in consultation with DNSPs, will determine the “metering” arrangements for the Cross Boundary Supply</a:t>
            </a:r>
          </a:p>
          <a:p>
            <a:pPr marL="0" indent="0">
              <a:buNone/>
            </a:pPr>
            <a:endParaRPr lang="en-AU" sz="2400" b="1" dirty="0"/>
          </a:p>
          <a:p>
            <a:pPr marL="0" indent="0">
              <a:buNone/>
            </a:pPr>
            <a:r>
              <a:rPr lang="en-AU" sz="2400" b="1" dirty="0"/>
              <a:t>As there are a number of scenarios related to determination and provision of metering data for emergency Cross Boundary supplies, further analysis is still required</a:t>
            </a:r>
            <a:endParaRPr lang="en-AU" b="1" dirty="0"/>
          </a:p>
          <a:p>
            <a:r>
              <a:rPr lang="en-AU" dirty="0"/>
              <a:t>Energy volume assessment methodology</a:t>
            </a:r>
          </a:p>
          <a:p>
            <a:r>
              <a:rPr lang="en-AU" dirty="0"/>
              <a:t>MDPs to collate metering data into 5-minute trading intervals</a:t>
            </a:r>
          </a:p>
          <a:p>
            <a:r>
              <a:rPr lang="en-AU" dirty="0"/>
              <a:t>Identification of time period the Unmetered Cross Boundary Supply was in use</a:t>
            </a:r>
          </a:p>
          <a:p>
            <a:r>
              <a:rPr lang="en-AU" dirty="0"/>
              <a:t>NMI and datastream activation process</a:t>
            </a:r>
          </a:p>
          <a:p>
            <a:r>
              <a:rPr lang="en-AU" dirty="0"/>
              <a:t>Provision to AEMO of details of the form in which information related to each use of an Unmetered Cross Boundary Supply</a:t>
            </a:r>
          </a:p>
          <a:p>
            <a:pPr marL="0" indent="0">
              <a:buNone/>
            </a:pPr>
            <a:endParaRPr lang="en-AU" dirty="0"/>
          </a:p>
          <a:p>
            <a:pPr marL="0" indent="0">
              <a:lnSpc>
                <a:spcPct val="100000"/>
              </a:lnSpc>
              <a:buNone/>
            </a:pPr>
            <a:endParaRPr lang="en-AU" sz="2400"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36</a:t>
            </a:fld>
            <a:endParaRPr lang="en-AU" dirty="0"/>
          </a:p>
        </p:txBody>
      </p:sp>
    </p:spTree>
    <p:extLst>
      <p:ext uri="{BB962C8B-B14F-4D97-AF65-F5344CB8AC3E}">
        <p14:creationId xmlns:p14="http://schemas.microsoft.com/office/powerpoint/2010/main" val="6438421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p:txBody>
          <a:bodyPr/>
          <a:lstStyle/>
          <a:p>
            <a:r>
              <a:rPr lang="fr-FR" dirty="0"/>
              <a:t>Cross </a:t>
            </a:r>
            <a:r>
              <a:rPr lang="en-AU" dirty="0"/>
              <a:t>Boundary</a:t>
            </a:r>
            <a:r>
              <a:rPr lang="fr-FR" dirty="0"/>
              <a:t> conditions and Requirements</a:t>
            </a:r>
            <a:endParaRPr lang="en-AU" dirty="0"/>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06546" y="1746504"/>
            <a:ext cx="10255425" cy="5358384"/>
          </a:xfrm>
        </p:spPr>
        <p:txBody>
          <a:bodyPr>
            <a:normAutofit/>
          </a:bodyPr>
          <a:lstStyle/>
          <a:p>
            <a:pPr marL="0" indent="0">
              <a:buNone/>
            </a:pPr>
            <a:r>
              <a:rPr lang="en-AU" sz="2800" b="1" dirty="0"/>
              <a:t>Cross Boundary – emergency conditions</a:t>
            </a:r>
          </a:p>
          <a:p>
            <a:pPr marL="0" indent="0">
              <a:buNone/>
            </a:pPr>
            <a:endParaRPr lang="en-AU" b="1" dirty="0"/>
          </a:p>
          <a:p>
            <a:pPr marL="0" indent="0">
              <a:buNone/>
            </a:pPr>
            <a:r>
              <a:rPr lang="en-AU" b="1" dirty="0"/>
              <a:t>Emergency Cross Boundary NMIs</a:t>
            </a:r>
          </a:p>
          <a:p>
            <a:pPr lvl="0"/>
            <a:r>
              <a:rPr lang="en-AU" dirty="0"/>
              <a:t>DNSPs, in consultation with AEMO, will create Cross Boundary NMI</a:t>
            </a:r>
          </a:p>
          <a:p>
            <a:pPr lvl="0"/>
            <a:r>
              <a:rPr lang="en-AU" dirty="0"/>
              <a:t>LNSP = Supply DB Participant ID</a:t>
            </a:r>
          </a:p>
          <a:p>
            <a:pPr lvl="0"/>
            <a:r>
              <a:rPr lang="en-AU" dirty="0"/>
              <a:t>TNI = Supply DB TNI</a:t>
            </a:r>
          </a:p>
          <a:p>
            <a:pPr lvl="0"/>
            <a:r>
              <a:rPr lang="en-AU" dirty="0"/>
              <a:t>NSP2 = Receiving DB Participant ID – populated by AEMO</a:t>
            </a:r>
          </a:p>
          <a:p>
            <a:pPr lvl="0"/>
            <a:r>
              <a:rPr lang="en-AU" dirty="0"/>
              <a:t>TNI2 populated by AEMO</a:t>
            </a:r>
          </a:p>
          <a:p>
            <a:pPr lvl="0"/>
            <a:r>
              <a:rPr lang="en-AU" dirty="0"/>
              <a:t>Emergency Cross Boundary datastream activation to be determined</a:t>
            </a:r>
          </a:p>
          <a:p>
            <a:pPr marL="0" indent="0">
              <a:lnSpc>
                <a:spcPct val="100000"/>
              </a:lnSpc>
              <a:buNone/>
            </a:pPr>
            <a:endParaRPr lang="en-AU" sz="2400"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37</a:t>
            </a:fld>
            <a:endParaRPr lang="en-AU" dirty="0"/>
          </a:p>
        </p:txBody>
      </p:sp>
    </p:spTree>
    <p:extLst>
      <p:ext uri="{BB962C8B-B14F-4D97-AF65-F5344CB8AC3E}">
        <p14:creationId xmlns:p14="http://schemas.microsoft.com/office/powerpoint/2010/main" val="19090947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EF05E-C16D-4ACC-90D8-F65C451C0D6C}"/>
              </a:ext>
            </a:extLst>
          </p:cNvPr>
          <p:cNvSpPr>
            <a:spLocks noGrp="1"/>
          </p:cNvSpPr>
          <p:nvPr>
            <p:ph type="title"/>
          </p:nvPr>
        </p:nvSpPr>
        <p:spPr/>
        <p:txBody>
          <a:bodyPr/>
          <a:lstStyle/>
          <a:p>
            <a:r>
              <a:rPr lang="en-AU" dirty="0"/>
              <a:t>Notes</a:t>
            </a:r>
          </a:p>
        </p:txBody>
      </p:sp>
      <p:sp>
        <p:nvSpPr>
          <p:cNvPr id="3" name="Content Placeholder 2">
            <a:extLst>
              <a:ext uri="{FF2B5EF4-FFF2-40B4-BE49-F238E27FC236}">
                <a16:creationId xmlns:a16="http://schemas.microsoft.com/office/drawing/2014/main" id="{E5817F0F-59F9-489C-9CC9-1D451AEC57F7}"/>
              </a:ext>
            </a:extLst>
          </p:cNvPr>
          <p:cNvSpPr>
            <a:spLocks noGrp="1"/>
          </p:cNvSpPr>
          <p:nvPr>
            <p:ph idx="1"/>
          </p:nvPr>
        </p:nvSpPr>
        <p:spPr/>
        <p:txBody>
          <a:bodyPr vert="horz" lIns="91440" tIns="45720" rIns="91440" bIns="45720" rtlCol="0" anchor="t">
            <a:normAutofit/>
          </a:bodyPr>
          <a:lstStyle/>
          <a:p>
            <a:pPr marL="200025" indent="-200025"/>
            <a:r>
              <a:rPr lang="en-AU" sz="1700" dirty="0"/>
              <a:t>AEMO presented the Cross Boundary categories, conditions and requirements. </a:t>
            </a:r>
            <a:endParaRPr lang="en-US"/>
          </a:p>
          <a:p>
            <a:pPr marL="200025" indent="-200025"/>
            <a:r>
              <a:rPr lang="en-AU" sz="1700" dirty="0"/>
              <a:t>AEMO advised that the Cross Boundary Guidelines is expected to be released soon, once internal approval is obtained</a:t>
            </a:r>
            <a:endParaRPr lang="en-AU" sz="1700" dirty="0">
              <a:cs typeface="Segoe UI Semilight"/>
            </a:endParaRPr>
          </a:p>
          <a:p>
            <a:pPr marL="601345" lvl="1" indent="-200025"/>
            <a:endParaRPr lang="en-AU" sz="1700" dirty="0">
              <a:cs typeface="Segoe UI Semilight"/>
            </a:endParaRPr>
          </a:p>
          <a:p>
            <a:pPr marL="200025" indent="-200025"/>
            <a:endParaRPr lang="en-AU" sz="1700" dirty="0">
              <a:cs typeface="Segoe UI Semilight"/>
            </a:endParaRPr>
          </a:p>
          <a:p>
            <a:pPr marL="200025" indent="-200025"/>
            <a:endParaRPr lang="en-AU" sz="1700" dirty="0">
              <a:cs typeface="Segoe UI Semilight"/>
            </a:endParaRPr>
          </a:p>
        </p:txBody>
      </p:sp>
      <p:sp>
        <p:nvSpPr>
          <p:cNvPr id="4" name="Slide Number Placeholder 3">
            <a:extLst>
              <a:ext uri="{FF2B5EF4-FFF2-40B4-BE49-F238E27FC236}">
                <a16:creationId xmlns:a16="http://schemas.microsoft.com/office/drawing/2014/main" id="{F06992F6-8CAE-44B3-8299-2684E92E61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AU" sz="1052" b="0" i="0" u="none" strike="noStrike" kern="1200" cap="none" spc="0" normalizeH="0" baseline="0" noProof="0" dirty="0">
              <a:ln>
                <a:noFill/>
              </a:ln>
              <a:solidFill>
                <a:srgbClr val="222324">
                  <a:tint val="75000"/>
                </a:srgbClr>
              </a:solidFill>
              <a:effectLst/>
              <a:uLnTx/>
              <a:uFillTx/>
              <a:latin typeface="Segoe UI Semilight"/>
              <a:ea typeface="+mn-ea"/>
              <a:cs typeface="+mn-cs"/>
            </a:endParaRPr>
          </a:p>
        </p:txBody>
      </p:sp>
    </p:spTree>
    <p:extLst>
      <p:ext uri="{BB962C8B-B14F-4D97-AF65-F5344CB8AC3E}">
        <p14:creationId xmlns:p14="http://schemas.microsoft.com/office/powerpoint/2010/main" val="17470687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Next steps and general business</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t>Greg Minney</a:t>
            </a:r>
            <a:endParaRPr lang="en-AU" dirty="0">
              <a:latin typeface="Arial" panose="020B0604020202020204" pitchFamily="34" charset="0"/>
              <a:cs typeface="Arial" panose="020B0604020202020204" pitchFamily="34" charset="0"/>
            </a:endParaRPr>
          </a:p>
        </p:txBody>
      </p:sp>
      <p:sp>
        <p:nvSpPr>
          <p:cNvPr id="4" name="Slide Number Placeholder 5">
            <a:extLst>
              <a:ext uri="{FF2B5EF4-FFF2-40B4-BE49-F238E27FC236}">
                <a16:creationId xmlns:a16="http://schemas.microsoft.com/office/drawing/2014/main" id="{AF05FD86-41F3-47F6-8D42-A9C87160FC9A}"/>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642275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397272F-90EF-455C-BADE-618A560304C8}"/>
              </a:ext>
            </a:extLst>
          </p:cNvPr>
          <p:cNvSpPr>
            <a:spLocks noGrp="1"/>
          </p:cNvSpPr>
          <p:nvPr>
            <p:ph type="title"/>
          </p:nvPr>
        </p:nvSpPr>
        <p:spPr>
          <a:xfrm>
            <a:off x="206547" y="150494"/>
            <a:ext cx="8375478" cy="1310695"/>
          </a:xfrm>
        </p:spPr>
        <p:txBody>
          <a:bodyPr>
            <a:normAutofit/>
          </a:bodyPr>
          <a:lstStyle/>
          <a:p>
            <a:r>
              <a:rPr lang="en-AU" sz="3600" dirty="0"/>
              <a:t>Consolidated meeting actions (1/2)</a:t>
            </a:r>
          </a:p>
        </p:txBody>
      </p:sp>
      <p:graphicFrame>
        <p:nvGraphicFramePr>
          <p:cNvPr id="7" name="Content Placeholder 6">
            <a:extLst>
              <a:ext uri="{FF2B5EF4-FFF2-40B4-BE49-F238E27FC236}">
                <a16:creationId xmlns:a16="http://schemas.microsoft.com/office/drawing/2014/main" id="{57599140-4E63-48F7-B35B-61A1E47E0CCD}"/>
              </a:ext>
            </a:extLst>
          </p:cNvPr>
          <p:cNvGraphicFramePr>
            <a:graphicFrameLocks noGrp="1"/>
          </p:cNvGraphicFramePr>
          <p:nvPr>
            <p:ph idx="1"/>
            <p:extLst>
              <p:ext uri="{D42A27DB-BD31-4B8C-83A1-F6EECF244321}">
                <p14:modId xmlns:p14="http://schemas.microsoft.com/office/powerpoint/2010/main" val="2772198374"/>
              </p:ext>
            </p:extLst>
          </p:nvPr>
        </p:nvGraphicFramePr>
        <p:xfrm>
          <a:off x="291401" y="1655763"/>
          <a:ext cx="10014650" cy="4494421"/>
        </p:xfrm>
        <a:graphic>
          <a:graphicData uri="http://schemas.openxmlformats.org/drawingml/2006/table">
            <a:tbl>
              <a:tblPr>
                <a:tableStyleId>{073A0DAA-6AF3-43AB-8588-CEC1D06C72B9}</a:tableStyleId>
              </a:tblPr>
              <a:tblGrid>
                <a:gridCol w="939961">
                  <a:extLst>
                    <a:ext uri="{9D8B030D-6E8A-4147-A177-3AD203B41FA5}">
                      <a16:colId xmlns:a16="http://schemas.microsoft.com/office/drawing/2014/main" val="411289004"/>
                    </a:ext>
                  </a:extLst>
                </a:gridCol>
                <a:gridCol w="6232052">
                  <a:extLst>
                    <a:ext uri="{9D8B030D-6E8A-4147-A177-3AD203B41FA5}">
                      <a16:colId xmlns:a16="http://schemas.microsoft.com/office/drawing/2014/main" val="71918296"/>
                    </a:ext>
                  </a:extLst>
                </a:gridCol>
                <a:gridCol w="1515146">
                  <a:extLst>
                    <a:ext uri="{9D8B030D-6E8A-4147-A177-3AD203B41FA5}">
                      <a16:colId xmlns:a16="http://schemas.microsoft.com/office/drawing/2014/main" val="3532150438"/>
                    </a:ext>
                  </a:extLst>
                </a:gridCol>
                <a:gridCol w="1327491">
                  <a:extLst>
                    <a:ext uri="{9D8B030D-6E8A-4147-A177-3AD203B41FA5}">
                      <a16:colId xmlns:a16="http://schemas.microsoft.com/office/drawing/2014/main" val="3916231236"/>
                    </a:ext>
                  </a:extLst>
                </a:gridCol>
              </a:tblGrid>
              <a:tr h="0">
                <a:tc>
                  <a:txBody>
                    <a:bodyPr/>
                    <a:lstStyle/>
                    <a:p>
                      <a:pPr algn="l" fontAlgn="b"/>
                      <a:r>
                        <a:rPr lang="en-AU" sz="1200" b="1" u="none" strike="noStrike" dirty="0">
                          <a:solidFill>
                            <a:schemeClr val="bg1"/>
                          </a:solidFill>
                          <a:effectLst/>
                          <a:latin typeface="Calibri"/>
                          <a:cs typeface="Calibri"/>
                        </a:rPr>
                        <a:t>#</a:t>
                      </a:r>
                      <a:endParaRPr lang="en-AU" sz="1200" b="1" i="0" u="none" strike="noStrike" dirty="0">
                        <a:solidFill>
                          <a:schemeClr val="bg1"/>
                        </a:solidFill>
                        <a:effectLst/>
                        <a:latin typeface="Calibri"/>
                        <a:cs typeface="Calibri"/>
                      </a:endParaRPr>
                    </a:p>
                  </a:txBody>
                  <a:tcPr anchor="ctr">
                    <a:solidFill>
                      <a:schemeClr val="accent2"/>
                    </a:solidFill>
                  </a:tcPr>
                </a:tc>
                <a:tc>
                  <a:txBody>
                    <a:bodyPr/>
                    <a:lstStyle/>
                    <a:p>
                      <a:pPr algn="l" fontAlgn="b"/>
                      <a:r>
                        <a:rPr lang="en-AU" sz="1200" b="1" u="none" strike="noStrike" dirty="0">
                          <a:solidFill>
                            <a:schemeClr val="bg1"/>
                          </a:solidFill>
                          <a:effectLst/>
                          <a:latin typeface="Calibri"/>
                          <a:cs typeface="Calibri"/>
                        </a:rPr>
                        <a:t>Action</a:t>
                      </a:r>
                      <a:endParaRPr lang="en-AU" sz="1200" b="1" i="0" u="none" strike="noStrike" dirty="0">
                        <a:solidFill>
                          <a:schemeClr val="bg1"/>
                        </a:solidFill>
                        <a:effectLst/>
                        <a:latin typeface="Calibri"/>
                        <a:cs typeface="Calibri"/>
                      </a:endParaRPr>
                    </a:p>
                  </a:txBody>
                  <a:tcPr anchor="ctr">
                    <a:solidFill>
                      <a:schemeClr val="accent2"/>
                    </a:solidFill>
                  </a:tcPr>
                </a:tc>
                <a:tc>
                  <a:txBody>
                    <a:bodyPr/>
                    <a:lstStyle/>
                    <a:p>
                      <a:pPr marL="0" algn="l" defTabSz="801929" rtl="0" eaLnBrk="1" fontAlgn="b" latinLnBrk="0" hangingPunct="1"/>
                      <a:r>
                        <a:rPr lang="en-AU" sz="1200" b="1" u="none" strike="noStrike" kern="1200" dirty="0">
                          <a:solidFill>
                            <a:schemeClr val="bg1"/>
                          </a:solidFill>
                          <a:effectLst/>
                          <a:latin typeface="Calibri"/>
                          <a:ea typeface="+mn-ea"/>
                          <a:cs typeface="Calibri"/>
                        </a:rPr>
                        <a:t>Owner</a:t>
                      </a:r>
                    </a:p>
                  </a:txBody>
                  <a:tcPr anchor="ctr">
                    <a:solidFill>
                      <a:schemeClr val="accent2"/>
                    </a:solidFill>
                  </a:tcPr>
                </a:tc>
                <a:tc>
                  <a:txBody>
                    <a:bodyPr/>
                    <a:lstStyle/>
                    <a:p>
                      <a:pPr marL="0" algn="l" defTabSz="801929" rtl="0" eaLnBrk="1" fontAlgn="b" latinLnBrk="0" hangingPunct="1"/>
                      <a:r>
                        <a:rPr lang="en-AU" sz="1200" b="1" u="none" strike="noStrike" kern="1200" dirty="0">
                          <a:solidFill>
                            <a:schemeClr val="bg1"/>
                          </a:solidFill>
                          <a:effectLst/>
                          <a:latin typeface="Calibri"/>
                          <a:ea typeface="+mn-ea"/>
                          <a:cs typeface="Calibri"/>
                        </a:rPr>
                        <a:t>Due Date</a:t>
                      </a:r>
                    </a:p>
                  </a:txBody>
                  <a:tcPr anchor="ctr">
                    <a:solidFill>
                      <a:schemeClr val="accent2"/>
                    </a:solidFill>
                  </a:tcPr>
                </a:tc>
                <a:extLst>
                  <a:ext uri="{0D108BD9-81ED-4DB2-BD59-A6C34878D82A}">
                    <a16:rowId xmlns:a16="http://schemas.microsoft.com/office/drawing/2014/main" val="3305108398"/>
                  </a:ext>
                </a:extLst>
              </a:tr>
              <a:tr h="629928">
                <a:tc>
                  <a:txBody>
                    <a:bodyPr/>
                    <a:lstStyle/>
                    <a:p>
                      <a:pPr>
                        <a:spcAft>
                          <a:spcPts val="0"/>
                        </a:spcAft>
                      </a:pPr>
                      <a:r>
                        <a:rPr lang="en-AU" sz="1200" dirty="0">
                          <a:effectLst/>
                          <a:latin typeface="+mn-lt"/>
                          <a:ea typeface="+mn-ea"/>
                        </a:rPr>
                        <a:t>10.1</a:t>
                      </a:r>
                    </a:p>
                  </a:txBody>
                  <a:tcPr>
                    <a:solidFill>
                      <a:schemeClr val="tx1">
                        <a:lumMod val="10000"/>
                        <a:lumOff val="90000"/>
                      </a:schemeClr>
                    </a:solidFill>
                  </a:tcPr>
                </a:tc>
                <a:tc>
                  <a:txBody>
                    <a:bodyPr/>
                    <a:lstStyle/>
                    <a:p>
                      <a:pPr>
                        <a:spcAft>
                          <a:spcPts val="0"/>
                        </a:spcAft>
                      </a:pPr>
                      <a:r>
                        <a:rPr lang="en-AU" sz="1200" dirty="0">
                          <a:effectLst/>
                          <a:latin typeface="+mn-lt"/>
                          <a:ea typeface="+mn-ea"/>
                        </a:rPr>
                        <a:t>AEMO to confirm the requirements re ReadTypeCodes for Type 7 and Non-contestable Unmetered Loads</a:t>
                      </a:r>
                    </a:p>
                  </a:txBody>
                  <a:tcPr>
                    <a:solidFill>
                      <a:schemeClr val="tx1">
                        <a:lumMod val="10000"/>
                        <a:lumOff val="90000"/>
                      </a:schemeClr>
                    </a:solidFill>
                  </a:tcPr>
                </a:tc>
                <a:tc>
                  <a:txBody>
                    <a:bodyPr/>
                    <a:lstStyle/>
                    <a:p>
                      <a:pPr>
                        <a:spcAft>
                          <a:spcPts val="0"/>
                        </a:spcAft>
                      </a:pPr>
                      <a:r>
                        <a:rPr lang="en-AU" sz="1200" dirty="0">
                          <a:effectLst/>
                          <a:latin typeface="+mn-lt"/>
                          <a:ea typeface="+mn-ea"/>
                        </a:rPr>
                        <a:t>AEMO</a:t>
                      </a:r>
                    </a:p>
                  </a:txBody>
                  <a:tcPr>
                    <a:solidFill>
                      <a:schemeClr val="tx1">
                        <a:lumMod val="10000"/>
                        <a:lumOff val="90000"/>
                      </a:schemeClr>
                    </a:solidFill>
                  </a:tcPr>
                </a:tc>
                <a:tc>
                  <a:txBody>
                    <a:bodyPr/>
                    <a:lstStyle/>
                    <a:p>
                      <a:pPr>
                        <a:spcAft>
                          <a:spcPts val="0"/>
                        </a:spcAft>
                      </a:pPr>
                      <a:r>
                        <a:rPr lang="en-AU" sz="1200" dirty="0">
                          <a:effectLst/>
                          <a:latin typeface="+mn-lt"/>
                          <a:ea typeface="+mn-ea"/>
                        </a:rPr>
                        <a:t>15 December</a:t>
                      </a:r>
                    </a:p>
                  </a:txBody>
                  <a:tcPr>
                    <a:solidFill>
                      <a:schemeClr val="tx1">
                        <a:lumMod val="10000"/>
                        <a:lumOff val="90000"/>
                      </a:schemeClr>
                    </a:solidFill>
                  </a:tcPr>
                </a:tc>
                <a:extLst>
                  <a:ext uri="{0D108BD9-81ED-4DB2-BD59-A6C34878D82A}">
                    <a16:rowId xmlns:a16="http://schemas.microsoft.com/office/drawing/2014/main" val="1523659380"/>
                  </a:ext>
                </a:extLst>
              </a:tr>
              <a:tr h="325945">
                <a:tc>
                  <a:txBody>
                    <a:bodyPr/>
                    <a:lstStyle/>
                    <a:p>
                      <a:pPr>
                        <a:spcAft>
                          <a:spcPts val="0"/>
                        </a:spcAft>
                      </a:pPr>
                      <a:r>
                        <a:rPr lang="en-AU" sz="1200" dirty="0">
                          <a:effectLst/>
                          <a:latin typeface="+mn-lt"/>
                          <a:ea typeface="+mn-ea"/>
                        </a:rPr>
                        <a:t>10.2</a:t>
                      </a:r>
                    </a:p>
                  </a:txBody>
                  <a:tcPr>
                    <a:solidFill>
                      <a:schemeClr val="bg1">
                        <a:lumMod val="95000"/>
                      </a:schemeClr>
                    </a:solidFill>
                  </a:tcPr>
                </a:tc>
                <a:tc>
                  <a:txBody>
                    <a:bodyPr/>
                    <a:lstStyle/>
                    <a:p>
                      <a:pPr>
                        <a:spcAft>
                          <a:spcPts val="0"/>
                        </a:spcAft>
                      </a:pPr>
                      <a:r>
                        <a:rPr lang="en-AU" sz="1200" dirty="0">
                          <a:effectLst/>
                          <a:latin typeface="+mn-lt"/>
                          <a:ea typeface="+mn-ea"/>
                        </a:rPr>
                        <a:t>AEMO to confirm the requirements re the updating of ReadTypeCodes to ‘A’ as the fourth character e.g. the successful reconfiguration of a meter to be able to support the measurement of 5min metering data or something else</a:t>
                      </a:r>
                    </a:p>
                  </a:txBody>
                  <a:tcPr>
                    <a:solidFill>
                      <a:schemeClr val="bg1">
                        <a:lumMod val="95000"/>
                      </a:schemeClr>
                    </a:solidFill>
                  </a:tcPr>
                </a:tc>
                <a:tc>
                  <a:txBody>
                    <a:bodyPr/>
                    <a:lstStyle/>
                    <a:p>
                      <a:pPr>
                        <a:spcAft>
                          <a:spcPts val="0"/>
                        </a:spcAft>
                      </a:pPr>
                      <a:r>
                        <a:rPr lang="en-AU" sz="1200" dirty="0">
                          <a:effectLst/>
                          <a:latin typeface="+mn-lt"/>
                          <a:ea typeface="+mn-ea"/>
                        </a:rPr>
                        <a:t>AEMO</a:t>
                      </a:r>
                    </a:p>
                  </a:txBody>
                  <a:tcPr>
                    <a:solidFill>
                      <a:schemeClr val="bg1">
                        <a:lumMod val="95000"/>
                      </a:schemeClr>
                    </a:solidFill>
                  </a:tcPr>
                </a:tc>
                <a:tc>
                  <a:txBody>
                    <a:bodyPr/>
                    <a:lstStyle/>
                    <a:p>
                      <a:pPr>
                        <a:spcAft>
                          <a:spcPts val="0"/>
                        </a:spcAft>
                      </a:pPr>
                      <a:r>
                        <a:rPr lang="en-AU" sz="1200" dirty="0">
                          <a:effectLst/>
                          <a:latin typeface="+mn-lt"/>
                          <a:ea typeface="+mn-ea"/>
                        </a:rPr>
                        <a:t>15 December</a:t>
                      </a:r>
                    </a:p>
                  </a:txBody>
                  <a:tcPr>
                    <a:solidFill>
                      <a:schemeClr val="bg1">
                        <a:lumMod val="95000"/>
                      </a:schemeClr>
                    </a:solidFill>
                  </a:tcPr>
                </a:tc>
                <a:extLst>
                  <a:ext uri="{0D108BD9-81ED-4DB2-BD59-A6C34878D82A}">
                    <a16:rowId xmlns:a16="http://schemas.microsoft.com/office/drawing/2014/main" val="880604722"/>
                  </a:ext>
                </a:extLst>
              </a:tr>
              <a:tr h="491196">
                <a:tc>
                  <a:txBody>
                    <a:bodyPr/>
                    <a:lstStyle/>
                    <a:p>
                      <a:pPr>
                        <a:spcAft>
                          <a:spcPts val="0"/>
                        </a:spcAft>
                      </a:pPr>
                      <a:r>
                        <a:rPr lang="en-AU" sz="1200" dirty="0">
                          <a:effectLst/>
                          <a:latin typeface="+mn-lt"/>
                          <a:ea typeface="+mn-ea"/>
                        </a:rPr>
                        <a:t>10.3</a:t>
                      </a:r>
                    </a:p>
                  </a:txBody>
                  <a:tcPr>
                    <a:solidFill>
                      <a:schemeClr val="tx1">
                        <a:lumMod val="10000"/>
                        <a:lumOff val="90000"/>
                      </a:schemeClr>
                    </a:solidFill>
                  </a:tcPr>
                </a:tc>
                <a:tc>
                  <a:txBody>
                    <a:bodyPr/>
                    <a:lstStyle/>
                    <a:p>
                      <a:pPr>
                        <a:spcAft>
                          <a:spcPts val="0"/>
                        </a:spcAft>
                      </a:pPr>
                      <a:r>
                        <a:rPr lang="en-AU" sz="1200" dirty="0">
                          <a:effectLst/>
                          <a:latin typeface="+mn-lt"/>
                          <a:ea typeface="+mn-ea"/>
                        </a:rPr>
                        <a:t>MPs to confirm if they plan on updating the fourth character of the meter read type code pre-9 March 2021</a:t>
                      </a:r>
                    </a:p>
                  </a:txBody>
                  <a:tcPr>
                    <a:solidFill>
                      <a:schemeClr val="tx1">
                        <a:lumMod val="10000"/>
                        <a:lumOff val="90000"/>
                      </a:schemeClr>
                    </a:solidFill>
                  </a:tcPr>
                </a:tc>
                <a:tc>
                  <a:txBody>
                    <a:bodyPr/>
                    <a:lstStyle/>
                    <a:p>
                      <a:pPr>
                        <a:spcAft>
                          <a:spcPts val="0"/>
                        </a:spcAft>
                      </a:pPr>
                      <a:r>
                        <a:rPr lang="en-AU" sz="1200" dirty="0">
                          <a:effectLst/>
                          <a:latin typeface="+mn-lt"/>
                          <a:ea typeface="+mn-ea"/>
                        </a:rPr>
                        <a:t>MPs</a:t>
                      </a:r>
                    </a:p>
                  </a:txBody>
                  <a:tcPr>
                    <a:solidFill>
                      <a:schemeClr val="tx1">
                        <a:lumMod val="10000"/>
                        <a:lumOff val="90000"/>
                      </a:schemeClr>
                    </a:solidFill>
                  </a:tcPr>
                </a:tc>
                <a:tc>
                  <a:txBody>
                    <a:bodyPr/>
                    <a:lstStyle/>
                    <a:p>
                      <a:pPr>
                        <a:spcAft>
                          <a:spcPts val="0"/>
                        </a:spcAft>
                      </a:pPr>
                      <a:r>
                        <a:rPr lang="en-AU" sz="1200" dirty="0">
                          <a:effectLst/>
                          <a:latin typeface="+mn-lt"/>
                          <a:ea typeface="+mn-ea"/>
                        </a:rPr>
                        <a:t>15 December</a:t>
                      </a:r>
                    </a:p>
                  </a:txBody>
                  <a:tcPr>
                    <a:solidFill>
                      <a:schemeClr val="tx1">
                        <a:lumMod val="10000"/>
                        <a:lumOff val="90000"/>
                      </a:schemeClr>
                    </a:solidFill>
                  </a:tcPr>
                </a:tc>
                <a:extLst>
                  <a:ext uri="{0D108BD9-81ED-4DB2-BD59-A6C34878D82A}">
                    <a16:rowId xmlns:a16="http://schemas.microsoft.com/office/drawing/2014/main" val="997679204"/>
                  </a:ext>
                </a:extLst>
              </a:tr>
              <a:tr h="538657">
                <a:tc>
                  <a:txBody>
                    <a:bodyPr/>
                    <a:lstStyle/>
                    <a:p>
                      <a:pPr>
                        <a:spcAft>
                          <a:spcPts val="0"/>
                        </a:spcAft>
                      </a:pPr>
                      <a:r>
                        <a:rPr lang="en-AU" sz="1200" dirty="0">
                          <a:effectLst/>
                          <a:latin typeface="+mn-lt"/>
                          <a:ea typeface="+mn-ea"/>
                        </a:rPr>
                        <a:t>10.4</a:t>
                      </a:r>
                    </a:p>
                  </a:txBody>
                  <a:tcPr>
                    <a:solidFill>
                      <a:schemeClr val="bg1">
                        <a:lumMod val="95000"/>
                      </a:schemeClr>
                    </a:solidFill>
                  </a:tcPr>
                </a:tc>
                <a:tc>
                  <a:txBody>
                    <a:bodyPr/>
                    <a:lstStyle/>
                    <a:p>
                      <a:pPr>
                        <a:spcAft>
                          <a:spcPts val="0"/>
                        </a:spcAft>
                      </a:pPr>
                      <a:r>
                        <a:rPr lang="en-AU" sz="1200" dirty="0">
                          <a:effectLst/>
                          <a:latin typeface="+mn-lt"/>
                          <a:ea typeface="+mn-ea"/>
                        </a:rPr>
                        <a:t>MPs to engage with effected Participants prior to commencing the process of updating the fourth character of the ReadTypeCode</a:t>
                      </a:r>
                    </a:p>
                  </a:txBody>
                  <a:tcPr>
                    <a:solidFill>
                      <a:schemeClr val="bg1">
                        <a:lumMod val="95000"/>
                      </a:schemeClr>
                    </a:solidFill>
                  </a:tcPr>
                </a:tc>
                <a:tc>
                  <a:txBody>
                    <a:bodyPr/>
                    <a:lstStyle/>
                    <a:p>
                      <a:pPr>
                        <a:spcAft>
                          <a:spcPts val="0"/>
                        </a:spcAft>
                      </a:pPr>
                      <a:r>
                        <a:rPr lang="en-AU" sz="1200" dirty="0">
                          <a:effectLst/>
                          <a:latin typeface="+mn-lt"/>
                          <a:ea typeface="+mn-ea"/>
                        </a:rPr>
                        <a:t>MPs</a:t>
                      </a:r>
                    </a:p>
                  </a:txBody>
                  <a:tcPr>
                    <a:solidFill>
                      <a:schemeClr val="bg1">
                        <a:lumMod val="95000"/>
                      </a:schemeClr>
                    </a:solidFill>
                  </a:tcPr>
                </a:tc>
                <a:tc>
                  <a:txBody>
                    <a:bodyPr/>
                    <a:lstStyle/>
                    <a:p>
                      <a:pPr>
                        <a:spcAft>
                          <a:spcPts val="0"/>
                        </a:spcAft>
                      </a:pPr>
                      <a:r>
                        <a:rPr lang="en-AU" sz="1200" dirty="0">
                          <a:effectLst/>
                          <a:latin typeface="+mn-lt"/>
                          <a:ea typeface="+mn-ea"/>
                        </a:rPr>
                        <a:t>Ongoing</a:t>
                      </a:r>
                    </a:p>
                  </a:txBody>
                  <a:tcPr>
                    <a:solidFill>
                      <a:schemeClr val="bg1">
                        <a:lumMod val="95000"/>
                      </a:schemeClr>
                    </a:solidFill>
                  </a:tcPr>
                </a:tc>
                <a:extLst>
                  <a:ext uri="{0D108BD9-81ED-4DB2-BD59-A6C34878D82A}">
                    <a16:rowId xmlns:a16="http://schemas.microsoft.com/office/drawing/2014/main" val="1617072242"/>
                  </a:ext>
                </a:extLst>
              </a:tr>
              <a:tr h="431139">
                <a:tc>
                  <a:txBody>
                    <a:bodyPr/>
                    <a:lstStyle/>
                    <a:p>
                      <a:pPr>
                        <a:spcAft>
                          <a:spcPts val="0"/>
                        </a:spcAft>
                      </a:pPr>
                      <a:r>
                        <a:rPr lang="en-AU" sz="1200" dirty="0">
                          <a:effectLst/>
                          <a:latin typeface="+mn-lt"/>
                          <a:ea typeface="+mn-ea"/>
                        </a:rPr>
                        <a:t>10.5</a:t>
                      </a:r>
                    </a:p>
                  </a:txBody>
                  <a:tcPr>
                    <a:solidFill>
                      <a:schemeClr val="tx1">
                        <a:lumMod val="10000"/>
                        <a:lumOff val="90000"/>
                      </a:schemeClr>
                    </a:solidFill>
                  </a:tcPr>
                </a:tc>
                <a:tc>
                  <a:txBody>
                    <a:bodyPr/>
                    <a:lstStyle/>
                    <a:p>
                      <a:pPr>
                        <a:spcAft>
                          <a:spcPts val="0"/>
                        </a:spcAft>
                      </a:pPr>
                      <a:r>
                        <a:rPr lang="en-AU" sz="1200" dirty="0">
                          <a:effectLst/>
                          <a:latin typeface="+mn-lt"/>
                          <a:ea typeface="+mn-ea"/>
                        </a:rPr>
                        <a:t>TFG to confirm the indicative scale and type of impact associated with the fourth character of the meter read type code being updated pre-9 March 2021</a:t>
                      </a:r>
                    </a:p>
                  </a:txBody>
                  <a:tcPr>
                    <a:solidFill>
                      <a:schemeClr val="tx1">
                        <a:lumMod val="10000"/>
                        <a:lumOff val="90000"/>
                      </a:schemeClr>
                    </a:solidFill>
                  </a:tcPr>
                </a:tc>
                <a:tc>
                  <a:txBody>
                    <a:bodyPr/>
                    <a:lstStyle/>
                    <a:p>
                      <a:pPr>
                        <a:spcAft>
                          <a:spcPts val="0"/>
                        </a:spcAft>
                      </a:pPr>
                      <a:r>
                        <a:rPr lang="en-AU" sz="1200" dirty="0">
                          <a:effectLst/>
                          <a:latin typeface="+mn-lt"/>
                          <a:ea typeface="+mn-ea"/>
                        </a:rPr>
                        <a:t>TFG</a:t>
                      </a:r>
                    </a:p>
                  </a:txBody>
                  <a:tcPr>
                    <a:solidFill>
                      <a:schemeClr val="tx1">
                        <a:lumMod val="10000"/>
                        <a:lumOff val="90000"/>
                      </a:schemeClr>
                    </a:solidFill>
                  </a:tcPr>
                </a:tc>
                <a:tc>
                  <a:txBody>
                    <a:bodyPr/>
                    <a:lstStyle/>
                    <a:p>
                      <a:pPr>
                        <a:spcAft>
                          <a:spcPts val="0"/>
                        </a:spcAft>
                      </a:pPr>
                      <a:r>
                        <a:rPr lang="en-AU" sz="1200" dirty="0">
                          <a:effectLst/>
                          <a:latin typeface="+mn-lt"/>
                          <a:ea typeface="+mn-ea"/>
                        </a:rPr>
                        <a:t>15 December</a:t>
                      </a:r>
                    </a:p>
                  </a:txBody>
                  <a:tcPr>
                    <a:solidFill>
                      <a:schemeClr val="tx1">
                        <a:lumMod val="10000"/>
                        <a:lumOff val="90000"/>
                      </a:schemeClr>
                    </a:solidFill>
                  </a:tcPr>
                </a:tc>
                <a:extLst>
                  <a:ext uri="{0D108BD9-81ED-4DB2-BD59-A6C34878D82A}">
                    <a16:rowId xmlns:a16="http://schemas.microsoft.com/office/drawing/2014/main" val="1647776541"/>
                  </a:ext>
                </a:extLst>
              </a:tr>
              <a:tr h="431139">
                <a:tc>
                  <a:txBody>
                    <a:bodyPr/>
                    <a:lstStyle/>
                    <a:p>
                      <a:pPr>
                        <a:spcAft>
                          <a:spcPts val="0"/>
                        </a:spcAft>
                      </a:pPr>
                      <a:r>
                        <a:rPr lang="en-AU" sz="1200" dirty="0">
                          <a:effectLst/>
                          <a:latin typeface="+mn-lt"/>
                          <a:ea typeface="+mn-ea"/>
                        </a:rPr>
                        <a:t>10.6</a:t>
                      </a:r>
                    </a:p>
                  </a:txBody>
                  <a:tcPr>
                    <a:solidFill>
                      <a:schemeClr val="bg1">
                        <a:lumMod val="95000"/>
                      </a:schemeClr>
                    </a:solidFill>
                  </a:tcPr>
                </a:tc>
                <a:tc>
                  <a:txBody>
                    <a:bodyPr/>
                    <a:lstStyle/>
                    <a:p>
                      <a:pPr>
                        <a:spcAft>
                          <a:spcPts val="0"/>
                        </a:spcAft>
                      </a:pPr>
                      <a:r>
                        <a:rPr lang="en-AU" sz="1200" dirty="0">
                          <a:effectLst/>
                          <a:latin typeface="+mn-lt"/>
                          <a:ea typeface="+mn-ea"/>
                        </a:rPr>
                        <a:t>TFG members to advise AEMO of any concerns with the provisioning of additional information, as required, to support key inputs into the industry level CATS CR volume analysis e.g. MDP type 1-3 datastream conversion to register level plans and NCONUML and cross boundary NMI creation plans</a:t>
                      </a:r>
                    </a:p>
                  </a:txBody>
                  <a:tcPr>
                    <a:solidFill>
                      <a:schemeClr val="bg1">
                        <a:lumMod val="95000"/>
                      </a:schemeClr>
                    </a:solidFill>
                  </a:tcPr>
                </a:tc>
                <a:tc>
                  <a:txBody>
                    <a:bodyPr/>
                    <a:lstStyle/>
                    <a:p>
                      <a:pPr>
                        <a:spcAft>
                          <a:spcPts val="0"/>
                        </a:spcAft>
                      </a:pPr>
                      <a:r>
                        <a:rPr lang="en-AU" sz="1200" dirty="0">
                          <a:effectLst/>
                          <a:latin typeface="+mn-lt"/>
                          <a:ea typeface="+mn-ea"/>
                        </a:rPr>
                        <a:t>TFG</a:t>
                      </a:r>
                    </a:p>
                  </a:txBody>
                  <a:tcPr>
                    <a:solidFill>
                      <a:schemeClr val="bg1">
                        <a:lumMod val="95000"/>
                      </a:schemeClr>
                    </a:solidFill>
                  </a:tcPr>
                </a:tc>
                <a:tc>
                  <a:txBody>
                    <a:bodyPr/>
                    <a:lstStyle/>
                    <a:p>
                      <a:pPr>
                        <a:spcAft>
                          <a:spcPts val="0"/>
                        </a:spcAft>
                      </a:pPr>
                      <a:r>
                        <a:rPr lang="en-AU" sz="1200" dirty="0">
                          <a:effectLst/>
                          <a:latin typeface="+mn-lt"/>
                          <a:ea typeface="+mn-ea"/>
                        </a:rPr>
                        <a:t>15 December</a:t>
                      </a:r>
                    </a:p>
                  </a:txBody>
                  <a:tcPr>
                    <a:solidFill>
                      <a:schemeClr val="bg1">
                        <a:lumMod val="95000"/>
                      </a:schemeClr>
                    </a:solidFill>
                  </a:tcPr>
                </a:tc>
                <a:extLst>
                  <a:ext uri="{0D108BD9-81ED-4DB2-BD59-A6C34878D82A}">
                    <a16:rowId xmlns:a16="http://schemas.microsoft.com/office/drawing/2014/main" val="4020248101"/>
                  </a:ext>
                </a:extLst>
              </a:tr>
              <a:tr h="431139">
                <a:tc>
                  <a:txBody>
                    <a:bodyPr/>
                    <a:lstStyle/>
                    <a:p>
                      <a:pPr>
                        <a:spcAft>
                          <a:spcPts val="0"/>
                        </a:spcAft>
                      </a:pPr>
                      <a:r>
                        <a:rPr lang="en-AU" sz="1200" dirty="0">
                          <a:effectLst/>
                          <a:latin typeface="+mn-lt"/>
                          <a:ea typeface="+mn-ea"/>
                        </a:rPr>
                        <a:t>10.7</a:t>
                      </a:r>
                    </a:p>
                  </a:txBody>
                  <a:tcPr>
                    <a:solidFill>
                      <a:schemeClr val="tx1">
                        <a:lumMod val="10000"/>
                        <a:lumOff val="90000"/>
                      </a:schemeClr>
                    </a:solidFill>
                  </a:tcPr>
                </a:tc>
                <a:tc>
                  <a:txBody>
                    <a:bodyPr/>
                    <a:lstStyle/>
                    <a:p>
                      <a:pPr>
                        <a:spcAft>
                          <a:spcPts val="0"/>
                        </a:spcAft>
                      </a:pPr>
                      <a:r>
                        <a:rPr lang="en-AU" sz="1200" dirty="0">
                          <a:effectLst/>
                          <a:latin typeface="+mn-lt"/>
                          <a:ea typeface="+mn-ea"/>
                        </a:rPr>
                        <a:t>TFG to provide their views around the inclusion or exclusion of NCONUML CRs in the AEMO CATS CR volume analysis, noting that if these CRs are excluded then Participants would need to compile their own aggregated view of potential 5MS/GS volumes</a:t>
                      </a:r>
                    </a:p>
                  </a:txBody>
                  <a:tcPr>
                    <a:solidFill>
                      <a:schemeClr val="tx1">
                        <a:lumMod val="10000"/>
                        <a:lumOff val="90000"/>
                      </a:schemeClr>
                    </a:solidFill>
                  </a:tcPr>
                </a:tc>
                <a:tc>
                  <a:txBody>
                    <a:bodyPr/>
                    <a:lstStyle/>
                    <a:p>
                      <a:pPr>
                        <a:spcAft>
                          <a:spcPts val="0"/>
                        </a:spcAft>
                      </a:pPr>
                      <a:r>
                        <a:rPr lang="en-AU" sz="1200" dirty="0">
                          <a:effectLst/>
                          <a:latin typeface="+mn-lt"/>
                          <a:ea typeface="+mn-ea"/>
                        </a:rPr>
                        <a:t>TFG</a:t>
                      </a:r>
                    </a:p>
                  </a:txBody>
                  <a:tcPr>
                    <a:solidFill>
                      <a:schemeClr val="tx1">
                        <a:lumMod val="10000"/>
                        <a:lumOff val="90000"/>
                      </a:schemeClr>
                    </a:solidFill>
                  </a:tcPr>
                </a:tc>
                <a:tc>
                  <a:txBody>
                    <a:bodyPr/>
                    <a:lstStyle/>
                    <a:p>
                      <a:pPr>
                        <a:spcAft>
                          <a:spcPts val="0"/>
                        </a:spcAft>
                      </a:pPr>
                      <a:r>
                        <a:rPr lang="en-AU" sz="1200" dirty="0">
                          <a:effectLst/>
                          <a:latin typeface="+mn-lt"/>
                          <a:ea typeface="+mn-ea"/>
                        </a:rPr>
                        <a:t>15 December</a:t>
                      </a:r>
                    </a:p>
                  </a:txBody>
                  <a:tcPr>
                    <a:solidFill>
                      <a:schemeClr val="tx1">
                        <a:lumMod val="10000"/>
                        <a:lumOff val="90000"/>
                      </a:schemeClr>
                    </a:solidFill>
                  </a:tcPr>
                </a:tc>
                <a:extLst>
                  <a:ext uri="{0D108BD9-81ED-4DB2-BD59-A6C34878D82A}">
                    <a16:rowId xmlns:a16="http://schemas.microsoft.com/office/drawing/2014/main" val="813363890"/>
                  </a:ext>
                </a:extLst>
              </a:tr>
            </a:tbl>
          </a:graphicData>
        </a:graphic>
      </p:graphicFrame>
      <p:sp>
        <p:nvSpPr>
          <p:cNvPr id="4" name="Slide Number Placeholder 3">
            <a:extLst>
              <a:ext uri="{FF2B5EF4-FFF2-40B4-BE49-F238E27FC236}">
                <a16:creationId xmlns:a16="http://schemas.microsoft.com/office/drawing/2014/main" id="{BFF7D05C-CB1E-45B6-A81A-0472A825DCDA}"/>
              </a:ext>
            </a:extLst>
          </p:cNvPr>
          <p:cNvSpPr>
            <a:spLocks noGrp="1"/>
          </p:cNvSpPr>
          <p:nvPr>
            <p:ph type="sldNum" sz="quarter" idx="12"/>
          </p:nvPr>
        </p:nvSpPr>
        <p:spPr/>
        <p:txBody>
          <a:bodyPr/>
          <a:lstStyle/>
          <a:p>
            <a:fld id="{4EC81F68-4976-451A-B2E9-79BCBD2F70CC}" type="slidenum">
              <a:rPr lang="en-AU" smtClean="0"/>
              <a:pPr/>
              <a:t>4</a:t>
            </a:fld>
            <a:endParaRPr lang="en-AU" dirty="0"/>
          </a:p>
        </p:txBody>
      </p:sp>
    </p:spTree>
    <p:extLst>
      <p:ext uri="{BB962C8B-B14F-4D97-AF65-F5344CB8AC3E}">
        <p14:creationId xmlns:p14="http://schemas.microsoft.com/office/powerpoint/2010/main" val="6427716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036FB-68AB-42D2-854F-411C00C1495F}"/>
              </a:ext>
            </a:extLst>
          </p:cNvPr>
          <p:cNvSpPr>
            <a:spLocks noGrp="1"/>
          </p:cNvSpPr>
          <p:nvPr>
            <p:ph type="title"/>
          </p:nvPr>
        </p:nvSpPr>
        <p:spPr>
          <a:xfrm>
            <a:off x="206547" y="150494"/>
            <a:ext cx="7894138" cy="1310695"/>
          </a:xfrm>
        </p:spPr>
        <p:txBody>
          <a:bodyPr anchor="b">
            <a:normAutofit/>
          </a:bodyPr>
          <a:lstStyle/>
          <a:p>
            <a:r>
              <a:rPr lang="en-AU" dirty="0"/>
              <a:t>Next steps &amp; general business</a:t>
            </a:r>
          </a:p>
        </p:txBody>
      </p:sp>
      <p:sp>
        <p:nvSpPr>
          <p:cNvPr id="3" name="Content Placeholder 2">
            <a:extLst>
              <a:ext uri="{FF2B5EF4-FFF2-40B4-BE49-F238E27FC236}">
                <a16:creationId xmlns:a16="http://schemas.microsoft.com/office/drawing/2014/main" id="{D7586C48-3689-47D4-8867-D788646D9250}"/>
              </a:ext>
            </a:extLst>
          </p:cNvPr>
          <p:cNvSpPr>
            <a:spLocks noGrp="1"/>
          </p:cNvSpPr>
          <p:nvPr>
            <p:ph sz="quarter" idx="4"/>
          </p:nvPr>
        </p:nvSpPr>
        <p:spPr>
          <a:xfrm>
            <a:off x="294144" y="1899138"/>
            <a:ext cx="10172994" cy="4923819"/>
          </a:xfrm>
        </p:spPr>
        <p:txBody>
          <a:bodyPr vert="horz" lIns="91440" tIns="45720" rIns="91440" bIns="45720" rtlCol="0" anchor="t">
            <a:normAutofit/>
          </a:bodyPr>
          <a:lstStyle/>
          <a:p>
            <a:pPr marL="200025" indent="-200025"/>
            <a:r>
              <a:rPr lang="en-AU" dirty="0"/>
              <a:t>Participants to consider: </a:t>
            </a:r>
            <a:endParaRPr lang="en-US" dirty="0"/>
          </a:p>
          <a:p>
            <a:pPr marL="601345" lvl="1" indent="-200025"/>
            <a:r>
              <a:rPr lang="en-AU" sz="2100" dirty="0"/>
              <a:t>What additional engagement will be required with other Participants to complete impact assessments and planning</a:t>
            </a:r>
            <a:endParaRPr lang="en-AU" sz="2100" dirty="0">
              <a:cs typeface="Segoe UI Semilight"/>
            </a:endParaRPr>
          </a:p>
          <a:p>
            <a:pPr marL="601345" lvl="1" indent="-200025"/>
            <a:r>
              <a:rPr lang="en-AU" dirty="0"/>
              <a:t>Potential bulk capability requirements</a:t>
            </a:r>
            <a:endParaRPr lang="en-AU" dirty="0">
              <a:cs typeface="Segoe UI Semilight"/>
            </a:endParaRPr>
          </a:p>
          <a:p>
            <a:pPr marL="601345" lvl="1" indent="-200025"/>
            <a:r>
              <a:rPr lang="en-AU" dirty="0"/>
              <a:t>Potential alternative management options</a:t>
            </a:r>
            <a:endParaRPr lang="en-AU" dirty="0">
              <a:cs typeface="Segoe UI Semilight"/>
            </a:endParaRPr>
          </a:p>
          <a:p>
            <a:pPr marL="200025" indent="-200025"/>
            <a:endParaRPr lang="en-AU" dirty="0">
              <a:cs typeface="Segoe UI Semilight"/>
            </a:endParaRPr>
          </a:p>
          <a:p>
            <a:pPr marL="200025" indent="-200025"/>
            <a:r>
              <a:rPr lang="en-AU" sz="2450" dirty="0"/>
              <a:t>Next TFG </a:t>
            </a:r>
            <a:r>
              <a:rPr lang="en-AU" sz="2450" dirty="0">
                <a:ea typeface="+mn-lt"/>
                <a:cs typeface="+mn-lt"/>
              </a:rPr>
              <a:t>(14 Jan 2021)</a:t>
            </a:r>
            <a:r>
              <a:rPr lang="en-AU" sz="2450" dirty="0"/>
              <a:t> agenda items</a:t>
            </a:r>
            <a:endParaRPr lang="en-AU" sz="2450" dirty="0">
              <a:cs typeface="Segoe UI Semilight"/>
            </a:endParaRPr>
          </a:p>
        </p:txBody>
      </p:sp>
      <p:sp>
        <p:nvSpPr>
          <p:cNvPr id="4" name="Slide Number Placeholder 3">
            <a:extLst>
              <a:ext uri="{FF2B5EF4-FFF2-40B4-BE49-F238E27FC236}">
                <a16:creationId xmlns:a16="http://schemas.microsoft.com/office/drawing/2014/main" id="{D4C9155D-941D-47B3-A634-A455B11CAA35}"/>
              </a:ext>
            </a:extLst>
          </p:cNvPr>
          <p:cNvSpPr>
            <a:spLocks noGrp="1"/>
          </p:cNvSpPr>
          <p:nvPr>
            <p:ph type="sldNum" sz="quarter" idx="12"/>
          </p:nvPr>
        </p:nvSpPr>
        <p:spPr>
          <a:xfrm>
            <a:off x="9956751" y="7006699"/>
            <a:ext cx="505220" cy="402483"/>
          </a:xfrm>
        </p:spPr>
        <p:txBody>
          <a:bodyPr anchor="ctr">
            <a:normAutofit/>
          </a:bodyPr>
          <a:lstStyle/>
          <a:p>
            <a:pPr>
              <a:spcAft>
                <a:spcPts val="600"/>
              </a:spcAft>
            </a:pPr>
            <a:fld id="{4EC81F68-4976-451A-B2E9-79BCBD2F70CC}" type="slidenum">
              <a:rPr lang="en-AU" smtClean="0"/>
              <a:pPr>
                <a:spcAft>
                  <a:spcPts val="600"/>
                </a:spcAft>
              </a:pPr>
              <a:t>40</a:t>
            </a:fld>
            <a:endParaRPr lang="en-AU" dirty="0"/>
          </a:p>
        </p:txBody>
      </p:sp>
    </p:spTree>
    <p:extLst>
      <p:ext uri="{BB962C8B-B14F-4D97-AF65-F5344CB8AC3E}">
        <p14:creationId xmlns:p14="http://schemas.microsoft.com/office/powerpoint/2010/main" val="1736492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EF05E-C16D-4ACC-90D8-F65C451C0D6C}"/>
              </a:ext>
            </a:extLst>
          </p:cNvPr>
          <p:cNvSpPr>
            <a:spLocks noGrp="1"/>
          </p:cNvSpPr>
          <p:nvPr>
            <p:ph type="title"/>
          </p:nvPr>
        </p:nvSpPr>
        <p:spPr/>
        <p:txBody>
          <a:bodyPr/>
          <a:lstStyle/>
          <a:p>
            <a:r>
              <a:rPr lang="en-AU" dirty="0"/>
              <a:t>Notes</a:t>
            </a:r>
          </a:p>
        </p:txBody>
      </p:sp>
      <p:sp>
        <p:nvSpPr>
          <p:cNvPr id="3" name="Content Placeholder 2">
            <a:extLst>
              <a:ext uri="{FF2B5EF4-FFF2-40B4-BE49-F238E27FC236}">
                <a16:creationId xmlns:a16="http://schemas.microsoft.com/office/drawing/2014/main" id="{E5817F0F-59F9-489C-9CC9-1D451AEC57F7}"/>
              </a:ext>
            </a:extLst>
          </p:cNvPr>
          <p:cNvSpPr>
            <a:spLocks noGrp="1"/>
          </p:cNvSpPr>
          <p:nvPr>
            <p:ph idx="1"/>
          </p:nvPr>
        </p:nvSpPr>
        <p:spPr/>
        <p:txBody>
          <a:bodyPr vert="horz" lIns="91440" tIns="45720" rIns="91440" bIns="45720" rtlCol="0" anchor="t">
            <a:normAutofit/>
          </a:bodyPr>
          <a:lstStyle/>
          <a:p>
            <a:pPr marL="200025" indent="-200025" fontAlgn="t"/>
            <a:r>
              <a:rPr lang="en-AU" sz="1700" dirty="0"/>
              <a:t>AEMO noted that participants seeking assistance from AEMO regarding support bulk standing data updates should be aware that the lead time is likely more than 6 months and would need to go through the applicable AEMO approval processes. </a:t>
            </a:r>
            <a:endParaRPr lang="en-US"/>
          </a:p>
          <a:p>
            <a:pPr marL="200025" indent="-200025" fontAlgn="t"/>
            <a:r>
              <a:rPr lang="en-AU" sz="1700" b="1" dirty="0">
                <a:solidFill>
                  <a:srgbClr val="C00000"/>
                </a:solidFill>
              </a:rPr>
              <a:t>Action 10.11:</a:t>
            </a:r>
            <a:r>
              <a:rPr lang="en-AU" sz="1700" dirty="0">
                <a:solidFill>
                  <a:srgbClr val="C00000"/>
                </a:solidFill>
              </a:rPr>
              <a:t> </a:t>
            </a:r>
            <a:r>
              <a:rPr lang="en-AU" sz="1700" dirty="0"/>
              <a:t>TFG to advise if any assistance from AEMO is required to support bulk standing data updates re the completion of MTP activities, noting that any requests would need to go through applicable AEMO approval processes and, if approved, subsequent development activities (likely lead-time required - 6mths+) </a:t>
            </a:r>
          </a:p>
          <a:p>
            <a:pPr marL="601345" indent="-200025">
              <a:spcBef>
                <a:spcPts val="438"/>
              </a:spcBef>
            </a:pPr>
            <a:r>
              <a:rPr lang="en-AU" sz="1350" dirty="0">
                <a:solidFill>
                  <a:srgbClr val="FF0000"/>
                </a:solidFill>
                <a:cs typeface="Segoe UI Semilight"/>
              </a:rPr>
              <a:t>TFG Response - </a:t>
            </a:r>
            <a:r>
              <a:rPr lang="en-AU" sz="1350" dirty="0">
                <a:cs typeface="Segoe UI Semilight"/>
              </a:rPr>
              <a:t>All respondents stated that no support was required at this stage to complete 5MS/GS activities.  </a:t>
            </a:r>
            <a:endParaRPr lang="en-AU" sz="1350">
              <a:cs typeface="Segoe UI Semilight"/>
            </a:endParaRPr>
          </a:p>
          <a:p>
            <a:pPr marL="601345" lvl="1" indent="-200025">
              <a:spcBef>
                <a:spcPts val="438"/>
              </a:spcBef>
            </a:pPr>
            <a:r>
              <a:rPr lang="en-AU" sz="1350" dirty="0">
                <a:cs typeface="Segoe UI Semilight"/>
              </a:rPr>
              <a:t>Two respondents did however mention that support may be required to complete MSDR activities e.g. updating of the read type code for all BASIC meters and VICAMI 30min meters before October 2021.  They intend on requesting this support from AEMO via the ERCF.</a:t>
            </a:r>
            <a:endParaRPr lang="en-AU" dirty="0"/>
          </a:p>
          <a:p>
            <a:pPr marL="200025" indent="-200025"/>
            <a:endParaRPr lang="en-AU" sz="1700" dirty="0">
              <a:solidFill>
                <a:srgbClr val="222324"/>
              </a:solidFill>
              <a:cs typeface="Segoe UI Semilight"/>
            </a:endParaRPr>
          </a:p>
          <a:p>
            <a:pPr marL="200025" indent="-200025"/>
            <a:endParaRPr lang="en-AU" sz="1700" dirty="0">
              <a:cs typeface="Segoe UI Semilight"/>
            </a:endParaRPr>
          </a:p>
        </p:txBody>
      </p:sp>
      <p:sp>
        <p:nvSpPr>
          <p:cNvPr id="4" name="Slide Number Placeholder 3">
            <a:extLst>
              <a:ext uri="{FF2B5EF4-FFF2-40B4-BE49-F238E27FC236}">
                <a16:creationId xmlns:a16="http://schemas.microsoft.com/office/drawing/2014/main" id="{F06992F6-8CAE-44B3-8299-2684E92E61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AU" sz="1052" b="0" i="0" u="none" strike="noStrike" kern="1200" cap="none" spc="0" normalizeH="0" baseline="0" noProof="0" dirty="0">
              <a:ln>
                <a:noFill/>
              </a:ln>
              <a:solidFill>
                <a:srgbClr val="222324">
                  <a:tint val="75000"/>
                </a:srgbClr>
              </a:solidFill>
              <a:effectLst/>
              <a:uLnTx/>
              <a:uFillTx/>
              <a:latin typeface="Segoe UI Semilight"/>
              <a:ea typeface="+mn-ea"/>
              <a:cs typeface="+mn-cs"/>
            </a:endParaRPr>
          </a:p>
        </p:txBody>
      </p:sp>
    </p:spTree>
    <p:extLst>
      <p:ext uri="{BB962C8B-B14F-4D97-AF65-F5344CB8AC3E}">
        <p14:creationId xmlns:p14="http://schemas.microsoft.com/office/powerpoint/2010/main" val="26997865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35062" y="921509"/>
            <a:ext cx="9221689" cy="3144614"/>
          </a:xfrm>
        </p:spPr>
        <p:txBody>
          <a:bodyPr/>
          <a:lstStyle/>
          <a:p>
            <a:pPr algn="ctr"/>
            <a:r>
              <a:rPr lang="en-AU" dirty="0">
                <a:latin typeface="Arial" panose="020B0604020202020204" pitchFamily="34" charset="0"/>
                <a:cs typeface="Arial" panose="020B0604020202020204" pitchFamily="34" charset="0"/>
              </a:rPr>
              <a:t>Thank you for your attendance and participation!</a:t>
            </a:r>
          </a:p>
        </p:txBody>
      </p:sp>
      <p:sp>
        <p:nvSpPr>
          <p:cNvPr id="4" name="Slide Number Placeholder 5">
            <a:extLst>
              <a:ext uri="{FF2B5EF4-FFF2-40B4-BE49-F238E27FC236}">
                <a16:creationId xmlns:a16="http://schemas.microsoft.com/office/drawing/2014/main" id="{AF05FD86-41F3-47F6-8D42-A9C87160FC9A}"/>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42772679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1469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397272F-90EF-455C-BADE-618A560304C8}"/>
              </a:ext>
            </a:extLst>
          </p:cNvPr>
          <p:cNvSpPr>
            <a:spLocks noGrp="1"/>
          </p:cNvSpPr>
          <p:nvPr>
            <p:ph type="title"/>
          </p:nvPr>
        </p:nvSpPr>
        <p:spPr>
          <a:xfrm>
            <a:off x="206547" y="150494"/>
            <a:ext cx="8604078" cy="1310695"/>
          </a:xfrm>
        </p:spPr>
        <p:txBody>
          <a:bodyPr>
            <a:normAutofit/>
          </a:bodyPr>
          <a:lstStyle/>
          <a:p>
            <a:r>
              <a:rPr lang="en-AU" sz="3600" dirty="0"/>
              <a:t>Consolidated meeting actions (2/2)</a:t>
            </a:r>
          </a:p>
        </p:txBody>
      </p:sp>
      <p:graphicFrame>
        <p:nvGraphicFramePr>
          <p:cNvPr id="7" name="Content Placeholder 6">
            <a:extLst>
              <a:ext uri="{FF2B5EF4-FFF2-40B4-BE49-F238E27FC236}">
                <a16:creationId xmlns:a16="http://schemas.microsoft.com/office/drawing/2014/main" id="{57599140-4E63-48F7-B35B-61A1E47E0CCD}"/>
              </a:ext>
            </a:extLst>
          </p:cNvPr>
          <p:cNvGraphicFramePr>
            <a:graphicFrameLocks noGrp="1"/>
          </p:cNvGraphicFramePr>
          <p:nvPr>
            <p:ph idx="1"/>
            <p:extLst>
              <p:ext uri="{D42A27DB-BD31-4B8C-83A1-F6EECF244321}">
                <p14:modId xmlns:p14="http://schemas.microsoft.com/office/powerpoint/2010/main" val="393312803"/>
              </p:ext>
            </p:extLst>
          </p:nvPr>
        </p:nvGraphicFramePr>
        <p:xfrm>
          <a:off x="291401" y="1655763"/>
          <a:ext cx="10014650" cy="3407293"/>
        </p:xfrm>
        <a:graphic>
          <a:graphicData uri="http://schemas.openxmlformats.org/drawingml/2006/table">
            <a:tbl>
              <a:tblPr>
                <a:tableStyleId>{073A0DAA-6AF3-43AB-8588-CEC1D06C72B9}</a:tableStyleId>
              </a:tblPr>
              <a:tblGrid>
                <a:gridCol w="939961">
                  <a:extLst>
                    <a:ext uri="{9D8B030D-6E8A-4147-A177-3AD203B41FA5}">
                      <a16:colId xmlns:a16="http://schemas.microsoft.com/office/drawing/2014/main" val="411289004"/>
                    </a:ext>
                  </a:extLst>
                </a:gridCol>
                <a:gridCol w="6232052">
                  <a:extLst>
                    <a:ext uri="{9D8B030D-6E8A-4147-A177-3AD203B41FA5}">
                      <a16:colId xmlns:a16="http://schemas.microsoft.com/office/drawing/2014/main" val="71918296"/>
                    </a:ext>
                  </a:extLst>
                </a:gridCol>
                <a:gridCol w="1515146">
                  <a:extLst>
                    <a:ext uri="{9D8B030D-6E8A-4147-A177-3AD203B41FA5}">
                      <a16:colId xmlns:a16="http://schemas.microsoft.com/office/drawing/2014/main" val="3532150438"/>
                    </a:ext>
                  </a:extLst>
                </a:gridCol>
                <a:gridCol w="1327491">
                  <a:extLst>
                    <a:ext uri="{9D8B030D-6E8A-4147-A177-3AD203B41FA5}">
                      <a16:colId xmlns:a16="http://schemas.microsoft.com/office/drawing/2014/main" val="3916231236"/>
                    </a:ext>
                  </a:extLst>
                </a:gridCol>
              </a:tblGrid>
              <a:tr h="0">
                <a:tc>
                  <a:txBody>
                    <a:bodyPr/>
                    <a:lstStyle/>
                    <a:p>
                      <a:pPr algn="l" fontAlgn="b"/>
                      <a:r>
                        <a:rPr lang="en-AU" sz="1200" b="1" u="none" strike="noStrike" dirty="0">
                          <a:solidFill>
                            <a:schemeClr val="bg1"/>
                          </a:solidFill>
                          <a:effectLst/>
                          <a:latin typeface="Calibri"/>
                          <a:cs typeface="Calibri"/>
                        </a:rPr>
                        <a:t>#</a:t>
                      </a:r>
                      <a:endParaRPr lang="en-AU" sz="1200" b="1" i="0" u="none" strike="noStrike" dirty="0">
                        <a:solidFill>
                          <a:schemeClr val="bg1"/>
                        </a:solidFill>
                        <a:effectLst/>
                        <a:latin typeface="Calibri"/>
                        <a:cs typeface="Calibri"/>
                      </a:endParaRPr>
                    </a:p>
                  </a:txBody>
                  <a:tcPr anchor="ctr">
                    <a:solidFill>
                      <a:schemeClr val="accent2"/>
                    </a:solidFill>
                  </a:tcPr>
                </a:tc>
                <a:tc>
                  <a:txBody>
                    <a:bodyPr/>
                    <a:lstStyle/>
                    <a:p>
                      <a:pPr algn="l" fontAlgn="b"/>
                      <a:r>
                        <a:rPr lang="en-AU" sz="1200" b="1" u="none" strike="noStrike" dirty="0">
                          <a:solidFill>
                            <a:schemeClr val="bg1"/>
                          </a:solidFill>
                          <a:effectLst/>
                          <a:latin typeface="Calibri"/>
                          <a:cs typeface="Calibri"/>
                        </a:rPr>
                        <a:t>Action</a:t>
                      </a:r>
                      <a:endParaRPr lang="en-AU" sz="1200" b="1" i="0" u="none" strike="noStrike" dirty="0">
                        <a:solidFill>
                          <a:schemeClr val="bg1"/>
                        </a:solidFill>
                        <a:effectLst/>
                        <a:latin typeface="Calibri"/>
                        <a:cs typeface="Calibri"/>
                      </a:endParaRPr>
                    </a:p>
                  </a:txBody>
                  <a:tcPr anchor="ctr">
                    <a:solidFill>
                      <a:schemeClr val="accent2"/>
                    </a:solidFill>
                  </a:tcPr>
                </a:tc>
                <a:tc>
                  <a:txBody>
                    <a:bodyPr/>
                    <a:lstStyle/>
                    <a:p>
                      <a:pPr marL="0" algn="l" defTabSz="801929" rtl="0" eaLnBrk="1" fontAlgn="b" latinLnBrk="0" hangingPunct="1"/>
                      <a:r>
                        <a:rPr lang="en-AU" sz="1200" b="1" u="none" strike="noStrike" kern="1200" dirty="0">
                          <a:solidFill>
                            <a:schemeClr val="bg1"/>
                          </a:solidFill>
                          <a:effectLst/>
                          <a:latin typeface="Calibri"/>
                          <a:ea typeface="+mn-ea"/>
                          <a:cs typeface="Calibri"/>
                        </a:rPr>
                        <a:t>Owner</a:t>
                      </a:r>
                    </a:p>
                  </a:txBody>
                  <a:tcPr anchor="ctr">
                    <a:solidFill>
                      <a:schemeClr val="accent2"/>
                    </a:solidFill>
                  </a:tcPr>
                </a:tc>
                <a:tc>
                  <a:txBody>
                    <a:bodyPr/>
                    <a:lstStyle/>
                    <a:p>
                      <a:pPr marL="0" algn="l" defTabSz="801929" rtl="0" eaLnBrk="1" fontAlgn="b" latinLnBrk="0" hangingPunct="1"/>
                      <a:r>
                        <a:rPr lang="en-AU" sz="1200" b="1" u="none" strike="noStrike" kern="1200" dirty="0">
                          <a:solidFill>
                            <a:schemeClr val="bg1"/>
                          </a:solidFill>
                          <a:effectLst/>
                          <a:latin typeface="Calibri"/>
                          <a:ea typeface="+mn-ea"/>
                          <a:cs typeface="Calibri"/>
                        </a:rPr>
                        <a:t>Due Date</a:t>
                      </a:r>
                    </a:p>
                  </a:txBody>
                  <a:tcPr anchor="ctr">
                    <a:solidFill>
                      <a:schemeClr val="accent2"/>
                    </a:solidFill>
                  </a:tcPr>
                </a:tc>
                <a:extLst>
                  <a:ext uri="{0D108BD9-81ED-4DB2-BD59-A6C34878D82A}">
                    <a16:rowId xmlns:a16="http://schemas.microsoft.com/office/drawing/2014/main" val="3305108398"/>
                  </a:ext>
                </a:extLst>
              </a:tr>
              <a:tr h="325945">
                <a:tc>
                  <a:txBody>
                    <a:bodyPr/>
                    <a:lstStyle/>
                    <a:p>
                      <a:pPr>
                        <a:spcAft>
                          <a:spcPts val="0"/>
                        </a:spcAft>
                      </a:pPr>
                      <a:r>
                        <a:rPr lang="en-AU" sz="1200" dirty="0">
                          <a:effectLst/>
                          <a:latin typeface="+mn-lt"/>
                          <a:ea typeface="Calibri" panose="020F0502020204030204" pitchFamily="34" charset="0"/>
                        </a:rPr>
                        <a:t>10.8</a:t>
                      </a:r>
                    </a:p>
                  </a:txBody>
                  <a:tcPr>
                    <a:solidFill>
                      <a:schemeClr val="bg1">
                        <a:lumMod val="95000"/>
                      </a:schemeClr>
                    </a:solidFill>
                  </a:tcPr>
                </a:tc>
                <a:tc>
                  <a:txBody>
                    <a:bodyPr/>
                    <a:lstStyle/>
                    <a:p>
                      <a:pPr>
                        <a:spcAft>
                          <a:spcPts val="0"/>
                        </a:spcAft>
                      </a:pPr>
                      <a:r>
                        <a:rPr lang="en-AU" sz="1200" dirty="0">
                          <a:effectLst/>
                          <a:latin typeface="+mn-lt"/>
                          <a:ea typeface="Calibri" panose="020F0502020204030204" pitchFamily="34" charset="0"/>
                        </a:rPr>
                        <a:t>AEMO to communicate how Participant requests for increases in MSATS daily transaction limits may be best managed and shared with other Industry Participants</a:t>
                      </a:r>
                    </a:p>
                  </a:txBody>
                  <a:tcPr>
                    <a:solidFill>
                      <a:schemeClr val="bg1">
                        <a:lumMod val="95000"/>
                      </a:schemeClr>
                    </a:solidFill>
                  </a:tcPr>
                </a:tc>
                <a:tc>
                  <a:txBody>
                    <a:bodyPr/>
                    <a:lstStyle/>
                    <a:p>
                      <a:pPr>
                        <a:spcAft>
                          <a:spcPts val="0"/>
                        </a:spcAft>
                      </a:pPr>
                      <a:r>
                        <a:rPr lang="en-AU" sz="1200" dirty="0">
                          <a:effectLst/>
                          <a:latin typeface="+mn-lt"/>
                          <a:ea typeface="Calibri" panose="020F0502020204030204" pitchFamily="34" charset="0"/>
                        </a:rPr>
                        <a:t>AEMO</a:t>
                      </a:r>
                    </a:p>
                  </a:txBody>
                  <a:tcPr>
                    <a:solidFill>
                      <a:schemeClr val="bg1">
                        <a:lumMod val="95000"/>
                      </a:schemeClr>
                    </a:solidFill>
                  </a:tcPr>
                </a:tc>
                <a:tc>
                  <a:txBody>
                    <a:bodyPr/>
                    <a:lstStyle/>
                    <a:p>
                      <a:pPr>
                        <a:spcAft>
                          <a:spcPts val="0"/>
                        </a:spcAft>
                      </a:pPr>
                      <a:r>
                        <a:rPr lang="en-AU" sz="1200" dirty="0">
                          <a:effectLst/>
                          <a:latin typeface="+mn-lt"/>
                          <a:ea typeface="Calibri" panose="020F0502020204030204" pitchFamily="34" charset="0"/>
                        </a:rPr>
                        <a:t>15 December</a:t>
                      </a:r>
                    </a:p>
                  </a:txBody>
                  <a:tcPr>
                    <a:solidFill>
                      <a:schemeClr val="bg1">
                        <a:lumMod val="95000"/>
                      </a:schemeClr>
                    </a:solidFill>
                  </a:tcPr>
                </a:tc>
                <a:extLst>
                  <a:ext uri="{0D108BD9-81ED-4DB2-BD59-A6C34878D82A}">
                    <a16:rowId xmlns:a16="http://schemas.microsoft.com/office/drawing/2014/main" val="880604722"/>
                  </a:ext>
                </a:extLst>
              </a:tr>
              <a:tr h="491196">
                <a:tc>
                  <a:txBody>
                    <a:bodyPr/>
                    <a:lstStyle/>
                    <a:p>
                      <a:pPr>
                        <a:spcAft>
                          <a:spcPts val="0"/>
                        </a:spcAft>
                      </a:pPr>
                      <a:r>
                        <a:rPr lang="en-AU" sz="1200" dirty="0">
                          <a:effectLst/>
                          <a:latin typeface="+mn-lt"/>
                          <a:ea typeface="Calibri" panose="020F0502020204030204" pitchFamily="34" charset="0"/>
                        </a:rPr>
                        <a:t>10.9</a:t>
                      </a:r>
                    </a:p>
                  </a:txBody>
                  <a:tcPr>
                    <a:solidFill>
                      <a:schemeClr val="tx1">
                        <a:lumMod val="10000"/>
                        <a:lumOff val="90000"/>
                      </a:schemeClr>
                    </a:solidFill>
                  </a:tcPr>
                </a:tc>
                <a:tc>
                  <a:txBody>
                    <a:bodyPr/>
                    <a:lstStyle/>
                    <a:p>
                      <a:pPr>
                        <a:spcAft>
                          <a:spcPts val="0"/>
                        </a:spcAft>
                      </a:pPr>
                      <a:r>
                        <a:rPr lang="en-AU" sz="1200" dirty="0">
                          <a:effectLst/>
                          <a:latin typeface="+mn-lt"/>
                          <a:ea typeface="Calibri" panose="020F0502020204030204" pitchFamily="34" charset="0"/>
                        </a:rPr>
                        <a:t>MPs and MDPs to confirm if rollout plans provided to AEMO can be shared with the TFG going forward, noting that some Participants have previously labelled as confidential</a:t>
                      </a:r>
                    </a:p>
                  </a:txBody>
                  <a:tcPr>
                    <a:solidFill>
                      <a:schemeClr val="tx1">
                        <a:lumMod val="10000"/>
                        <a:lumOff val="90000"/>
                      </a:schemeClr>
                    </a:solidFill>
                  </a:tcPr>
                </a:tc>
                <a:tc>
                  <a:txBody>
                    <a:bodyPr/>
                    <a:lstStyle/>
                    <a:p>
                      <a:pPr>
                        <a:spcAft>
                          <a:spcPts val="0"/>
                        </a:spcAft>
                      </a:pPr>
                      <a:r>
                        <a:rPr lang="en-AU" sz="1200" dirty="0">
                          <a:effectLst/>
                          <a:latin typeface="+mn-lt"/>
                          <a:ea typeface="Calibri" panose="020F0502020204030204" pitchFamily="34" charset="0"/>
                        </a:rPr>
                        <a:t>MPs and MDPs</a:t>
                      </a:r>
                    </a:p>
                  </a:txBody>
                  <a:tcPr>
                    <a:solidFill>
                      <a:schemeClr val="tx1">
                        <a:lumMod val="10000"/>
                        <a:lumOff val="90000"/>
                      </a:schemeClr>
                    </a:solidFill>
                  </a:tcPr>
                </a:tc>
                <a:tc>
                  <a:txBody>
                    <a:bodyPr/>
                    <a:lstStyle/>
                    <a:p>
                      <a:pPr>
                        <a:spcAft>
                          <a:spcPts val="0"/>
                        </a:spcAft>
                      </a:pPr>
                      <a:r>
                        <a:rPr lang="en-AU" sz="1200" dirty="0">
                          <a:effectLst/>
                          <a:latin typeface="+mn-lt"/>
                          <a:ea typeface="Calibri" panose="020F0502020204030204" pitchFamily="34" charset="0"/>
                        </a:rPr>
                        <a:t>15 December</a:t>
                      </a:r>
                    </a:p>
                  </a:txBody>
                  <a:tcPr>
                    <a:solidFill>
                      <a:schemeClr val="tx1">
                        <a:lumMod val="10000"/>
                        <a:lumOff val="90000"/>
                      </a:schemeClr>
                    </a:solidFill>
                  </a:tcPr>
                </a:tc>
                <a:extLst>
                  <a:ext uri="{0D108BD9-81ED-4DB2-BD59-A6C34878D82A}">
                    <a16:rowId xmlns:a16="http://schemas.microsoft.com/office/drawing/2014/main" val="997679204"/>
                  </a:ext>
                </a:extLst>
              </a:tr>
              <a:tr h="538657">
                <a:tc>
                  <a:txBody>
                    <a:bodyPr/>
                    <a:lstStyle/>
                    <a:p>
                      <a:pPr>
                        <a:spcAft>
                          <a:spcPts val="0"/>
                        </a:spcAft>
                      </a:pPr>
                      <a:r>
                        <a:rPr lang="en-AU" sz="1200" dirty="0">
                          <a:effectLst/>
                          <a:latin typeface="+mn-lt"/>
                          <a:ea typeface="Calibri" panose="020F0502020204030204" pitchFamily="34" charset="0"/>
                        </a:rPr>
                        <a:t>10.10</a:t>
                      </a:r>
                    </a:p>
                  </a:txBody>
                  <a:tcPr>
                    <a:solidFill>
                      <a:schemeClr val="bg1">
                        <a:lumMod val="95000"/>
                      </a:schemeClr>
                    </a:solidFill>
                  </a:tcPr>
                </a:tc>
                <a:tc>
                  <a:txBody>
                    <a:bodyPr/>
                    <a:lstStyle/>
                    <a:p>
                      <a:pPr>
                        <a:spcAft>
                          <a:spcPts val="0"/>
                        </a:spcAft>
                      </a:pPr>
                      <a:r>
                        <a:rPr lang="en-AU" sz="1200" dirty="0">
                          <a:effectLst/>
                          <a:latin typeface="+mn-lt"/>
                          <a:ea typeface="Calibri" panose="020F0502020204030204" pitchFamily="34" charset="0"/>
                        </a:rPr>
                        <a:t>AEMO to publish a new version of the MTP to communicate any recent changes</a:t>
                      </a:r>
                    </a:p>
                  </a:txBody>
                  <a:tcPr>
                    <a:solidFill>
                      <a:schemeClr val="bg1">
                        <a:lumMod val="95000"/>
                      </a:schemeClr>
                    </a:solidFill>
                  </a:tcPr>
                </a:tc>
                <a:tc>
                  <a:txBody>
                    <a:bodyPr/>
                    <a:lstStyle/>
                    <a:p>
                      <a:pPr>
                        <a:spcAft>
                          <a:spcPts val="0"/>
                        </a:spcAft>
                      </a:pPr>
                      <a:r>
                        <a:rPr lang="en-AU" sz="1200" dirty="0">
                          <a:effectLst/>
                          <a:latin typeface="+mn-lt"/>
                          <a:ea typeface="Calibri" panose="020F0502020204030204" pitchFamily="34" charset="0"/>
                        </a:rPr>
                        <a:t>AEMO</a:t>
                      </a:r>
                    </a:p>
                  </a:txBody>
                  <a:tcPr>
                    <a:solidFill>
                      <a:schemeClr val="bg1">
                        <a:lumMod val="95000"/>
                      </a:schemeClr>
                    </a:solidFill>
                  </a:tcPr>
                </a:tc>
                <a:tc>
                  <a:txBody>
                    <a:bodyPr/>
                    <a:lstStyle/>
                    <a:p>
                      <a:pPr>
                        <a:spcAft>
                          <a:spcPts val="0"/>
                        </a:spcAft>
                      </a:pPr>
                      <a:r>
                        <a:rPr lang="en-AU" sz="1200" dirty="0">
                          <a:effectLst/>
                          <a:latin typeface="+mn-lt"/>
                          <a:ea typeface="Calibri" panose="020F0502020204030204" pitchFamily="34" charset="0"/>
                        </a:rPr>
                        <a:t>15 December</a:t>
                      </a:r>
                    </a:p>
                  </a:txBody>
                  <a:tcPr>
                    <a:solidFill>
                      <a:schemeClr val="bg1">
                        <a:lumMod val="95000"/>
                      </a:schemeClr>
                    </a:solidFill>
                  </a:tcPr>
                </a:tc>
                <a:extLst>
                  <a:ext uri="{0D108BD9-81ED-4DB2-BD59-A6C34878D82A}">
                    <a16:rowId xmlns:a16="http://schemas.microsoft.com/office/drawing/2014/main" val="1617072242"/>
                  </a:ext>
                </a:extLst>
              </a:tr>
              <a:tr h="431139">
                <a:tc>
                  <a:txBody>
                    <a:bodyPr/>
                    <a:lstStyle/>
                    <a:p>
                      <a:pPr>
                        <a:spcAft>
                          <a:spcPts val="0"/>
                        </a:spcAft>
                      </a:pPr>
                      <a:r>
                        <a:rPr lang="en-AU" sz="1200" dirty="0">
                          <a:effectLst/>
                          <a:latin typeface="+mn-lt"/>
                          <a:ea typeface="Calibri" panose="020F0502020204030204" pitchFamily="34" charset="0"/>
                        </a:rPr>
                        <a:t>10.11</a:t>
                      </a:r>
                    </a:p>
                  </a:txBody>
                  <a:tcPr>
                    <a:solidFill>
                      <a:schemeClr val="tx1">
                        <a:lumMod val="10000"/>
                        <a:lumOff val="90000"/>
                      </a:schemeClr>
                    </a:solidFill>
                  </a:tcPr>
                </a:tc>
                <a:tc>
                  <a:txBody>
                    <a:bodyPr/>
                    <a:lstStyle/>
                    <a:p>
                      <a:pPr>
                        <a:spcAft>
                          <a:spcPts val="0"/>
                        </a:spcAft>
                      </a:pPr>
                      <a:r>
                        <a:rPr lang="en-AU" sz="1200" dirty="0">
                          <a:effectLst/>
                          <a:latin typeface="+mn-lt"/>
                          <a:ea typeface="Calibri" panose="020F0502020204030204" pitchFamily="34" charset="0"/>
                        </a:rPr>
                        <a:t>TFG to advise if any assistance from AEMO is required to support bulk standing data updates re the completion of MTP activities, noting that any requests would need to go through applicable AEMO approval processes and, if approved, subsequent development activities (likely lead-time required - 6mths+) </a:t>
                      </a:r>
                    </a:p>
                  </a:txBody>
                  <a:tcPr>
                    <a:solidFill>
                      <a:schemeClr val="tx1">
                        <a:lumMod val="10000"/>
                        <a:lumOff val="90000"/>
                      </a:schemeClr>
                    </a:solidFill>
                  </a:tcPr>
                </a:tc>
                <a:tc>
                  <a:txBody>
                    <a:bodyPr/>
                    <a:lstStyle/>
                    <a:p>
                      <a:pPr>
                        <a:spcAft>
                          <a:spcPts val="0"/>
                        </a:spcAft>
                      </a:pPr>
                      <a:r>
                        <a:rPr lang="en-AU" sz="1200" dirty="0">
                          <a:effectLst/>
                          <a:latin typeface="+mn-lt"/>
                          <a:ea typeface="Calibri" panose="020F0502020204030204" pitchFamily="34" charset="0"/>
                        </a:rPr>
                        <a:t>TFG</a:t>
                      </a:r>
                    </a:p>
                  </a:txBody>
                  <a:tcPr>
                    <a:solidFill>
                      <a:schemeClr val="tx1">
                        <a:lumMod val="10000"/>
                        <a:lumOff val="90000"/>
                      </a:schemeClr>
                    </a:solidFill>
                  </a:tcPr>
                </a:tc>
                <a:tc>
                  <a:txBody>
                    <a:bodyPr/>
                    <a:lstStyle/>
                    <a:p>
                      <a:pPr>
                        <a:spcAft>
                          <a:spcPts val="0"/>
                        </a:spcAft>
                      </a:pPr>
                      <a:r>
                        <a:rPr lang="en-AU" sz="1200" dirty="0">
                          <a:effectLst/>
                          <a:latin typeface="+mn-lt"/>
                          <a:ea typeface="Calibri" panose="020F0502020204030204" pitchFamily="34" charset="0"/>
                        </a:rPr>
                        <a:t>15 December</a:t>
                      </a:r>
                    </a:p>
                  </a:txBody>
                  <a:tcPr>
                    <a:solidFill>
                      <a:schemeClr val="tx1">
                        <a:lumMod val="10000"/>
                        <a:lumOff val="90000"/>
                      </a:schemeClr>
                    </a:solidFill>
                  </a:tcPr>
                </a:tc>
                <a:extLst>
                  <a:ext uri="{0D108BD9-81ED-4DB2-BD59-A6C34878D82A}">
                    <a16:rowId xmlns:a16="http://schemas.microsoft.com/office/drawing/2014/main" val="1647776541"/>
                  </a:ext>
                </a:extLst>
              </a:tr>
              <a:tr h="431139">
                <a:tc>
                  <a:txBody>
                    <a:bodyPr/>
                    <a:lstStyle/>
                    <a:p>
                      <a:pPr>
                        <a:spcAft>
                          <a:spcPts val="0"/>
                        </a:spcAft>
                      </a:pPr>
                      <a:r>
                        <a:rPr lang="en-AU" sz="1200" dirty="0">
                          <a:effectLst/>
                          <a:latin typeface="+mn-lt"/>
                          <a:ea typeface="Calibri" panose="020F0502020204030204" pitchFamily="34" charset="0"/>
                        </a:rPr>
                        <a:t>10.12</a:t>
                      </a:r>
                    </a:p>
                  </a:txBody>
                  <a:tcPr>
                    <a:solidFill>
                      <a:schemeClr val="bg1">
                        <a:lumMod val="95000"/>
                      </a:schemeClr>
                    </a:solidFill>
                  </a:tcPr>
                </a:tc>
                <a:tc>
                  <a:txBody>
                    <a:bodyPr/>
                    <a:lstStyle/>
                    <a:p>
                      <a:pPr>
                        <a:spcAft>
                          <a:spcPts val="0"/>
                        </a:spcAft>
                      </a:pPr>
                      <a:r>
                        <a:rPr lang="en-AU" sz="1200" dirty="0">
                          <a:effectLst/>
                          <a:latin typeface="+mn-lt"/>
                          <a:ea typeface="Calibri" panose="020F0502020204030204" pitchFamily="34" charset="0"/>
                        </a:rPr>
                        <a:t>AEMO to include various NMI create/LR update scenarios e.g. to specify how retrospective NMI create transactions should be populated post 1 May 2022 with an effective date pre-1 May 2022, as well as any pre and post cutover activities, in its more detailed GLOPOOL ‘cutover plan’.  This plan is anticipated to be developed late next year (2021).</a:t>
                      </a:r>
                    </a:p>
                  </a:txBody>
                  <a:tcPr>
                    <a:solidFill>
                      <a:schemeClr val="bg1">
                        <a:lumMod val="95000"/>
                      </a:schemeClr>
                    </a:solidFill>
                  </a:tcPr>
                </a:tc>
                <a:tc>
                  <a:txBody>
                    <a:bodyPr/>
                    <a:lstStyle/>
                    <a:p>
                      <a:pPr>
                        <a:spcAft>
                          <a:spcPts val="0"/>
                        </a:spcAft>
                      </a:pPr>
                      <a:r>
                        <a:rPr lang="en-AU" sz="1200" dirty="0">
                          <a:effectLst/>
                          <a:latin typeface="+mn-lt"/>
                          <a:ea typeface="Calibri" panose="020F0502020204030204" pitchFamily="34" charset="0"/>
                        </a:rPr>
                        <a:t>AEMO</a:t>
                      </a:r>
                    </a:p>
                  </a:txBody>
                  <a:tcPr>
                    <a:solidFill>
                      <a:schemeClr val="bg1">
                        <a:lumMod val="95000"/>
                      </a:schemeClr>
                    </a:solidFill>
                  </a:tcPr>
                </a:tc>
                <a:tc>
                  <a:txBody>
                    <a:bodyPr/>
                    <a:lstStyle/>
                    <a:p>
                      <a:pPr>
                        <a:spcAft>
                          <a:spcPts val="0"/>
                        </a:spcAft>
                      </a:pPr>
                      <a:r>
                        <a:rPr lang="en-AU" sz="1200" dirty="0">
                          <a:effectLst/>
                          <a:latin typeface="+mn-lt"/>
                          <a:ea typeface="Calibri" panose="020F0502020204030204" pitchFamily="34" charset="0"/>
                        </a:rPr>
                        <a:t>Late 2021</a:t>
                      </a:r>
                    </a:p>
                  </a:txBody>
                  <a:tcPr>
                    <a:solidFill>
                      <a:schemeClr val="bg1">
                        <a:lumMod val="95000"/>
                      </a:schemeClr>
                    </a:solidFill>
                  </a:tcPr>
                </a:tc>
                <a:extLst>
                  <a:ext uri="{0D108BD9-81ED-4DB2-BD59-A6C34878D82A}">
                    <a16:rowId xmlns:a16="http://schemas.microsoft.com/office/drawing/2014/main" val="4020248101"/>
                  </a:ext>
                </a:extLst>
              </a:tr>
            </a:tbl>
          </a:graphicData>
        </a:graphic>
      </p:graphicFrame>
      <p:sp>
        <p:nvSpPr>
          <p:cNvPr id="4" name="Slide Number Placeholder 3">
            <a:extLst>
              <a:ext uri="{FF2B5EF4-FFF2-40B4-BE49-F238E27FC236}">
                <a16:creationId xmlns:a16="http://schemas.microsoft.com/office/drawing/2014/main" id="{BFF7D05C-CB1E-45B6-A81A-0472A825DCDA}"/>
              </a:ext>
            </a:extLst>
          </p:cNvPr>
          <p:cNvSpPr>
            <a:spLocks noGrp="1"/>
          </p:cNvSpPr>
          <p:nvPr>
            <p:ph type="sldNum" sz="quarter" idx="12"/>
          </p:nvPr>
        </p:nvSpPr>
        <p:spPr/>
        <p:txBody>
          <a:bodyPr/>
          <a:lstStyle/>
          <a:p>
            <a:fld id="{4EC81F68-4976-451A-B2E9-79BCBD2F70CC}" type="slidenum">
              <a:rPr lang="en-AU" smtClean="0"/>
              <a:pPr/>
              <a:t>5</a:t>
            </a:fld>
            <a:endParaRPr lang="en-AU" dirty="0"/>
          </a:p>
        </p:txBody>
      </p:sp>
    </p:spTree>
    <p:extLst>
      <p:ext uri="{BB962C8B-B14F-4D97-AF65-F5344CB8AC3E}">
        <p14:creationId xmlns:p14="http://schemas.microsoft.com/office/powerpoint/2010/main" val="4229894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EF9ADDA-3947-4016-B401-DCA1314010EE}"/>
              </a:ext>
            </a:extLst>
          </p:cNvPr>
          <p:cNvSpPr>
            <a:spLocks noGrp="1"/>
          </p:cNvSpPr>
          <p:nvPr>
            <p:ph type="title"/>
          </p:nvPr>
        </p:nvSpPr>
        <p:spPr/>
        <p:txBody>
          <a:bodyPr/>
          <a:lstStyle/>
          <a:p>
            <a:r>
              <a:rPr lang="en-AU" dirty="0"/>
              <a:t>Attendees (1/3)</a:t>
            </a:r>
          </a:p>
        </p:txBody>
      </p:sp>
      <p:graphicFrame>
        <p:nvGraphicFramePr>
          <p:cNvPr id="7" name="Table 7">
            <a:extLst>
              <a:ext uri="{FF2B5EF4-FFF2-40B4-BE49-F238E27FC236}">
                <a16:creationId xmlns:a16="http://schemas.microsoft.com/office/drawing/2014/main" id="{D81DFA7F-55CA-4820-A1C1-AB001CEBD0D7}"/>
              </a:ext>
            </a:extLst>
          </p:cNvPr>
          <p:cNvGraphicFramePr>
            <a:graphicFrameLocks noGrp="1"/>
          </p:cNvGraphicFramePr>
          <p:nvPr>
            <p:ph idx="1"/>
            <p:extLst>
              <p:ext uri="{D42A27DB-BD31-4B8C-83A1-F6EECF244321}">
                <p14:modId xmlns:p14="http://schemas.microsoft.com/office/powerpoint/2010/main" val="3916488564"/>
              </p:ext>
            </p:extLst>
          </p:nvPr>
        </p:nvGraphicFramePr>
        <p:xfrm>
          <a:off x="218282" y="1660706"/>
          <a:ext cx="10255248" cy="5046955"/>
        </p:xfrm>
        <a:graphic>
          <a:graphicData uri="http://schemas.openxmlformats.org/drawingml/2006/table">
            <a:tbl>
              <a:tblPr firstRow="1" bandRow="1">
                <a:tableStyleId>{21E4AEA4-8DFA-4A89-87EB-49C32662AFE0}</a:tableStyleId>
              </a:tblPr>
              <a:tblGrid>
                <a:gridCol w="2563812">
                  <a:extLst>
                    <a:ext uri="{9D8B030D-6E8A-4147-A177-3AD203B41FA5}">
                      <a16:colId xmlns:a16="http://schemas.microsoft.com/office/drawing/2014/main" val="783040704"/>
                    </a:ext>
                  </a:extLst>
                </a:gridCol>
                <a:gridCol w="2563812">
                  <a:extLst>
                    <a:ext uri="{9D8B030D-6E8A-4147-A177-3AD203B41FA5}">
                      <a16:colId xmlns:a16="http://schemas.microsoft.com/office/drawing/2014/main" val="3101439050"/>
                    </a:ext>
                  </a:extLst>
                </a:gridCol>
                <a:gridCol w="2563812">
                  <a:extLst>
                    <a:ext uri="{9D8B030D-6E8A-4147-A177-3AD203B41FA5}">
                      <a16:colId xmlns:a16="http://schemas.microsoft.com/office/drawing/2014/main" val="4114493478"/>
                    </a:ext>
                  </a:extLst>
                </a:gridCol>
                <a:gridCol w="2563812">
                  <a:extLst>
                    <a:ext uri="{9D8B030D-6E8A-4147-A177-3AD203B41FA5}">
                      <a16:colId xmlns:a16="http://schemas.microsoft.com/office/drawing/2014/main" val="1565120986"/>
                    </a:ext>
                  </a:extLst>
                </a:gridCol>
              </a:tblGrid>
              <a:tr h="327031">
                <a:tc>
                  <a:txBody>
                    <a:bodyPr/>
                    <a:lstStyle/>
                    <a:p>
                      <a:r>
                        <a:rPr lang="en-AU" dirty="0"/>
                        <a:t>Organisation</a:t>
                      </a:r>
                    </a:p>
                  </a:txBody>
                  <a:tcPr/>
                </a:tc>
                <a:tc>
                  <a:txBody>
                    <a:bodyPr/>
                    <a:lstStyle/>
                    <a:p>
                      <a:r>
                        <a:rPr lang="en-AU" dirty="0"/>
                        <a:t>Attendee</a:t>
                      </a:r>
                    </a:p>
                  </a:txBody>
                  <a:tcPr/>
                </a:tc>
                <a:tc>
                  <a:txBody>
                    <a:bodyPr/>
                    <a:lstStyle/>
                    <a:p>
                      <a:r>
                        <a:rPr lang="en-AU" dirty="0"/>
                        <a:t>Organisation</a:t>
                      </a:r>
                    </a:p>
                  </a:txBody>
                  <a:tcPr/>
                </a:tc>
                <a:tc>
                  <a:txBody>
                    <a:bodyPr/>
                    <a:lstStyle/>
                    <a:p>
                      <a:r>
                        <a:rPr lang="en-AU" dirty="0"/>
                        <a:t>Attendee</a:t>
                      </a:r>
                    </a:p>
                  </a:txBody>
                  <a:tcPr/>
                </a:tc>
                <a:extLst>
                  <a:ext uri="{0D108BD9-81ED-4DB2-BD59-A6C34878D82A}">
                    <a16:rowId xmlns:a16="http://schemas.microsoft.com/office/drawing/2014/main" val="2512608229"/>
                  </a:ext>
                </a:extLst>
              </a:tr>
              <a:tr h="336775">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AEMO (Chair)</a:t>
                      </a:r>
                      <a:endPar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Greg Minney</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Snowy Hydro</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Audrey Follett</a:t>
                      </a:r>
                    </a:p>
                  </a:txBody>
                  <a:tcPr marL="68580" marR="68580" marT="0" marB="0" anchor="b"/>
                </a:tc>
                <a:extLst>
                  <a:ext uri="{0D108BD9-81ED-4DB2-BD59-A6C34878D82A}">
                    <a16:rowId xmlns:a16="http://schemas.microsoft.com/office/drawing/2014/main" val="3345647027"/>
                  </a:ext>
                </a:extLst>
              </a:tr>
              <a:tr h="336775">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AEMO</a:t>
                      </a:r>
                      <a:endPar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Anne-Marie McCague</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ERM Power</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Ben Johnson</a:t>
                      </a:r>
                    </a:p>
                  </a:txBody>
                  <a:tcPr marL="68580" marR="68580" marT="0" marB="0" anchor="b"/>
                </a:tc>
                <a:extLst>
                  <a:ext uri="{0D108BD9-81ED-4DB2-BD59-A6C34878D82A}">
                    <a16:rowId xmlns:a16="http://schemas.microsoft.com/office/drawing/2014/main" val="4180488963"/>
                  </a:ext>
                </a:extLst>
              </a:tr>
              <a:tr h="336775">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AEMO</a:t>
                      </a:r>
                      <a:endPar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Austin Tan</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AGL</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Chris Leffler</a:t>
                      </a:r>
                    </a:p>
                  </a:txBody>
                  <a:tcPr marL="68580" marR="68580" marT="0" marB="0" anchor="b"/>
                </a:tc>
                <a:extLst>
                  <a:ext uri="{0D108BD9-81ED-4DB2-BD59-A6C34878D82A}">
                    <a16:rowId xmlns:a16="http://schemas.microsoft.com/office/drawing/2014/main" val="1718503501"/>
                  </a:ext>
                </a:extLst>
              </a:tr>
              <a:tr h="336775">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AEMO</a:t>
                      </a:r>
                      <a:endPar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Blaine Miner</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Stanwell</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Chris Riley</a:t>
                      </a:r>
                    </a:p>
                  </a:txBody>
                  <a:tcPr marL="68580" marR="68580" marT="0" marB="0" anchor="b"/>
                </a:tc>
                <a:extLst>
                  <a:ext uri="{0D108BD9-81ED-4DB2-BD59-A6C34878D82A}">
                    <a16:rowId xmlns:a16="http://schemas.microsoft.com/office/drawing/2014/main" val="2761511846"/>
                  </a:ext>
                </a:extLst>
              </a:tr>
              <a:tr h="336775">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AEMO</a:t>
                      </a:r>
                      <a:endPar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David Ripper</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Red and Lumo Energy</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Christophe Bechia</a:t>
                      </a:r>
                    </a:p>
                  </a:txBody>
                  <a:tcPr marL="68580" marR="68580" marT="0" marB="0" anchor="b"/>
                </a:tc>
                <a:extLst>
                  <a:ext uri="{0D108BD9-81ED-4DB2-BD59-A6C34878D82A}">
                    <a16:rowId xmlns:a16="http://schemas.microsoft.com/office/drawing/2014/main" val="256849988"/>
                  </a:ext>
                </a:extLst>
              </a:tr>
              <a:tr h="336775">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AEMO</a:t>
                      </a:r>
                      <a:endPar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Jim Agelopoulos</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AusNet Services</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Con Michailides</a:t>
                      </a:r>
                    </a:p>
                  </a:txBody>
                  <a:tcPr marL="68580" marR="68580" marT="0" marB="0" anchor="b"/>
                </a:tc>
                <a:extLst>
                  <a:ext uri="{0D108BD9-81ED-4DB2-BD59-A6C34878D82A}">
                    <a16:rowId xmlns:a16="http://schemas.microsoft.com/office/drawing/2014/main" val="2172838007"/>
                  </a:ext>
                </a:extLst>
              </a:tr>
              <a:tr h="336775">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AEMO</a:t>
                      </a:r>
                      <a:endPar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Paul Lyttle</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Aurora Energy</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Craig Eadie</a:t>
                      </a:r>
                    </a:p>
                  </a:txBody>
                  <a:tcPr marL="68580" marR="68580" marT="0" marB="0" anchor="b"/>
                </a:tc>
                <a:extLst>
                  <a:ext uri="{0D108BD9-81ED-4DB2-BD59-A6C34878D82A}">
                    <a16:rowId xmlns:a16="http://schemas.microsoft.com/office/drawing/2014/main" val="2084928117"/>
                  </a:ext>
                </a:extLst>
              </a:tr>
              <a:tr h="336775">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AEMO</a:t>
                      </a:r>
                      <a:endPar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Tui Grant</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Meridian</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Dan Hillier</a:t>
                      </a:r>
                    </a:p>
                  </a:txBody>
                  <a:tcPr marL="68580" marR="68580" marT="0" marB="0" anchor="b"/>
                </a:tc>
                <a:extLst>
                  <a:ext uri="{0D108BD9-81ED-4DB2-BD59-A6C34878D82A}">
                    <a16:rowId xmlns:a16="http://schemas.microsoft.com/office/drawing/2014/main" val="2240327984"/>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Transgrid</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Adam Hoare</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David Rundell</a:t>
                      </a:r>
                    </a:p>
                  </a:txBody>
                  <a:tcPr marL="68580" marR="68580" marT="0" marB="0" anchor="b"/>
                </a:tc>
                <a:extLst>
                  <a:ext uri="{0D108BD9-81ED-4DB2-BD59-A6C34878D82A}">
                    <a16:rowId xmlns:a16="http://schemas.microsoft.com/office/drawing/2014/main" val="2350519584"/>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Stanwell</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Adam Neilson</a:t>
                      </a:r>
                    </a:p>
                  </a:txBody>
                  <a:tcPr marL="68580" marR="68580" marT="0" marB="0" anchor="b"/>
                </a:tc>
                <a:tc>
                  <a:txBody>
                    <a:bodyPr/>
                    <a:lstStyle/>
                    <a:p>
                      <a:pPr algn="l"/>
                      <a:r>
                        <a:rPr lang="en-AU" sz="1100" kern="1200" dirty="0">
                          <a:solidFill>
                            <a:schemeClr val="dk1"/>
                          </a:solidFill>
                          <a:effectLst/>
                          <a:latin typeface="Calibri" panose="020F0502020204030204" pitchFamily="34" charset="0"/>
                          <a:cs typeface="Times New Roman" panose="02020603050405020304" pitchFamily="18" charset="0"/>
                        </a:rPr>
                        <a:t>SA Power Networks</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David Woods</a:t>
                      </a:r>
                    </a:p>
                  </a:txBody>
                  <a:tcPr marL="68580" marR="68580" marT="0" marB="0" anchor="b"/>
                </a:tc>
                <a:extLst>
                  <a:ext uri="{0D108BD9-81ED-4DB2-BD59-A6C34878D82A}">
                    <a16:rowId xmlns:a16="http://schemas.microsoft.com/office/drawing/2014/main" val="1196323221"/>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TasNetworks</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Adrian Honey</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Endeavour Energy</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Dino Ou</a:t>
                      </a:r>
                    </a:p>
                  </a:txBody>
                  <a:tcPr marL="68580" marR="68580" marT="0" marB="0" anchor="b"/>
                </a:tc>
                <a:extLst>
                  <a:ext uri="{0D108BD9-81ED-4DB2-BD59-A6C34878D82A}">
                    <a16:rowId xmlns:a16="http://schemas.microsoft.com/office/drawing/2014/main" val="4011281432"/>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ENGIE</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Andrew Lenga</a:t>
                      </a:r>
                    </a:p>
                  </a:txBody>
                  <a:tcPr marL="68580" marR="68580" marT="0" marB="0" anchor="b"/>
                </a:tc>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Stanwell</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Elizabeth Keogh</a:t>
                      </a:r>
                    </a:p>
                  </a:txBody>
                  <a:tcPr marL="68580" marR="68580" marT="0" marB="0" anchor="b"/>
                </a:tc>
                <a:extLst>
                  <a:ext uri="{0D108BD9-81ED-4DB2-BD59-A6C34878D82A}">
                    <a16:rowId xmlns:a16="http://schemas.microsoft.com/office/drawing/2014/main" val="715678867"/>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SA Water</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SA Water</a:t>
                      </a:r>
                    </a:p>
                  </a:txBody>
                  <a:tcPr marL="68580" marR="68580" marT="0" marB="0" anchor="b"/>
                </a:tc>
                <a:tc>
                  <a:txBody>
                    <a:bodyPr/>
                    <a:lstStyle/>
                    <a:p>
                      <a:pPr algn="l"/>
                      <a:r>
                        <a:rPr lang="en-AU" sz="1100" kern="1200" dirty="0">
                          <a:solidFill>
                            <a:schemeClr val="dk1"/>
                          </a:solidFill>
                          <a:effectLst/>
                          <a:latin typeface="Calibri" panose="020F0502020204030204" pitchFamily="34" charset="0"/>
                          <a:cs typeface="Times New Roman" panose="02020603050405020304" pitchFamily="18" charset="0"/>
                        </a:rPr>
                        <a:t>-</a:t>
                      </a:r>
                    </a:p>
                  </a:txBody>
                  <a:tcPr marL="68580" marR="68580" marT="0" marB="0" anchor="b"/>
                </a:tc>
                <a:tc>
                  <a:txBody>
                    <a:bodyPr/>
                    <a:lstStyle/>
                    <a:p>
                      <a:pPr marL="0" marR="0" lvl="0" indent="0" algn="l" defTabSz="801929" rtl="0" eaLnBrk="1" fontAlgn="auto" latinLnBrk="0" hangingPunct="1">
                        <a:lnSpc>
                          <a:spcPct val="107000"/>
                        </a:lnSpc>
                        <a:spcBef>
                          <a:spcPts val="0"/>
                        </a:spcBef>
                        <a:spcAft>
                          <a:spcPts val="800"/>
                        </a:spcAft>
                        <a:buClrTx/>
                        <a:buSzTx/>
                        <a:buFontTx/>
                        <a:buNone/>
                        <a:tabLst/>
                        <a:defRPr/>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Evelyn Loveband</a:t>
                      </a:r>
                    </a:p>
                  </a:txBody>
                  <a:tcPr marL="68580" marR="68580" marT="0" marB="0" anchor="b"/>
                </a:tc>
                <a:extLst>
                  <a:ext uri="{0D108BD9-81ED-4DB2-BD59-A6C34878D82A}">
                    <a16:rowId xmlns:a16="http://schemas.microsoft.com/office/drawing/2014/main" val="2938863015"/>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CitiPower and Powercor</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CitiPower and Powercor</a:t>
                      </a:r>
                    </a:p>
                  </a:txBody>
                  <a:tcPr marL="68580" marR="68580" marT="0" marB="0" anchor="b"/>
                </a:tc>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CitiPower and Powercor</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Greg Szot</a:t>
                      </a:r>
                    </a:p>
                  </a:txBody>
                  <a:tcPr marL="68580" marR="68580" marT="0" marB="0" anchor="b"/>
                </a:tc>
                <a:extLst>
                  <a:ext uri="{0D108BD9-81ED-4DB2-BD59-A6C34878D82A}">
                    <a16:rowId xmlns:a16="http://schemas.microsoft.com/office/drawing/2014/main" val="419275369"/>
                  </a:ext>
                </a:extLst>
              </a:tr>
            </a:tbl>
          </a:graphicData>
        </a:graphic>
      </p:graphicFrame>
      <p:sp>
        <p:nvSpPr>
          <p:cNvPr id="3" name="Slide Number Placeholder 2">
            <a:extLst>
              <a:ext uri="{FF2B5EF4-FFF2-40B4-BE49-F238E27FC236}">
                <a16:creationId xmlns:a16="http://schemas.microsoft.com/office/drawing/2014/main" id="{DC173846-53CE-46BA-912C-29CF4A58BE23}"/>
              </a:ext>
            </a:extLst>
          </p:cNvPr>
          <p:cNvSpPr>
            <a:spLocks noGrp="1"/>
          </p:cNvSpPr>
          <p:nvPr>
            <p:ph type="sldNum" sz="quarter" idx="12"/>
          </p:nvPr>
        </p:nvSpPr>
        <p:spPr/>
        <p:txBody>
          <a:bodyPr/>
          <a:lstStyle/>
          <a:p>
            <a:fld id="{4EC81F68-4976-451A-B2E9-79BCBD2F70CC}" type="slidenum">
              <a:rPr lang="en-AU" smtClean="0"/>
              <a:t>6</a:t>
            </a:fld>
            <a:endParaRPr lang="en-AU" dirty="0"/>
          </a:p>
        </p:txBody>
      </p:sp>
    </p:spTree>
    <p:extLst>
      <p:ext uri="{BB962C8B-B14F-4D97-AF65-F5344CB8AC3E}">
        <p14:creationId xmlns:p14="http://schemas.microsoft.com/office/powerpoint/2010/main" val="1634161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EF9ADDA-3947-4016-B401-DCA1314010EE}"/>
              </a:ext>
            </a:extLst>
          </p:cNvPr>
          <p:cNvSpPr>
            <a:spLocks noGrp="1"/>
          </p:cNvSpPr>
          <p:nvPr>
            <p:ph type="title"/>
          </p:nvPr>
        </p:nvSpPr>
        <p:spPr/>
        <p:txBody>
          <a:bodyPr/>
          <a:lstStyle/>
          <a:p>
            <a:r>
              <a:rPr lang="en-AU" dirty="0"/>
              <a:t>Attendees (2/3)</a:t>
            </a:r>
          </a:p>
        </p:txBody>
      </p:sp>
      <p:graphicFrame>
        <p:nvGraphicFramePr>
          <p:cNvPr id="7" name="Table 7">
            <a:extLst>
              <a:ext uri="{FF2B5EF4-FFF2-40B4-BE49-F238E27FC236}">
                <a16:creationId xmlns:a16="http://schemas.microsoft.com/office/drawing/2014/main" id="{D81DFA7F-55CA-4820-A1C1-AB001CEBD0D7}"/>
              </a:ext>
            </a:extLst>
          </p:cNvPr>
          <p:cNvGraphicFramePr>
            <a:graphicFrameLocks noGrp="1"/>
          </p:cNvGraphicFramePr>
          <p:nvPr>
            <p:ph idx="1"/>
            <p:extLst>
              <p:ext uri="{D42A27DB-BD31-4B8C-83A1-F6EECF244321}">
                <p14:modId xmlns:p14="http://schemas.microsoft.com/office/powerpoint/2010/main" val="2802956177"/>
              </p:ext>
            </p:extLst>
          </p:nvPr>
        </p:nvGraphicFramePr>
        <p:xfrm>
          <a:off x="218282" y="1660706"/>
          <a:ext cx="10255248" cy="5046955"/>
        </p:xfrm>
        <a:graphic>
          <a:graphicData uri="http://schemas.openxmlformats.org/drawingml/2006/table">
            <a:tbl>
              <a:tblPr firstRow="1" bandRow="1">
                <a:tableStyleId>{21E4AEA4-8DFA-4A89-87EB-49C32662AFE0}</a:tableStyleId>
              </a:tblPr>
              <a:tblGrid>
                <a:gridCol w="2563812">
                  <a:extLst>
                    <a:ext uri="{9D8B030D-6E8A-4147-A177-3AD203B41FA5}">
                      <a16:colId xmlns:a16="http://schemas.microsoft.com/office/drawing/2014/main" val="783040704"/>
                    </a:ext>
                  </a:extLst>
                </a:gridCol>
                <a:gridCol w="2563812">
                  <a:extLst>
                    <a:ext uri="{9D8B030D-6E8A-4147-A177-3AD203B41FA5}">
                      <a16:colId xmlns:a16="http://schemas.microsoft.com/office/drawing/2014/main" val="3101439050"/>
                    </a:ext>
                  </a:extLst>
                </a:gridCol>
                <a:gridCol w="2563812">
                  <a:extLst>
                    <a:ext uri="{9D8B030D-6E8A-4147-A177-3AD203B41FA5}">
                      <a16:colId xmlns:a16="http://schemas.microsoft.com/office/drawing/2014/main" val="4114493478"/>
                    </a:ext>
                  </a:extLst>
                </a:gridCol>
                <a:gridCol w="2563812">
                  <a:extLst>
                    <a:ext uri="{9D8B030D-6E8A-4147-A177-3AD203B41FA5}">
                      <a16:colId xmlns:a16="http://schemas.microsoft.com/office/drawing/2014/main" val="1565120986"/>
                    </a:ext>
                  </a:extLst>
                </a:gridCol>
              </a:tblGrid>
              <a:tr h="327031">
                <a:tc>
                  <a:txBody>
                    <a:bodyPr/>
                    <a:lstStyle/>
                    <a:p>
                      <a:r>
                        <a:rPr lang="en-AU" dirty="0"/>
                        <a:t>Organisation</a:t>
                      </a:r>
                    </a:p>
                  </a:txBody>
                  <a:tcPr/>
                </a:tc>
                <a:tc>
                  <a:txBody>
                    <a:bodyPr/>
                    <a:lstStyle/>
                    <a:p>
                      <a:r>
                        <a:rPr lang="en-AU" dirty="0"/>
                        <a:t>Attendee</a:t>
                      </a:r>
                    </a:p>
                  </a:txBody>
                  <a:tcPr/>
                </a:tc>
                <a:tc>
                  <a:txBody>
                    <a:bodyPr/>
                    <a:lstStyle/>
                    <a:p>
                      <a:r>
                        <a:rPr lang="en-AU" dirty="0"/>
                        <a:t>Organisation</a:t>
                      </a:r>
                    </a:p>
                  </a:txBody>
                  <a:tcPr/>
                </a:tc>
                <a:tc>
                  <a:txBody>
                    <a:bodyPr/>
                    <a:lstStyle/>
                    <a:p>
                      <a:r>
                        <a:rPr lang="en-AU" dirty="0"/>
                        <a:t>Attendee</a:t>
                      </a:r>
                    </a:p>
                  </a:txBody>
                  <a:tcPr/>
                </a:tc>
                <a:extLst>
                  <a:ext uri="{0D108BD9-81ED-4DB2-BD59-A6C34878D82A}">
                    <a16:rowId xmlns:a16="http://schemas.microsoft.com/office/drawing/2014/main" val="2512608229"/>
                  </a:ext>
                </a:extLst>
              </a:tr>
              <a:tr h="336775">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Ergon Retail</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Ingrid Farah</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Red and Lumo Energy</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Mark Reid</a:t>
                      </a:r>
                    </a:p>
                  </a:txBody>
                  <a:tcPr marL="68580" marR="68580" marT="0" marB="0" anchor="b"/>
                </a:tc>
                <a:extLst>
                  <a:ext uri="{0D108BD9-81ED-4DB2-BD59-A6C34878D82A}">
                    <a16:rowId xmlns:a16="http://schemas.microsoft.com/office/drawing/2014/main" val="3345647027"/>
                  </a:ext>
                </a:extLst>
              </a:tr>
              <a:tr h="336775">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Origin Energy</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Mario Iogha</a:t>
                      </a:r>
                    </a:p>
                  </a:txBody>
                  <a:tcPr marL="68580" marR="68580" marT="0" marB="0" anchor="b"/>
                </a:tc>
                <a:tc>
                  <a:txBody>
                    <a:bodyPr/>
                    <a:lstStyle/>
                    <a:p>
                      <a:pPr algn="l">
                        <a:lnSpc>
                          <a:spcPct val="107000"/>
                        </a:lnSpc>
                        <a:spcAft>
                          <a:spcPts val="800"/>
                        </a:spcAft>
                      </a:pPr>
                      <a:r>
                        <a:rPr lang="en-AU" sz="1100" kern="1200">
                          <a:solidFill>
                            <a:schemeClr val="dk1"/>
                          </a:solidFill>
                          <a:effectLst/>
                          <a:latin typeface="Calibri"/>
                          <a:ea typeface="Calibri" panose="020F0502020204030204" pitchFamily="34" charset="0"/>
                          <a:cs typeface="Times New Roman"/>
                        </a:rPr>
                        <a:t>Energy Queensland</a:t>
                      </a:r>
                      <a:endParaRPr lang="en-AU" sz="1100" kern="1200" dirty="0">
                        <a:solidFill>
                          <a:schemeClr val="dk1"/>
                        </a:solidFill>
                        <a:effectLst/>
                        <a:latin typeface="Calibri"/>
                        <a:ea typeface="Calibri" panose="020F0502020204030204" pitchFamily="34" charset="0"/>
                        <a:cs typeface="Times New Roman" panose="02020603050405020304" pitchFamily="18" charset="0"/>
                      </a:endParaRP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Martin Andonovski</a:t>
                      </a:r>
                    </a:p>
                  </a:txBody>
                  <a:tcPr marL="68580" marR="68580" marT="0" marB="0" anchor="b"/>
                </a:tc>
                <a:extLst>
                  <a:ext uri="{0D108BD9-81ED-4DB2-BD59-A6C34878D82A}">
                    <a16:rowId xmlns:a16="http://schemas.microsoft.com/office/drawing/2014/main" val="4180488963"/>
                  </a:ext>
                </a:extLst>
              </a:tr>
              <a:tr h="336775">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Evo Energy</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Jeff Roberts</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Meenal Srivastava</a:t>
                      </a:r>
                    </a:p>
                  </a:txBody>
                  <a:tcPr marL="68580" marR="68580" marT="0" marB="0" anchor="b"/>
                </a:tc>
                <a:extLst>
                  <a:ext uri="{0D108BD9-81ED-4DB2-BD59-A6C34878D82A}">
                    <a16:rowId xmlns:a16="http://schemas.microsoft.com/office/drawing/2014/main" val="1718503501"/>
                  </a:ext>
                </a:extLst>
              </a:tr>
              <a:tr h="336775">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Evoenergy</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Joe Milazzo</a:t>
                      </a:r>
                    </a:p>
                  </a:txBody>
                  <a:tcPr marL="68580" marR="68580" marT="0" marB="0" anchor="b"/>
                </a:tc>
                <a:tc>
                  <a:txBody>
                    <a:bodyPr/>
                    <a:lstStyle/>
                    <a:p>
                      <a:pPr marL="0" marR="0" lvl="0" indent="0" algn="l" defTabSz="801929" rtl="0" eaLnBrk="1" fontAlgn="auto" latinLnBrk="0" hangingPunct="1">
                        <a:lnSpc>
                          <a:spcPct val="107000"/>
                        </a:lnSpc>
                        <a:spcBef>
                          <a:spcPts val="0"/>
                        </a:spcBef>
                        <a:spcAft>
                          <a:spcPts val="800"/>
                        </a:spcAft>
                        <a:buClrTx/>
                        <a:buSzTx/>
                        <a:buFontTx/>
                        <a:buNone/>
                        <a:tabLst/>
                        <a:defRPr/>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Red and Lumo Energy</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Nick Gustafsson</a:t>
                      </a:r>
                    </a:p>
                  </a:txBody>
                  <a:tcPr marL="68580" marR="68580" marT="0" marB="0" anchor="b"/>
                </a:tc>
                <a:extLst>
                  <a:ext uri="{0D108BD9-81ED-4DB2-BD59-A6C34878D82A}">
                    <a16:rowId xmlns:a16="http://schemas.microsoft.com/office/drawing/2014/main" val="2761511846"/>
                  </a:ext>
                </a:extLst>
              </a:tr>
              <a:tr h="336775">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Energy Australia</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Jon Ham</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Energy Queensland</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Nicole Bright</a:t>
                      </a:r>
                    </a:p>
                  </a:txBody>
                  <a:tcPr marL="68580" marR="68580" marT="0" marB="0" anchor="b"/>
                </a:tc>
                <a:extLst>
                  <a:ext uri="{0D108BD9-81ED-4DB2-BD59-A6C34878D82A}">
                    <a16:rowId xmlns:a16="http://schemas.microsoft.com/office/drawing/2014/main" val="256849988"/>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Jemena</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Joseph Lyttleton</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Mondo</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Neville Lewis</a:t>
                      </a:r>
                    </a:p>
                  </a:txBody>
                  <a:tcPr marL="68580" marR="68580" marT="0" marB="0" anchor="b"/>
                </a:tc>
                <a:extLst>
                  <a:ext uri="{0D108BD9-81ED-4DB2-BD59-A6C34878D82A}">
                    <a16:rowId xmlns:a16="http://schemas.microsoft.com/office/drawing/2014/main" val="2172838007"/>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Jemena</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Judith Caball</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Stanwell</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Owen Self</a:t>
                      </a:r>
                    </a:p>
                  </a:txBody>
                  <a:tcPr marL="68580" marR="68580" marT="0" marB="0" anchor="b"/>
                </a:tc>
                <a:extLst>
                  <a:ext uri="{0D108BD9-81ED-4DB2-BD59-A6C34878D82A}">
                    <a16:rowId xmlns:a16="http://schemas.microsoft.com/office/drawing/2014/main" val="2084928117"/>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Powerlink</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Karel Mallinson</a:t>
                      </a:r>
                      <a:endParaRPr lang="en-AU" sz="1100" kern="1200" dirty="0">
                        <a:solidFill>
                          <a:schemeClr val="dk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r>
                        <a:rPr lang="en-AU" sz="1100" kern="1200" dirty="0">
                          <a:solidFill>
                            <a:schemeClr val="dk1"/>
                          </a:solidFill>
                          <a:effectLst/>
                          <a:latin typeface="Calibri" panose="020F0502020204030204" pitchFamily="34" charset="0"/>
                          <a:cs typeface="Times New Roman" panose="02020603050405020304" pitchFamily="18" charset="0"/>
                        </a:rPr>
                        <a:t>Intergen</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Panharith No</a:t>
                      </a:r>
                    </a:p>
                  </a:txBody>
                  <a:tcPr marL="68580" marR="68580" marT="0" marB="0" anchor="b"/>
                </a:tc>
                <a:extLst>
                  <a:ext uri="{0D108BD9-81ED-4DB2-BD59-A6C34878D82A}">
                    <a16:rowId xmlns:a16="http://schemas.microsoft.com/office/drawing/2014/main" val="2240327984"/>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Alinta Energy</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Keshava Subbarao</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Vector</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Paul Greenwood</a:t>
                      </a:r>
                    </a:p>
                  </a:txBody>
                  <a:tcPr marL="68580" marR="68580" marT="0" marB="0" anchor="b"/>
                </a:tc>
                <a:extLst>
                  <a:ext uri="{0D108BD9-81ED-4DB2-BD59-A6C34878D82A}">
                    <a16:rowId xmlns:a16="http://schemas.microsoft.com/office/drawing/2014/main" val="2350519584"/>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Aurora Energy</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Kevin Boutchard</a:t>
                      </a:r>
                    </a:p>
                  </a:txBody>
                  <a:tcPr marL="68580" marR="68580" marT="0" marB="0" anchor="b"/>
                </a:tc>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Peter Hayman</a:t>
                      </a:r>
                    </a:p>
                  </a:txBody>
                  <a:tcPr marL="68580" marR="68580" marT="0" marB="0" anchor="b"/>
                </a:tc>
                <a:extLst>
                  <a:ext uri="{0D108BD9-81ED-4DB2-BD59-A6C34878D82A}">
                    <a16:rowId xmlns:a16="http://schemas.microsoft.com/office/drawing/2014/main" val="1196323221"/>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PLUS ES</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Linda Blackenbury</a:t>
                      </a:r>
                    </a:p>
                  </a:txBody>
                  <a:tcPr marL="68580" marR="68580" marT="0" marB="0" anchor="b"/>
                </a:tc>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Jemena</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Rajiv Balasubramanian</a:t>
                      </a:r>
                    </a:p>
                  </a:txBody>
                  <a:tcPr marL="68580" marR="68580" marT="0" marB="0" anchor="b"/>
                </a:tc>
                <a:extLst>
                  <a:ext uri="{0D108BD9-81ED-4DB2-BD59-A6C34878D82A}">
                    <a16:rowId xmlns:a16="http://schemas.microsoft.com/office/drawing/2014/main" val="4011281432"/>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Mac Leung</a:t>
                      </a:r>
                    </a:p>
                  </a:txBody>
                  <a:tcPr marL="68580" marR="68580" marT="0" marB="0" anchor="b"/>
                </a:tc>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Electranet</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Ramesh Khadka</a:t>
                      </a:r>
                    </a:p>
                  </a:txBody>
                  <a:tcPr marL="68580" marR="68580" marT="0" marB="0" anchor="b"/>
                </a:tc>
                <a:extLst>
                  <a:ext uri="{0D108BD9-81ED-4DB2-BD59-A6C34878D82A}">
                    <a16:rowId xmlns:a16="http://schemas.microsoft.com/office/drawing/2014/main" val="715678867"/>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Manoj Parameswaran</a:t>
                      </a:r>
                    </a:p>
                  </a:txBody>
                  <a:tcPr marL="68580" marR="68580" marT="0" marB="0" anchor="b"/>
                </a:tc>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Jemena</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Rob Wilson</a:t>
                      </a:r>
                    </a:p>
                  </a:txBody>
                  <a:tcPr marL="68580" marR="68580" marT="0" marB="0" anchor="b"/>
                </a:tc>
                <a:extLst>
                  <a:ext uri="{0D108BD9-81ED-4DB2-BD59-A6C34878D82A}">
                    <a16:rowId xmlns:a16="http://schemas.microsoft.com/office/drawing/2014/main" val="2938863015"/>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CitiPower and Powercor</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Mark Pilkington</a:t>
                      </a:r>
                    </a:p>
                  </a:txBody>
                  <a:tcPr marL="68580" marR="68580" marT="0" marB="0" anchor="b"/>
                </a:tc>
                <a:tc>
                  <a:txBody>
                    <a:bodyPr/>
                    <a:lstStyle/>
                    <a:p>
                      <a:pPr marL="0" marR="0" lvl="0" indent="0" algn="l" defTabSz="801929" rtl="0" eaLnBrk="1" fontAlgn="auto" latinLnBrk="0" hangingPunct="1">
                        <a:lnSpc>
                          <a:spcPct val="107000"/>
                        </a:lnSpc>
                        <a:spcBef>
                          <a:spcPts val="0"/>
                        </a:spcBef>
                        <a:spcAft>
                          <a:spcPts val="0"/>
                        </a:spcAft>
                        <a:buClrTx/>
                        <a:buSzTx/>
                        <a:buFontTx/>
                        <a:buNone/>
                        <a:tabLst/>
                        <a:defRPr/>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Electranet</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Ron Dittman</a:t>
                      </a:r>
                    </a:p>
                  </a:txBody>
                  <a:tcPr marL="68580" marR="68580" marT="0" marB="0" anchor="b"/>
                </a:tc>
                <a:extLst>
                  <a:ext uri="{0D108BD9-81ED-4DB2-BD59-A6C34878D82A}">
                    <a16:rowId xmlns:a16="http://schemas.microsoft.com/office/drawing/2014/main" val="419275369"/>
                  </a:ext>
                </a:extLst>
              </a:tr>
            </a:tbl>
          </a:graphicData>
        </a:graphic>
      </p:graphicFrame>
      <p:sp>
        <p:nvSpPr>
          <p:cNvPr id="3" name="Slide Number Placeholder 2">
            <a:extLst>
              <a:ext uri="{FF2B5EF4-FFF2-40B4-BE49-F238E27FC236}">
                <a16:creationId xmlns:a16="http://schemas.microsoft.com/office/drawing/2014/main" id="{DC173846-53CE-46BA-912C-29CF4A58BE23}"/>
              </a:ext>
            </a:extLst>
          </p:cNvPr>
          <p:cNvSpPr>
            <a:spLocks noGrp="1"/>
          </p:cNvSpPr>
          <p:nvPr>
            <p:ph type="sldNum" sz="quarter" idx="12"/>
          </p:nvPr>
        </p:nvSpPr>
        <p:spPr/>
        <p:txBody>
          <a:bodyPr/>
          <a:lstStyle/>
          <a:p>
            <a:fld id="{4EC81F68-4976-451A-B2E9-79BCBD2F70CC}" type="slidenum">
              <a:rPr lang="en-AU" smtClean="0"/>
              <a:t>7</a:t>
            </a:fld>
            <a:endParaRPr lang="en-AU" dirty="0"/>
          </a:p>
        </p:txBody>
      </p:sp>
    </p:spTree>
    <p:extLst>
      <p:ext uri="{BB962C8B-B14F-4D97-AF65-F5344CB8AC3E}">
        <p14:creationId xmlns:p14="http://schemas.microsoft.com/office/powerpoint/2010/main" val="3756023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EF9ADDA-3947-4016-B401-DCA1314010EE}"/>
              </a:ext>
            </a:extLst>
          </p:cNvPr>
          <p:cNvSpPr>
            <a:spLocks noGrp="1"/>
          </p:cNvSpPr>
          <p:nvPr>
            <p:ph type="title"/>
          </p:nvPr>
        </p:nvSpPr>
        <p:spPr/>
        <p:txBody>
          <a:bodyPr/>
          <a:lstStyle/>
          <a:p>
            <a:r>
              <a:rPr lang="en-AU" dirty="0"/>
              <a:t>Attendees (3/3)</a:t>
            </a:r>
          </a:p>
        </p:txBody>
      </p:sp>
      <p:graphicFrame>
        <p:nvGraphicFramePr>
          <p:cNvPr id="7" name="Table 7">
            <a:extLst>
              <a:ext uri="{FF2B5EF4-FFF2-40B4-BE49-F238E27FC236}">
                <a16:creationId xmlns:a16="http://schemas.microsoft.com/office/drawing/2014/main" id="{D81DFA7F-55CA-4820-A1C1-AB001CEBD0D7}"/>
              </a:ext>
            </a:extLst>
          </p:cNvPr>
          <p:cNvGraphicFramePr>
            <a:graphicFrameLocks noGrp="1"/>
          </p:cNvGraphicFramePr>
          <p:nvPr>
            <p:ph idx="1"/>
            <p:extLst>
              <p:ext uri="{D42A27DB-BD31-4B8C-83A1-F6EECF244321}">
                <p14:modId xmlns:p14="http://schemas.microsoft.com/office/powerpoint/2010/main" val="2656689876"/>
              </p:ext>
            </p:extLst>
          </p:nvPr>
        </p:nvGraphicFramePr>
        <p:xfrm>
          <a:off x="218282" y="1660706"/>
          <a:ext cx="10255248" cy="2352755"/>
        </p:xfrm>
        <a:graphic>
          <a:graphicData uri="http://schemas.openxmlformats.org/drawingml/2006/table">
            <a:tbl>
              <a:tblPr firstRow="1" bandRow="1">
                <a:tableStyleId>{21E4AEA4-8DFA-4A89-87EB-49C32662AFE0}</a:tableStyleId>
              </a:tblPr>
              <a:tblGrid>
                <a:gridCol w="2563812">
                  <a:extLst>
                    <a:ext uri="{9D8B030D-6E8A-4147-A177-3AD203B41FA5}">
                      <a16:colId xmlns:a16="http://schemas.microsoft.com/office/drawing/2014/main" val="783040704"/>
                    </a:ext>
                  </a:extLst>
                </a:gridCol>
                <a:gridCol w="2563812">
                  <a:extLst>
                    <a:ext uri="{9D8B030D-6E8A-4147-A177-3AD203B41FA5}">
                      <a16:colId xmlns:a16="http://schemas.microsoft.com/office/drawing/2014/main" val="3101439050"/>
                    </a:ext>
                  </a:extLst>
                </a:gridCol>
                <a:gridCol w="2563812">
                  <a:extLst>
                    <a:ext uri="{9D8B030D-6E8A-4147-A177-3AD203B41FA5}">
                      <a16:colId xmlns:a16="http://schemas.microsoft.com/office/drawing/2014/main" val="4114493478"/>
                    </a:ext>
                  </a:extLst>
                </a:gridCol>
                <a:gridCol w="2563812">
                  <a:extLst>
                    <a:ext uri="{9D8B030D-6E8A-4147-A177-3AD203B41FA5}">
                      <a16:colId xmlns:a16="http://schemas.microsoft.com/office/drawing/2014/main" val="1565120986"/>
                    </a:ext>
                  </a:extLst>
                </a:gridCol>
              </a:tblGrid>
              <a:tr h="327031">
                <a:tc>
                  <a:txBody>
                    <a:bodyPr/>
                    <a:lstStyle/>
                    <a:p>
                      <a:r>
                        <a:rPr lang="en-AU" dirty="0"/>
                        <a:t>Organisation</a:t>
                      </a:r>
                    </a:p>
                  </a:txBody>
                  <a:tcPr/>
                </a:tc>
                <a:tc>
                  <a:txBody>
                    <a:bodyPr/>
                    <a:lstStyle/>
                    <a:p>
                      <a:r>
                        <a:rPr lang="en-AU" dirty="0"/>
                        <a:t>Attendee</a:t>
                      </a:r>
                    </a:p>
                  </a:txBody>
                  <a:tcPr/>
                </a:tc>
                <a:tc>
                  <a:txBody>
                    <a:bodyPr/>
                    <a:lstStyle/>
                    <a:p>
                      <a:r>
                        <a:rPr lang="en-AU" dirty="0"/>
                        <a:t>Organisation</a:t>
                      </a:r>
                    </a:p>
                  </a:txBody>
                  <a:tcPr/>
                </a:tc>
                <a:tc>
                  <a:txBody>
                    <a:bodyPr/>
                    <a:lstStyle/>
                    <a:p>
                      <a:r>
                        <a:rPr lang="en-AU" dirty="0"/>
                        <a:t>Attendee</a:t>
                      </a:r>
                    </a:p>
                  </a:txBody>
                  <a:tcPr/>
                </a:tc>
                <a:extLst>
                  <a:ext uri="{0D108BD9-81ED-4DB2-BD59-A6C34878D82A}">
                    <a16:rowId xmlns:a16="http://schemas.microsoft.com/office/drawing/2014/main" val="2512608229"/>
                  </a:ext>
                </a:extLst>
              </a:tr>
              <a:tr h="336775">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Stanwell</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Rossi Mangano</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Jemena</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Tejas Vadera</a:t>
                      </a:r>
                    </a:p>
                  </a:txBody>
                  <a:tcPr marL="68580" marR="68580" marT="0" marB="0" anchor="b"/>
                </a:tc>
                <a:extLst>
                  <a:ext uri="{0D108BD9-81ED-4DB2-BD59-A6C34878D82A}">
                    <a16:rowId xmlns:a16="http://schemas.microsoft.com/office/drawing/2014/main" val="3345647027"/>
                  </a:ext>
                </a:extLst>
              </a:tr>
              <a:tr h="336775">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Rupal Jain</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Infigen Energy</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Victor Sanchez</a:t>
                      </a:r>
                    </a:p>
                  </a:txBody>
                  <a:tcPr marL="68580" marR="68580" marT="0" marB="0" anchor="b"/>
                </a:tc>
                <a:extLst>
                  <a:ext uri="{0D108BD9-81ED-4DB2-BD59-A6C34878D82A}">
                    <a16:rowId xmlns:a16="http://schemas.microsoft.com/office/drawing/2014/main" val="4180488963"/>
                  </a:ext>
                </a:extLst>
              </a:tr>
              <a:tr h="336775">
                <a:tc>
                  <a:txBody>
                    <a:bodyPr/>
                    <a:lstStyle/>
                    <a:p>
                      <a:pPr algn="l">
                        <a:lnSpc>
                          <a:spcPct val="107000"/>
                        </a:lnSpc>
                        <a:spcAft>
                          <a:spcPts val="0"/>
                        </a:spcAft>
                      </a:pPr>
                      <a:r>
                        <a:rPr lang="en-AU" sz="1100" kern="1200">
                          <a:solidFill>
                            <a:schemeClr val="dk1"/>
                          </a:solidFill>
                          <a:effectLst/>
                          <a:latin typeface="Calibri"/>
                          <a:ea typeface="Calibri" panose="020F0502020204030204" pitchFamily="34" charset="0"/>
                          <a:cs typeface="Times New Roman"/>
                        </a:rPr>
                        <a:t>Energy Queensland</a:t>
                      </a:r>
                      <a:endParaRPr lang="en-AU" sz="1100" kern="1200" dirty="0">
                        <a:solidFill>
                          <a:schemeClr val="dk1"/>
                        </a:solidFill>
                        <a:effectLst/>
                        <a:latin typeface="Calibri"/>
                        <a:ea typeface="Calibri" panose="020F0502020204030204" pitchFamily="34" charset="0"/>
                        <a:cs typeface="Times New Roman"/>
                      </a:endParaRP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Steve Blair</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IntelliHUB</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Warren Van Wyk</a:t>
                      </a:r>
                    </a:p>
                  </a:txBody>
                  <a:tcPr marL="68580" marR="68580" marT="0" marB="0" anchor="b"/>
                </a:tc>
                <a:extLst>
                  <a:ext uri="{0D108BD9-81ED-4DB2-BD59-A6C34878D82A}">
                    <a16:rowId xmlns:a16="http://schemas.microsoft.com/office/drawing/2014/main" val="1718503501"/>
                  </a:ext>
                </a:extLst>
              </a:tr>
              <a:tr h="336775">
                <a:tc>
                  <a:txBody>
                    <a:bodyPr/>
                    <a:lstStyle/>
                    <a:p>
                      <a:pPr algn="l">
                        <a:lnSpc>
                          <a:spcPct val="107000"/>
                        </a:lnSpc>
                        <a:spcAft>
                          <a:spcPts val="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Energex</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Steve Smith</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Ausgrid</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Wayne Turner</a:t>
                      </a:r>
                    </a:p>
                  </a:txBody>
                  <a:tcPr marL="68580" marR="68580" marT="0" marB="0" anchor="b"/>
                </a:tc>
                <a:extLst>
                  <a:ext uri="{0D108BD9-81ED-4DB2-BD59-A6C34878D82A}">
                    <a16:rowId xmlns:a16="http://schemas.microsoft.com/office/drawing/2014/main" val="2761511846"/>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Essential Energy</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Tim Lloyd</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United Energy</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Wilmund Foong</a:t>
                      </a:r>
                    </a:p>
                  </a:txBody>
                  <a:tcPr marL="68580" marR="68580" marT="0" marB="0" anchor="b"/>
                </a:tc>
                <a:extLst>
                  <a:ext uri="{0D108BD9-81ED-4DB2-BD59-A6C34878D82A}">
                    <a16:rowId xmlns:a16="http://schemas.microsoft.com/office/drawing/2014/main" val="256849988"/>
                  </a:ext>
                </a:extLst>
              </a:tr>
              <a:tr h="336775">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CitiPower and Powercor</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Trent Smith</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b"/>
                </a:tc>
                <a:tc>
                  <a:txBody>
                    <a:bodyPr/>
                    <a:lstStyle/>
                    <a:p>
                      <a:pPr algn="l">
                        <a:lnSpc>
                          <a:spcPct val="107000"/>
                        </a:lnSpc>
                        <a:spcAft>
                          <a:spcPts val="800"/>
                        </a:spcAft>
                      </a:pPr>
                      <a:r>
                        <a:rPr lang="en-AU" sz="110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b"/>
                </a:tc>
                <a:extLst>
                  <a:ext uri="{0D108BD9-81ED-4DB2-BD59-A6C34878D82A}">
                    <a16:rowId xmlns:a16="http://schemas.microsoft.com/office/drawing/2014/main" val="2172838007"/>
                  </a:ext>
                </a:extLst>
              </a:tr>
            </a:tbl>
          </a:graphicData>
        </a:graphic>
      </p:graphicFrame>
      <p:sp>
        <p:nvSpPr>
          <p:cNvPr id="3" name="Slide Number Placeholder 2">
            <a:extLst>
              <a:ext uri="{FF2B5EF4-FFF2-40B4-BE49-F238E27FC236}">
                <a16:creationId xmlns:a16="http://schemas.microsoft.com/office/drawing/2014/main" id="{DC173846-53CE-46BA-912C-29CF4A58BE23}"/>
              </a:ext>
            </a:extLst>
          </p:cNvPr>
          <p:cNvSpPr>
            <a:spLocks noGrp="1"/>
          </p:cNvSpPr>
          <p:nvPr>
            <p:ph type="sldNum" sz="quarter" idx="12"/>
          </p:nvPr>
        </p:nvSpPr>
        <p:spPr/>
        <p:txBody>
          <a:bodyPr/>
          <a:lstStyle/>
          <a:p>
            <a:fld id="{4EC81F68-4976-451A-B2E9-79BCBD2F70CC}" type="slidenum">
              <a:rPr lang="en-AU" smtClean="0"/>
              <a:t>8</a:t>
            </a:fld>
            <a:endParaRPr lang="en-AU" dirty="0"/>
          </a:p>
        </p:txBody>
      </p:sp>
    </p:spTree>
    <p:extLst>
      <p:ext uri="{BB962C8B-B14F-4D97-AF65-F5344CB8AC3E}">
        <p14:creationId xmlns:p14="http://schemas.microsoft.com/office/powerpoint/2010/main" val="1965800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76A63-BA8D-4C83-9E59-B6E90A026618}"/>
              </a:ext>
            </a:extLst>
          </p:cNvPr>
          <p:cNvSpPr>
            <a:spLocks noGrp="1"/>
          </p:cNvSpPr>
          <p:nvPr>
            <p:ph type="title"/>
          </p:nvPr>
        </p:nvSpPr>
        <p:spPr/>
        <p:txBody>
          <a:bodyPr/>
          <a:lstStyle/>
          <a:p>
            <a:r>
              <a:rPr lang="fr-FR" dirty="0"/>
              <a:t>MTP CATS transaction volume management </a:t>
            </a:r>
          </a:p>
        </p:txBody>
      </p:sp>
      <p:sp>
        <p:nvSpPr>
          <p:cNvPr id="3" name="Text Placeholder 2">
            <a:extLst>
              <a:ext uri="{FF2B5EF4-FFF2-40B4-BE49-F238E27FC236}">
                <a16:creationId xmlns:a16="http://schemas.microsoft.com/office/drawing/2014/main" id="{5D9F9F8A-7B3B-4CFD-AD51-F4ACC0AD73A4}"/>
              </a:ext>
            </a:extLst>
          </p:cNvPr>
          <p:cNvSpPr>
            <a:spLocks noGrp="1"/>
          </p:cNvSpPr>
          <p:nvPr>
            <p:ph type="body" idx="1"/>
          </p:nvPr>
        </p:nvSpPr>
        <p:spPr/>
        <p:txBody>
          <a:bodyPr/>
          <a:lstStyle/>
          <a:p>
            <a:r>
              <a:rPr lang="en-AU" dirty="0"/>
              <a:t>Blaine Miner/Paul Lyttle</a:t>
            </a:r>
          </a:p>
        </p:txBody>
      </p:sp>
      <p:sp>
        <p:nvSpPr>
          <p:cNvPr id="4" name="Slide Number Placeholder 3">
            <a:extLst>
              <a:ext uri="{FF2B5EF4-FFF2-40B4-BE49-F238E27FC236}">
                <a16:creationId xmlns:a16="http://schemas.microsoft.com/office/drawing/2014/main" id="{5886942E-5AEC-44B3-8F61-D2530F45260F}"/>
              </a:ext>
            </a:extLst>
          </p:cNvPr>
          <p:cNvSpPr>
            <a:spLocks noGrp="1"/>
          </p:cNvSpPr>
          <p:nvPr>
            <p:ph type="sldNum" sz="quarter" idx="12"/>
          </p:nvPr>
        </p:nvSpPr>
        <p:spPr/>
        <p:txBody>
          <a:bodyPr/>
          <a:lstStyle/>
          <a:p>
            <a:fld id="{4EC81F68-4976-451A-B2E9-79BCBD2F70CC}" type="slidenum">
              <a:rPr lang="en-AU" smtClean="0"/>
              <a:pPr/>
              <a:t>9</a:t>
            </a:fld>
            <a:endParaRPr lang="en-AU" dirty="0"/>
          </a:p>
        </p:txBody>
      </p:sp>
    </p:spTree>
    <p:extLst>
      <p:ext uri="{BB962C8B-B14F-4D97-AF65-F5344CB8AC3E}">
        <p14:creationId xmlns:p14="http://schemas.microsoft.com/office/powerpoint/2010/main" val="3167653521"/>
      </p:ext>
    </p:extLst>
  </p:cSld>
  <p:clrMapOvr>
    <a:masterClrMapping/>
  </p:clrMapOvr>
</p:sld>
</file>

<file path=ppt/theme/theme1.xml><?xml version="1.0" encoding="utf-8"?>
<a:theme xmlns:a="http://schemas.openxmlformats.org/drawingml/2006/main" name="AEMO 2018 A4 landscap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AEMO TW Segoe">
      <a:majorFont>
        <a:latin typeface="Century Gothic"/>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EMO 2018 A4 landscape" id="{22A54129-71AA-4D41-B9F4-2AC7F2F42010}" vid="{06A90869-5A30-4725-8A1A-F8FF7B8EB7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0E2964DDED0EC4A8D459028649F1056" ma:contentTypeVersion="13" ma:contentTypeDescription="Create a new document." ma:contentTypeScope="" ma:versionID="ee8aba6cab5b99e025c02aced6e13774">
  <xsd:schema xmlns:xsd="http://www.w3.org/2001/XMLSchema" xmlns:xs="http://www.w3.org/2001/XMLSchema" xmlns:p="http://schemas.microsoft.com/office/2006/metadata/properties" xmlns:ns2="99eba8f5-7fec-4c00-afe1-f2f2944c28a7" xmlns:ns3="ff08f022-2cdc-49e5-914c-f7e666dadb4c" targetNamespace="http://schemas.microsoft.com/office/2006/metadata/properties" ma:root="true" ma:fieldsID="a272ee55274d59add8dca59113327f00" ns2:_="" ns3:_="">
    <xsd:import namespace="99eba8f5-7fec-4c00-afe1-f2f2944c28a7"/>
    <xsd:import namespace="ff08f022-2cdc-49e5-914c-f7e666dadb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ba8f5-7fec-4c00-afe1-f2f2944c28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f08f022-2cdc-49e5-914c-f7e666dadb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ate xmlns="99eba8f5-7fec-4c00-afe1-f2f2944c28a7" xsi:nil="true"/>
  </documentManagement>
</p:properties>
</file>

<file path=customXml/itemProps1.xml><?xml version="1.0" encoding="utf-8"?>
<ds:datastoreItem xmlns:ds="http://schemas.openxmlformats.org/officeDocument/2006/customXml" ds:itemID="{2DC9CFB4-326B-4456-8819-8C43F9CE49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eba8f5-7fec-4c00-afe1-f2f2944c28a7"/>
    <ds:schemaRef ds:uri="ff08f022-2cdc-49e5-914c-f7e666dadb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E403FD8-9B32-4D52-AE9D-8F35D29AF3DB}">
  <ds:schemaRefs>
    <ds:schemaRef ds:uri="http://schemas.microsoft.com/sharepoint/v3/contenttype/forms"/>
  </ds:schemaRefs>
</ds:datastoreItem>
</file>

<file path=customXml/itemProps3.xml><?xml version="1.0" encoding="utf-8"?>
<ds:datastoreItem xmlns:ds="http://schemas.openxmlformats.org/officeDocument/2006/customXml" ds:itemID="{5D8FDC2A-7B43-4B2F-889D-ACA4642F1F92}">
  <ds:schemaRefs>
    <ds:schemaRef ds:uri="http://purl.org/dc/elements/1.1/"/>
    <ds:schemaRef ds:uri="http://purl.org/dc/terms/"/>
    <ds:schemaRef ds:uri="99eba8f5-7fec-4c00-afe1-f2f2944c28a7"/>
    <ds:schemaRef ds:uri="http://schemas.microsoft.com/office/infopath/2007/PartnerControls"/>
    <ds:schemaRef ds:uri="http://schemas.microsoft.com/office/2006/documentManagement/types"/>
    <ds:schemaRef ds:uri="http://schemas.openxmlformats.org/package/2006/metadata/core-properties"/>
    <ds:schemaRef ds:uri="ff08f022-2cdc-49e5-914c-f7e666dadb4c"/>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6077</Words>
  <Application>Microsoft Office PowerPoint</Application>
  <PresentationFormat>Custom</PresentationFormat>
  <Paragraphs>1014</Paragraphs>
  <Slides>43</Slides>
  <Notes>4</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AEMO 2018 A4 landscape</vt:lpstr>
      <vt:lpstr>5MS/GS Transition Focus Group #10: </vt:lpstr>
      <vt:lpstr>AEMO Competition Law  Meeting Protocol</vt:lpstr>
      <vt:lpstr>Agenda **Please disconnect from your workplace VPN for the WebEx call**</vt:lpstr>
      <vt:lpstr>Consolidated meeting actions (1/2)</vt:lpstr>
      <vt:lpstr>Consolidated meeting actions (2/2)</vt:lpstr>
      <vt:lpstr>Attendees (1/3)</vt:lpstr>
      <vt:lpstr>Attendees (2/3)</vt:lpstr>
      <vt:lpstr>Attendees (3/3)</vt:lpstr>
      <vt:lpstr>MTP CATS transaction volume management </vt:lpstr>
      <vt:lpstr>Objective</vt:lpstr>
      <vt:lpstr>Scope</vt:lpstr>
      <vt:lpstr>Notes</vt:lpstr>
      <vt:lpstr>Required Participant Inputs</vt:lpstr>
      <vt:lpstr>Notes</vt:lpstr>
      <vt:lpstr>MTP CATS transaction volume management</vt:lpstr>
      <vt:lpstr>Pre 5MS Go Live CATS Transaction Volume Estimates</vt:lpstr>
      <vt:lpstr>Pre 5MS Go Live CATS Transaction Volume Estimates</vt:lpstr>
      <vt:lpstr>Pre 5MS Go Live CATS Transaction Volume Estimates</vt:lpstr>
      <vt:lpstr>Applicable MTP Activities</vt:lpstr>
      <vt:lpstr>Applicable MTP Activities</vt:lpstr>
      <vt:lpstr>Applicable MTP Activities</vt:lpstr>
      <vt:lpstr>Notes</vt:lpstr>
      <vt:lpstr>Upcoming MTP Activities</vt:lpstr>
      <vt:lpstr>Upcoming MTP Activities</vt:lpstr>
      <vt:lpstr>Notes</vt:lpstr>
      <vt:lpstr>GLOPOOL Update</vt:lpstr>
      <vt:lpstr>GLOPOOL Update – FRMP</vt:lpstr>
      <vt:lpstr>GLOPOOL Update – LR</vt:lpstr>
      <vt:lpstr>GLOPOOL Update – LR Reconciliation</vt:lpstr>
      <vt:lpstr>GLOPOOL Update – Timeline &amp; Considerations</vt:lpstr>
      <vt:lpstr>Notes</vt:lpstr>
      <vt:lpstr>Cross boundary guidelines </vt:lpstr>
      <vt:lpstr>Cross Boundary Categories </vt:lpstr>
      <vt:lpstr>Cross Boundary conditions and Requirements</vt:lpstr>
      <vt:lpstr>Cross Boundary conditions and Requirements</vt:lpstr>
      <vt:lpstr>Cross Boundary conditions and Requirements</vt:lpstr>
      <vt:lpstr>Cross Boundary conditions and Requirements</vt:lpstr>
      <vt:lpstr>Notes</vt:lpstr>
      <vt:lpstr>Next steps and general business</vt:lpstr>
      <vt:lpstr>Next steps &amp; general business</vt:lpstr>
      <vt:lpstr>Notes</vt:lpstr>
      <vt:lpstr>Thank you for your attendance and participation!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5MS/GS Transition Focus Group #9:</dc:title>
  <dc:creator/>
  <cp:lastModifiedBy/>
  <cp:revision>134</cp:revision>
  <dcterms:created xsi:type="dcterms:W3CDTF">2020-07-22T00:49:48Z</dcterms:created>
  <dcterms:modified xsi:type="dcterms:W3CDTF">2021-01-18T22:46:04Z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EMODocumentType">
    <vt:lpwstr>1;#Operational Record|859762f2-4462-42eb-9744-c955c7e2c540</vt:lpwstr>
  </property>
  <property fmtid="{D5CDD505-2E9C-101B-9397-08002B2CF9AE}" pid="3" name="ContentTypeId">
    <vt:lpwstr>0x010100A0E2964DDED0EC4A8D459028649F1056</vt:lpwstr>
  </property>
  <property fmtid="{D5CDD505-2E9C-101B-9397-08002B2CF9AE}" pid="4" name="AEMOKeywords">
    <vt:lpwstr/>
  </property>
  <property fmtid="{D5CDD505-2E9C-101B-9397-08002B2CF9AE}" pid="5" name="_dlc_DocIdItemGuid">
    <vt:lpwstr>e32b781f-3140-40ab-a4cf-ae3cf7be3eb2</vt:lpwstr>
  </property>
</Properties>
</file>