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36"/>
  </p:notesMasterIdLst>
  <p:sldIdLst>
    <p:sldId id="256" r:id="rId5"/>
    <p:sldId id="258" r:id="rId6"/>
    <p:sldId id="257" r:id="rId7"/>
    <p:sldId id="1477" r:id="rId8"/>
    <p:sldId id="1513" r:id="rId9"/>
    <p:sldId id="1514" r:id="rId10"/>
    <p:sldId id="1516" r:id="rId11"/>
    <p:sldId id="1507" r:id="rId12"/>
    <p:sldId id="1484" r:id="rId13"/>
    <p:sldId id="1508" r:id="rId14"/>
    <p:sldId id="1509" r:id="rId15"/>
    <p:sldId id="1480" r:id="rId16"/>
    <p:sldId id="1488" r:id="rId17"/>
    <p:sldId id="1489" r:id="rId18"/>
    <p:sldId id="1497" r:id="rId19"/>
    <p:sldId id="1502" r:id="rId20"/>
    <p:sldId id="1503" r:id="rId21"/>
    <p:sldId id="1511" r:id="rId22"/>
    <p:sldId id="1504" r:id="rId23"/>
    <p:sldId id="1510" r:id="rId24"/>
    <p:sldId id="1512" r:id="rId25"/>
    <p:sldId id="1505" r:id="rId26"/>
    <p:sldId id="1482" r:id="rId27"/>
    <p:sldId id="1498" r:id="rId28"/>
    <p:sldId id="1501" r:id="rId29"/>
    <p:sldId id="1499" r:id="rId30"/>
    <p:sldId id="1500" r:id="rId31"/>
    <p:sldId id="604" r:id="rId32"/>
    <p:sldId id="516" r:id="rId33"/>
    <p:sldId id="435" r:id="rId34"/>
    <p:sldId id="846" r:id="rId35"/>
  </p:sldIdLst>
  <p:sldSz cx="10691813" cy="7559675"/>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9F5DDD7-5513-433F-AADE-5BF4E067BEDE}">
          <p14:sldIdLst>
            <p14:sldId id="256"/>
            <p14:sldId id="258"/>
            <p14:sldId id="257"/>
            <p14:sldId id="1477"/>
            <p14:sldId id="1513"/>
            <p14:sldId id="1514"/>
            <p14:sldId id="1516"/>
            <p14:sldId id="1507"/>
            <p14:sldId id="1484"/>
            <p14:sldId id="1508"/>
            <p14:sldId id="1509"/>
            <p14:sldId id="1480"/>
            <p14:sldId id="1488"/>
            <p14:sldId id="1489"/>
            <p14:sldId id="1497"/>
            <p14:sldId id="1502"/>
            <p14:sldId id="1503"/>
            <p14:sldId id="1511"/>
            <p14:sldId id="1504"/>
            <p14:sldId id="1510"/>
            <p14:sldId id="1512"/>
            <p14:sldId id="1505"/>
            <p14:sldId id="1482"/>
            <p14:sldId id="1498"/>
            <p14:sldId id="1501"/>
            <p14:sldId id="1499"/>
            <p14:sldId id="1500"/>
            <p14:sldId id="604"/>
            <p14:sldId id="516"/>
            <p14:sldId id="435"/>
            <p14:sldId id="84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7"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43E949-D478-45A2-86B3-2ABEEE52B4F4}" v="1289" dt="2020-11-25T07:39:18.996"/>
    <p1510:client id="{2A072407-FDA5-4981-93A4-3371B775F1D7}" v="10" dt="2020-11-25T20:39:01.274"/>
    <p1510:client id="{5BDDF807-A305-3214-07B8-71B399FAE0EA}" v="419" dt="2020-11-25T20:38:41.5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86" autoAdjust="0"/>
    <p:restoredTop sz="93931" autoAdjust="0"/>
  </p:normalViewPr>
  <p:slideViewPr>
    <p:cSldViewPr snapToGrid="0">
      <p:cViewPr varScale="1">
        <p:scale>
          <a:sx n="114" d="100"/>
          <a:sy n="114" d="100"/>
        </p:scale>
        <p:origin x="1358" y="1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5347"/>
          </a:xfrm>
          <a:prstGeom prst="rect">
            <a:avLst/>
          </a:prstGeom>
        </p:spPr>
        <p:txBody>
          <a:bodyPr vert="horz" lIns="96661" tIns="48331" rIns="96661" bIns="48331" rtlCol="0"/>
          <a:lstStyle>
            <a:lvl1pPr algn="l">
              <a:defRPr sz="1300"/>
            </a:lvl1pPr>
          </a:lstStyle>
          <a:p>
            <a:endParaRPr lang="en-AU" dirty="0"/>
          </a:p>
        </p:txBody>
      </p:sp>
      <p:sp>
        <p:nvSpPr>
          <p:cNvPr id="3" name="Date Placeholder 2"/>
          <p:cNvSpPr>
            <a:spLocks noGrp="1"/>
          </p:cNvSpPr>
          <p:nvPr>
            <p:ph type="dt" idx="1"/>
          </p:nvPr>
        </p:nvSpPr>
        <p:spPr>
          <a:xfrm>
            <a:off x="3850443" y="1"/>
            <a:ext cx="2945659" cy="495347"/>
          </a:xfrm>
          <a:prstGeom prst="rect">
            <a:avLst/>
          </a:prstGeom>
        </p:spPr>
        <p:txBody>
          <a:bodyPr vert="horz" lIns="96661" tIns="48331" rIns="96661" bIns="48331" rtlCol="0"/>
          <a:lstStyle>
            <a:lvl1pPr algn="r">
              <a:defRPr sz="1300"/>
            </a:lvl1pPr>
          </a:lstStyle>
          <a:p>
            <a:fld id="{48202303-8887-4A82-9A12-4B8F161D12B2}" type="datetimeFigureOut">
              <a:rPr lang="en-AU" smtClean="0"/>
              <a:t>11/01/2021</a:t>
            </a:fld>
            <a:endParaRPr lang="en-AU" dirty="0"/>
          </a:p>
        </p:txBody>
      </p:sp>
      <p:sp>
        <p:nvSpPr>
          <p:cNvPr id="4" name="Slide Image Placeholder 3"/>
          <p:cNvSpPr>
            <a:spLocks noGrp="1" noRot="1" noChangeAspect="1"/>
          </p:cNvSpPr>
          <p:nvPr>
            <p:ph type="sldImg" idx="2"/>
          </p:nvPr>
        </p:nvSpPr>
        <p:spPr>
          <a:xfrm>
            <a:off x="1042988" y="1233488"/>
            <a:ext cx="4711700" cy="3332162"/>
          </a:xfrm>
          <a:prstGeom prst="rect">
            <a:avLst/>
          </a:prstGeom>
          <a:noFill/>
          <a:ln w="12700">
            <a:solidFill>
              <a:prstClr val="black"/>
            </a:solidFill>
          </a:ln>
        </p:spPr>
        <p:txBody>
          <a:bodyPr vert="horz" lIns="96661" tIns="48331" rIns="96661" bIns="48331" rtlCol="0" anchor="ctr"/>
          <a:lstStyle/>
          <a:p>
            <a:endParaRPr lang="en-AU" dirty="0"/>
          </a:p>
        </p:txBody>
      </p:sp>
      <p:sp>
        <p:nvSpPr>
          <p:cNvPr id="5" name="Notes Placeholder 4"/>
          <p:cNvSpPr>
            <a:spLocks noGrp="1"/>
          </p:cNvSpPr>
          <p:nvPr>
            <p:ph type="body" sz="quarter" idx="3"/>
          </p:nvPr>
        </p:nvSpPr>
        <p:spPr>
          <a:xfrm>
            <a:off x="679768" y="4751219"/>
            <a:ext cx="5438140" cy="3887362"/>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377317"/>
            <a:ext cx="2945659" cy="495346"/>
          </a:xfrm>
          <a:prstGeom prst="rect">
            <a:avLst/>
          </a:prstGeom>
        </p:spPr>
        <p:txBody>
          <a:bodyPr vert="horz" lIns="96661" tIns="48331" rIns="96661" bIns="48331" rtlCol="0" anchor="b"/>
          <a:lstStyle>
            <a:lvl1pPr algn="l">
              <a:defRPr sz="1300"/>
            </a:lvl1pPr>
          </a:lstStyle>
          <a:p>
            <a:endParaRPr lang="en-AU" dirty="0"/>
          </a:p>
        </p:txBody>
      </p:sp>
      <p:sp>
        <p:nvSpPr>
          <p:cNvPr id="7" name="Slide Number Placeholder 6"/>
          <p:cNvSpPr>
            <a:spLocks noGrp="1"/>
          </p:cNvSpPr>
          <p:nvPr>
            <p:ph type="sldNum" sz="quarter" idx="5"/>
          </p:nvPr>
        </p:nvSpPr>
        <p:spPr>
          <a:xfrm>
            <a:off x="3850443" y="9377317"/>
            <a:ext cx="2945659" cy="495346"/>
          </a:xfrm>
          <a:prstGeom prst="rect">
            <a:avLst/>
          </a:prstGeom>
        </p:spPr>
        <p:txBody>
          <a:bodyPr vert="horz" lIns="96661" tIns="48331" rIns="96661" bIns="48331" rtlCol="0" anchor="b"/>
          <a:lstStyle>
            <a:lvl1pPr algn="r">
              <a:defRPr sz="1300"/>
            </a:lvl1pPr>
          </a:lstStyle>
          <a:p>
            <a:fld id="{67F2BA09-8997-4F23-9B61-68CA9F8F31EE}" type="slidenum">
              <a:rPr lang="en-AU" smtClean="0"/>
              <a:t>‹#›</a:t>
            </a:fld>
            <a:endParaRPr lang="en-AU" dirty="0"/>
          </a:p>
        </p:txBody>
      </p:sp>
    </p:spTree>
    <p:extLst>
      <p:ext uri="{BB962C8B-B14F-4D97-AF65-F5344CB8AC3E}">
        <p14:creationId xmlns:p14="http://schemas.microsoft.com/office/powerpoint/2010/main" val="695816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1</a:t>
            </a:fld>
            <a:endParaRPr lang="en-AU" dirty="0"/>
          </a:p>
        </p:txBody>
      </p:sp>
    </p:spTree>
    <p:extLst>
      <p:ext uri="{BB962C8B-B14F-4D97-AF65-F5344CB8AC3E}">
        <p14:creationId xmlns:p14="http://schemas.microsoft.com/office/powerpoint/2010/main" val="3885479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29</a:t>
            </a:fld>
            <a:endParaRPr lang="en-AU" dirty="0"/>
          </a:p>
        </p:txBody>
      </p:sp>
    </p:spTree>
    <p:extLst>
      <p:ext uri="{BB962C8B-B14F-4D97-AF65-F5344CB8AC3E}">
        <p14:creationId xmlns:p14="http://schemas.microsoft.com/office/powerpoint/2010/main" val="9450678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05A90067-2361-4840-83F8-CBD421F060F8}"/>
              </a:ext>
            </a:extLst>
          </p:cNvPr>
          <p:cNvGrpSpPr/>
          <p:nvPr/>
        </p:nvGrpSpPr>
        <p:grpSpPr>
          <a:xfrm>
            <a:off x="-2522553" y="5191458"/>
            <a:ext cx="13381761" cy="3156233"/>
            <a:chOff x="-2935513" y="4064389"/>
            <a:chExt cx="15659100" cy="3693368"/>
          </a:xfrm>
        </p:grpSpPr>
        <p:sp>
          <p:nvSpPr>
            <p:cNvPr id="14" name="Freeform 15">
              <a:extLst>
                <a:ext uri="{FF2B5EF4-FFF2-40B4-BE49-F238E27FC236}">
                  <a16:creationId xmlns:a16="http://schemas.microsoft.com/office/drawing/2014/main" id="{DEBCA1C5-5795-4F26-B880-05CD7CA9A5B0}"/>
                </a:ext>
              </a:extLst>
            </p:cNvPr>
            <p:cNvSpPr>
              <a:spLocks/>
            </p:cNvSpPr>
            <p:nvPr/>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15" name="Freeform 16">
              <a:extLst>
                <a:ext uri="{FF2B5EF4-FFF2-40B4-BE49-F238E27FC236}">
                  <a16:creationId xmlns:a16="http://schemas.microsoft.com/office/drawing/2014/main" id="{F253B752-9D1D-46A8-B0EA-628BFC103A70}"/>
                </a:ext>
              </a:extLst>
            </p:cNvPr>
            <p:cNvSpPr>
              <a:spLocks/>
            </p:cNvSpPr>
            <p:nvPr/>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sp>
        <p:nvSpPr>
          <p:cNvPr id="10" name="Freeform: Shape 9">
            <a:extLst>
              <a:ext uri="{FF2B5EF4-FFF2-40B4-BE49-F238E27FC236}">
                <a16:creationId xmlns:a16="http://schemas.microsoft.com/office/drawing/2014/main" id="{7B9E9ED6-D0E9-4818-A55E-FEFC2F0CD672}"/>
              </a:ext>
            </a:extLst>
          </p:cNvPr>
          <p:cNvSpPr/>
          <p:nvPr/>
        </p:nvSpPr>
        <p:spPr>
          <a:xfrm>
            <a:off x="0" y="0"/>
            <a:ext cx="10691813" cy="7559675"/>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01929" rtl="0" eaLnBrk="1" fontAlgn="auto" latinLnBrk="0" hangingPunct="1">
              <a:lnSpc>
                <a:spcPct val="100000"/>
              </a:lnSpc>
              <a:spcBef>
                <a:spcPts val="0"/>
              </a:spcBef>
              <a:spcAft>
                <a:spcPts val="0"/>
              </a:spcAft>
              <a:buClrTx/>
              <a:buSzTx/>
              <a:buFontTx/>
              <a:buNone/>
              <a:tabLst/>
              <a:defRPr/>
            </a:pPr>
            <a:endParaRPr kumimoji="0" lang="en-US" sz="1579" b="0" i="0" u="none" strike="noStrike" kern="1200" cap="none" spc="0" normalizeH="0" baseline="0" noProof="0" dirty="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735588" y="2591322"/>
            <a:ext cx="8018860" cy="2631887"/>
          </a:xfrm>
        </p:spPr>
        <p:txBody>
          <a:bodyPr anchor="b"/>
          <a:lstStyle>
            <a:lvl1pPr algn="l">
              <a:defRPr sz="5262"/>
            </a:lvl1pPr>
          </a:lstStyle>
          <a:p>
            <a:r>
              <a:rPr lang="en-US"/>
              <a:t>Click to edit Master title style</a:t>
            </a:r>
            <a:endParaRPr lang="en-AU" dirty="0"/>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735588" y="5400902"/>
            <a:ext cx="8018860" cy="690490"/>
          </a:xfrm>
        </p:spPr>
        <p:txBody>
          <a:bodyPr>
            <a:normAutofit/>
          </a:bodyPr>
          <a:lstStyle>
            <a:lvl1pPr marL="0" indent="0" algn="l">
              <a:buNone/>
              <a:defRPr sz="2456">
                <a:solidFill>
                  <a:schemeClr val="bg1"/>
                </a:solidFill>
              </a:defRPr>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en-US"/>
              <a:t>Click to edit Master subtitle style</a:t>
            </a:r>
            <a:endParaRPr lang="en-AU" dirty="0"/>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9941028" y="6868355"/>
            <a:ext cx="505220" cy="402483"/>
          </a:xfrm>
        </p:spPr>
        <p:txBody>
          <a:bodyPr/>
          <a:lstStyle>
            <a:lvl1pPr>
              <a:defRPr>
                <a:solidFill>
                  <a:schemeClr val="bg1"/>
                </a:solidFill>
              </a:defRPr>
            </a:lvl1pPr>
          </a:lstStyle>
          <a:p>
            <a:fld id="{4EC81F68-4976-451A-B2E9-79BCBD2F70CC}" type="slidenum">
              <a:rPr lang="en-AU" smtClean="0"/>
              <a:pPr/>
              <a:t>‹#›</a:t>
            </a:fld>
            <a:endParaRPr lang="en-AU" dirty="0"/>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8312197" y="6868355"/>
            <a:ext cx="1522449" cy="402483"/>
          </a:xfrm>
        </p:spPr>
        <p:txBody>
          <a:bodyPr/>
          <a:lstStyle>
            <a:lvl1pPr>
              <a:defRPr>
                <a:solidFill>
                  <a:schemeClr val="bg1"/>
                </a:solidFill>
              </a:defRPr>
            </a:lvl1pPr>
          </a:lstStyle>
          <a:p>
            <a:fld id="{13236F94-E2BE-4E01-9B99-A9873DC8B1AA}" type="datetime1">
              <a:rPr lang="en-AU" smtClean="0"/>
              <a:t>11/01/2021</a:t>
            </a:fld>
            <a:endParaRPr lang="en-AU" dirty="0"/>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3525940" y="6868355"/>
            <a:ext cx="4679868" cy="402483"/>
          </a:xfrm>
        </p:spPr>
        <p:txBody>
          <a:bodyPr/>
          <a:lstStyle>
            <a:lvl1pPr>
              <a:defRPr>
                <a:solidFill>
                  <a:schemeClr val="bg1"/>
                </a:solidFill>
              </a:defRPr>
            </a:lvl1pPr>
          </a:lstStyle>
          <a:p>
            <a:endParaRPr lang="en-AU" dirty="0"/>
          </a:p>
        </p:txBody>
      </p:sp>
      <p:pic>
        <p:nvPicPr>
          <p:cNvPr id="11" name="Picture 10">
            <a:extLst>
              <a:ext uri="{FF2B5EF4-FFF2-40B4-BE49-F238E27FC236}">
                <a16:creationId xmlns:a16="http://schemas.microsoft.com/office/drawing/2014/main" id="{5DF909FA-3722-4F31-ACE2-78B291F153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2657" y="834013"/>
            <a:ext cx="3024336" cy="996252"/>
          </a:xfrm>
          <a:prstGeom prst="rect">
            <a:avLst/>
          </a:prstGeom>
        </p:spPr>
      </p:pic>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3684793" y="503978"/>
            <a:ext cx="6774452" cy="6202505"/>
          </a:xfrm>
        </p:spPr>
        <p:txBody>
          <a:bodyPr/>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en-US" dirty="0"/>
              <a:t>Click icon to add picture</a:t>
            </a:r>
            <a:endParaRPr lang="en-AU" dirty="0"/>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33620" y="3436577"/>
            <a:ext cx="2907626" cy="2035755"/>
          </a:xfrm>
        </p:spPr>
        <p:txBody>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83CAFF69-C7CA-4127-99CE-9EFA1FF1E342}" type="datetime1">
              <a:rPr lang="en-AU" smtClean="0"/>
              <a:t>11/01/2021</a:t>
            </a:fld>
            <a:endParaRPr lang="en-AU" dirty="0"/>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dirty="0"/>
          </a:p>
        </p:txBody>
      </p:sp>
      <p:pic>
        <p:nvPicPr>
          <p:cNvPr id="9" name="Picture 8">
            <a:extLst>
              <a:ext uri="{FF2B5EF4-FFF2-40B4-BE49-F238E27FC236}">
                <a16:creationId xmlns:a16="http://schemas.microsoft.com/office/drawing/2014/main" id="{4BA7C90F-9669-4678-B9A5-7D2A32BE2D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Final Slide">
    <p:bg>
      <p:bgPr>
        <a:solidFill>
          <a:schemeClr val="accent2"/>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B963A3D-4158-4862-80EF-B6397DC9CE90}"/>
              </a:ext>
            </a:extLst>
          </p:cNvPr>
          <p:cNvGrpSpPr/>
          <p:nvPr/>
        </p:nvGrpSpPr>
        <p:grpSpPr>
          <a:xfrm>
            <a:off x="-2080098" y="5309446"/>
            <a:ext cx="13381761" cy="3156233"/>
            <a:chOff x="-2935513" y="4064389"/>
            <a:chExt cx="15659100" cy="3693368"/>
          </a:xfrm>
        </p:grpSpPr>
        <p:sp>
          <p:nvSpPr>
            <p:cNvPr id="6" name="Freeform 15">
              <a:extLst>
                <a:ext uri="{FF2B5EF4-FFF2-40B4-BE49-F238E27FC236}">
                  <a16:creationId xmlns:a16="http://schemas.microsoft.com/office/drawing/2014/main" id="{847E1A0B-CD25-493E-BBD2-63F153442D8D}"/>
                </a:ext>
              </a:extLst>
            </p:cNvPr>
            <p:cNvSpPr>
              <a:spLocks/>
            </p:cNvSpPr>
            <p:nvPr/>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5E2C415D-48A1-4209-A679-82D52AD61504}"/>
                </a:ext>
              </a:extLst>
            </p:cNvPr>
            <p:cNvSpPr>
              <a:spLocks/>
            </p:cNvSpPr>
            <p:nvPr/>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pic>
        <p:nvPicPr>
          <p:cNvPr id="11" name="Picture 10">
            <a:extLst>
              <a:ext uri="{FF2B5EF4-FFF2-40B4-BE49-F238E27FC236}">
                <a16:creationId xmlns:a16="http://schemas.microsoft.com/office/drawing/2014/main" id="{D2C647D8-C790-464F-B73C-E653BB9133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3138" y="3080572"/>
            <a:ext cx="4245537" cy="1398530"/>
          </a:xfrm>
          <a:prstGeom prst="rect">
            <a:avLst/>
          </a:prstGeom>
        </p:spPr>
      </p:pic>
    </p:spTree>
    <p:extLst>
      <p:ext uri="{BB962C8B-B14F-4D97-AF65-F5344CB8AC3E}">
        <p14:creationId xmlns:p14="http://schemas.microsoft.com/office/powerpoint/2010/main" val="535503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AAC8BAC0-67E9-4CE6-950E-B12A29C524AE}" type="datetime1">
              <a:rPr lang="en-AU" smtClean="0"/>
              <a:t>11/01/2021</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sp>
        <p:nvSpPr>
          <p:cNvPr id="9" name="Text Placeholder 8">
            <a:extLst>
              <a:ext uri="{FF2B5EF4-FFF2-40B4-BE49-F238E27FC236}">
                <a16:creationId xmlns:a16="http://schemas.microsoft.com/office/drawing/2014/main" id="{96966F1C-22DB-47A8-8E30-240A14932D3A}"/>
              </a:ext>
            </a:extLst>
          </p:cNvPr>
          <p:cNvSpPr>
            <a:spLocks noGrp="1"/>
          </p:cNvSpPr>
          <p:nvPr>
            <p:ph type="body" sz="quarter" idx="13"/>
          </p:nvPr>
        </p:nvSpPr>
        <p:spPr>
          <a:xfrm>
            <a:off x="3686400" y="503237"/>
            <a:ext cx="6775200" cy="6202800"/>
          </a:xfrm>
        </p:spPr>
        <p:txBody>
          <a:bodyPr/>
          <a:lstStyle>
            <a:lvl1pPr marL="360363" indent="-360363">
              <a:buFont typeface="+mj-lt"/>
              <a:buAutoNum type="arabicPeriod"/>
              <a:defRPr/>
            </a:lvl1pPr>
            <a:lvl2pPr marL="858165" indent="-457200">
              <a:buFont typeface="+mj-lt"/>
              <a:buAutoNum type="arabicPeriod"/>
              <a:defRPr/>
            </a:lvl2pPr>
            <a:lvl3pPr marL="1144829" indent="-342900">
              <a:buFont typeface="+mj-lt"/>
              <a:buAutoNum type="arabicPeriod"/>
              <a:defRPr/>
            </a:lvl3pPr>
            <a:lvl4pPr marL="1545793" indent="-342900">
              <a:buFont typeface="+mj-lt"/>
              <a:buAutoNum type="arabicPeriod"/>
              <a:defRPr/>
            </a:lvl4pPr>
            <a:lvl5pPr marL="1946758" indent="-342900">
              <a:buFont typeface="+mj-lt"/>
              <a:buAutoNum type="arabicPerio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pic>
        <p:nvPicPr>
          <p:cNvPr id="10" name="Picture 9">
            <a:extLst>
              <a:ext uri="{FF2B5EF4-FFF2-40B4-BE49-F238E27FC236}">
                <a16:creationId xmlns:a16="http://schemas.microsoft.com/office/drawing/2014/main" id="{35A87A14-C640-4048-95A7-4EF6E742A0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71C5D626-DFB5-42E8-9D55-E343FDD8FA48}" type="datetime1">
              <a:rPr lang="en-AU" smtClean="0"/>
              <a:t>11/01/2021</a:t>
            </a:fld>
            <a:endParaRPr lang="en-AU" dirty="0"/>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729493" y="1884670"/>
            <a:ext cx="9221689" cy="3144614"/>
          </a:xfrm>
        </p:spPr>
        <p:txBody>
          <a:bodyPr anchor="b"/>
          <a:lstStyle>
            <a:lvl1pPr>
              <a:defRPr sz="5262"/>
            </a:lvl1p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729493" y="5059034"/>
            <a:ext cx="9221689" cy="1653678"/>
          </a:xfrm>
        </p:spPr>
        <p:txBody>
          <a:bodyPr/>
          <a:lstStyle>
            <a:lvl1pPr marL="0" indent="0">
              <a:buNone/>
              <a:defRPr sz="2105">
                <a:solidFill>
                  <a:schemeClr val="bg1"/>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DC115826-18F4-4360-B9AB-412FAC432DCD}" type="datetime1">
              <a:rPr lang="en-AU" smtClean="0"/>
              <a:t>11/01/2021</a:t>
            </a:fld>
            <a:endParaRPr lang="en-AU" dirty="0"/>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dirty="0"/>
          </a:p>
        </p:txBody>
      </p:sp>
      <p:pic>
        <p:nvPicPr>
          <p:cNvPr id="7" name="Picture 6">
            <a:extLst>
              <a:ext uri="{FF2B5EF4-FFF2-40B4-BE49-F238E27FC236}">
                <a16:creationId xmlns:a16="http://schemas.microsoft.com/office/drawing/2014/main" id="{EE399150-2915-4920-A24D-8FAED5E18E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06547" y="2012414"/>
            <a:ext cx="5048093"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5412730" y="2012414"/>
            <a:ext cx="5049240"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D8C4DB20-BA29-42F8-AB13-BA40A7EEDC1E}" type="datetime1">
              <a:rPr lang="en-AU" smtClean="0"/>
              <a:t>11/01/2021</a:t>
            </a:fld>
            <a:endParaRPr lang="en-AU" dirty="0"/>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05207" y="150797"/>
            <a:ext cx="7895736" cy="1309550"/>
          </a:xfrm>
        </p:spPr>
        <p:txBody>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05208" y="1853171"/>
            <a:ext cx="5054385"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05208" y="2761381"/>
            <a:ext cx="5054385"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5412730" y="1853171"/>
            <a:ext cx="5054407"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5412730" y="2761381"/>
            <a:ext cx="5054407"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EAC120BA-D1F3-4D3B-8FD8-63989426A023}" type="datetime1">
              <a:rPr lang="en-AU" smtClean="0"/>
              <a:t>11/01/2021</a:t>
            </a:fld>
            <a:endParaRPr lang="en-AU" dirty="0"/>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3B6224E3-F94C-4071-86A7-3D6648730F0A}" type="datetime1">
              <a:rPr lang="en-AU" smtClean="0"/>
              <a:t>11/01/2021</a:t>
            </a:fld>
            <a:endParaRPr lang="en-AU" dirty="0"/>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27ECD123-82BF-45BF-B22F-5ABB57E94D4C}" type="datetime1">
              <a:rPr lang="en-AU" smtClean="0"/>
              <a:t>11/01/2021</a:t>
            </a:fld>
            <a:endParaRPr lang="en-AU" dirty="0"/>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3684793" y="503978"/>
            <a:ext cx="6774452" cy="6202505"/>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33620" y="3436577"/>
            <a:ext cx="2907626" cy="2035755"/>
          </a:xfrm>
        </p:spPr>
        <p:txBody>
          <a:bodyPr>
            <a:normAutofit/>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C6C0702F-6BD8-41C4-AC80-53F144499EC5}" type="datetime1">
              <a:rPr lang="en-AU" smtClean="0"/>
              <a:t>11/01/2021</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pic>
        <p:nvPicPr>
          <p:cNvPr id="9" name="Picture 8">
            <a:extLst>
              <a:ext uri="{FF2B5EF4-FFF2-40B4-BE49-F238E27FC236}">
                <a16:creationId xmlns:a16="http://schemas.microsoft.com/office/drawing/2014/main" id="{CD7A8669-24E6-424D-B888-CEC73E481E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p:nvSpPr>
        <p:spPr>
          <a:xfrm>
            <a:off x="0" y="0"/>
            <a:ext cx="10691813" cy="1461188"/>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84" dirty="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06547" y="150494"/>
            <a:ext cx="7894138" cy="1310695"/>
          </a:xfrm>
          <a:prstGeom prst="rect">
            <a:avLst/>
          </a:prstGeom>
        </p:spPr>
        <p:txBody>
          <a:bodyPr vert="horz" lIns="91440" tIns="45720" rIns="91440" bIns="45720" rtlCol="0" anchor="b" anchorCtr="0">
            <a:normAutofit/>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06546" y="2012414"/>
            <a:ext cx="10255425" cy="479654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8327920" y="7006699"/>
            <a:ext cx="1522449" cy="402483"/>
          </a:xfrm>
          <a:prstGeom prst="rect">
            <a:avLst/>
          </a:prstGeom>
        </p:spPr>
        <p:txBody>
          <a:bodyPr vert="horz" lIns="91440" tIns="45720" rIns="91440" bIns="45720" rtlCol="0" anchor="ctr"/>
          <a:lstStyle>
            <a:lvl1pPr algn="l">
              <a:defRPr sz="1052">
                <a:solidFill>
                  <a:schemeClr val="tx1">
                    <a:tint val="75000"/>
                  </a:schemeClr>
                </a:solidFill>
              </a:defRPr>
            </a:lvl1pPr>
          </a:lstStyle>
          <a:p>
            <a:fld id="{DEE3B658-50EC-4ABB-BFE5-C839528F528D}" type="datetime1">
              <a:rPr lang="en-AU" smtClean="0"/>
              <a:t>11/01/2021</a:t>
            </a:fld>
            <a:endParaRPr lang="en-AU" dirty="0"/>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3541663" y="7006699"/>
            <a:ext cx="4679868" cy="402483"/>
          </a:xfrm>
          <a:prstGeom prst="rect">
            <a:avLst/>
          </a:prstGeom>
        </p:spPr>
        <p:txBody>
          <a:bodyPr vert="horz" lIns="91440" tIns="45720" rIns="91440" bIns="45720" rtlCol="0" anchor="ctr"/>
          <a:lstStyle>
            <a:lvl1pPr algn="r">
              <a:defRPr sz="1052">
                <a:solidFill>
                  <a:schemeClr val="tx1">
                    <a:tint val="75000"/>
                  </a:schemeClr>
                </a:solidFill>
              </a:defRPr>
            </a:lvl1pPr>
          </a:lstStyle>
          <a:p>
            <a:endParaRPr lang="en-AU" dirty="0"/>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9956751" y="7006699"/>
            <a:ext cx="505220" cy="402483"/>
          </a:xfrm>
          <a:prstGeom prst="rect">
            <a:avLst/>
          </a:prstGeom>
        </p:spPr>
        <p:txBody>
          <a:bodyPr vert="horz" lIns="91440" tIns="45720" rIns="91440" bIns="45720" rtlCol="0" anchor="ctr"/>
          <a:lstStyle>
            <a:lvl1pPr algn="r">
              <a:defRPr sz="1052">
                <a:solidFill>
                  <a:schemeClr val="tx1">
                    <a:tint val="75000"/>
                  </a:schemeClr>
                </a:solidFill>
              </a:defRPr>
            </a:lvl1pPr>
          </a:lstStyle>
          <a:p>
            <a:fld id="{4EC81F68-4976-451A-B2E9-79BCBD2F70CC}" type="slidenum">
              <a:rPr lang="en-AU" smtClean="0"/>
              <a:t>‹#›</a:t>
            </a:fld>
            <a:endParaRPr lang="en-AU" dirty="0"/>
          </a:p>
        </p:txBody>
      </p:sp>
      <p:pic>
        <p:nvPicPr>
          <p:cNvPr id="8" name="Picture 7">
            <a:extLst>
              <a:ext uri="{FF2B5EF4-FFF2-40B4-BE49-F238E27FC236}">
                <a16:creationId xmlns:a16="http://schemas.microsoft.com/office/drawing/2014/main" id="{97C1AA2C-3FFA-48E8-B036-2C5DC3A52F92}"/>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hf hdr="0" ftr="0" dt="0"/>
  <p:txStyles>
    <p:titleStyle>
      <a:lvl1pPr algn="l" defTabSz="801929" rtl="0" eaLnBrk="1" latinLnBrk="0" hangingPunct="1">
        <a:lnSpc>
          <a:spcPct val="90000"/>
        </a:lnSpc>
        <a:spcBef>
          <a:spcPct val="0"/>
        </a:spcBef>
        <a:buNone/>
        <a:defRPr sz="3859" b="0" kern="1200">
          <a:solidFill>
            <a:schemeClr val="bg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2538F-3D75-4E6A-B0F9-138325A4EDBF}"/>
              </a:ext>
            </a:extLst>
          </p:cNvPr>
          <p:cNvSpPr>
            <a:spLocks noGrp="1"/>
          </p:cNvSpPr>
          <p:nvPr>
            <p:ph type="ctrTitle"/>
          </p:nvPr>
        </p:nvSpPr>
        <p:spPr>
          <a:xfrm>
            <a:off x="582871" y="1581150"/>
            <a:ext cx="9607541" cy="1755816"/>
          </a:xfrm>
        </p:spPr>
        <p:txBody>
          <a:bodyPr>
            <a:normAutofit/>
          </a:bodyPr>
          <a:lstStyle/>
          <a:p>
            <a:r>
              <a:rPr lang="en-AU" sz="4000" dirty="0"/>
              <a:t>5MS/GS Transition Focus Group #10: </a:t>
            </a:r>
            <a:endParaRPr lang="en-AU" sz="4000" i="1" dirty="0"/>
          </a:p>
        </p:txBody>
      </p:sp>
      <p:sp>
        <p:nvSpPr>
          <p:cNvPr id="3" name="Subtitle 2">
            <a:extLst>
              <a:ext uri="{FF2B5EF4-FFF2-40B4-BE49-F238E27FC236}">
                <a16:creationId xmlns:a16="http://schemas.microsoft.com/office/drawing/2014/main" id="{3757E418-19FE-40E5-999B-F1E2819A5EAE}"/>
              </a:ext>
            </a:extLst>
          </p:cNvPr>
          <p:cNvSpPr>
            <a:spLocks noGrp="1"/>
          </p:cNvSpPr>
          <p:nvPr>
            <p:ph type="subTitle" idx="1"/>
          </p:nvPr>
        </p:nvSpPr>
        <p:spPr>
          <a:xfrm>
            <a:off x="756165" y="3399312"/>
            <a:ext cx="9434247" cy="2375505"/>
          </a:xfrm>
        </p:spPr>
        <p:txBody>
          <a:bodyPr vert="horz" lIns="91440" tIns="45720" rIns="91440" bIns="45720" rtlCol="0" anchor="t">
            <a:noAutofit/>
          </a:bodyPr>
          <a:lstStyle/>
          <a:p>
            <a:pPr>
              <a:lnSpc>
                <a:spcPct val="200000"/>
              </a:lnSpc>
            </a:pPr>
            <a:r>
              <a:rPr lang="en-AU" sz="1800" b="1" dirty="0">
                <a:latin typeface="Arial"/>
                <a:cs typeface="Arial"/>
              </a:rPr>
              <a:t>Thursday 26</a:t>
            </a:r>
            <a:r>
              <a:rPr lang="en-AU" sz="1800" b="1" baseline="30000" dirty="0">
                <a:latin typeface="Arial"/>
                <a:cs typeface="Arial"/>
              </a:rPr>
              <a:t>th</a:t>
            </a:r>
            <a:r>
              <a:rPr lang="en-AU" sz="1800" b="1" dirty="0">
                <a:latin typeface="Arial"/>
                <a:cs typeface="Arial"/>
              </a:rPr>
              <a:t> Nov,  2020</a:t>
            </a:r>
          </a:p>
          <a:p>
            <a:r>
              <a:rPr lang="en-AU" sz="1800" b="1" dirty="0">
                <a:latin typeface="Arial" panose="020B0604020202020204" pitchFamily="34" charset="0"/>
                <a:cs typeface="Arial" panose="020B0604020202020204" pitchFamily="34" charset="0"/>
              </a:rPr>
              <a:t>WebEx only </a:t>
            </a:r>
            <a:r>
              <a:rPr lang="en-AU" sz="1800" dirty="0">
                <a:latin typeface="Arial" panose="020B0604020202020204" pitchFamily="34" charset="0"/>
                <a:cs typeface="Arial" panose="020B0604020202020204" pitchFamily="34" charset="0"/>
              </a:rPr>
              <a:t>[details in calendar invitation]</a:t>
            </a:r>
          </a:p>
          <a:p>
            <a:r>
              <a:rPr lang="en-AU" sz="1800" b="1" dirty="0">
                <a:solidFill>
                  <a:srgbClr val="FFFF00"/>
                </a:solidFill>
                <a:latin typeface="Arial" panose="020B0604020202020204" pitchFamily="34" charset="0"/>
                <a:cs typeface="Arial" panose="020B0604020202020204" pitchFamily="34" charset="0"/>
              </a:rPr>
              <a:t>**Please disconnect from your workplace VPN for the WebEx call**</a:t>
            </a:r>
          </a:p>
          <a:p>
            <a:endParaRPr lang="en-AU" sz="1800" dirty="0">
              <a:latin typeface="Arial" panose="020B0604020202020204" pitchFamily="34" charset="0"/>
              <a:cs typeface="Arial" panose="020B0604020202020204" pitchFamily="34" charset="0"/>
            </a:endParaRPr>
          </a:p>
          <a:p>
            <a:pPr algn="ctr"/>
            <a:r>
              <a:rPr lang="en-AU" sz="1800" b="1" dirty="0">
                <a:solidFill>
                  <a:srgbClr val="FFFF00"/>
                </a:solidFill>
                <a:latin typeface="Arial" panose="020B0604020202020204" pitchFamily="34" charset="0"/>
                <a:cs typeface="Arial" panose="020B0604020202020204" pitchFamily="34" charset="0"/>
              </a:rPr>
              <a:t>PLEASE NOTE THIS MEETING WILL BE RECORDED FOR THE PURPOSE OF PREPARING MINUTES</a:t>
            </a:r>
          </a:p>
        </p:txBody>
      </p:sp>
      <p:sp>
        <p:nvSpPr>
          <p:cNvPr id="4" name="Slide Number Placeholder 3">
            <a:extLst>
              <a:ext uri="{FF2B5EF4-FFF2-40B4-BE49-F238E27FC236}">
                <a16:creationId xmlns:a16="http://schemas.microsoft.com/office/drawing/2014/main" id="{C9BE4E17-DE6C-46E3-8AA7-89A9CEBF535E}"/>
              </a:ext>
            </a:extLst>
          </p:cNvPr>
          <p:cNvSpPr>
            <a:spLocks noGrp="1"/>
          </p:cNvSpPr>
          <p:nvPr>
            <p:ph type="sldNum" sz="quarter" idx="12"/>
          </p:nvPr>
        </p:nvSpPr>
        <p:spPr/>
        <p:txBody>
          <a:bodyPr/>
          <a:lstStyle/>
          <a:p>
            <a:fld id="{4EC81F68-4976-451A-B2E9-79BCBD2F70CC}" type="slidenum">
              <a:rPr lang="en-AU" smtClean="0"/>
              <a:pPr/>
              <a:t>1</a:t>
            </a:fld>
            <a:endParaRPr lang="en-AU" dirty="0"/>
          </a:p>
        </p:txBody>
      </p:sp>
    </p:spTree>
    <p:extLst>
      <p:ext uri="{BB962C8B-B14F-4D97-AF65-F5344CB8AC3E}">
        <p14:creationId xmlns:p14="http://schemas.microsoft.com/office/powerpoint/2010/main" val="2631573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8662494" cy="1310695"/>
          </a:xfrm>
        </p:spPr>
        <p:txBody>
          <a:bodyPr/>
          <a:lstStyle/>
          <a:p>
            <a:r>
              <a:rPr lang="fr-FR" dirty="0"/>
              <a:t>Pre 5MS Go Live</a:t>
            </a:r>
            <a:br>
              <a:rPr lang="fr-FR" dirty="0"/>
            </a:br>
            <a:r>
              <a:rPr lang="fr-FR" dirty="0"/>
              <a:t>CATS Transaction Volume </a:t>
            </a:r>
            <a:r>
              <a:rPr lang="en-AU" dirty="0"/>
              <a:t>Estimates</a:t>
            </a: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29842" y="1648314"/>
            <a:ext cx="10255425" cy="5358383"/>
          </a:xfrm>
        </p:spPr>
        <p:txBody>
          <a:bodyPr>
            <a:normAutofit/>
          </a:bodyPr>
          <a:lstStyle/>
          <a:p>
            <a:pPr>
              <a:lnSpc>
                <a:spcPct val="100000"/>
              </a:lnSpc>
            </a:pPr>
            <a:r>
              <a:rPr lang="en-AU" sz="2000" dirty="0"/>
              <a:t>Tranche 1: Meters impacted</a:t>
            </a:r>
          </a:p>
          <a:p>
            <a:pPr lvl="1">
              <a:lnSpc>
                <a:spcPct val="100000"/>
              </a:lnSpc>
            </a:pPr>
            <a:r>
              <a:rPr lang="en-AU" sz="1800" dirty="0"/>
              <a:t>Including Accumulation Tier 1 Meters</a:t>
            </a:r>
          </a:p>
          <a:p>
            <a:pPr marL="400965" lvl="1" indent="0">
              <a:lnSpc>
                <a:spcPct val="100000"/>
              </a:lnSpc>
              <a:buNone/>
            </a:pPr>
            <a:r>
              <a:rPr lang="en-AU" sz="1800" dirty="0"/>
              <a:t>                                                                                                             </a:t>
            </a:r>
          </a:p>
          <a:p>
            <a:pPr marL="400965" lvl="1" indent="0">
              <a:lnSpc>
                <a:spcPct val="100000"/>
              </a:lnSpc>
              <a:buNone/>
            </a:pPr>
            <a:r>
              <a:rPr lang="en-AU" sz="1800" dirty="0"/>
              <a:t>                							           	Large volume completed Oct</a:t>
            </a:r>
            <a:endParaRPr lang="en-AU" sz="1123" dirty="0"/>
          </a:p>
          <a:p>
            <a:pPr marL="0" indent="0">
              <a:lnSpc>
                <a:spcPct val="100000"/>
              </a:lnSpc>
              <a:buNone/>
            </a:pPr>
            <a:r>
              <a:rPr lang="en-AU" sz="2000" dirty="0"/>
              <a:t>                                                                                                      	Peak during Apr and May</a:t>
            </a:r>
            <a:r>
              <a:rPr lang="en-AU" sz="1123" dirty="0"/>
              <a:t>                 									</a:t>
            </a:r>
          </a:p>
          <a:p>
            <a:pPr>
              <a:lnSpc>
                <a:spcPct val="100000"/>
              </a:lnSpc>
            </a:pPr>
            <a:endParaRPr lang="en-AU" sz="2000" dirty="0"/>
          </a:p>
          <a:p>
            <a:pPr>
              <a:lnSpc>
                <a:spcPct val="100000"/>
              </a:lnSpc>
            </a:pPr>
            <a:endParaRPr lang="en-AU" sz="2000" dirty="0"/>
          </a:p>
          <a:p>
            <a:pPr lvl="1">
              <a:lnSpc>
                <a:spcPct val="100000"/>
              </a:lnSpc>
            </a:pPr>
            <a:r>
              <a:rPr lang="en-AU" sz="1800" dirty="0"/>
              <a:t>Majority of changes related to Tier 1 Basic Meter Datastream activation</a:t>
            </a:r>
          </a:p>
          <a:p>
            <a:pPr marL="400965" lvl="1" indent="0">
              <a:lnSpc>
                <a:spcPct val="100000"/>
              </a:lnSpc>
              <a:buNone/>
            </a:pPr>
            <a:r>
              <a:rPr lang="en-AU" sz="1800" dirty="0"/>
              <a:t>        								Graph at different scale</a:t>
            </a:r>
          </a:p>
          <a:p>
            <a:pPr marL="801929" lvl="2" indent="0">
              <a:lnSpc>
                <a:spcPct val="100000"/>
              </a:lnSpc>
              <a:buNone/>
            </a:pPr>
            <a:r>
              <a:rPr lang="en-AU" sz="1449" dirty="0"/>
              <a:t>                                                           					</a:t>
            </a:r>
            <a:r>
              <a:rPr lang="en-AU" sz="1800" dirty="0"/>
              <a:t>Peak Volume Dec 2020</a:t>
            </a:r>
            <a:endParaRPr lang="en-AU" sz="1449" dirty="0"/>
          </a:p>
          <a:p>
            <a:pPr marL="0" indent="0">
              <a:lnSpc>
                <a:spcPct val="100000"/>
              </a:lnSpc>
              <a:buNone/>
            </a:pPr>
            <a:r>
              <a:rPr lang="en-AU" sz="1800" dirty="0"/>
              <a:t>       									Estimated Peak 6800+</a:t>
            </a:r>
          </a:p>
          <a:p>
            <a:pPr marL="0" lvl="0" indent="0">
              <a:lnSpc>
                <a:spcPct val="100000"/>
              </a:lnSpc>
              <a:buNone/>
            </a:pPr>
            <a:endParaRPr lang="en-AU" sz="2400" dirty="0"/>
          </a:p>
          <a:p>
            <a:pPr marL="0" lvl="0" indent="0">
              <a:lnSpc>
                <a:spcPct val="100000"/>
              </a:lnSpc>
              <a:buNone/>
            </a:pPr>
            <a:endParaRPr lang="en-AU" sz="2400" dirty="0"/>
          </a:p>
          <a:p>
            <a:pPr marL="0" lvl="0" indent="0">
              <a:lnSpc>
                <a:spcPct val="100000"/>
              </a:lnSpc>
              <a:buNone/>
            </a:pPr>
            <a:endParaRPr lang="en-AU" sz="2400" dirty="0"/>
          </a:p>
          <a:p>
            <a:pPr marL="0" lv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10</a:t>
            </a:fld>
            <a:endParaRPr lang="en-AU" dirty="0"/>
          </a:p>
        </p:txBody>
      </p:sp>
      <p:sp>
        <p:nvSpPr>
          <p:cNvPr id="7" name="Content Placeholder 2">
            <a:extLst>
              <a:ext uri="{FF2B5EF4-FFF2-40B4-BE49-F238E27FC236}">
                <a16:creationId xmlns:a16="http://schemas.microsoft.com/office/drawing/2014/main" id="{5EEEE699-0A9F-4AA7-9940-9EE981002B5E}"/>
              </a:ext>
            </a:extLst>
          </p:cNvPr>
          <p:cNvSpPr txBox="1">
            <a:spLocks/>
          </p:cNvSpPr>
          <p:nvPr/>
        </p:nvSpPr>
        <p:spPr>
          <a:xfrm>
            <a:off x="1456661" y="6730406"/>
            <a:ext cx="7649485" cy="678775"/>
          </a:xfrm>
          <a:prstGeom prst="rect">
            <a:avLst/>
          </a:prstGeom>
        </p:spPr>
        <p:txBody>
          <a:bodyPr vert="horz" lIns="91440" tIns="45720" rIns="91440" bIns="45720" rtlCol="0">
            <a:normAutofit/>
          </a:bodyPr>
          <a:lst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a:lstStyle>
          <a:p>
            <a:pPr marL="0" indent="0">
              <a:lnSpc>
                <a:spcPct val="100000"/>
              </a:lnSpc>
              <a:buNone/>
            </a:pPr>
            <a:r>
              <a:rPr lang="en-AU" sz="2000" dirty="0">
                <a:solidFill>
                  <a:srgbClr val="FF0000"/>
                </a:solidFill>
              </a:rPr>
              <a:t>Red</a:t>
            </a:r>
            <a:r>
              <a:rPr lang="en-AU" sz="2000" dirty="0"/>
              <a:t> line current date				</a:t>
            </a:r>
            <a:r>
              <a:rPr lang="en-AU" sz="2000" dirty="0">
                <a:solidFill>
                  <a:srgbClr val="00B050"/>
                </a:solidFill>
              </a:rPr>
              <a:t>Green</a:t>
            </a:r>
            <a:r>
              <a:rPr lang="en-AU" sz="2000" dirty="0"/>
              <a:t> line 5MS go live </a:t>
            </a:r>
            <a:endParaRPr lang="en-AU" sz="1800" dirty="0"/>
          </a:p>
          <a:p>
            <a:pPr marL="0" indent="0">
              <a:lnSpc>
                <a:spcPct val="100000"/>
              </a:lnSpc>
              <a:buFont typeface="Arial" panose="020B0604020202020204" pitchFamily="34" charset="0"/>
              <a:buNone/>
            </a:pPr>
            <a:endParaRPr lang="en-AU" sz="1800" dirty="0"/>
          </a:p>
          <a:p>
            <a:pPr marL="0" indent="0">
              <a:lnSpc>
                <a:spcPct val="100000"/>
              </a:lnSpc>
              <a:buFont typeface="Arial" panose="020B0604020202020204" pitchFamily="34" charset="0"/>
              <a:buNone/>
            </a:pPr>
            <a:endParaRPr lang="en-AU" sz="2400" dirty="0"/>
          </a:p>
          <a:p>
            <a:pPr marL="0" indent="0">
              <a:lnSpc>
                <a:spcPct val="100000"/>
              </a:lnSpc>
              <a:buFont typeface="Arial" panose="020B0604020202020204" pitchFamily="34" charset="0"/>
              <a:buNone/>
            </a:pPr>
            <a:endParaRPr lang="en-AU" sz="2400" dirty="0"/>
          </a:p>
          <a:p>
            <a:pPr marL="0" indent="0">
              <a:lnSpc>
                <a:spcPct val="100000"/>
              </a:lnSpc>
              <a:buFont typeface="Arial" panose="020B0604020202020204" pitchFamily="34" charset="0"/>
              <a:buNone/>
            </a:pPr>
            <a:endParaRPr lang="en-AU" sz="2400" dirty="0"/>
          </a:p>
          <a:p>
            <a:pPr marL="0" indent="0">
              <a:lnSpc>
                <a:spcPct val="100000"/>
              </a:lnSpc>
              <a:buFont typeface="Arial" panose="020B0604020202020204" pitchFamily="34" charset="0"/>
              <a:buNone/>
            </a:pPr>
            <a:endParaRPr lang="en-AU" sz="2400" dirty="0"/>
          </a:p>
        </p:txBody>
      </p:sp>
      <p:pic>
        <p:nvPicPr>
          <p:cNvPr id="5" name="Picture 4">
            <a:extLst>
              <a:ext uri="{FF2B5EF4-FFF2-40B4-BE49-F238E27FC236}">
                <a16:creationId xmlns:a16="http://schemas.microsoft.com/office/drawing/2014/main" id="{0FC6D168-25A6-4A2F-B400-B7655B4C96F4}"/>
              </a:ext>
            </a:extLst>
          </p:cNvPr>
          <p:cNvPicPr>
            <a:picLocks noChangeAspect="1"/>
          </p:cNvPicPr>
          <p:nvPr/>
        </p:nvPicPr>
        <p:blipFill>
          <a:blip r:embed="rId2"/>
          <a:stretch>
            <a:fillRect/>
          </a:stretch>
        </p:blipFill>
        <p:spPr>
          <a:xfrm>
            <a:off x="1480380" y="2397864"/>
            <a:ext cx="5753396" cy="1911448"/>
          </a:xfrm>
          <a:prstGeom prst="rect">
            <a:avLst/>
          </a:prstGeom>
        </p:spPr>
      </p:pic>
      <p:pic>
        <p:nvPicPr>
          <p:cNvPr id="8" name="Picture 7">
            <a:extLst>
              <a:ext uri="{FF2B5EF4-FFF2-40B4-BE49-F238E27FC236}">
                <a16:creationId xmlns:a16="http://schemas.microsoft.com/office/drawing/2014/main" id="{AE1FDB77-5535-49B2-9BCD-4FD59418072F}"/>
              </a:ext>
            </a:extLst>
          </p:cNvPr>
          <p:cNvPicPr>
            <a:picLocks noChangeAspect="1"/>
          </p:cNvPicPr>
          <p:nvPr/>
        </p:nvPicPr>
        <p:blipFill>
          <a:blip r:embed="rId3"/>
          <a:stretch>
            <a:fillRect/>
          </a:stretch>
        </p:blipFill>
        <p:spPr>
          <a:xfrm>
            <a:off x="1460418" y="4838007"/>
            <a:ext cx="5759746" cy="1892397"/>
          </a:xfrm>
          <a:prstGeom prst="rect">
            <a:avLst/>
          </a:prstGeom>
        </p:spPr>
      </p:pic>
    </p:spTree>
    <p:extLst>
      <p:ext uri="{BB962C8B-B14F-4D97-AF65-F5344CB8AC3E}">
        <p14:creationId xmlns:p14="http://schemas.microsoft.com/office/powerpoint/2010/main" val="1441602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8662494" cy="1310695"/>
          </a:xfrm>
        </p:spPr>
        <p:txBody>
          <a:bodyPr/>
          <a:lstStyle/>
          <a:p>
            <a:r>
              <a:rPr lang="fr-FR" dirty="0"/>
              <a:t>Pre 5MS Go Live</a:t>
            </a:r>
            <a:br>
              <a:rPr lang="fr-FR" dirty="0"/>
            </a:br>
            <a:r>
              <a:rPr lang="fr-FR" dirty="0"/>
              <a:t>CATS Transaction Volume </a:t>
            </a:r>
            <a:r>
              <a:rPr lang="en-AU" dirty="0"/>
              <a:t>Estimates</a:t>
            </a: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29842" y="1648315"/>
            <a:ext cx="10255425" cy="1792483"/>
          </a:xfrm>
        </p:spPr>
        <p:txBody>
          <a:bodyPr>
            <a:normAutofit/>
          </a:bodyPr>
          <a:lstStyle/>
          <a:p>
            <a:pPr>
              <a:lnSpc>
                <a:spcPct val="100000"/>
              </a:lnSpc>
            </a:pPr>
            <a:r>
              <a:rPr lang="en-AU" sz="2000" dirty="0"/>
              <a:t>Tranche 2 updates:</a:t>
            </a:r>
          </a:p>
          <a:p>
            <a:pPr lvl="1">
              <a:lnSpc>
                <a:spcPct val="100000"/>
              </a:lnSpc>
            </a:pPr>
            <a:r>
              <a:rPr lang="en-AU" sz="1800" dirty="0"/>
              <a:t>Large number of updates in Jul and Aug – Approx. 850,000</a:t>
            </a:r>
          </a:p>
          <a:p>
            <a:pPr lvl="1">
              <a:lnSpc>
                <a:spcPct val="100000"/>
              </a:lnSpc>
            </a:pPr>
            <a:r>
              <a:rPr lang="en-AU" sz="1800" dirty="0"/>
              <a:t>No changes advised since pervious reporting period</a:t>
            </a:r>
          </a:p>
          <a:p>
            <a:pPr marL="0" indent="0">
              <a:lnSpc>
                <a:spcPct val="100000"/>
              </a:lnSpc>
              <a:buNone/>
            </a:pPr>
            <a:endParaRPr lang="en-AU" sz="1800" dirty="0"/>
          </a:p>
          <a:p>
            <a:pPr marL="0" lvl="0" indent="0">
              <a:lnSpc>
                <a:spcPct val="100000"/>
              </a:lnSpc>
              <a:buNone/>
            </a:pPr>
            <a:endParaRPr lang="en-AU" sz="2400" dirty="0"/>
          </a:p>
          <a:p>
            <a:pPr marL="0" lvl="0" indent="0">
              <a:lnSpc>
                <a:spcPct val="100000"/>
              </a:lnSpc>
              <a:buNone/>
            </a:pPr>
            <a:endParaRPr lang="en-AU" sz="2400" dirty="0"/>
          </a:p>
          <a:p>
            <a:pPr marL="0" lvl="0" indent="0">
              <a:lnSpc>
                <a:spcPct val="100000"/>
              </a:lnSpc>
              <a:buNone/>
            </a:pPr>
            <a:endParaRPr lang="en-AU" sz="2400" dirty="0"/>
          </a:p>
          <a:p>
            <a:pPr marL="0" lv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11</a:t>
            </a:fld>
            <a:endParaRPr lang="en-AU" dirty="0"/>
          </a:p>
        </p:txBody>
      </p:sp>
      <p:pic>
        <p:nvPicPr>
          <p:cNvPr id="5" name="Picture 4">
            <a:extLst>
              <a:ext uri="{FF2B5EF4-FFF2-40B4-BE49-F238E27FC236}">
                <a16:creationId xmlns:a16="http://schemas.microsoft.com/office/drawing/2014/main" id="{5FA5C515-C8D3-4DCE-8273-63213CCCBD2B}"/>
              </a:ext>
            </a:extLst>
          </p:cNvPr>
          <p:cNvPicPr>
            <a:picLocks noChangeAspect="1"/>
          </p:cNvPicPr>
          <p:nvPr/>
        </p:nvPicPr>
        <p:blipFill>
          <a:blip r:embed="rId2"/>
          <a:stretch>
            <a:fillRect/>
          </a:stretch>
        </p:blipFill>
        <p:spPr>
          <a:xfrm>
            <a:off x="427169" y="3440797"/>
            <a:ext cx="9812454" cy="3289608"/>
          </a:xfrm>
          <a:prstGeom prst="rect">
            <a:avLst/>
          </a:prstGeom>
        </p:spPr>
      </p:pic>
    </p:spTree>
    <p:extLst>
      <p:ext uri="{BB962C8B-B14F-4D97-AF65-F5344CB8AC3E}">
        <p14:creationId xmlns:p14="http://schemas.microsoft.com/office/powerpoint/2010/main" val="770142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p:txBody>
          <a:bodyPr/>
          <a:lstStyle/>
          <a:p>
            <a:r>
              <a:rPr lang="fr-FR" dirty="0"/>
              <a:t>Applicable MTP </a:t>
            </a:r>
            <a:r>
              <a:rPr lang="en-AU" dirty="0"/>
              <a:t>Activities</a:t>
            </a: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12</a:t>
            </a:fld>
            <a:endParaRPr lang="en-AU" dirty="0"/>
          </a:p>
        </p:txBody>
      </p:sp>
      <p:graphicFrame>
        <p:nvGraphicFramePr>
          <p:cNvPr id="9" name="Table 9">
            <a:extLst>
              <a:ext uri="{FF2B5EF4-FFF2-40B4-BE49-F238E27FC236}">
                <a16:creationId xmlns:a16="http://schemas.microsoft.com/office/drawing/2014/main" id="{AEEE29B4-1E95-4C92-AF87-4EC89AE4AF3D}"/>
              </a:ext>
            </a:extLst>
          </p:cNvPr>
          <p:cNvGraphicFramePr>
            <a:graphicFrameLocks noGrp="1"/>
          </p:cNvGraphicFramePr>
          <p:nvPr>
            <p:extLst>
              <p:ext uri="{D42A27DB-BD31-4B8C-83A1-F6EECF244321}">
                <p14:modId xmlns:p14="http://schemas.microsoft.com/office/powerpoint/2010/main" val="3766453914"/>
              </p:ext>
            </p:extLst>
          </p:nvPr>
        </p:nvGraphicFramePr>
        <p:xfrm>
          <a:off x="57548" y="1506190"/>
          <a:ext cx="10512403" cy="6022340"/>
        </p:xfrm>
        <a:graphic>
          <a:graphicData uri="http://schemas.openxmlformats.org/drawingml/2006/table">
            <a:tbl>
              <a:tblPr firstRow="1" bandRow="1">
                <a:tableStyleId>{5C22544A-7EE6-4342-B048-85BDC9FD1C3A}</a:tableStyleId>
              </a:tblPr>
              <a:tblGrid>
                <a:gridCol w="433180">
                  <a:extLst>
                    <a:ext uri="{9D8B030D-6E8A-4147-A177-3AD203B41FA5}">
                      <a16:colId xmlns:a16="http://schemas.microsoft.com/office/drawing/2014/main" val="2174275322"/>
                    </a:ext>
                  </a:extLst>
                </a:gridCol>
                <a:gridCol w="1307007">
                  <a:extLst>
                    <a:ext uri="{9D8B030D-6E8A-4147-A177-3AD203B41FA5}">
                      <a16:colId xmlns:a16="http://schemas.microsoft.com/office/drawing/2014/main" val="130457593"/>
                    </a:ext>
                  </a:extLst>
                </a:gridCol>
                <a:gridCol w="446701">
                  <a:extLst>
                    <a:ext uri="{9D8B030D-6E8A-4147-A177-3AD203B41FA5}">
                      <a16:colId xmlns:a16="http://schemas.microsoft.com/office/drawing/2014/main" val="3914733857"/>
                    </a:ext>
                  </a:extLst>
                </a:gridCol>
                <a:gridCol w="2305140">
                  <a:extLst>
                    <a:ext uri="{9D8B030D-6E8A-4147-A177-3AD203B41FA5}">
                      <a16:colId xmlns:a16="http://schemas.microsoft.com/office/drawing/2014/main" val="3912245640"/>
                    </a:ext>
                  </a:extLst>
                </a:gridCol>
                <a:gridCol w="1979112">
                  <a:extLst>
                    <a:ext uri="{9D8B030D-6E8A-4147-A177-3AD203B41FA5}">
                      <a16:colId xmlns:a16="http://schemas.microsoft.com/office/drawing/2014/main" val="3520415581"/>
                    </a:ext>
                  </a:extLst>
                </a:gridCol>
                <a:gridCol w="594680">
                  <a:extLst>
                    <a:ext uri="{9D8B030D-6E8A-4147-A177-3AD203B41FA5}">
                      <a16:colId xmlns:a16="http://schemas.microsoft.com/office/drawing/2014/main" val="4010031255"/>
                    </a:ext>
                  </a:extLst>
                </a:gridCol>
                <a:gridCol w="754540">
                  <a:extLst>
                    <a:ext uri="{9D8B030D-6E8A-4147-A177-3AD203B41FA5}">
                      <a16:colId xmlns:a16="http://schemas.microsoft.com/office/drawing/2014/main" val="1787189772"/>
                    </a:ext>
                  </a:extLst>
                </a:gridCol>
                <a:gridCol w="818484">
                  <a:extLst>
                    <a:ext uri="{9D8B030D-6E8A-4147-A177-3AD203B41FA5}">
                      <a16:colId xmlns:a16="http://schemas.microsoft.com/office/drawing/2014/main" val="55620106"/>
                    </a:ext>
                  </a:extLst>
                </a:gridCol>
                <a:gridCol w="760934">
                  <a:extLst>
                    <a:ext uri="{9D8B030D-6E8A-4147-A177-3AD203B41FA5}">
                      <a16:colId xmlns:a16="http://schemas.microsoft.com/office/drawing/2014/main" val="3614004344"/>
                    </a:ext>
                  </a:extLst>
                </a:gridCol>
                <a:gridCol w="1112625">
                  <a:extLst>
                    <a:ext uri="{9D8B030D-6E8A-4147-A177-3AD203B41FA5}">
                      <a16:colId xmlns:a16="http://schemas.microsoft.com/office/drawing/2014/main" val="3853893686"/>
                    </a:ext>
                  </a:extLst>
                </a:gridCol>
              </a:tblGrid>
              <a:tr h="370840">
                <a:tc>
                  <a:txBody>
                    <a:bodyPr/>
                    <a:lstStyle/>
                    <a:p>
                      <a:pPr algn="ctr" fontAlgn="ctr"/>
                      <a:r>
                        <a:rPr lang="en-AU" sz="1100" b="1" i="0" u="none" strike="noStrike" dirty="0">
                          <a:solidFill>
                            <a:srgbClr val="FFFFFF"/>
                          </a:solidFill>
                          <a:effectLst/>
                          <a:latin typeface="Calibri" panose="020F0502020204030204" pitchFamily="34" charset="0"/>
                        </a:rPr>
                        <a:t>SID</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Sub-Category</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AID</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Activity</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Actions</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Role</a:t>
                      </a:r>
                    </a:p>
                  </a:txBody>
                  <a:tcPr marL="6350" marR="6350" marT="6350" marB="0" anchor="ctr"/>
                </a:tc>
                <a:tc>
                  <a:txBody>
                    <a:bodyPr/>
                    <a:lstStyle/>
                    <a:p>
                      <a:pPr algn="ctr" fontAlgn="t"/>
                      <a:r>
                        <a:rPr lang="en-AU" sz="1100" b="1" i="0" u="none" strike="noStrike" dirty="0">
                          <a:solidFill>
                            <a:srgbClr val="FFFFFF"/>
                          </a:solidFill>
                          <a:effectLst/>
                          <a:latin typeface="Calibri" panose="020F0502020204030204" pitchFamily="34" charset="0"/>
                        </a:rPr>
                        <a:t>CATS CRs</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Transition Start Date</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Transition End Date</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Rule Date</a:t>
                      </a:r>
                    </a:p>
                  </a:txBody>
                  <a:tcPr marL="6350" marR="6350" marT="6350" marB="0" anchor="ctr"/>
                </a:tc>
                <a:extLst>
                  <a:ext uri="{0D108BD9-81ED-4DB2-BD59-A6C34878D82A}">
                    <a16:rowId xmlns:a16="http://schemas.microsoft.com/office/drawing/2014/main" val="299013267"/>
                  </a:ext>
                </a:extLst>
              </a:tr>
              <a:tr h="370840">
                <a:tc>
                  <a:txBody>
                    <a:bodyPr/>
                    <a:lstStyle/>
                    <a:p>
                      <a:pPr algn="ctr" fontAlgn="t"/>
                      <a:r>
                        <a:rPr lang="en-AU" sz="1100" b="0" i="0" u="none" strike="noStrike" dirty="0">
                          <a:solidFill>
                            <a:srgbClr val="000000"/>
                          </a:solidFill>
                          <a:effectLst/>
                          <a:latin typeface="Calibri" panose="020F0502020204030204" pitchFamily="34" charset="0"/>
                        </a:rPr>
                        <a:t>S13</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BULK/Wholesale Meters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A36</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Create/activate export and import (active (kWh) and reactive (kVarh)) energy datastreams in CNDS table</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Create Datastreams to Suffix Level</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2. Inactivate Net datastream</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MDP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CR400x</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CR405x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2195197655"/>
                  </a:ext>
                </a:extLst>
              </a:tr>
              <a:tr h="370840">
                <a:tc>
                  <a:txBody>
                    <a:bodyPr/>
                    <a:lstStyle/>
                    <a:p>
                      <a:pPr algn="ctr" fontAlgn="t"/>
                      <a:r>
                        <a:rPr lang="en-AU" sz="1100" b="0" i="0" u="none" strike="noStrike" dirty="0">
                          <a:solidFill>
                            <a:srgbClr val="000000"/>
                          </a:solidFill>
                          <a:effectLst/>
                          <a:latin typeface="Calibri" panose="020F0502020204030204" pitchFamily="34" charset="0"/>
                        </a:rPr>
                        <a:t>S13</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BULK/Wholesale Meters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A36b</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Meter Read Type code with RWDA</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Meter Read Type code with RWDA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MPB</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CR305x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2899078295"/>
                  </a:ext>
                </a:extLst>
              </a:tr>
              <a:tr h="370840">
                <a:tc>
                  <a:txBody>
                    <a:bodyPr/>
                    <a:lstStyle/>
                    <a:p>
                      <a:pPr algn="ctr" fontAlgn="t"/>
                      <a:r>
                        <a:rPr lang="en-AU" sz="1100" b="0" i="0" u="none" strike="noStrike" dirty="0">
                          <a:solidFill>
                            <a:srgbClr val="000000"/>
                          </a:solidFill>
                          <a:effectLst/>
                          <a:latin typeface="Calibri" panose="020F0502020204030204" pitchFamily="34" charset="0"/>
                        </a:rPr>
                        <a:t>S14</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Type 1-3 meters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A40</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Create/activate export and import (active (kWh) and reactive (kVarh)) energy datastreams in CNDS table</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Create Datastreams to Suffix Level</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2. Inactivate Net datastream</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MDP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CR400x</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CR405x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2399359843"/>
                  </a:ext>
                </a:extLst>
              </a:tr>
              <a:tr h="370840">
                <a:tc>
                  <a:txBody>
                    <a:bodyPr/>
                    <a:lstStyle/>
                    <a:p>
                      <a:pPr algn="ctr" fontAlgn="t"/>
                      <a:r>
                        <a:rPr lang="en-AU" sz="1100" b="0" i="0" u="none" strike="noStrike" dirty="0">
                          <a:solidFill>
                            <a:srgbClr val="000000"/>
                          </a:solidFill>
                          <a:effectLst/>
                          <a:latin typeface="Calibri" panose="020F0502020204030204" pitchFamily="34" charset="0"/>
                        </a:rPr>
                        <a:t>S14</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Type 1-3 meters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A40b</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Meter Read Type code with RWDA</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Meter Read Type code with RWDA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MPB</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CR305x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3050962521"/>
                  </a:ext>
                </a:extLst>
              </a:tr>
              <a:tr h="370840">
                <a:tc>
                  <a:txBody>
                    <a:bodyPr/>
                    <a:lstStyle/>
                    <a:p>
                      <a:pPr algn="ctr" fontAlgn="t"/>
                      <a:r>
                        <a:rPr lang="en-AU" sz="1100" b="0" i="0" u="none" strike="noStrike" dirty="0">
                          <a:solidFill>
                            <a:srgbClr val="000000"/>
                          </a:solidFill>
                          <a:effectLst/>
                          <a:latin typeface="Calibri" panose="020F0502020204030204" pitchFamily="34" charset="0"/>
                        </a:rPr>
                        <a:t>S15</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Cross Boundary meters (Known)</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A45</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Create/activate export and import (active (kWh) and reactive (kVarh)) energy datastreams in CNDS table</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Create Datastreams to Suffix Level</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2. Inactivate Net datastream</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MDP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CR400x</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CR405x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3789434982"/>
                  </a:ext>
                </a:extLst>
              </a:tr>
              <a:tr h="370840">
                <a:tc>
                  <a:txBody>
                    <a:bodyPr/>
                    <a:lstStyle/>
                    <a:p>
                      <a:pPr algn="ctr" fontAlgn="t"/>
                      <a:r>
                        <a:rPr lang="en-AU" sz="1100" b="0" i="0" u="none" strike="noStrike" dirty="0">
                          <a:solidFill>
                            <a:srgbClr val="000000"/>
                          </a:solidFill>
                          <a:effectLst/>
                          <a:latin typeface="Calibri" panose="020F0502020204030204" pitchFamily="34" charset="0"/>
                        </a:rPr>
                        <a:t>S15</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Cross Boundary meters (Known)</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A45b</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Meter Read Type code with RWDA</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Meter Read Type code with RWDA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MPB</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CR305x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1162966549"/>
                  </a:ext>
                </a:extLst>
              </a:tr>
              <a:tr h="370840">
                <a:tc>
                  <a:txBody>
                    <a:bodyPr/>
                    <a:lstStyle/>
                    <a:p>
                      <a:pPr algn="ctr" fontAlgn="t"/>
                      <a:r>
                        <a:rPr lang="en-AU" sz="1100" b="0" i="0" u="none" strike="noStrike" dirty="0">
                          <a:solidFill>
                            <a:srgbClr val="000000"/>
                          </a:solidFill>
                          <a:effectLst/>
                          <a:latin typeface="Calibri" panose="020F0502020204030204" pitchFamily="34" charset="0"/>
                        </a:rPr>
                        <a:t>S15</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Cross Boundary meters (Known)</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 </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Meter Read Type code with RWDA</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TNI2 &amp; NSP3</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AEMO</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CR51xx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2022</a:t>
                      </a:r>
                    </a:p>
                  </a:txBody>
                  <a:tcPr marL="6350" marR="6350" marT="6350" marB="0"/>
                </a:tc>
                <a:extLst>
                  <a:ext uri="{0D108BD9-81ED-4DB2-BD59-A6C34878D82A}">
                    <a16:rowId xmlns:a16="http://schemas.microsoft.com/office/drawing/2014/main" val="501915070"/>
                  </a:ext>
                </a:extLst>
              </a:tr>
              <a:tr h="370840">
                <a:tc>
                  <a:txBody>
                    <a:bodyPr/>
                    <a:lstStyle/>
                    <a:p>
                      <a:pPr algn="ctr" fontAlgn="t"/>
                      <a:r>
                        <a:rPr lang="en-AU" sz="1100" b="0" i="0" u="none" strike="noStrike" dirty="0">
                          <a:solidFill>
                            <a:srgbClr val="000000"/>
                          </a:solidFill>
                          <a:effectLst/>
                          <a:latin typeface="Calibri" panose="020F0502020204030204" pitchFamily="34" charset="0"/>
                        </a:rPr>
                        <a:t>S17</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New and replacement Type 4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A57</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Create/activate export and import (active (kWh) and reactive (kVarh)) energy datastreams in CNDS table</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Create Datastreams to Suffix Level</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2. Inactivate Net datastream</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MDP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CR400x</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CR405x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br>
                        <a:rPr lang="en-AU" sz="1100" b="0" i="0" u="none" strike="noStrike" dirty="0">
                          <a:solidFill>
                            <a:srgbClr val="000000"/>
                          </a:solidFill>
                          <a:effectLst/>
                          <a:latin typeface="Calibri" panose="020F0502020204030204" pitchFamily="34" charset="0"/>
                        </a:rPr>
                      </a:br>
                      <a:endParaRPr lang="en-AU" sz="1100" b="0" i="0" u="none" strike="noStrike" dirty="0">
                        <a:solidFill>
                          <a:srgbClr val="000000"/>
                        </a:solidFill>
                        <a:effectLst/>
                        <a:latin typeface="Calibri" panose="020F0502020204030204" pitchFamily="34" charset="0"/>
                      </a:endParaRP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30-Nov-22</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Dec 2022</a:t>
                      </a:r>
                    </a:p>
                  </a:txBody>
                  <a:tcPr marL="6350" marR="6350" marT="6350" marB="0"/>
                </a:tc>
                <a:extLst>
                  <a:ext uri="{0D108BD9-81ED-4DB2-BD59-A6C34878D82A}">
                    <a16:rowId xmlns:a16="http://schemas.microsoft.com/office/drawing/2014/main" val="1729212515"/>
                  </a:ext>
                </a:extLst>
              </a:tr>
              <a:tr h="370840">
                <a:tc>
                  <a:txBody>
                    <a:bodyPr/>
                    <a:lstStyle/>
                    <a:p>
                      <a:pPr algn="ctr" fontAlgn="t"/>
                      <a:r>
                        <a:rPr lang="en-AU" sz="1100" b="0" i="0" u="none" strike="noStrike" dirty="0">
                          <a:solidFill>
                            <a:srgbClr val="000000"/>
                          </a:solidFill>
                          <a:effectLst/>
                          <a:latin typeface="Calibri" panose="020F0502020204030204" pitchFamily="34" charset="0"/>
                        </a:rPr>
                        <a:t>S17</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New and replacement Type 4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A57b</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Meter Read Type code with RWDA</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Meter Read Type code with RWDA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MPB</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CR305x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br>
                        <a:rPr lang="en-AU" sz="1100" b="0" i="0" u="none" strike="noStrike" dirty="0">
                          <a:solidFill>
                            <a:srgbClr val="000000"/>
                          </a:solidFill>
                          <a:effectLst/>
                          <a:latin typeface="Calibri" panose="020F0502020204030204" pitchFamily="34" charset="0"/>
                        </a:rPr>
                      </a:br>
                      <a:endParaRPr lang="en-AU" sz="1100" b="0" i="0" u="none" strike="noStrike" dirty="0">
                        <a:solidFill>
                          <a:srgbClr val="000000"/>
                        </a:solidFill>
                        <a:effectLst/>
                        <a:latin typeface="Calibri" panose="020F0502020204030204" pitchFamily="34" charset="0"/>
                      </a:endParaRP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30-Nov-22</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Dec 2022</a:t>
                      </a:r>
                    </a:p>
                  </a:txBody>
                  <a:tcPr marL="6350" marR="6350" marT="6350" marB="0"/>
                </a:tc>
                <a:extLst>
                  <a:ext uri="{0D108BD9-81ED-4DB2-BD59-A6C34878D82A}">
                    <a16:rowId xmlns:a16="http://schemas.microsoft.com/office/drawing/2014/main" val="552579265"/>
                  </a:ext>
                </a:extLst>
              </a:tr>
              <a:tr h="370840">
                <a:tc>
                  <a:txBody>
                    <a:bodyPr/>
                    <a:lstStyle/>
                    <a:p>
                      <a:pPr algn="ctr" fontAlgn="t"/>
                      <a:r>
                        <a:rPr lang="en-AU" sz="1100" b="0" i="0" u="none" strike="noStrike" dirty="0">
                          <a:solidFill>
                            <a:srgbClr val="000000"/>
                          </a:solidFill>
                          <a:effectLst/>
                          <a:latin typeface="Calibri" panose="020F0502020204030204" pitchFamily="34" charset="0"/>
                        </a:rPr>
                        <a:t>S18</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New and replacement Type 4A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A63</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Create/activate export and import (active (kWh) and reactive (kVarh)) energy datastreams in CNDS table</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Create Datastreams to Suffix Level</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2. Inactivate Net datastream</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MDP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CR400x</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CR405x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br>
                        <a:rPr lang="en-AU" sz="1100" b="0" i="0" u="none" strike="noStrike" dirty="0">
                          <a:solidFill>
                            <a:srgbClr val="000000"/>
                          </a:solidFill>
                          <a:effectLst/>
                          <a:latin typeface="Calibri" panose="020F0502020204030204" pitchFamily="34" charset="0"/>
                        </a:rPr>
                      </a:br>
                      <a:endParaRPr lang="en-AU" sz="1100" b="0" i="0" u="none" strike="noStrike" dirty="0">
                        <a:solidFill>
                          <a:srgbClr val="000000"/>
                        </a:solidFill>
                        <a:effectLst/>
                        <a:latin typeface="Calibri" panose="020F0502020204030204" pitchFamily="34" charset="0"/>
                      </a:endParaRP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30-Nov-22</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Dec 2022</a:t>
                      </a:r>
                    </a:p>
                  </a:txBody>
                  <a:tcPr marL="6350" marR="6350" marT="6350" marB="0"/>
                </a:tc>
                <a:extLst>
                  <a:ext uri="{0D108BD9-81ED-4DB2-BD59-A6C34878D82A}">
                    <a16:rowId xmlns:a16="http://schemas.microsoft.com/office/drawing/2014/main" val="1006118467"/>
                  </a:ext>
                </a:extLst>
              </a:tr>
              <a:tr h="370840">
                <a:tc>
                  <a:txBody>
                    <a:bodyPr/>
                    <a:lstStyle/>
                    <a:p>
                      <a:pPr algn="ctr" fontAlgn="t"/>
                      <a:r>
                        <a:rPr lang="en-AU" sz="1100" b="0" i="0" u="none" strike="noStrike" dirty="0">
                          <a:solidFill>
                            <a:srgbClr val="000000"/>
                          </a:solidFill>
                          <a:effectLst/>
                          <a:latin typeface="Calibri" panose="020F0502020204030204" pitchFamily="34" charset="0"/>
                        </a:rPr>
                        <a:t>S18</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New and replacement Type 4A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A63b</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Meter Read Type code with RWDA</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Meter Read Type code with RWDA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MPB</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CR305x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br>
                        <a:rPr lang="en-AU" sz="1100" b="0" i="0" u="none" strike="noStrike" dirty="0">
                          <a:solidFill>
                            <a:srgbClr val="000000"/>
                          </a:solidFill>
                          <a:effectLst/>
                          <a:latin typeface="Calibri" panose="020F0502020204030204" pitchFamily="34" charset="0"/>
                        </a:rPr>
                      </a:br>
                      <a:endParaRPr lang="en-AU" sz="1100" b="0" i="0" u="none" strike="noStrike" dirty="0">
                        <a:solidFill>
                          <a:srgbClr val="000000"/>
                        </a:solidFill>
                        <a:effectLst/>
                        <a:latin typeface="Calibri" panose="020F0502020204030204" pitchFamily="34" charset="0"/>
                      </a:endParaRP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30-Nov-22</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Dec 2022</a:t>
                      </a:r>
                    </a:p>
                  </a:txBody>
                  <a:tcPr marL="6350" marR="6350" marT="6350" marB="0"/>
                </a:tc>
                <a:extLst>
                  <a:ext uri="{0D108BD9-81ED-4DB2-BD59-A6C34878D82A}">
                    <a16:rowId xmlns:a16="http://schemas.microsoft.com/office/drawing/2014/main" val="452023777"/>
                  </a:ext>
                </a:extLst>
              </a:tr>
              <a:tr h="370840">
                <a:tc>
                  <a:txBody>
                    <a:bodyPr/>
                    <a:lstStyle/>
                    <a:p>
                      <a:pPr algn="ctr" fontAlgn="t"/>
                      <a:r>
                        <a:rPr lang="en-AU" sz="1100" b="0" i="0" u="none" strike="noStrike" dirty="0">
                          <a:solidFill>
                            <a:srgbClr val="000000"/>
                          </a:solidFill>
                          <a:effectLst/>
                          <a:latin typeface="Calibri" panose="020F0502020204030204" pitchFamily="34" charset="0"/>
                        </a:rPr>
                        <a:t>S19</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New and replacement VIC AMI meters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A69</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Create/activate export and import (active (kWh) and reactive (kVarh)) energy datastreams in CNDS table</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Create Datastreams to Suffix Level</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2. Inactivate Net datastream</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MDP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CR400x</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CR405x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br>
                        <a:rPr lang="en-AU" sz="1100" b="0" i="0" u="none" strike="noStrike" dirty="0">
                          <a:solidFill>
                            <a:srgbClr val="000000"/>
                          </a:solidFill>
                          <a:effectLst/>
                          <a:latin typeface="Calibri" panose="020F0502020204030204" pitchFamily="34" charset="0"/>
                        </a:rPr>
                      </a:br>
                      <a:endParaRPr lang="en-AU" sz="1100" b="0" i="0" u="none" strike="noStrike" dirty="0">
                        <a:solidFill>
                          <a:srgbClr val="000000"/>
                        </a:solidFill>
                        <a:effectLst/>
                        <a:latin typeface="Calibri" panose="020F0502020204030204" pitchFamily="34" charset="0"/>
                      </a:endParaRP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30-Nov-22</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Dec 2022</a:t>
                      </a:r>
                    </a:p>
                  </a:txBody>
                  <a:tcPr marL="6350" marR="6350" marT="6350" marB="0"/>
                </a:tc>
                <a:extLst>
                  <a:ext uri="{0D108BD9-81ED-4DB2-BD59-A6C34878D82A}">
                    <a16:rowId xmlns:a16="http://schemas.microsoft.com/office/drawing/2014/main" val="41301632"/>
                  </a:ext>
                </a:extLst>
              </a:tr>
              <a:tr h="370840">
                <a:tc>
                  <a:txBody>
                    <a:bodyPr/>
                    <a:lstStyle/>
                    <a:p>
                      <a:pPr algn="ctr" fontAlgn="t"/>
                      <a:r>
                        <a:rPr lang="en-AU" sz="1100" b="0" i="0" u="none" strike="noStrike" dirty="0">
                          <a:solidFill>
                            <a:srgbClr val="000000"/>
                          </a:solidFill>
                          <a:effectLst/>
                          <a:latin typeface="Calibri" panose="020F0502020204030204" pitchFamily="34" charset="0"/>
                        </a:rPr>
                        <a:t>S19</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New and replacement VIC AMI meters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A69b</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Meter Read Type code with RWDA</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Meter Read Type code with RWDA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MPB</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CR305x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br>
                        <a:rPr lang="en-AU" sz="1100" b="0" i="0" u="none" strike="noStrike" dirty="0">
                          <a:solidFill>
                            <a:srgbClr val="000000"/>
                          </a:solidFill>
                          <a:effectLst/>
                          <a:latin typeface="Calibri" panose="020F0502020204030204" pitchFamily="34" charset="0"/>
                        </a:rPr>
                      </a:br>
                      <a:endParaRPr lang="en-AU" sz="1100" b="0" i="0" u="none" strike="noStrike" dirty="0">
                        <a:solidFill>
                          <a:srgbClr val="000000"/>
                        </a:solidFill>
                        <a:effectLst/>
                        <a:latin typeface="Calibri" panose="020F0502020204030204" pitchFamily="34" charset="0"/>
                      </a:endParaRP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30-Nov-22</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Dec 2022</a:t>
                      </a:r>
                    </a:p>
                  </a:txBody>
                  <a:tcPr marL="6350" marR="6350" marT="6350" marB="0"/>
                </a:tc>
                <a:extLst>
                  <a:ext uri="{0D108BD9-81ED-4DB2-BD59-A6C34878D82A}">
                    <a16:rowId xmlns:a16="http://schemas.microsoft.com/office/drawing/2014/main" val="4187603983"/>
                  </a:ext>
                </a:extLst>
              </a:tr>
            </a:tbl>
          </a:graphicData>
        </a:graphic>
      </p:graphicFrame>
    </p:spTree>
    <p:extLst>
      <p:ext uri="{BB962C8B-B14F-4D97-AF65-F5344CB8AC3E}">
        <p14:creationId xmlns:p14="http://schemas.microsoft.com/office/powerpoint/2010/main" val="1326036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p:txBody>
          <a:bodyPr/>
          <a:lstStyle/>
          <a:p>
            <a:r>
              <a:rPr lang="fr-FR" dirty="0"/>
              <a:t>Applicable MTP </a:t>
            </a:r>
            <a:r>
              <a:rPr lang="en-AU" dirty="0"/>
              <a:t>Activities</a:t>
            </a: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13</a:t>
            </a:fld>
            <a:endParaRPr lang="en-AU" dirty="0"/>
          </a:p>
        </p:txBody>
      </p:sp>
      <p:graphicFrame>
        <p:nvGraphicFramePr>
          <p:cNvPr id="9" name="Table 9">
            <a:extLst>
              <a:ext uri="{FF2B5EF4-FFF2-40B4-BE49-F238E27FC236}">
                <a16:creationId xmlns:a16="http://schemas.microsoft.com/office/drawing/2014/main" id="{AEEE29B4-1E95-4C92-AF87-4EC89AE4AF3D}"/>
              </a:ext>
            </a:extLst>
          </p:cNvPr>
          <p:cNvGraphicFramePr>
            <a:graphicFrameLocks noGrp="1"/>
          </p:cNvGraphicFramePr>
          <p:nvPr>
            <p:extLst>
              <p:ext uri="{D42A27DB-BD31-4B8C-83A1-F6EECF244321}">
                <p14:modId xmlns:p14="http://schemas.microsoft.com/office/powerpoint/2010/main" val="1047381460"/>
              </p:ext>
            </p:extLst>
          </p:nvPr>
        </p:nvGraphicFramePr>
        <p:xfrm>
          <a:off x="57548" y="1506190"/>
          <a:ext cx="10512403" cy="5839460"/>
        </p:xfrm>
        <a:graphic>
          <a:graphicData uri="http://schemas.openxmlformats.org/drawingml/2006/table">
            <a:tbl>
              <a:tblPr firstRow="1" bandRow="1">
                <a:tableStyleId>{5C22544A-7EE6-4342-B048-85BDC9FD1C3A}</a:tableStyleId>
              </a:tblPr>
              <a:tblGrid>
                <a:gridCol w="433180">
                  <a:extLst>
                    <a:ext uri="{9D8B030D-6E8A-4147-A177-3AD203B41FA5}">
                      <a16:colId xmlns:a16="http://schemas.microsoft.com/office/drawing/2014/main" val="2174275322"/>
                    </a:ext>
                  </a:extLst>
                </a:gridCol>
                <a:gridCol w="1307007">
                  <a:extLst>
                    <a:ext uri="{9D8B030D-6E8A-4147-A177-3AD203B41FA5}">
                      <a16:colId xmlns:a16="http://schemas.microsoft.com/office/drawing/2014/main" val="130457593"/>
                    </a:ext>
                  </a:extLst>
                </a:gridCol>
                <a:gridCol w="446701">
                  <a:extLst>
                    <a:ext uri="{9D8B030D-6E8A-4147-A177-3AD203B41FA5}">
                      <a16:colId xmlns:a16="http://schemas.microsoft.com/office/drawing/2014/main" val="3914733857"/>
                    </a:ext>
                  </a:extLst>
                </a:gridCol>
                <a:gridCol w="2305140">
                  <a:extLst>
                    <a:ext uri="{9D8B030D-6E8A-4147-A177-3AD203B41FA5}">
                      <a16:colId xmlns:a16="http://schemas.microsoft.com/office/drawing/2014/main" val="3912245640"/>
                    </a:ext>
                  </a:extLst>
                </a:gridCol>
                <a:gridCol w="1979112">
                  <a:extLst>
                    <a:ext uri="{9D8B030D-6E8A-4147-A177-3AD203B41FA5}">
                      <a16:colId xmlns:a16="http://schemas.microsoft.com/office/drawing/2014/main" val="3520415581"/>
                    </a:ext>
                  </a:extLst>
                </a:gridCol>
                <a:gridCol w="594680">
                  <a:extLst>
                    <a:ext uri="{9D8B030D-6E8A-4147-A177-3AD203B41FA5}">
                      <a16:colId xmlns:a16="http://schemas.microsoft.com/office/drawing/2014/main" val="4010031255"/>
                    </a:ext>
                  </a:extLst>
                </a:gridCol>
                <a:gridCol w="754540">
                  <a:extLst>
                    <a:ext uri="{9D8B030D-6E8A-4147-A177-3AD203B41FA5}">
                      <a16:colId xmlns:a16="http://schemas.microsoft.com/office/drawing/2014/main" val="1787189772"/>
                    </a:ext>
                  </a:extLst>
                </a:gridCol>
                <a:gridCol w="818484">
                  <a:extLst>
                    <a:ext uri="{9D8B030D-6E8A-4147-A177-3AD203B41FA5}">
                      <a16:colId xmlns:a16="http://schemas.microsoft.com/office/drawing/2014/main" val="55620106"/>
                    </a:ext>
                  </a:extLst>
                </a:gridCol>
                <a:gridCol w="760934">
                  <a:extLst>
                    <a:ext uri="{9D8B030D-6E8A-4147-A177-3AD203B41FA5}">
                      <a16:colId xmlns:a16="http://schemas.microsoft.com/office/drawing/2014/main" val="3614004344"/>
                    </a:ext>
                  </a:extLst>
                </a:gridCol>
                <a:gridCol w="1112625">
                  <a:extLst>
                    <a:ext uri="{9D8B030D-6E8A-4147-A177-3AD203B41FA5}">
                      <a16:colId xmlns:a16="http://schemas.microsoft.com/office/drawing/2014/main" val="3853893686"/>
                    </a:ext>
                  </a:extLst>
                </a:gridCol>
              </a:tblGrid>
              <a:tr h="370840">
                <a:tc>
                  <a:txBody>
                    <a:bodyPr/>
                    <a:lstStyle/>
                    <a:p>
                      <a:pPr algn="ctr" fontAlgn="ctr"/>
                      <a:r>
                        <a:rPr lang="en-AU" sz="1100" b="1" i="0" u="none" strike="noStrike" dirty="0">
                          <a:solidFill>
                            <a:srgbClr val="FFFFFF"/>
                          </a:solidFill>
                          <a:effectLst/>
                          <a:latin typeface="Calibri" panose="020F0502020204030204" pitchFamily="34" charset="0"/>
                        </a:rPr>
                        <a:t>SID</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Sub-Category</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AID</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Activity</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Actions</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Role</a:t>
                      </a:r>
                    </a:p>
                  </a:txBody>
                  <a:tcPr marL="6350" marR="6350" marT="6350" marB="0" anchor="ctr"/>
                </a:tc>
                <a:tc>
                  <a:txBody>
                    <a:bodyPr/>
                    <a:lstStyle/>
                    <a:p>
                      <a:pPr algn="ctr" fontAlgn="t"/>
                      <a:r>
                        <a:rPr lang="en-AU" sz="1100" b="1" i="0" u="none" strike="noStrike" dirty="0">
                          <a:solidFill>
                            <a:srgbClr val="FFFFFF"/>
                          </a:solidFill>
                          <a:effectLst/>
                          <a:latin typeface="Calibri" panose="020F0502020204030204" pitchFamily="34" charset="0"/>
                        </a:rPr>
                        <a:t>CATS CRs</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Transition Start Date</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Transition End Date</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Rule Date</a:t>
                      </a:r>
                    </a:p>
                  </a:txBody>
                  <a:tcPr marL="6350" marR="6350" marT="6350" marB="0" anchor="ctr"/>
                </a:tc>
                <a:extLst>
                  <a:ext uri="{0D108BD9-81ED-4DB2-BD59-A6C34878D82A}">
                    <a16:rowId xmlns:a16="http://schemas.microsoft.com/office/drawing/2014/main" val="299013267"/>
                  </a:ext>
                </a:extLst>
              </a:tr>
              <a:tr h="370840">
                <a:tc>
                  <a:txBody>
                    <a:bodyPr/>
                    <a:lstStyle/>
                    <a:p>
                      <a:pPr algn="ctr" fontAlgn="t"/>
                      <a:r>
                        <a:rPr lang="en-AU" sz="1100" b="0" i="0" u="none" strike="noStrike" dirty="0">
                          <a:solidFill>
                            <a:srgbClr val="000000"/>
                          </a:solidFill>
                          <a:effectLst/>
                          <a:latin typeface="Calibri" panose="020F0502020204030204" pitchFamily="34" charset="0"/>
                        </a:rPr>
                        <a:t>S20</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New and replacement SAMPLE Meters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A75</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Create/activate export and import (active (kWh) and reactive (kVarh)) energy datastreams in CNDS table</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Create Datastreams to Suffix Level</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2. Inactivate Net datastream</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MDP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CR400x</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CR405x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br>
                        <a:rPr lang="en-AU" sz="1100" b="0" i="0" u="none" strike="noStrike" dirty="0">
                          <a:solidFill>
                            <a:srgbClr val="000000"/>
                          </a:solidFill>
                          <a:effectLst/>
                          <a:latin typeface="Calibri" panose="020F0502020204030204" pitchFamily="34" charset="0"/>
                        </a:rPr>
                      </a:br>
                      <a:endParaRPr lang="en-AU" sz="1100" b="0" i="0" u="none" strike="noStrike" dirty="0">
                        <a:solidFill>
                          <a:srgbClr val="000000"/>
                        </a:solidFill>
                        <a:effectLst/>
                        <a:latin typeface="Calibri" panose="020F0502020204030204" pitchFamily="34" charset="0"/>
                      </a:endParaRP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30-Nov-22</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Dec 2022</a:t>
                      </a:r>
                    </a:p>
                  </a:txBody>
                  <a:tcPr marL="6350" marR="6350" marT="6350" marB="0"/>
                </a:tc>
                <a:extLst>
                  <a:ext uri="{0D108BD9-81ED-4DB2-BD59-A6C34878D82A}">
                    <a16:rowId xmlns:a16="http://schemas.microsoft.com/office/drawing/2014/main" val="2195197655"/>
                  </a:ext>
                </a:extLst>
              </a:tr>
              <a:tr h="370840">
                <a:tc>
                  <a:txBody>
                    <a:bodyPr/>
                    <a:lstStyle/>
                    <a:p>
                      <a:pPr algn="ctr" fontAlgn="t"/>
                      <a:r>
                        <a:rPr lang="en-AU" sz="1100" b="0" i="0" u="none" strike="noStrike" dirty="0">
                          <a:solidFill>
                            <a:srgbClr val="000000"/>
                          </a:solidFill>
                          <a:effectLst/>
                          <a:latin typeface="Calibri" panose="020F0502020204030204" pitchFamily="34" charset="0"/>
                        </a:rPr>
                        <a:t>S20</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New and replacement SAMPLE Meters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A75b</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Meter Read Type code with RWDA</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Meter Read Type code with RWDA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MPB</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CR305x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br>
                        <a:rPr lang="en-AU" sz="1100" b="0" i="0" u="none" strike="noStrike" dirty="0">
                          <a:solidFill>
                            <a:srgbClr val="000000"/>
                          </a:solidFill>
                          <a:effectLst/>
                          <a:latin typeface="Calibri" panose="020F0502020204030204" pitchFamily="34" charset="0"/>
                        </a:rPr>
                      </a:br>
                      <a:endParaRPr lang="en-AU" sz="1100" b="0" i="0" u="none" strike="noStrike" dirty="0">
                        <a:solidFill>
                          <a:srgbClr val="000000"/>
                        </a:solidFill>
                        <a:effectLst/>
                        <a:latin typeface="Calibri" panose="020F0502020204030204" pitchFamily="34" charset="0"/>
                      </a:endParaRP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30-Nov-22</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Dec 2022</a:t>
                      </a:r>
                    </a:p>
                  </a:txBody>
                  <a:tcPr marL="6350" marR="6350" marT="6350" marB="0"/>
                </a:tc>
                <a:extLst>
                  <a:ext uri="{0D108BD9-81ED-4DB2-BD59-A6C34878D82A}">
                    <a16:rowId xmlns:a16="http://schemas.microsoft.com/office/drawing/2014/main" val="3796802604"/>
                  </a:ext>
                </a:extLst>
              </a:tr>
              <a:tr h="370840">
                <a:tc>
                  <a:txBody>
                    <a:bodyPr/>
                    <a:lstStyle/>
                    <a:p>
                      <a:pPr algn="ctr" fontAlgn="t"/>
                      <a:r>
                        <a:rPr lang="en-AU" sz="1100" b="0" i="0" u="none" strike="noStrike" dirty="0">
                          <a:solidFill>
                            <a:srgbClr val="000000"/>
                          </a:solidFill>
                          <a:effectLst/>
                          <a:latin typeface="Calibri" panose="020F0502020204030204" pitchFamily="34" charset="0"/>
                        </a:rPr>
                        <a:t>S22</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Type 7 metering installations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A83a</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Create/activate export and import (active (kWh) and reactive (kVarh)) energy datastreams in CNDS table</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Create Datastreams to Suffix Level</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2. Inactivate Net datastream</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MDP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CR400x</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CR405x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br>
                        <a:rPr lang="en-AU" sz="1100" b="0" i="0" u="none" strike="noStrike" dirty="0">
                          <a:solidFill>
                            <a:srgbClr val="000000"/>
                          </a:solidFill>
                          <a:effectLst/>
                          <a:latin typeface="Calibri" panose="020F0502020204030204" pitchFamily="34" charset="0"/>
                        </a:rPr>
                      </a:br>
                      <a:endParaRPr lang="en-AU" sz="1100" b="0" i="0" u="none" strike="noStrike" dirty="0">
                        <a:solidFill>
                          <a:srgbClr val="000000"/>
                        </a:solidFill>
                        <a:effectLst/>
                        <a:latin typeface="Calibri" panose="020F0502020204030204" pitchFamily="34" charset="0"/>
                      </a:endParaRP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2899078295"/>
                  </a:ext>
                </a:extLst>
              </a:tr>
              <a:tr h="370840">
                <a:tc>
                  <a:txBody>
                    <a:bodyPr/>
                    <a:lstStyle/>
                    <a:p>
                      <a:pPr algn="ctr" fontAlgn="t"/>
                      <a:r>
                        <a:rPr lang="en-AU" sz="1100" b="0" i="0" u="none" strike="noStrike" dirty="0">
                          <a:solidFill>
                            <a:srgbClr val="000000"/>
                          </a:solidFill>
                          <a:effectLst/>
                          <a:latin typeface="Calibri" panose="020F0502020204030204" pitchFamily="34" charset="0"/>
                        </a:rPr>
                        <a:t>S26</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Cross-boundary supplies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A95</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 cross-boundary NMIs</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Create and activate NMI </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2. Update NMI to active status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LNSP</a:t>
                      </a:r>
                      <a:br>
                        <a:rPr lang="en-AU" sz="1100" b="0" i="0" u="none" strike="noStrike" dirty="0">
                          <a:solidFill>
                            <a:srgbClr val="000000"/>
                          </a:solidFill>
                          <a:effectLst/>
                          <a:latin typeface="Calibri" panose="020F0502020204030204" pitchFamily="34" charset="0"/>
                        </a:rPr>
                      </a:br>
                      <a:endParaRPr lang="en-AU" sz="1100" b="0" i="0" u="none" strike="noStrike" dirty="0">
                        <a:solidFill>
                          <a:srgbClr val="000000"/>
                        </a:solidFill>
                        <a:effectLst/>
                        <a:latin typeface="Calibri" panose="020F0502020204030204" pitchFamily="34" charset="0"/>
                      </a:endParaRP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CR20xx</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CR50xx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2399359843"/>
                  </a:ext>
                </a:extLst>
              </a:tr>
              <a:tr h="370840">
                <a:tc>
                  <a:txBody>
                    <a:bodyPr/>
                    <a:lstStyle/>
                    <a:p>
                      <a:pPr algn="ctr" fontAlgn="t"/>
                      <a:r>
                        <a:rPr lang="en-AU" sz="1100" b="0" i="0" u="none" strike="noStrike" dirty="0">
                          <a:solidFill>
                            <a:srgbClr val="000000"/>
                          </a:solidFill>
                          <a:effectLst/>
                          <a:latin typeface="Calibri" panose="020F0502020204030204" pitchFamily="34" charset="0"/>
                        </a:rPr>
                        <a:t>S26</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Cross Boundary meters (Known)</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 </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Meter Read Type code with RWDA</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TNI2 &amp; NSP3</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AEMO</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CR51xx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2022</a:t>
                      </a:r>
                    </a:p>
                  </a:txBody>
                  <a:tcPr marL="6350" marR="6350" marT="6350" marB="0"/>
                </a:tc>
                <a:extLst>
                  <a:ext uri="{0D108BD9-81ED-4DB2-BD59-A6C34878D82A}">
                    <a16:rowId xmlns:a16="http://schemas.microsoft.com/office/drawing/2014/main" val="3050962521"/>
                  </a:ext>
                </a:extLst>
              </a:tr>
              <a:tr h="370840">
                <a:tc>
                  <a:txBody>
                    <a:bodyPr/>
                    <a:lstStyle/>
                    <a:p>
                      <a:pPr algn="ctr" fontAlgn="t"/>
                      <a:r>
                        <a:rPr lang="en-AU" sz="1100" b="0" i="0" u="none" strike="noStrike" dirty="0">
                          <a:solidFill>
                            <a:srgbClr val="000000"/>
                          </a:solidFill>
                          <a:effectLst/>
                          <a:latin typeface="Calibri" panose="020F0502020204030204" pitchFamily="34" charset="0"/>
                        </a:rPr>
                        <a:t>S26</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Cross-boundary supplies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A96</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 Datastreams in MSATS</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Create Datastreams at Suffix Level</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MDP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CR40xx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3789434982"/>
                  </a:ext>
                </a:extLst>
              </a:tr>
              <a:tr h="370840">
                <a:tc>
                  <a:txBody>
                    <a:bodyPr/>
                    <a:lstStyle/>
                    <a:p>
                      <a:pPr algn="ctr" fontAlgn="t"/>
                      <a:r>
                        <a:rPr lang="en-AU" sz="1100" b="0" i="0" u="none" strike="noStrike" dirty="0">
                          <a:solidFill>
                            <a:srgbClr val="000000"/>
                          </a:solidFill>
                          <a:effectLst/>
                          <a:latin typeface="Calibri" panose="020F0502020204030204" pitchFamily="34" charset="0"/>
                        </a:rPr>
                        <a:t>S26</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Cross-boundary supplies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A97</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 registers in MSATS</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Install meter (includes Meter read type = RWDA)</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MPB</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CR30xx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1162966549"/>
                  </a:ext>
                </a:extLst>
              </a:tr>
              <a:tr h="370840">
                <a:tc>
                  <a:txBody>
                    <a:bodyPr/>
                    <a:lstStyle/>
                    <a:p>
                      <a:pPr algn="ctr" fontAlgn="t"/>
                      <a:r>
                        <a:rPr lang="en-AU" sz="1100" b="0" i="0" u="none" strike="noStrike" dirty="0">
                          <a:solidFill>
                            <a:srgbClr val="000000"/>
                          </a:solidFill>
                          <a:effectLst/>
                          <a:latin typeface="Calibri" panose="020F0502020204030204" pitchFamily="34" charset="0"/>
                        </a:rPr>
                        <a:t>S27</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Non-contestable unmetered loads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A99</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 Non-contestable unmetered load NMIs</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Create and activate NMI </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2. Update NMI to active status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LNSP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CR20xx</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CR50xx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501915070"/>
                  </a:ext>
                </a:extLst>
              </a:tr>
              <a:tr h="370840">
                <a:tc>
                  <a:txBody>
                    <a:bodyPr/>
                    <a:lstStyle/>
                    <a:p>
                      <a:pPr algn="ctr" fontAlgn="t"/>
                      <a:r>
                        <a:rPr lang="en-AU" sz="1100" b="0" i="0" u="none" strike="noStrike" dirty="0">
                          <a:solidFill>
                            <a:srgbClr val="000000"/>
                          </a:solidFill>
                          <a:effectLst/>
                          <a:latin typeface="Calibri" panose="020F0502020204030204" pitchFamily="34" charset="0"/>
                        </a:rPr>
                        <a:t>S27</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Non-contestable unmetered loads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A100</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 Datastreams in MSATS</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Create Datastreams at Suffix Level</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MDP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CR40xx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1729212515"/>
                  </a:ext>
                </a:extLst>
              </a:tr>
              <a:tr h="370840">
                <a:tc>
                  <a:txBody>
                    <a:bodyPr/>
                    <a:lstStyle/>
                    <a:p>
                      <a:pPr algn="ctr" fontAlgn="t"/>
                      <a:r>
                        <a:rPr lang="en-AU" sz="1100" b="0" i="0" u="none" strike="noStrike" dirty="0">
                          <a:solidFill>
                            <a:srgbClr val="000000"/>
                          </a:solidFill>
                          <a:effectLst/>
                          <a:latin typeface="Calibri" panose="020F0502020204030204" pitchFamily="34" charset="0"/>
                        </a:rPr>
                        <a:t>S27</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Non-contestable unmetered loads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A101</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 registers in MSATS</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Install meter (includes Meter read type = RWDA)</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MPB</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CR30xx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552579265"/>
                  </a:ext>
                </a:extLst>
              </a:tr>
              <a:tr h="370840">
                <a:tc>
                  <a:txBody>
                    <a:bodyPr/>
                    <a:lstStyle/>
                    <a:p>
                      <a:pPr algn="ctr" fontAlgn="t"/>
                      <a:r>
                        <a:rPr lang="en-AU" sz="1100" b="0" i="0" u="none" strike="noStrike" dirty="0">
                          <a:solidFill>
                            <a:srgbClr val="000000"/>
                          </a:solidFill>
                          <a:effectLst/>
                          <a:latin typeface="Calibri" panose="020F0502020204030204" pitchFamily="34" charset="0"/>
                        </a:rPr>
                        <a:t>S27a</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Convert 'SASCALE NMI'</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A101a</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 cross-boundary NMIs</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Make bulk NMI Extinct</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LNSP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CR50xx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1006118467"/>
                  </a:ext>
                </a:extLst>
              </a:tr>
              <a:tr h="370840">
                <a:tc>
                  <a:txBody>
                    <a:bodyPr/>
                    <a:lstStyle/>
                    <a:p>
                      <a:pPr algn="ctr" fontAlgn="t"/>
                      <a:r>
                        <a:rPr lang="en-AU" sz="1100" b="0" i="0" u="none" strike="noStrike" dirty="0">
                          <a:solidFill>
                            <a:srgbClr val="000000"/>
                          </a:solidFill>
                          <a:effectLst/>
                          <a:latin typeface="Calibri" panose="020F0502020204030204" pitchFamily="34" charset="0"/>
                        </a:rPr>
                        <a:t>S27a</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Convert 'SASCALE NMI'</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A101b</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 Datastreams in MSATS</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inactive Datastreams at Suffix Level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MDP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CR405x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452023777"/>
                  </a:ext>
                </a:extLst>
              </a:tr>
              <a:tr h="370840">
                <a:tc>
                  <a:txBody>
                    <a:bodyPr/>
                    <a:lstStyle/>
                    <a:p>
                      <a:pPr algn="ctr" fontAlgn="t"/>
                      <a:r>
                        <a:rPr lang="en-AU" sz="1100" b="0" i="0" u="none" strike="noStrike" dirty="0">
                          <a:solidFill>
                            <a:srgbClr val="000000"/>
                          </a:solidFill>
                          <a:effectLst/>
                          <a:latin typeface="Calibri" panose="020F0502020204030204" pitchFamily="34" charset="0"/>
                        </a:rPr>
                        <a:t>S27a</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Convert 'SASCALE NMI'</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A101c</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 registers in MSATS</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inactive meter (includes Meter read type = RWDA)</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MPB</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CR35xx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41301632"/>
                  </a:ext>
                </a:extLst>
              </a:tr>
              <a:tr h="370840">
                <a:tc>
                  <a:txBody>
                    <a:bodyPr/>
                    <a:lstStyle/>
                    <a:p>
                      <a:pPr algn="ctr" fontAlgn="t"/>
                      <a:r>
                        <a:rPr lang="en-AU" sz="1100" b="0" i="0" u="none" strike="noStrike" dirty="0">
                          <a:solidFill>
                            <a:srgbClr val="000000"/>
                          </a:solidFill>
                          <a:effectLst/>
                          <a:latin typeface="Calibri" panose="020F0502020204030204" pitchFamily="34" charset="0"/>
                        </a:rPr>
                        <a:t>S28</a:t>
                      </a:r>
                    </a:p>
                  </a:txBody>
                  <a:tcPr marL="6350" marR="6350" marT="6350" marB="0"/>
                </a:tc>
                <a:tc>
                  <a:txBody>
                    <a:bodyPr/>
                    <a:lstStyle/>
                    <a:p>
                      <a:pPr algn="l" fontAlgn="t"/>
                      <a:r>
                        <a:rPr lang="fr-FR" sz="1100" b="0" i="0" u="none" strike="noStrike" dirty="0">
                          <a:solidFill>
                            <a:srgbClr val="000000"/>
                          </a:solidFill>
                          <a:effectLst/>
                          <a:latin typeface="Calibri" panose="020F0502020204030204" pitchFamily="34" charset="0"/>
                        </a:rPr>
                        <a:t>New NMI classification codes - BULK</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A103</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NMI Class Codes for existing NMIs as required</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NMI Classification Code</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TNSP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CR50xx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1-May-21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4187603983"/>
                  </a:ext>
                </a:extLst>
              </a:tr>
            </a:tbl>
          </a:graphicData>
        </a:graphic>
      </p:graphicFrame>
    </p:spTree>
    <p:extLst>
      <p:ext uri="{BB962C8B-B14F-4D97-AF65-F5344CB8AC3E}">
        <p14:creationId xmlns:p14="http://schemas.microsoft.com/office/powerpoint/2010/main" val="2504736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p:txBody>
          <a:bodyPr/>
          <a:lstStyle/>
          <a:p>
            <a:r>
              <a:rPr lang="fr-FR" dirty="0"/>
              <a:t>Applicable MTP </a:t>
            </a:r>
            <a:r>
              <a:rPr lang="en-AU" dirty="0"/>
              <a:t>Activities</a:t>
            </a: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14</a:t>
            </a:fld>
            <a:endParaRPr lang="en-AU" dirty="0"/>
          </a:p>
        </p:txBody>
      </p:sp>
      <p:graphicFrame>
        <p:nvGraphicFramePr>
          <p:cNvPr id="9" name="Table 9">
            <a:extLst>
              <a:ext uri="{FF2B5EF4-FFF2-40B4-BE49-F238E27FC236}">
                <a16:creationId xmlns:a16="http://schemas.microsoft.com/office/drawing/2014/main" id="{AEEE29B4-1E95-4C92-AF87-4EC89AE4AF3D}"/>
              </a:ext>
            </a:extLst>
          </p:cNvPr>
          <p:cNvGraphicFramePr>
            <a:graphicFrameLocks noGrp="1"/>
          </p:cNvGraphicFramePr>
          <p:nvPr>
            <p:extLst>
              <p:ext uri="{D42A27DB-BD31-4B8C-83A1-F6EECF244321}">
                <p14:modId xmlns:p14="http://schemas.microsoft.com/office/powerpoint/2010/main" val="790276209"/>
              </p:ext>
            </p:extLst>
          </p:nvPr>
        </p:nvGraphicFramePr>
        <p:xfrm>
          <a:off x="57548" y="1506190"/>
          <a:ext cx="10512403" cy="2872740"/>
        </p:xfrm>
        <a:graphic>
          <a:graphicData uri="http://schemas.openxmlformats.org/drawingml/2006/table">
            <a:tbl>
              <a:tblPr firstRow="1" bandRow="1">
                <a:tableStyleId>{5C22544A-7EE6-4342-B048-85BDC9FD1C3A}</a:tableStyleId>
              </a:tblPr>
              <a:tblGrid>
                <a:gridCol w="433180">
                  <a:extLst>
                    <a:ext uri="{9D8B030D-6E8A-4147-A177-3AD203B41FA5}">
                      <a16:colId xmlns:a16="http://schemas.microsoft.com/office/drawing/2014/main" val="2174275322"/>
                    </a:ext>
                  </a:extLst>
                </a:gridCol>
                <a:gridCol w="1307007">
                  <a:extLst>
                    <a:ext uri="{9D8B030D-6E8A-4147-A177-3AD203B41FA5}">
                      <a16:colId xmlns:a16="http://schemas.microsoft.com/office/drawing/2014/main" val="130457593"/>
                    </a:ext>
                  </a:extLst>
                </a:gridCol>
                <a:gridCol w="446701">
                  <a:extLst>
                    <a:ext uri="{9D8B030D-6E8A-4147-A177-3AD203B41FA5}">
                      <a16:colId xmlns:a16="http://schemas.microsoft.com/office/drawing/2014/main" val="3914733857"/>
                    </a:ext>
                  </a:extLst>
                </a:gridCol>
                <a:gridCol w="2305140">
                  <a:extLst>
                    <a:ext uri="{9D8B030D-6E8A-4147-A177-3AD203B41FA5}">
                      <a16:colId xmlns:a16="http://schemas.microsoft.com/office/drawing/2014/main" val="3912245640"/>
                    </a:ext>
                  </a:extLst>
                </a:gridCol>
                <a:gridCol w="1979112">
                  <a:extLst>
                    <a:ext uri="{9D8B030D-6E8A-4147-A177-3AD203B41FA5}">
                      <a16:colId xmlns:a16="http://schemas.microsoft.com/office/drawing/2014/main" val="3520415581"/>
                    </a:ext>
                  </a:extLst>
                </a:gridCol>
                <a:gridCol w="594680">
                  <a:extLst>
                    <a:ext uri="{9D8B030D-6E8A-4147-A177-3AD203B41FA5}">
                      <a16:colId xmlns:a16="http://schemas.microsoft.com/office/drawing/2014/main" val="4010031255"/>
                    </a:ext>
                  </a:extLst>
                </a:gridCol>
                <a:gridCol w="754540">
                  <a:extLst>
                    <a:ext uri="{9D8B030D-6E8A-4147-A177-3AD203B41FA5}">
                      <a16:colId xmlns:a16="http://schemas.microsoft.com/office/drawing/2014/main" val="1787189772"/>
                    </a:ext>
                  </a:extLst>
                </a:gridCol>
                <a:gridCol w="818484">
                  <a:extLst>
                    <a:ext uri="{9D8B030D-6E8A-4147-A177-3AD203B41FA5}">
                      <a16:colId xmlns:a16="http://schemas.microsoft.com/office/drawing/2014/main" val="55620106"/>
                    </a:ext>
                  </a:extLst>
                </a:gridCol>
                <a:gridCol w="760934">
                  <a:extLst>
                    <a:ext uri="{9D8B030D-6E8A-4147-A177-3AD203B41FA5}">
                      <a16:colId xmlns:a16="http://schemas.microsoft.com/office/drawing/2014/main" val="3614004344"/>
                    </a:ext>
                  </a:extLst>
                </a:gridCol>
                <a:gridCol w="1112625">
                  <a:extLst>
                    <a:ext uri="{9D8B030D-6E8A-4147-A177-3AD203B41FA5}">
                      <a16:colId xmlns:a16="http://schemas.microsoft.com/office/drawing/2014/main" val="3853893686"/>
                    </a:ext>
                  </a:extLst>
                </a:gridCol>
              </a:tblGrid>
              <a:tr h="370840">
                <a:tc>
                  <a:txBody>
                    <a:bodyPr/>
                    <a:lstStyle/>
                    <a:p>
                      <a:pPr algn="ctr" fontAlgn="ctr"/>
                      <a:r>
                        <a:rPr lang="en-AU" sz="1100" b="1" i="0" u="none" strike="noStrike" dirty="0">
                          <a:solidFill>
                            <a:srgbClr val="FFFFFF"/>
                          </a:solidFill>
                          <a:effectLst/>
                          <a:latin typeface="Calibri" panose="020F0502020204030204" pitchFamily="34" charset="0"/>
                        </a:rPr>
                        <a:t>SID</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Sub-Category</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AID</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Activity</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Actions</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Role</a:t>
                      </a:r>
                    </a:p>
                  </a:txBody>
                  <a:tcPr marL="6350" marR="6350" marT="6350" marB="0" anchor="ctr"/>
                </a:tc>
                <a:tc>
                  <a:txBody>
                    <a:bodyPr/>
                    <a:lstStyle/>
                    <a:p>
                      <a:pPr algn="ctr" fontAlgn="t"/>
                      <a:r>
                        <a:rPr lang="en-AU" sz="1100" b="1" i="0" u="none" strike="noStrike" dirty="0">
                          <a:solidFill>
                            <a:srgbClr val="FFFFFF"/>
                          </a:solidFill>
                          <a:effectLst/>
                          <a:latin typeface="Calibri" panose="020F0502020204030204" pitchFamily="34" charset="0"/>
                        </a:rPr>
                        <a:t>CATS CRs</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Transition Start Date</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Transition End Date</a:t>
                      </a:r>
                    </a:p>
                  </a:txBody>
                  <a:tcPr marL="6350" marR="6350" marT="6350" marB="0" anchor="ctr"/>
                </a:tc>
                <a:tc>
                  <a:txBody>
                    <a:bodyPr/>
                    <a:lstStyle/>
                    <a:p>
                      <a:pPr algn="ctr" fontAlgn="ctr"/>
                      <a:r>
                        <a:rPr lang="en-AU" sz="1100" b="1" i="0" u="none" strike="noStrike" dirty="0">
                          <a:solidFill>
                            <a:srgbClr val="FFFFFF"/>
                          </a:solidFill>
                          <a:effectLst/>
                          <a:latin typeface="Calibri" panose="020F0502020204030204" pitchFamily="34" charset="0"/>
                        </a:rPr>
                        <a:t>Rule Date</a:t>
                      </a:r>
                    </a:p>
                  </a:txBody>
                  <a:tcPr marL="6350" marR="6350" marT="6350" marB="0" anchor="ctr"/>
                </a:tc>
                <a:extLst>
                  <a:ext uri="{0D108BD9-81ED-4DB2-BD59-A6C34878D82A}">
                    <a16:rowId xmlns:a16="http://schemas.microsoft.com/office/drawing/2014/main" val="299013267"/>
                  </a:ext>
                </a:extLst>
              </a:tr>
              <a:tr h="370840">
                <a:tc>
                  <a:txBody>
                    <a:bodyPr/>
                    <a:lstStyle/>
                    <a:p>
                      <a:pPr algn="ctr" fontAlgn="t"/>
                      <a:r>
                        <a:rPr lang="en-AU" sz="1100" b="0" i="0" u="none" strike="noStrike" dirty="0">
                          <a:solidFill>
                            <a:srgbClr val="000000"/>
                          </a:solidFill>
                          <a:effectLst/>
                          <a:latin typeface="Calibri" panose="020F0502020204030204" pitchFamily="34" charset="0"/>
                        </a:rPr>
                        <a:t>S30</a:t>
                      </a:r>
                    </a:p>
                  </a:txBody>
                  <a:tcPr marL="6350" marR="6350" marT="6350" marB="0"/>
                </a:tc>
                <a:tc>
                  <a:txBody>
                    <a:bodyPr/>
                    <a:lstStyle/>
                    <a:p>
                      <a:pPr algn="l" fontAlgn="t"/>
                      <a:r>
                        <a:rPr lang="fr-FR" sz="1100" b="0" i="0" u="none" strike="noStrike" dirty="0">
                          <a:solidFill>
                            <a:srgbClr val="000000"/>
                          </a:solidFill>
                          <a:effectLst/>
                          <a:latin typeface="Calibri" panose="020F0502020204030204" pitchFamily="34" charset="0"/>
                        </a:rPr>
                        <a:t>New NMI classification codes -  DWHOLESAL</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A107</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NMI Class Codes for existing NMIs as required</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NMI Classification Code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LNSP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CR50xx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1-May-21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2195197655"/>
                  </a:ext>
                </a:extLst>
              </a:tr>
              <a:tr h="370840">
                <a:tc>
                  <a:txBody>
                    <a:bodyPr/>
                    <a:lstStyle/>
                    <a:p>
                      <a:pPr algn="ctr" fontAlgn="t"/>
                      <a:r>
                        <a:rPr lang="en-AU" sz="1100" b="0" i="0" u="none" strike="noStrike" dirty="0">
                          <a:solidFill>
                            <a:srgbClr val="000000"/>
                          </a:solidFill>
                          <a:effectLst/>
                          <a:latin typeface="Calibri" panose="020F0502020204030204" pitchFamily="34" charset="0"/>
                        </a:rPr>
                        <a:t>S31</a:t>
                      </a:r>
                    </a:p>
                  </a:txBody>
                  <a:tcPr marL="6350" marR="6350" marT="6350" marB="0"/>
                </a:tc>
                <a:tc>
                  <a:txBody>
                    <a:bodyPr/>
                    <a:lstStyle/>
                    <a:p>
                      <a:pPr algn="l" fontAlgn="t"/>
                      <a:r>
                        <a:rPr lang="fr-FR" sz="1100" b="0" i="0" u="none" strike="noStrike" dirty="0">
                          <a:solidFill>
                            <a:srgbClr val="000000"/>
                          </a:solidFill>
                          <a:effectLst/>
                          <a:latin typeface="Calibri" panose="020F0502020204030204" pitchFamily="34" charset="0"/>
                        </a:rPr>
                        <a:t>New NMI classification codes - NREG</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A109</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NMI Class Codes for existing NMIs as required</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NMI Classification Code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LNSP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CR50xx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1-May-21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3796802604"/>
                  </a:ext>
                </a:extLst>
              </a:tr>
              <a:tr h="370840">
                <a:tc>
                  <a:txBody>
                    <a:bodyPr/>
                    <a:lstStyle/>
                    <a:p>
                      <a:pPr algn="ctr" fontAlgn="t"/>
                      <a:r>
                        <a:rPr lang="en-AU" sz="1100" b="0" i="0" u="none" strike="noStrike" dirty="0">
                          <a:solidFill>
                            <a:srgbClr val="000000"/>
                          </a:solidFill>
                          <a:effectLst/>
                          <a:latin typeface="Calibri" panose="020F0502020204030204" pitchFamily="34" charset="0"/>
                        </a:rPr>
                        <a:t>S32</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New NMI classification codes - XBOUNDRY</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A111</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NMI Class Codes for existing NMIs as required</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NMI Classification Code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LNSP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CR50xx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1-May-21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2899078295"/>
                  </a:ext>
                </a:extLst>
              </a:tr>
              <a:tr h="370840">
                <a:tc>
                  <a:txBody>
                    <a:bodyPr/>
                    <a:lstStyle/>
                    <a:p>
                      <a:pPr algn="ctr" fontAlgn="t"/>
                      <a:r>
                        <a:rPr lang="en-AU" sz="1100" b="0" i="0" u="none" strike="noStrike" dirty="0">
                          <a:solidFill>
                            <a:srgbClr val="000000"/>
                          </a:solidFill>
                          <a:effectLst/>
                          <a:latin typeface="Calibri" panose="020F0502020204030204" pitchFamily="34" charset="0"/>
                        </a:rPr>
                        <a:t>S35</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LR and FRMP fields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A116</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LR and FRMP to GLOPOOL for existing NMIs as required</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LR and FRMP to GLOPOOL for existing NMIs as required</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AEMO</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BC00</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1-May-22</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1-May-22</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1-May-22</a:t>
                      </a:r>
                    </a:p>
                  </a:txBody>
                  <a:tcPr marL="6350" marR="6350" marT="6350" marB="0"/>
                </a:tc>
                <a:extLst>
                  <a:ext uri="{0D108BD9-81ED-4DB2-BD59-A6C34878D82A}">
                    <a16:rowId xmlns:a16="http://schemas.microsoft.com/office/drawing/2014/main" val="2399359843"/>
                  </a:ext>
                </a:extLst>
              </a:tr>
              <a:tr h="370840">
                <a:tc>
                  <a:txBody>
                    <a:bodyPr/>
                    <a:lstStyle/>
                    <a:p>
                      <a:pPr algn="ctr" fontAlgn="t"/>
                      <a:r>
                        <a:rPr lang="en-AU" sz="1100" b="0" i="0" u="none" strike="noStrike" dirty="0">
                          <a:solidFill>
                            <a:srgbClr val="000000"/>
                          </a:solidFill>
                          <a:effectLst/>
                          <a:latin typeface="Calibri" panose="020F0502020204030204" pitchFamily="34" charset="0"/>
                        </a:rPr>
                        <a:t>S36</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Tier 1 basic metering data</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A118</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Create/activate tier 1 basic meter datastreams as required</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Create  datastreams </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MDP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CR40xx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3050962521"/>
                  </a:ext>
                </a:extLst>
              </a:tr>
              <a:tr h="370840">
                <a:tc>
                  <a:txBody>
                    <a:bodyPr/>
                    <a:lstStyle/>
                    <a:p>
                      <a:pPr algn="ctr" fontAlgn="t"/>
                      <a:r>
                        <a:rPr lang="en-AU" sz="1100" b="0" i="0" u="none" strike="noStrike" dirty="0">
                          <a:solidFill>
                            <a:srgbClr val="000000"/>
                          </a:solidFill>
                          <a:effectLst/>
                          <a:latin typeface="Calibri" panose="020F0502020204030204" pitchFamily="34" charset="0"/>
                        </a:rPr>
                        <a:t>S38</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VIC TUOS datastreams</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A120</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Update Datastream type codes from 1-4 to 'I' or 'N' as required</a:t>
                      </a:r>
                    </a:p>
                  </a:txBody>
                  <a:tcPr marL="6350" marR="6350" marT="6350" marB="0"/>
                </a:tc>
                <a:tc>
                  <a:txBody>
                    <a:bodyPr/>
                    <a:lstStyle/>
                    <a:p>
                      <a:pPr algn="l" fontAlgn="t"/>
                      <a:r>
                        <a:rPr lang="en-AU" sz="1100" b="0" i="0" u="none" strike="noStrike" dirty="0">
                          <a:solidFill>
                            <a:srgbClr val="000000"/>
                          </a:solidFill>
                          <a:effectLst/>
                          <a:latin typeface="Calibri" panose="020F0502020204030204" pitchFamily="34" charset="0"/>
                        </a:rPr>
                        <a:t>1. Update Datastreams to Suffix Level</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2. Inactivate Net datastream</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MDP</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CR400x</a:t>
                      </a:r>
                      <a:br>
                        <a:rPr lang="en-AU" sz="1100" b="0" i="0" u="none" strike="noStrike" dirty="0">
                          <a:solidFill>
                            <a:srgbClr val="000000"/>
                          </a:solidFill>
                          <a:effectLst/>
                          <a:latin typeface="Calibri" panose="020F0502020204030204" pitchFamily="34" charset="0"/>
                        </a:rPr>
                      </a:br>
                      <a:r>
                        <a:rPr lang="en-AU" sz="1100" b="0" i="0" u="none" strike="noStrike" dirty="0">
                          <a:solidFill>
                            <a:srgbClr val="000000"/>
                          </a:solidFill>
                          <a:effectLst/>
                          <a:latin typeface="Calibri" panose="020F0502020204030204" pitchFamily="34" charset="0"/>
                        </a:rPr>
                        <a:t>CR405x</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9-Mar-21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31-Aug-21</a:t>
                      </a:r>
                    </a:p>
                  </a:txBody>
                  <a:tcPr marL="6350" marR="6350" marT="6350" marB="0"/>
                </a:tc>
                <a:tc>
                  <a:txBody>
                    <a:bodyPr/>
                    <a:lstStyle/>
                    <a:p>
                      <a:pPr algn="ctr" fontAlgn="t"/>
                      <a:r>
                        <a:rPr lang="en-AU" sz="1100" b="0" i="0" u="none" strike="noStrike" dirty="0">
                          <a:solidFill>
                            <a:srgbClr val="000000"/>
                          </a:solidFill>
                          <a:effectLst/>
                          <a:latin typeface="Calibri" panose="020F0502020204030204" pitchFamily="34" charset="0"/>
                        </a:rPr>
                        <a:t>By 1 Oct 2021</a:t>
                      </a:r>
                    </a:p>
                  </a:txBody>
                  <a:tcPr marL="6350" marR="6350" marT="6350" marB="0"/>
                </a:tc>
                <a:extLst>
                  <a:ext uri="{0D108BD9-81ED-4DB2-BD59-A6C34878D82A}">
                    <a16:rowId xmlns:a16="http://schemas.microsoft.com/office/drawing/2014/main" val="3789434982"/>
                  </a:ext>
                </a:extLst>
              </a:tr>
            </a:tbl>
          </a:graphicData>
        </a:graphic>
      </p:graphicFrame>
    </p:spTree>
    <p:extLst>
      <p:ext uri="{BB962C8B-B14F-4D97-AF65-F5344CB8AC3E}">
        <p14:creationId xmlns:p14="http://schemas.microsoft.com/office/powerpoint/2010/main" val="236557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a:xfrm>
            <a:off x="729493" y="1884670"/>
            <a:ext cx="9399245" cy="3144614"/>
          </a:xfrm>
        </p:spPr>
        <p:txBody>
          <a:bodyPr/>
          <a:lstStyle/>
          <a:p>
            <a:r>
              <a:rPr lang="en-AU" dirty="0"/>
              <a:t>Upcoming MTP Activities</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b="1" dirty="0"/>
              <a:t>Blaine Miner</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15</a:t>
            </a:fld>
            <a:endParaRPr lang="en-AU" dirty="0"/>
          </a:p>
        </p:txBody>
      </p:sp>
    </p:spTree>
    <p:extLst>
      <p:ext uri="{BB962C8B-B14F-4D97-AF65-F5344CB8AC3E}">
        <p14:creationId xmlns:p14="http://schemas.microsoft.com/office/powerpoint/2010/main" val="17538613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10485266" cy="1310695"/>
          </a:xfrm>
        </p:spPr>
        <p:txBody>
          <a:bodyPr/>
          <a:lstStyle/>
          <a:p>
            <a:r>
              <a:rPr lang="en-AU" dirty="0"/>
              <a:t>Upcoming MTP Activities</a:t>
            </a:r>
          </a:p>
        </p:txBody>
      </p:sp>
      <p:graphicFrame>
        <p:nvGraphicFramePr>
          <p:cNvPr id="5" name="Table 5">
            <a:extLst>
              <a:ext uri="{FF2B5EF4-FFF2-40B4-BE49-F238E27FC236}">
                <a16:creationId xmlns:a16="http://schemas.microsoft.com/office/drawing/2014/main" id="{B4749FEA-DB41-4E08-ADEC-4FC9C98B61DE}"/>
              </a:ext>
            </a:extLst>
          </p:cNvPr>
          <p:cNvGraphicFramePr>
            <a:graphicFrameLocks noGrp="1"/>
          </p:cNvGraphicFramePr>
          <p:nvPr>
            <p:ph idx="1"/>
            <p:extLst>
              <p:ext uri="{D42A27DB-BD31-4B8C-83A1-F6EECF244321}">
                <p14:modId xmlns:p14="http://schemas.microsoft.com/office/powerpoint/2010/main" val="966971306"/>
              </p:ext>
            </p:extLst>
          </p:nvPr>
        </p:nvGraphicFramePr>
        <p:xfrm>
          <a:off x="218108" y="1585650"/>
          <a:ext cx="10295438" cy="5674995"/>
        </p:xfrm>
        <a:graphic>
          <a:graphicData uri="http://schemas.openxmlformats.org/drawingml/2006/table">
            <a:tbl>
              <a:tblPr firstRow="1" bandRow="1">
                <a:tableStyleId>{5C22544A-7EE6-4342-B048-85BDC9FD1C3A}</a:tableStyleId>
              </a:tblPr>
              <a:tblGrid>
                <a:gridCol w="6049844">
                  <a:extLst>
                    <a:ext uri="{9D8B030D-6E8A-4147-A177-3AD203B41FA5}">
                      <a16:colId xmlns:a16="http://schemas.microsoft.com/office/drawing/2014/main" val="116888471"/>
                    </a:ext>
                  </a:extLst>
                </a:gridCol>
                <a:gridCol w="1413169">
                  <a:extLst>
                    <a:ext uri="{9D8B030D-6E8A-4147-A177-3AD203B41FA5}">
                      <a16:colId xmlns:a16="http://schemas.microsoft.com/office/drawing/2014/main" val="4048816944"/>
                    </a:ext>
                  </a:extLst>
                </a:gridCol>
                <a:gridCol w="2832425">
                  <a:extLst>
                    <a:ext uri="{9D8B030D-6E8A-4147-A177-3AD203B41FA5}">
                      <a16:colId xmlns:a16="http://schemas.microsoft.com/office/drawing/2014/main" val="2964596239"/>
                    </a:ext>
                  </a:extLst>
                </a:gridCol>
              </a:tblGrid>
              <a:tr h="370840">
                <a:tc>
                  <a:txBody>
                    <a:bodyPr/>
                    <a:lstStyle/>
                    <a:p>
                      <a:pPr algn="ctr"/>
                      <a:r>
                        <a:rPr lang="en-AU" dirty="0"/>
                        <a:t>Description</a:t>
                      </a:r>
                    </a:p>
                  </a:txBody>
                  <a:tcPr/>
                </a:tc>
                <a:tc>
                  <a:txBody>
                    <a:bodyPr/>
                    <a:lstStyle/>
                    <a:p>
                      <a:pPr algn="ctr"/>
                      <a:r>
                        <a:rPr lang="en-AU" dirty="0"/>
                        <a:t>Date</a:t>
                      </a:r>
                    </a:p>
                  </a:txBody>
                  <a:tcPr/>
                </a:tc>
                <a:tc>
                  <a:txBody>
                    <a:bodyPr/>
                    <a:lstStyle/>
                    <a:p>
                      <a:pPr lvl="0" algn="ctr">
                        <a:buNone/>
                      </a:pPr>
                      <a:r>
                        <a:rPr lang="en-AU" sz="1600" b="1" i="0" u="none" strike="noStrike" noProof="0" dirty="0">
                          <a:latin typeface="Segoe UI Semilight"/>
                        </a:rPr>
                        <a:t>Activity ID</a:t>
                      </a:r>
                      <a:endParaRPr lang="en-US" sz="1600" b="1" i="0" u="none" strike="noStrike" noProof="0" dirty="0">
                        <a:latin typeface="Segoe UI Semilight"/>
                      </a:endParaRPr>
                    </a:p>
                  </a:txBody>
                  <a:tcPr/>
                </a:tc>
                <a:extLst>
                  <a:ext uri="{0D108BD9-81ED-4DB2-BD59-A6C34878D82A}">
                    <a16:rowId xmlns:a16="http://schemas.microsoft.com/office/drawing/2014/main" val="2493088496"/>
                  </a:ext>
                </a:extLst>
              </a:tr>
              <a:tr h="370840">
                <a:tc>
                  <a:txBody>
                    <a:bodyPr/>
                    <a:lstStyle/>
                    <a:p>
                      <a:r>
                        <a:rPr lang="en-AU" dirty="0">
                          <a:solidFill>
                            <a:srgbClr val="FF0000"/>
                          </a:solidFill>
                        </a:rPr>
                        <a:t>MPs</a:t>
                      </a:r>
                      <a:r>
                        <a:rPr lang="en-AU" dirty="0">
                          <a:solidFill>
                            <a:schemeClr val="tx1"/>
                          </a:solidFill>
                        </a:rPr>
                        <a:t> to provide progress and amendments to forward plans for Type 1-3 and subset of 4 meters to AEMO</a:t>
                      </a:r>
                    </a:p>
                  </a:txBody>
                  <a:tcPr/>
                </a:tc>
                <a:tc>
                  <a:txBody>
                    <a:bodyPr/>
                    <a:lstStyle/>
                    <a:p>
                      <a:pPr algn="ctr"/>
                      <a:r>
                        <a:rPr lang="en-AU" dirty="0">
                          <a:solidFill>
                            <a:srgbClr val="FF0000"/>
                          </a:solidFill>
                        </a:rPr>
                        <a:t>Due by </a:t>
                      </a:r>
                    </a:p>
                    <a:p>
                      <a:pPr algn="ctr"/>
                      <a:r>
                        <a:rPr lang="en-AU" dirty="0">
                          <a:solidFill>
                            <a:srgbClr val="FF0000"/>
                          </a:solidFill>
                        </a:rPr>
                        <a:t>1 Dec 2020</a:t>
                      </a:r>
                    </a:p>
                  </a:txBody>
                  <a:tcPr/>
                </a:tc>
                <a:tc>
                  <a:txBody>
                    <a:bodyPr/>
                    <a:lstStyle/>
                    <a:p>
                      <a:pPr lvl="0">
                        <a:buNone/>
                      </a:pPr>
                      <a:r>
                        <a:rPr lang="en-AU" dirty="0">
                          <a:solidFill>
                            <a:schemeClr val="tx1"/>
                          </a:solidFill>
                        </a:rPr>
                        <a:t>A3a, A8a, A13a</a:t>
                      </a:r>
                      <a:endParaRPr lang="en-US"/>
                    </a:p>
                  </a:txBody>
                  <a:tcPr/>
                </a:tc>
                <a:extLst>
                  <a:ext uri="{0D108BD9-81ED-4DB2-BD59-A6C34878D82A}">
                    <a16:rowId xmlns:a16="http://schemas.microsoft.com/office/drawing/2014/main" val="1157584682"/>
                  </a:ext>
                </a:extLst>
              </a:tr>
              <a:tr h="370840">
                <a:tc>
                  <a:txBody>
                    <a:bodyPr/>
                    <a:lstStyle/>
                    <a:p>
                      <a:r>
                        <a:rPr lang="en-AU" dirty="0">
                          <a:solidFill>
                            <a:srgbClr val="FF0000"/>
                          </a:solidFill>
                        </a:rPr>
                        <a:t>MDPs</a:t>
                      </a:r>
                      <a:r>
                        <a:rPr lang="en-AU" dirty="0">
                          <a:solidFill>
                            <a:schemeClr val="tx1"/>
                          </a:solidFill>
                        </a:rPr>
                        <a:t> to provide progress and amendments to forward plans for Type 4, 4A, VICAMI and Sample meters to AEMO</a:t>
                      </a:r>
                    </a:p>
                  </a:txBody>
                  <a:tcPr/>
                </a:tc>
                <a:tc>
                  <a:txBody>
                    <a:bodyPr/>
                    <a:lstStyle/>
                    <a:p>
                      <a:pPr algn="ctr"/>
                      <a:r>
                        <a:rPr lang="en-AU" dirty="0">
                          <a:solidFill>
                            <a:srgbClr val="FF0000"/>
                          </a:solidFill>
                        </a:rPr>
                        <a:t>Due by </a:t>
                      </a:r>
                    </a:p>
                    <a:p>
                      <a:pPr algn="ctr"/>
                      <a:r>
                        <a:rPr lang="en-AU" dirty="0">
                          <a:solidFill>
                            <a:srgbClr val="FF0000"/>
                          </a:solidFill>
                        </a:rPr>
                        <a:t>1 Dec 2020</a:t>
                      </a:r>
                    </a:p>
                  </a:txBody>
                  <a:tcPr/>
                </a:tc>
                <a:tc>
                  <a:txBody>
                    <a:bodyPr/>
                    <a:lstStyle/>
                    <a:p>
                      <a:pPr lvl="0">
                        <a:buNone/>
                      </a:pPr>
                      <a:r>
                        <a:rPr lang="en-AU" dirty="0">
                          <a:solidFill>
                            <a:schemeClr val="tx1"/>
                          </a:solidFill>
                        </a:rPr>
                        <a:t>A52a, A58a, A64a, A70a</a:t>
                      </a:r>
                      <a:endParaRPr lang="en-US"/>
                    </a:p>
                  </a:txBody>
                  <a:tcPr/>
                </a:tc>
                <a:extLst>
                  <a:ext uri="{0D108BD9-81ED-4DB2-BD59-A6C34878D82A}">
                    <a16:rowId xmlns:a16="http://schemas.microsoft.com/office/drawing/2014/main" val="215753199"/>
                  </a:ext>
                </a:extLst>
              </a:tr>
              <a:tr h="370839">
                <a:tc>
                  <a:txBody>
                    <a:bodyPr/>
                    <a:lstStyle/>
                    <a:p>
                      <a:pPr lvl="0">
                        <a:buNone/>
                      </a:pPr>
                      <a:r>
                        <a:rPr lang="en-AU" dirty="0">
                          <a:solidFill>
                            <a:srgbClr val="FF0000"/>
                          </a:solidFill>
                        </a:rPr>
                        <a:t>MDPs</a:t>
                      </a:r>
                      <a:r>
                        <a:rPr lang="en-AU" dirty="0">
                          <a:solidFill>
                            <a:schemeClr val="tx1"/>
                          </a:solidFill>
                        </a:rPr>
                        <a:t> to create/convert export and import Active (kWh) and Reactive (</a:t>
                      </a:r>
                      <a:r>
                        <a:rPr lang="en-AU" dirty="0" err="1">
                          <a:solidFill>
                            <a:schemeClr val="tx1"/>
                          </a:solidFill>
                        </a:rPr>
                        <a:t>kVarh</a:t>
                      </a:r>
                      <a:r>
                        <a:rPr lang="en-AU" dirty="0">
                          <a:solidFill>
                            <a:schemeClr val="tx1"/>
                          </a:solidFill>
                        </a:rPr>
                        <a:t>) energy </a:t>
                      </a:r>
                      <a:r>
                        <a:rPr lang="en-AU" dirty="0" err="1">
                          <a:solidFill>
                            <a:schemeClr val="tx1"/>
                          </a:solidFill>
                        </a:rPr>
                        <a:t>datastreams</a:t>
                      </a:r>
                      <a:r>
                        <a:rPr lang="en-AU" dirty="0">
                          <a:solidFill>
                            <a:schemeClr val="tx1"/>
                          </a:solidFill>
                        </a:rPr>
                        <a:t>, where applicable, in the CNDS table</a:t>
                      </a:r>
                      <a:endParaRPr lang="en-US"/>
                    </a:p>
                  </a:txBody>
                  <a:tcPr/>
                </a:tc>
                <a:tc>
                  <a:txBody>
                    <a:bodyPr/>
                    <a:lstStyle/>
                    <a:p>
                      <a:pPr marL="0" marR="0" lvl="0" indent="0" algn="ctr" rtl="0">
                        <a:lnSpc>
                          <a:spcPct val="100000"/>
                        </a:lnSpc>
                        <a:spcBef>
                          <a:spcPts val="0"/>
                        </a:spcBef>
                        <a:spcAft>
                          <a:spcPts val="0"/>
                        </a:spcAft>
                        <a:buClrTx/>
                        <a:buSzTx/>
                        <a:buFontTx/>
                        <a:buNone/>
                      </a:pPr>
                      <a:r>
                        <a:rPr lang="en-AU" dirty="0">
                          <a:solidFill>
                            <a:schemeClr val="tx1"/>
                          </a:solidFill>
                        </a:rPr>
                        <a:t>Start from </a:t>
                      </a:r>
                      <a:endParaRPr lang="en-US"/>
                    </a:p>
                    <a:p>
                      <a:pPr marL="0" marR="0" lvl="0" indent="0" algn="ctr" rtl="0">
                        <a:lnSpc>
                          <a:spcPct val="100000"/>
                        </a:lnSpc>
                        <a:spcBef>
                          <a:spcPts val="0"/>
                        </a:spcBef>
                        <a:spcAft>
                          <a:spcPts val="0"/>
                        </a:spcAft>
                        <a:buClrTx/>
                        <a:buSzTx/>
                        <a:buFontTx/>
                        <a:buNone/>
                      </a:pPr>
                      <a:r>
                        <a:rPr lang="en-AU" dirty="0">
                          <a:solidFill>
                            <a:schemeClr val="tx1"/>
                          </a:solidFill>
                        </a:rPr>
                        <a:t>9 Mar 2021</a:t>
                      </a:r>
                      <a:endParaRPr lang="en-AU"/>
                    </a:p>
                  </a:txBody>
                  <a:tcPr/>
                </a:tc>
                <a:tc>
                  <a:txBody>
                    <a:bodyPr/>
                    <a:lstStyle/>
                    <a:p>
                      <a:pPr lvl="0">
                        <a:buNone/>
                      </a:pPr>
                      <a:r>
                        <a:rPr lang="en-AU" dirty="0"/>
                        <a:t>A36, A40, AA45, A51, A57, AA63, A69, A75</a:t>
                      </a:r>
                      <a:endParaRPr lang="en-US"/>
                    </a:p>
                  </a:txBody>
                  <a:tcPr/>
                </a:tc>
                <a:extLst>
                  <a:ext uri="{0D108BD9-81ED-4DB2-BD59-A6C34878D82A}">
                    <a16:rowId xmlns:a16="http://schemas.microsoft.com/office/drawing/2014/main" val="3224710484"/>
                  </a:ext>
                </a:extLst>
              </a:tr>
              <a:tr h="370838">
                <a:tc>
                  <a:txBody>
                    <a:bodyPr/>
                    <a:lstStyle/>
                    <a:p>
                      <a:pPr lvl="0">
                        <a:buNone/>
                      </a:pPr>
                      <a:r>
                        <a:rPr lang="en-AU" dirty="0">
                          <a:solidFill>
                            <a:srgbClr val="FF0000"/>
                          </a:solidFill>
                        </a:rPr>
                        <a:t>MPs</a:t>
                      </a:r>
                      <a:r>
                        <a:rPr lang="en-AU" dirty="0">
                          <a:solidFill>
                            <a:schemeClr val="tx1"/>
                          </a:solidFill>
                        </a:rPr>
                        <a:t> to update the Meter Read Type code with RWDA, where applicable</a:t>
                      </a:r>
                      <a:endParaRPr lang="en-US" dirty="0"/>
                    </a:p>
                  </a:txBody>
                  <a:tcPr/>
                </a:tc>
                <a:tc>
                  <a:txBody>
                    <a:bodyPr/>
                    <a:lstStyle/>
                    <a:p>
                      <a:pPr marL="0" marR="0" lvl="0" indent="0" algn="ctr" rtl="0">
                        <a:lnSpc>
                          <a:spcPct val="100000"/>
                        </a:lnSpc>
                        <a:spcBef>
                          <a:spcPts val="0"/>
                        </a:spcBef>
                        <a:spcAft>
                          <a:spcPts val="0"/>
                        </a:spcAft>
                        <a:buClrTx/>
                        <a:buSzTx/>
                        <a:buFontTx/>
                        <a:buNone/>
                      </a:pPr>
                      <a:r>
                        <a:rPr lang="en-AU" dirty="0"/>
                        <a:t>Start from </a:t>
                      </a:r>
                      <a:endParaRPr lang="en-US"/>
                    </a:p>
                    <a:p>
                      <a:pPr marL="0" marR="0" lvl="0" indent="0" algn="ctr" rtl="0">
                        <a:lnSpc>
                          <a:spcPct val="100000"/>
                        </a:lnSpc>
                        <a:spcBef>
                          <a:spcPts val="0"/>
                        </a:spcBef>
                        <a:spcAft>
                          <a:spcPts val="0"/>
                        </a:spcAft>
                        <a:buClrTx/>
                        <a:buSzTx/>
                        <a:buFontTx/>
                        <a:buNone/>
                      </a:pPr>
                      <a:r>
                        <a:rPr lang="en-AU" dirty="0">
                          <a:solidFill>
                            <a:srgbClr val="FF0000"/>
                          </a:solidFill>
                        </a:rPr>
                        <a:t>Now</a:t>
                      </a:r>
                      <a:endParaRPr lang="en-AU"/>
                    </a:p>
                  </a:txBody>
                  <a:tcPr/>
                </a:tc>
                <a:tc>
                  <a:txBody>
                    <a:bodyPr/>
                    <a:lstStyle/>
                    <a:p>
                      <a:pPr lvl="0">
                        <a:buNone/>
                      </a:pPr>
                      <a:r>
                        <a:rPr lang="en-AU" dirty="0"/>
                        <a:t>A36b, A40b, A45b, A51a, A57b, A63b, A69b, A75b</a:t>
                      </a:r>
                      <a:endParaRPr lang="en-US"/>
                    </a:p>
                  </a:txBody>
                  <a:tcPr/>
                </a:tc>
                <a:extLst>
                  <a:ext uri="{0D108BD9-81ED-4DB2-BD59-A6C34878D82A}">
                    <a16:rowId xmlns:a16="http://schemas.microsoft.com/office/drawing/2014/main" val="2233346159"/>
                  </a:ext>
                </a:extLst>
              </a:tr>
              <a:tr h="370840">
                <a:tc>
                  <a:txBody>
                    <a:bodyPr/>
                    <a:lstStyle/>
                    <a:p>
                      <a:pPr lvl="0">
                        <a:buNone/>
                      </a:pPr>
                      <a:r>
                        <a:rPr lang="en-AU" dirty="0">
                          <a:solidFill>
                            <a:srgbClr val="FF0000"/>
                          </a:solidFill>
                        </a:rPr>
                        <a:t>MCs</a:t>
                      </a:r>
                      <a:r>
                        <a:rPr lang="en-AU" dirty="0"/>
                        <a:t> to provide visibility of approach &amp; timeframe for required new cross boundary metering installation</a:t>
                      </a:r>
                      <a:endParaRPr lang="en-US"/>
                    </a:p>
                  </a:txBody>
                  <a:tcPr/>
                </a:tc>
                <a:tc>
                  <a:txBody>
                    <a:bodyPr/>
                    <a:lstStyle/>
                    <a:p>
                      <a:pPr lvl="0" algn="ctr">
                        <a:buNone/>
                      </a:pPr>
                      <a:r>
                        <a:rPr lang="en-AU" dirty="0">
                          <a:solidFill>
                            <a:schemeClr val="tx1"/>
                          </a:solidFill>
                        </a:rPr>
                        <a:t>Due by </a:t>
                      </a:r>
                      <a:endParaRPr lang="en-US">
                        <a:solidFill>
                          <a:schemeClr val="tx1"/>
                        </a:solidFill>
                      </a:endParaRPr>
                    </a:p>
                    <a:p>
                      <a:pPr lvl="0" algn="ctr">
                        <a:buNone/>
                      </a:pPr>
                      <a:r>
                        <a:rPr lang="en-AU" dirty="0">
                          <a:solidFill>
                            <a:schemeClr val="tx1"/>
                          </a:solidFill>
                        </a:rPr>
                        <a:t>31 Mar 2021</a:t>
                      </a:r>
                      <a:endParaRPr lang="en-AU">
                        <a:solidFill>
                          <a:schemeClr val="tx1"/>
                        </a:solidFill>
                      </a:endParaRPr>
                    </a:p>
                  </a:txBody>
                  <a:tcPr/>
                </a:tc>
                <a:tc>
                  <a:txBody>
                    <a:bodyPr/>
                    <a:lstStyle/>
                    <a:p>
                      <a:pPr lvl="0">
                        <a:buNone/>
                      </a:pPr>
                      <a:r>
                        <a:rPr lang="en-AU" dirty="0"/>
                        <a:t>A23</a:t>
                      </a:r>
                      <a:endParaRPr lang="en-US"/>
                    </a:p>
                  </a:txBody>
                  <a:tcPr/>
                </a:tc>
                <a:extLst>
                  <a:ext uri="{0D108BD9-81ED-4DB2-BD59-A6C34878D82A}">
                    <a16:rowId xmlns:a16="http://schemas.microsoft.com/office/drawing/2014/main" val="1431103092"/>
                  </a:ext>
                </a:extLst>
              </a:tr>
              <a:tr h="370840">
                <a:tc>
                  <a:txBody>
                    <a:bodyPr/>
                    <a:lstStyle/>
                    <a:p>
                      <a:r>
                        <a:rPr lang="en-AU" dirty="0">
                          <a:solidFill>
                            <a:srgbClr val="FF0000"/>
                          </a:solidFill>
                        </a:rPr>
                        <a:t>MCs</a:t>
                      </a:r>
                      <a:r>
                        <a:rPr lang="en-AU" dirty="0"/>
                        <a:t> to coordinate with LNSPs, MSPs, FRMPs(LR) and end users agreements on NCONUML profiles and algorithms</a:t>
                      </a:r>
                    </a:p>
                  </a:txBody>
                  <a:tcPr/>
                </a:tc>
                <a:tc>
                  <a:txBody>
                    <a:bodyPr/>
                    <a:lstStyle/>
                    <a:p>
                      <a:pPr algn="ctr"/>
                      <a:r>
                        <a:rPr lang="en-AU" dirty="0">
                          <a:solidFill>
                            <a:schemeClr val="tx1"/>
                          </a:solidFill>
                        </a:rPr>
                        <a:t>Due by </a:t>
                      </a:r>
                    </a:p>
                    <a:p>
                      <a:pPr algn="ctr"/>
                      <a:r>
                        <a:rPr lang="en-AU" dirty="0">
                          <a:solidFill>
                            <a:schemeClr val="tx1"/>
                          </a:solidFill>
                        </a:rPr>
                        <a:t>31 Mar 2021</a:t>
                      </a:r>
                    </a:p>
                  </a:txBody>
                  <a:tcPr/>
                </a:tc>
                <a:tc>
                  <a:txBody>
                    <a:bodyPr/>
                    <a:lstStyle/>
                    <a:p>
                      <a:pPr lvl="0">
                        <a:buNone/>
                      </a:pPr>
                      <a:r>
                        <a:rPr lang="en-AU" dirty="0"/>
                        <a:t>A87</a:t>
                      </a:r>
                      <a:endParaRPr lang="en-US"/>
                    </a:p>
                  </a:txBody>
                  <a:tcPr/>
                </a:tc>
                <a:extLst>
                  <a:ext uri="{0D108BD9-81ED-4DB2-BD59-A6C34878D82A}">
                    <a16:rowId xmlns:a16="http://schemas.microsoft.com/office/drawing/2014/main" val="723622651"/>
                  </a:ext>
                </a:extLst>
              </a:tr>
              <a:tr h="370840">
                <a:tc>
                  <a:txBody>
                    <a:bodyPr/>
                    <a:lstStyle/>
                    <a:p>
                      <a:r>
                        <a:rPr lang="en-AU" dirty="0">
                          <a:solidFill>
                            <a:srgbClr val="FF0000"/>
                          </a:solidFill>
                        </a:rPr>
                        <a:t>Participants</a:t>
                      </a:r>
                      <a:r>
                        <a:rPr lang="en-AU" dirty="0"/>
                        <a:t> to establish agreements to allow the delivery of 5min metering data pre 1 Oct 2021 between NSP, Retailer, MDP and AEMO, as applicable</a:t>
                      </a:r>
                    </a:p>
                  </a:txBody>
                  <a:tcPr/>
                </a:tc>
                <a:tc>
                  <a:txBody>
                    <a:bodyPr/>
                    <a:lstStyle/>
                    <a:p>
                      <a:pPr algn="ctr"/>
                      <a:r>
                        <a:rPr lang="en-AU" dirty="0">
                          <a:solidFill>
                            <a:schemeClr val="tx1"/>
                          </a:solidFill>
                        </a:rPr>
                        <a:t>Due by </a:t>
                      </a:r>
                    </a:p>
                    <a:p>
                      <a:pPr algn="ctr"/>
                      <a:r>
                        <a:rPr lang="en-AU" dirty="0">
                          <a:solidFill>
                            <a:schemeClr val="tx1"/>
                          </a:solidFill>
                        </a:rPr>
                        <a:t>31 May 2021</a:t>
                      </a:r>
                    </a:p>
                  </a:txBody>
                  <a:tcPr/>
                </a:tc>
                <a:tc>
                  <a:txBody>
                    <a:bodyPr/>
                    <a:lstStyle/>
                    <a:p>
                      <a:pPr lvl="0">
                        <a:buNone/>
                      </a:pPr>
                      <a:r>
                        <a:rPr lang="en-AU" dirty="0"/>
                        <a:t>A32, A37, A42, A47, A53, A59, A65, A71, A84, A88</a:t>
                      </a:r>
                      <a:endParaRPr lang="en-US"/>
                    </a:p>
                  </a:txBody>
                  <a:tcPr/>
                </a:tc>
                <a:extLst>
                  <a:ext uri="{0D108BD9-81ED-4DB2-BD59-A6C34878D82A}">
                    <a16:rowId xmlns:a16="http://schemas.microsoft.com/office/drawing/2014/main" val="3319209400"/>
                  </a:ext>
                </a:extLst>
              </a:tr>
              <a:tr h="370840">
                <a:tc>
                  <a:txBody>
                    <a:bodyPr/>
                    <a:lstStyle/>
                    <a:p>
                      <a:r>
                        <a:rPr lang="en-AU" dirty="0">
                          <a:solidFill>
                            <a:srgbClr val="FF0000"/>
                          </a:solidFill>
                        </a:rPr>
                        <a:t>AEMO</a:t>
                      </a:r>
                      <a:r>
                        <a:rPr lang="en-AU" dirty="0"/>
                        <a:t> to establish agreements with MDPs to allow the delivery of 5min metering data pre 1 Oct 2021 for </a:t>
                      </a:r>
                      <a:r>
                        <a:rPr lang="en-AU" dirty="0">
                          <a:solidFill>
                            <a:srgbClr val="FF0000"/>
                          </a:solidFill>
                        </a:rPr>
                        <a:t>B2M purposes</a:t>
                      </a:r>
                    </a:p>
                  </a:txBody>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dirty="0">
                          <a:solidFill>
                            <a:schemeClr val="tx1"/>
                          </a:solidFill>
                        </a:rPr>
                        <a:t>Due by </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dirty="0">
                          <a:solidFill>
                            <a:schemeClr val="tx1"/>
                          </a:solidFill>
                        </a:rPr>
                        <a:t>31 May 2021</a:t>
                      </a:r>
                    </a:p>
                  </a:txBody>
                  <a:tcPr/>
                </a:tc>
                <a:tc>
                  <a:txBody>
                    <a:bodyPr/>
                    <a:lstStyle/>
                    <a:p>
                      <a:pPr marL="0" marR="0" lvl="0" indent="0" algn="l" rtl="0">
                        <a:lnSpc>
                          <a:spcPct val="100000"/>
                        </a:lnSpc>
                        <a:spcBef>
                          <a:spcPts val="0"/>
                        </a:spcBef>
                        <a:spcAft>
                          <a:spcPts val="0"/>
                        </a:spcAft>
                        <a:buClrTx/>
                        <a:buSzTx/>
                        <a:buFontTx/>
                        <a:buNone/>
                      </a:pPr>
                      <a:r>
                        <a:rPr lang="en-AU" dirty="0"/>
                        <a:t>A34, A39, A44, A49, A55, A61, A67, A73, A85, A91</a:t>
                      </a:r>
                      <a:endParaRPr lang="en-US"/>
                    </a:p>
                    <a:p>
                      <a:pPr lvl="0" defTabSz="801929">
                        <a:buNone/>
                        <a:tabLst/>
                        <a:defRPr/>
                      </a:pPr>
                      <a:endParaRPr lang="en-AU" dirty="0"/>
                    </a:p>
                  </a:txBody>
                  <a:tcPr/>
                </a:tc>
                <a:extLst>
                  <a:ext uri="{0D108BD9-81ED-4DB2-BD59-A6C34878D82A}">
                    <a16:rowId xmlns:a16="http://schemas.microsoft.com/office/drawing/2014/main" val="4235162714"/>
                  </a:ext>
                </a:extLst>
              </a:tr>
            </a:tbl>
          </a:graphicData>
        </a:graphic>
      </p:graphicFrame>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16</a:t>
            </a:fld>
            <a:endParaRPr lang="en-AU" dirty="0"/>
          </a:p>
        </p:txBody>
      </p:sp>
    </p:spTree>
    <p:extLst>
      <p:ext uri="{BB962C8B-B14F-4D97-AF65-F5344CB8AC3E}">
        <p14:creationId xmlns:p14="http://schemas.microsoft.com/office/powerpoint/2010/main" val="2036616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a:xfrm>
            <a:off x="729493" y="1884670"/>
            <a:ext cx="9399245" cy="3144614"/>
          </a:xfrm>
        </p:spPr>
        <p:txBody>
          <a:bodyPr/>
          <a:lstStyle/>
          <a:p>
            <a:r>
              <a:rPr lang="en-AU" dirty="0"/>
              <a:t>GLOPOOL Update</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b="1" dirty="0"/>
              <a:t>Paul Lyttle</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17</a:t>
            </a:fld>
            <a:endParaRPr lang="en-AU" dirty="0"/>
          </a:p>
        </p:txBody>
      </p:sp>
    </p:spTree>
    <p:extLst>
      <p:ext uri="{BB962C8B-B14F-4D97-AF65-F5344CB8AC3E}">
        <p14:creationId xmlns:p14="http://schemas.microsoft.com/office/powerpoint/2010/main" val="534285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10485266" cy="1310695"/>
          </a:xfrm>
        </p:spPr>
        <p:txBody>
          <a:bodyPr/>
          <a:lstStyle/>
          <a:p>
            <a:r>
              <a:rPr lang="en-AU" dirty="0"/>
              <a:t>GLOPOOL Update – FRMP</a:t>
            </a: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3"/>
            <a:ext cx="10255425" cy="5662677"/>
          </a:xfrm>
        </p:spPr>
        <p:txBody>
          <a:bodyPr vert="horz" lIns="91440" tIns="45720" rIns="91440" bIns="45720" rtlCol="0" anchor="t">
            <a:normAutofit lnSpcReduction="10000"/>
          </a:bodyPr>
          <a:lstStyle/>
          <a:p>
            <a:pPr marL="200025" indent="-200025"/>
            <a:r>
              <a:rPr lang="en-AU" sz="2751" dirty="0"/>
              <a:t>Financial Responsible Market Participant updates</a:t>
            </a:r>
            <a:endParaRPr lang="en-US"/>
          </a:p>
          <a:p>
            <a:pPr marL="601345" lvl="1" indent="-200025"/>
            <a:r>
              <a:rPr lang="en-AU" sz="2400" dirty="0"/>
              <a:t>Update of FRMP Participant ID will use Bulk Change Tool</a:t>
            </a:r>
            <a:endParaRPr lang="en-AU" sz="2400" dirty="0">
              <a:cs typeface="Segoe UI Semilight"/>
            </a:endParaRPr>
          </a:p>
          <a:p>
            <a:pPr marL="1002030" lvl="2" indent="-200025"/>
            <a:r>
              <a:rPr lang="en-AU" sz="2049" dirty="0"/>
              <a:t>AEMO will provide a list of known impacted NMIs to FRMP Participants for validation.</a:t>
            </a:r>
            <a:endParaRPr lang="en-AU" sz="2000" dirty="0">
              <a:cs typeface="Segoe UI Semilight"/>
            </a:endParaRPr>
          </a:p>
          <a:p>
            <a:pPr marL="1002030" lvl="2" indent="-200025"/>
            <a:r>
              <a:rPr lang="en-AU" sz="2000" dirty="0"/>
              <a:t>FRMP/LR Participants will be required to validate and/or update NMI list</a:t>
            </a:r>
            <a:endParaRPr lang="en-AU" sz="2000" dirty="0">
              <a:cs typeface="Segoe UI Semilight"/>
            </a:endParaRPr>
          </a:p>
          <a:p>
            <a:pPr marL="1403350" lvl="3" indent="-200025"/>
            <a:r>
              <a:rPr lang="en-AU" sz="1874" dirty="0"/>
              <a:t>Changes to include all known: BULK (TNI) and XBONDARY (Cross Boundary) connection points</a:t>
            </a:r>
            <a:endParaRPr lang="en-AU" sz="1874" dirty="0">
              <a:cs typeface="Segoe UI Semilight"/>
            </a:endParaRPr>
          </a:p>
          <a:p>
            <a:pPr marL="1002030" lvl="2" indent="-200025"/>
            <a:r>
              <a:rPr lang="en-AU" sz="2000" dirty="0"/>
              <a:t>Changes will be done retrospectively</a:t>
            </a:r>
            <a:endParaRPr lang="en-AU" sz="2000" dirty="0">
              <a:cs typeface="Segoe UI Semilight"/>
            </a:endParaRPr>
          </a:p>
          <a:p>
            <a:pPr marL="1002030" lvl="2" indent="-200025"/>
            <a:r>
              <a:rPr lang="en-AU" sz="2049" dirty="0"/>
              <a:t>CATS Notifications will be provided as part of the BCT updates.</a:t>
            </a:r>
            <a:endParaRPr lang="en-AU" sz="2049" dirty="0">
              <a:cs typeface="Segoe UI Semilight"/>
            </a:endParaRPr>
          </a:p>
          <a:p>
            <a:pPr marL="601345" lvl="1" indent="-200025"/>
            <a:r>
              <a:rPr lang="en-AU" sz="2400" dirty="0"/>
              <a:t>Update Rules:</a:t>
            </a:r>
            <a:endParaRPr lang="en-AU" sz="2400" dirty="0">
              <a:cs typeface="Segoe UI Semilight"/>
            </a:endParaRPr>
          </a:p>
          <a:p>
            <a:pPr marL="1002030" lvl="2" indent="-200025"/>
            <a:r>
              <a:rPr lang="en-AU" sz="2049" dirty="0"/>
              <a:t>Update the FRMP Participant Code to “GLOPOOL” Effective 1-May-2022</a:t>
            </a:r>
            <a:endParaRPr lang="en-AU" sz="2049" dirty="0">
              <a:cs typeface="Segoe UI Semilight"/>
            </a:endParaRPr>
          </a:p>
          <a:p>
            <a:pPr marL="1002030" lvl="2" indent="-200025"/>
            <a:r>
              <a:rPr lang="en-AU" sz="2049" dirty="0"/>
              <a:t>Applies to all identified and validated NMIs</a:t>
            </a:r>
            <a:endParaRPr lang="en-AU" sz="2049" dirty="0">
              <a:cs typeface="Segoe UI Semilight"/>
            </a:endParaRPr>
          </a:p>
          <a:p>
            <a:pPr marL="1002030" lvl="2" indent="-200025"/>
            <a:r>
              <a:rPr lang="en-AU" sz="2049" dirty="0"/>
              <a:t>Excludes all NMIs not identified on the list.</a:t>
            </a:r>
            <a:endParaRPr lang="en-AU" sz="2049" dirty="0">
              <a:cs typeface="Segoe UI Semilight"/>
            </a:endParaRPr>
          </a:p>
          <a:p>
            <a:pPr marL="601345" lvl="1" indent="-200025"/>
            <a:r>
              <a:rPr lang="en-AU" sz="2400" dirty="0"/>
              <a:t>Edge Cases:</a:t>
            </a:r>
            <a:endParaRPr lang="en-AU" sz="2400" dirty="0">
              <a:cs typeface="Segoe UI Semilight"/>
            </a:endParaRPr>
          </a:p>
          <a:p>
            <a:pPr marL="1002030" lvl="2" indent="-200025"/>
            <a:r>
              <a:rPr lang="en-AU" sz="2049" dirty="0"/>
              <a:t>No edge cases have been identified</a:t>
            </a:r>
            <a:endParaRPr lang="en-AU" sz="2049" dirty="0">
              <a:cs typeface="Segoe UI Semilight"/>
            </a:endParaRPr>
          </a:p>
          <a:p>
            <a:pPr marL="601345" lvl="1" indent="-200025"/>
            <a:r>
              <a:rPr lang="en-AU" sz="2400" dirty="0"/>
              <a:t>Test Timings:</a:t>
            </a:r>
            <a:endParaRPr lang="en-AU" sz="2400" dirty="0">
              <a:cs typeface="Segoe UI Semilight"/>
            </a:endParaRPr>
          </a:p>
          <a:p>
            <a:pPr marL="1002030" lvl="2" indent="-200025"/>
            <a:r>
              <a:rPr lang="en-AU" sz="2049" dirty="0"/>
              <a:t>No testing has been performed as this is a proven operational process.</a:t>
            </a:r>
            <a:endParaRPr lang="en-AU" sz="2049" dirty="0">
              <a:cs typeface="Segoe UI Semilight"/>
            </a:endParaRPr>
          </a:p>
          <a:p>
            <a:pPr marL="601345" lvl="1" indent="-200025"/>
            <a:endParaRPr lang="en-AU" sz="2225" dirty="0">
              <a:cs typeface="Segoe UI Semilight"/>
            </a:endParaRPr>
          </a:p>
          <a:p>
            <a:pPr mar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18</a:t>
            </a:fld>
            <a:endParaRPr lang="en-AU" dirty="0"/>
          </a:p>
        </p:txBody>
      </p:sp>
    </p:spTree>
    <p:extLst>
      <p:ext uri="{BB962C8B-B14F-4D97-AF65-F5344CB8AC3E}">
        <p14:creationId xmlns:p14="http://schemas.microsoft.com/office/powerpoint/2010/main" val="3009671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10485266" cy="1310695"/>
          </a:xfrm>
        </p:spPr>
        <p:txBody>
          <a:bodyPr/>
          <a:lstStyle/>
          <a:p>
            <a:r>
              <a:rPr lang="en-AU" dirty="0"/>
              <a:t>GLOPOOL Update – LR</a:t>
            </a: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3"/>
            <a:ext cx="10255425" cy="5813171"/>
          </a:xfrm>
        </p:spPr>
        <p:txBody>
          <a:bodyPr vert="horz" lIns="91440" tIns="45720" rIns="91440" bIns="45720" rtlCol="0" anchor="t">
            <a:normAutofit/>
          </a:bodyPr>
          <a:lstStyle/>
          <a:p>
            <a:pPr marL="200025" indent="-200025"/>
            <a:r>
              <a:rPr lang="en-AU" sz="2751" dirty="0"/>
              <a:t>Local Retailer updates</a:t>
            </a:r>
            <a:endParaRPr lang="en-US"/>
          </a:p>
          <a:p>
            <a:pPr marL="601345" lvl="1" indent="-200025"/>
            <a:r>
              <a:rPr lang="en-AU" sz="2400" dirty="0"/>
              <a:t>Update of Participant ID to use Bulk Change Process</a:t>
            </a:r>
            <a:endParaRPr lang="en-AU" sz="2400" dirty="0">
              <a:cs typeface="Segoe UI Semilight"/>
            </a:endParaRPr>
          </a:p>
          <a:p>
            <a:pPr marL="1002030" lvl="2" indent="-200025"/>
            <a:r>
              <a:rPr lang="en-AU" sz="2049" dirty="0"/>
              <a:t>This process uses the same update code as BCT</a:t>
            </a:r>
            <a:endParaRPr lang="en-AU" sz="2049" dirty="0">
              <a:cs typeface="Segoe UI Semilight"/>
            </a:endParaRPr>
          </a:p>
          <a:p>
            <a:pPr marL="1002030" lvl="2" indent="-200025"/>
            <a:r>
              <a:rPr lang="en-AU" sz="2049" dirty="0"/>
              <a:t>Changes will be done retrospectively</a:t>
            </a:r>
            <a:endParaRPr lang="en-AU" sz="2049" dirty="0">
              <a:cs typeface="Segoe UI Semilight"/>
            </a:endParaRPr>
          </a:p>
          <a:p>
            <a:pPr marL="1002030" lvl="2" indent="-200025"/>
            <a:r>
              <a:rPr lang="en-AU" sz="2049" dirty="0"/>
              <a:t>No CATS Notifications will be provided as part of the Bulk Change Process.</a:t>
            </a:r>
            <a:endParaRPr lang="en-AU" sz="2049" dirty="0">
              <a:cs typeface="Segoe UI Semilight"/>
            </a:endParaRPr>
          </a:p>
          <a:p>
            <a:pPr marL="601345" lvl="1" indent="-200025"/>
            <a:r>
              <a:rPr lang="en-AU" sz="2400" dirty="0"/>
              <a:t>Update Rules:</a:t>
            </a:r>
            <a:endParaRPr lang="en-AU" sz="2400" dirty="0">
              <a:cs typeface="Segoe UI Semilight"/>
            </a:endParaRPr>
          </a:p>
          <a:p>
            <a:pPr marL="1002030" lvl="2" indent="-200025"/>
            <a:r>
              <a:rPr lang="en-AU" sz="2049" dirty="0"/>
              <a:t>Update the Local Retailer Participant Code to “GLOPOOL” Effective 1-May-2022</a:t>
            </a:r>
            <a:endParaRPr lang="en-AU" sz="2049" dirty="0">
              <a:cs typeface="Segoe UI Semilight"/>
            </a:endParaRPr>
          </a:p>
          <a:p>
            <a:pPr marL="1002030" lvl="2" indent="-200025"/>
            <a:r>
              <a:rPr lang="en-AU" sz="2049" dirty="0"/>
              <a:t>Applies to all Distribution connected NMI’s</a:t>
            </a:r>
            <a:endParaRPr lang="en-AU" sz="2049" dirty="0">
              <a:cs typeface="Segoe UI Semilight"/>
            </a:endParaRPr>
          </a:p>
          <a:p>
            <a:pPr marL="1002030" lvl="2" indent="-200025"/>
            <a:r>
              <a:rPr lang="en-AU" sz="2049" dirty="0"/>
              <a:t>Excludes any NMI that has an Embedded Network code in the Child field</a:t>
            </a:r>
            <a:endParaRPr lang="en-AU" sz="2049" dirty="0">
              <a:cs typeface="Segoe UI Semilight"/>
            </a:endParaRPr>
          </a:p>
          <a:p>
            <a:pPr marL="1002030" lvl="2" indent="-200025"/>
            <a:r>
              <a:rPr lang="en-AU" sz="2049" dirty="0"/>
              <a:t>Excludes all NMIs that have “POOL%” as the LR participant code (transmission)</a:t>
            </a:r>
            <a:endParaRPr lang="en-AU" sz="2049" dirty="0">
              <a:cs typeface="Segoe UI Semilight"/>
            </a:endParaRPr>
          </a:p>
          <a:p>
            <a:pPr marL="601345" lvl="1" indent="-200025"/>
            <a:r>
              <a:rPr lang="en-AU" sz="2400" dirty="0"/>
              <a:t>Edge Cases:</a:t>
            </a:r>
            <a:endParaRPr lang="en-AU" sz="2400" dirty="0">
              <a:cs typeface="Segoe UI Semilight"/>
            </a:endParaRPr>
          </a:p>
          <a:p>
            <a:pPr marL="1002030" lvl="2" indent="-200025"/>
            <a:r>
              <a:rPr lang="en-AU" sz="2000" dirty="0"/>
              <a:t>Sample NMIs where LR participant code Not Equal “Sample” will be updated.</a:t>
            </a:r>
            <a:endParaRPr lang="en-AU" sz="2000" dirty="0">
              <a:cs typeface="Segoe UI Semilight"/>
            </a:endParaRPr>
          </a:p>
          <a:p>
            <a:pPr marL="1002030" lvl="2" indent="-200025"/>
            <a:r>
              <a:rPr lang="en-AU" sz="2000" dirty="0"/>
              <a:t>Isolated Jurisdictions will be included in the updated NMIs</a:t>
            </a:r>
            <a:endParaRPr lang="en-AU" sz="2000" dirty="0">
              <a:cs typeface="Segoe UI Semilight"/>
            </a:endParaRPr>
          </a:p>
          <a:p>
            <a:pPr marL="1403350" lvl="3" indent="-200025"/>
            <a:r>
              <a:rPr lang="en-AU" sz="1874" dirty="0"/>
              <a:t>This allows for incorrect TNI assignment to be updated with minimal impacts. </a:t>
            </a:r>
            <a:endParaRPr lang="en-AU" sz="1874" dirty="0">
              <a:cs typeface="Segoe UI Semilight"/>
            </a:endParaRPr>
          </a:p>
          <a:p>
            <a:pPr marL="601345" lvl="1" indent="-200025"/>
            <a:r>
              <a:rPr lang="en-AU" sz="2400" dirty="0"/>
              <a:t>Test Timings:</a:t>
            </a:r>
            <a:endParaRPr lang="en-AU" sz="2400" dirty="0">
              <a:cs typeface="Segoe UI Semilight"/>
            </a:endParaRPr>
          </a:p>
          <a:p>
            <a:pPr marL="1002030" lvl="2" indent="-200025"/>
            <a:r>
              <a:rPr lang="en-AU" sz="2049" dirty="0"/>
              <a:t>A full 11.3 million updates were tested with the process completing in 8 ½ hours.</a:t>
            </a:r>
            <a:endParaRPr lang="en-AU" sz="2049" dirty="0">
              <a:cs typeface="Segoe UI Semilight"/>
            </a:endParaRPr>
          </a:p>
          <a:p>
            <a:pPr mar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19</a:t>
            </a:fld>
            <a:endParaRPr lang="en-AU" dirty="0"/>
          </a:p>
        </p:txBody>
      </p:sp>
    </p:spTree>
    <p:extLst>
      <p:ext uri="{BB962C8B-B14F-4D97-AF65-F5344CB8AC3E}">
        <p14:creationId xmlns:p14="http://schemas.microsoft.com/office/powerpoint/2010/main" val="233107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1FD31EA-0B02-4F5E-9F04-B0BD413AB60D}"/>
              </a:ext>
            </a:extLst>
          </p:cNvPr>
          <p:cNvSpPr>
            <a:spLocks noGrp="1"/>
          </p:cNvSpPr>
          <p:nvPr>
            <p:ph type="title"/>
          </p:nvPr>
        </p:nvSpPr>
        <p:spPr>
          <a:xfrm>
            <a:off x="233620" y="1173708"/>
            <a:ext cx="2907626" cy="2201542"/>
          </a:xfrm>
        </p:spPr>
        <p:txBody>
          <a:bodyPr/>
          <a:lstStyle/>
          <a:p>
            <a:r>
              <a:rPr lang="en-AU" dirty="0">
                <a:latin typeface="Calibri" panose="020F0502020204030204" pitchFamily="34" charset="0"/>
                <a:cs typeface="Calibri" panose="020F0502020204030204" pitchFamily="34" charset="0"/>
              </a:rPr>
              <a:t>AEMO Competition Law </a:t>
            </a:r>
            <a:br>
              <a:rPr lang="en-AU" dirty="0">
                <a:latin typeface="Calibri" panose="020F0502020204030204" pitchFamily="34" charset="0"/>
                <a:cs typeface="Calibri" panose="020F0502020204030204" pitchFamily="34" charset="0"/>
              </a:rPr>
            </a:br>
            <a:r>
              <a:rPr lang="en-AU" dirty="0">
                <a:latin typeface="Calibri" panose="020F0502020204030204" pitchFamily="34" charset="0"/>
                <a:cs typeface="Calibri" panose="020F0502020204030204" pitchFamily="34" charset="0"/>
              </a:rPr>
              <a:t>Meeting Protocol</a:t>
            </a:r>
            <a:endParaRPr lang="en-AU" dirty="0"/>
          </a:p>
        </p:txBody>
      </p:sp>
      <p:sp>
        <p:nvSpPr>
          <p:cNvPr id="6" name="Slide Number Placeholder 5">
            <a:extLst>
              <a:ext uri="{FF2B5EF4-FFF2-40B4-BE49-F238E27FC236}">
                <a16:creationId xmlns:a16="http://schemas.microsoft.com/office/drawing/2014/main" id="{962C179C-7C0B-4C6E-984B-3E659C1C1E7C}"/>
              </a:ext>
            </a:extLst>
          </p:cNvPr>
          <p:cNvSpPr>
            <a:spLocks noGrp="1"/>
          </p:cNvSpPr>
          <p:nvPr>
            <p:ph type="sldNum" sz="quarter" idx="12"/>
          </p:nvPr>
        </p:nvSpPr>
        <p:spPr/>
        <p:txBody>
          <a:bodyPr/>
          <a:lstStyle/>
          <a:p>
            <a:fld id="{4EC81F68-4976-451A-B2E9-79BCBD2F70CC}" type="slidenum">
              <a:rPr lang="en-AU" smtClean="0"/>
              <a:pPr/>
              <a:t>2</a:t>
            </a:fld>
            <a:endParaRPr lang="en-AU" dirty="0"/>
          </a:p>
        </p:txBody>
      </p:sp>
      <p:sp>
        <p:nvSpPr>
          <p:cNvPr id="13" name="Text Placeholder 12">
            <a:extLst>
              <a:ext uri="{FF2B5EF4-FFF2-40B4-BE49-F238E27FC236}">
                <a16:creationId xmlns:a16="http://schemas.microsoft.com/office/drawing/2014/main" id="{1E0A56E1-88E5-44F7-A23A-29E717150844}"/>
              </a:ext>
            </a:extLst>
          </p:cNvPr>
          <p:cNvSpPr>
            <a:spLocks noGrp="1"/>
          </p:cNvSpPr>
          <p:nvPr>
            <p:ph type="body" sz="quarter" idx="13"/>
          </p:nvPr>
        </p:nvSpPr>
        <p:spPr>
          <a:xfrm>
            <a:off x="3683203" y="892491"/>
            <a:ext cx="6774989" cy="5493476"/>
          </a:xfrm>
        </p:spPr>
        <p:txBody>
          <a:bodyPr>
            <a:noAutofit/>
          </a:bodyPr>
          <a:lstStyle/>
          <a:p>
            <a:pPr marL="0" indent="0">
              <a:buNone/>
            </a:pPr>
            <a:r>
              <a:rPr lang="en-AU" sz="1228" dirty="0">
                <a:latin typeface="Calibri" panose="020F0502020204030204" pitchFamily="34" charset="0"/>
                <a:cs typeface="Calibri" panose="020F0502020204030204" pitchFamily="34" charset="0"/>
              </a:rPr>
              <a:t>AEMO is committed to complying with all applicable laws, including the Competition and Consumer Act 2010 (CCA). In any dealings with AEMO regarding proposed reforms or other initiatives, all participants agree to adhere to the CCA at all times and to comply with this Protocol. Participants must arrange for their representatives to be briefed on competition law risks and obligations.</a:t>
            </a:r>
          </a:p>
          <a:p>
            <a:pPr marL="0" indent="0">
              <a:buNone/>
            </a:pPr>
            <a:r>
              <a:rPr lang="en-AU" sz="1228" dirty="0">
                <a:latin typeface="Calibri" panose="020F0502020204030204" pitchFamily="34" charset="0"/>
                <a:cs typeface="Calibri" panose="020F0502020204030204" pitchFamily="34" charset="0"/>
              </a:rPr>
              <a:t>Participants in AEMO discussions </a:t>
            </a:r>
            <a:r>
              <a:rPr lang="en-AU" sz="1228" b="1" dirty="0">
                <a:latin typeface="Calibri" panose="020F0502020204030204" pitchFamily="34" charset="0"/>
                <a:cs typeface="Calibri" panose="020F0502020204030204" pitchFamily="34" charset="0"/>
              </a:rPr>
              <a:t>must</a:t>
            </a:r>
            <a:r>
              <a:rPr lang="en-AU" sz="1228" dirty="0">
                <a:latin typeface="Calibri" panose="020F0502020204030204" pitchFamily="34" charset="0"/>
                <a:cs typeface="Calibri" panose="020F0502020204030204" pitchFamily="34" charset="0"/>
              </a:rPr>
              <a:t>: </a:t>
            </a:r>
          </a:p>
          <a:p>
            <a:pPr lvl="0"/>
            <a:r>
              <a:rPr lang="en-AU" sz="1228" dirty="0">
                <a:latin typeface="Calibri" panose="020F0502020204030204" pitchFamily="34" charset="0"/>
                <a:cs typeface="Calibri" panose="020F0502020204030204" pitchFamily="34" charset="0"/>
              </a:rPr>
              <a:t>Ensure that discussions are limited to the matters contemplated by the agenda for the discussion  </a:t>
            </a:r>
          </a:p>
          <a:p>
            <a:pPr lvl="0"/>
            <a:r>
              <a:rPr lang="en-AU" sz="1228" dirty="0">
                <a:latin typeface="Calibri" panose="020F0502020204030204" pitchFamily="34" charset="0"/>
                <a:cs typeface="Calibri" panose="020F0502020204030204" pitchFamily="34" charset="0"/>
              </a:rPr>
              <a:t>Make independent and unilateral decisions about their commercial positions and approach in relation to the matters under discussion with AEMO</a:t>
            </a:r>
          </a:p>
          <a:p>
            <a:pPr lvl="0"/>
            <a:r>
              <a:rPr lang="en-AU" sz="1228" dirty="0">
                <a:latin typeface="Calibri" panose="020F0502020204030204" pitchFamily="34" charset="0"/>
                <a:cs typeface="Calibri" panose="020F0502020204030204" pitchFamily="34" charset="0"/>
              </a:rPr>
              <a:t>Immediately and clearly raise an objection with AEMO or the Chair of the meeting if a matter is discussed that the participant is concerned may give rise to competition law risks or a breach of this Protocol</a:t>
            </a:r>
          </a:p>
          <a:p>
            <a:pPr marL="0" indent="0">
              <a:buNone/>
            </a:pPr>
            <a:r>
              <a:rPr lang="en-AU" sz="1228" dirty="0">
                <a:latin typeface="Calibri" panose="020F0502020204030204" pitchFamily="34" charset="0"/>
                <a:cs typeface="Calibri" panose="020F0502020204030204" pitchFamily="34" charset="0"/>
              </a:rPr>
              <a:t>Participants in AEMO meetings </a:t>
            </a:r>
            <a:r>
              <a:rPr lang="en-AU" sz="1228" b="1" dirty="0">
                <a:latin typeface="Calibri" panose="020F0502020204030204" pitchFamily="34" charset="0"/>
                <a:cs typeface="Calibri" panose="020F0502020204030204" pitchFamily="34" charset="0"/>
              </a:rPr>
              <a:t>must not</a:t>
            </a:r>
            <a:r>
              <a:rPr lang="en-AU" sz="1228" dirty="0">
                <a:latin typeface="Calibri" panose="020F0502020204030204" pitchFamily="34" charset="0"/>
                <a:cs typeface="Calibri" panose="020F0502020204030204" pitchFamily="34" charset="0"/>
              </a:rPr>
              <a:t> discuss or agree on the following topics:</a:t>
            </a:r>
          </a:p>
          <a:p>
            <a:pPr lvl="0"/>
            <a:r>
              <a:rPr lang="en-AU" sz="1228" dirty="0">
                <a:latin typeface="Calibri" panose="020F0502020204030204" pitchFamily="34" charset="0"/>
                <a:cs typeface="Calibri" panose="020F0502020204030204" pitchFamily="34" charset="0"/>
              </a:rPr>
              <a:t>Which customers they will supply or market to</a:t>
            </a:r>
          </a:p>
          <a:p>
            <a:pPr lvl="0"/>
            <a:r>
              <a:rPr lang="en-AU" sz="1228" dirty="0">
                <a:latin typeface="Calibri" panose="020F0502020204030204" pitchFamily="34" charset="0"/>
                <a:cs typeface="Calibri" panose="020F0502020204030204" pitchFamily="34" charset="0"/>
              </a:rPr>
              <a:t>The price or other terms at which Participants will supply</a:t>
            </a:r>
          </a:p>
          <a:p>
            <a:pPr lvl="0"/>
            <a:r>
              <a:rPr lang="en-AU" sz="1228" dirty="0">
                <a:latin typeface="Calibri" panose="020F0502020204030204" pitchFamily="34" charset="0"/>
                <a:cs typeface="Calibri" panose="020F0502020204030204" pitchFamily="34" charset="0"/>
              </a:rPr>
              <a:t>Bids or tenders, including the nature of a bid that a Participant intends to make or whether the Participant will participate in the bid</a:t>
            </a:r>
          </a:p>
          <a:p>
            <a:pPr lvl="0"/>
            <a:r>
              <a:rPr lang="en-AU" sz="1228" dirty="0">
                <a:latin typeface="Calibri" panose="020F0502020204030204" pitchFamily="34" charset="0"/>
                <a:cs typeface="Calibri" panose="020F0502020204030204" pitchFamily="34" charset="0"/>
              </a:rPr>
              <a:t>Which suppliers Participants will acquire from (or the price or other terms on which they acquire goods or services)</a:t>
            </a:r>
          </a:p>
          <a:p>
            <a:pPr lvl="0"/>
            <a:r>
              <a:rPr lang="en-AU" sz="1228" dirty="0">
                <a:latin typeface="Calibri" panose="020F0502020204030204" pitchFamily="34" charset="0"/>
                <a:cs typeface="Calibri" panose="020F0502020204030204" pitchFamily="34" charset="0"/>
              </a:rPr>
              <a:t>Refusing to supply a person or company access to any products, services or inputs they require</a:t>
            </a:r>
          </a:p>
          <a:p>
            <a:pPr marL="0" indent="0">
              <a:buNone/>
            </a:pPr>
            <a:endParaRPr lang="en-AU" sz="1052" dirty="0">
              <a:latin typeface="Calibri" panose="020F0502020204030204" pitchFamily="34" charset="0"/>
              <a:cs typeface="Calibri" panose="020F0502020204030204" pitchFamily="34" charset="0"/>
            </a:endParaRPr>
          </a:p>
          <a:p>
            <a:pPr marL="0" indent="0">
              <a:buNone/>
            </a:pPr>
            <a:r>
              <a:rPr lang="en-AU" sz="1052" dirty="0">
                <a:latin typeface="Calibri" panose="020F0502020204030204" pitchFamily="34" charset="0"/>
                <a:cs typeface="Calibri" panose="020F0502020204030204" pitchFamily="34" charset="0"/>
              </a:rPr>
              <a:t>Under no circumstances must Participants share Competitively Sensitive Information. Competitively Sensitive Information means confidential information relating to a Participant which if disclosed to a competitor could affect its current or future commercial strategies, such as pricing information, customer terms and conditions, supply terms and conditions, sales, marketing or procurement strategies, product development, margins, costs, capacity or production planning.</a:t>
            </a:r>
          </a:p>
        </p:txBody>
      </p:sp>
    </p:spTree>
    <p:extLst>
      <p:ext uri="{BB962C8B-B14F-4D97-AF65-F5344CB8AC3E}">
        <p14:creationId xmlns:p14="http://schemas.microsoft.com/office/powerpoint/2010/main" val="8003411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10485266" cy="1310695"/>
          </a:xfrm>
        </p:spPr>
        <p:txBody>
          <a:bodyPr/>
          <a:lstStyle/>
          <a:p>
            <a:r>
              <a:rPr lang="en-AU" sz="3850" dirty="0"/>
              <a:t>GLOPOOL Update – LR Reconciliation</a:t>
            </a:r>
            <a:endParaRPr lang="en-AU" dirty="0"/>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3"/>
            <a:ext cx="10255425" cy="5662677"/>
          </a:xfrm>
        </p:spPr>
        <p:txBody>
          <a:bodyPr>
            <a:normAutofit lnSpcReduction="10000"/>
          </a:bodyPr>
          <a:lstStyle/>
          <a:p>
            <a:r>
              <a:rPr lang="en-AU" sz="2751" dirty="0"/>
              <a:t>Local Retailer Reconciliation Files</a:t>
            </a:r>
          </a:p>
          <a:p>
            <a:pPr lvl="1"/>
            <a:r>
              <a:rPr lang="en-AU" sz="2400" dirty="0"/>
              <a:t>Registration:</a:t>
            </a:r>
          </a:p>
          <a:p>
            <a:pPr lvl="2"/>
            <a:r>
              <a:rPr lang="en-AU" sz="2049" dirty="0"/>
              <a:t>Participants will be requested to register 2 email addresses with AEMO</a:t>
            </a:r>
          </a:p>
          <a:p>
            <a:pPr lvl="3"/>
            <a:r>
              <a:rPr lang="en-AU" sz="1874" dirty="0"/>
              <a:t>One email address will be used to be able to access a share directory containing the reconciliation report(s)</a:t>
            </a:r>
          </a:p>
          <a:p>
            <a:pPr lvl="3"/>
            <a:r>
              <a:rPr lang="en-AU" sz="1874" dirty="0"/>
              <a:t>The second email address will be provided the password to access the reconciliation file.</a:t>
            </a:r>
          </a:p>
          <a:p>
            <a:pPr lvl="1"/>
            <a:r>
              <a:rPr lang="en-AU" sz="2400" dirty="0"/>
              <a:t>Reconciliation Report:</a:t>
            </a:r>
          </a:p>
          <a:p>
            <a:pPr lvl="2"/>
            <a:r>
              <a:rPr lang="en-AU" sz="2049" dirty="0"/>
              <a:t>A reconciliation report will be provided to all registered Participant codes</a:t>
            </a:r>
          </a:p>
          <a:p>
            <a:pPr lvl="1"/>
            <a:r>
              <a:rPr lang="en-AU" sz="2400" dirty="0"/>
              <a:t>Report Example:</a:t>
            </a:r>
          </a:p>
          <a:p>
            <a:pPr lvl="1"/>
            <a:endParaRPr lang="en-AU" sz="2400" dirty="0"/>
          </a:p>
          <a:p>
            <a:pPr lvl="2"/>
            <a:endParaRPr lang="en-AU" sz="2049" dirty="0"/>
          </a:p>
          <a:p>
            <a:pPr lvl="2"/>
            <a:endParaRPr lang="en-AU" sz="2049" dirty="0"/>
          </a:p>
          <a:p>
            <a:pPr lvl="2"/>
            <a:endParaRPr lang="en-AU" sz="2049" dirty="0"/>
          </a:p>
          <a:p>
            <a:pPr lvl="2"/>
            <a:r>
              <a:rPr lang="en-GB" sz="2098" dirty="0"/>
              <a:t>Report will include 3 rows per NMI role change</a:t>
            </a:r>
            <a:endParaRPr lang="en-AU" sz="2098" dirty="0"/>
          </a:p>
          <a:p>
            <a:pPr lvl="3"/>
            <a:r>
              <a:rPr lang="en-GB" sz="1923" dirty="0"/>
              <a:t>Existing record set to inactive</a:t>
            </a:r>
            <a:endParaRPr lang="en-AU" sz="1923" dirty="0"/>
          </a:p>
          <a:p>
            <a:pPr lvl="3"/>
            <a:r>
              <a:rPr lang="en-GB" sz="1923" dirty="0"/>
              <a:t>New record for old participant including start and end dates</a:t>
            </a:r>
            <a:endParaRPr lang="en-AU" sz="1923" dirty="0"/>
          </a:p>
          <a:p>
            <a:pPr lvl="3"/>
            <a:r>
              <a:rPr lang="en-GB" sz="1923" dirty="0"/>
              <a:t>New record for new participant including start and end dates.</a:t>
            </a:r>
            <a:endParaRPr lang="en-AU" sz="1923" dirty="0"/>
          </a:p>
          <a:p>
            <a:pPr lvl="2"/>
            <a:endParaRPr lang="en-AU" sz="2049" dirty="0"/>
          </a:p>
          <a:p>
            <a:pPr lvl="1"/>
            <a:endParaRPr lang="en-AU" sz="2225" dirty="0"/>
          </a:p>
          <a:p>
            <a:pPr mar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20</a:t>
            </a:fld>
            <a:endParaRPr lang="en-AU" dirty="0"/>
          </a:p>
        </p:txBody>
      </p:sp>
      <p:pic>
        <p:nvPicPr>
          <p:cNvPr id="5" name="Picture 4">
            <a:extLst>
              <a:ext uri="{FF2B5EF4-FFF2-40B4-BE49-F238E27FC236}">
                <a16:creationId xmlns:a16="http://schemas.microsoft.com/office/drawing/2014/main" id="{6CB43DDF-6A1A-4330-9057-242D3BAEF2BB}"/>
              </a:ext>
            </a:extLst>
          </p:cNvPr>
          <p:cNvPicPr/>
          <p:nvPr/>
        </p:nvPicPr>
        <p:blipFill>
          <a:blip r:embed="rId2"/>
          <a:stretch>
            <a:fillRect/>
          </a:stretch>
        </p:blipFill>
        <p:spPr>
          <a:xfrm>
            <a:off x="1606818" y="4765725"/>
            <a:ext cx="6840220" cy="1265555"/>
          </a:xfrm>
          <a:prstGeom prst="rect">
            <a:avLst/>
          </a:prstGeom>
        </p:spPr>
      </p:pic>
    </p:spTree>
    <p:extLst>
      <p:ext uri="{BB962C8B-B14F-4D97-AF65-F5344CB8AC3E}">
        <p14:creationId xmlns:p14="http://schemas.microsoft.com/office/powerpoint/2010/main" val="34008326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10485266" cy="1310695"/>
          </a:xfrm>
        </p:spPr>
        <p:txBody>
          <a:bodyPr/>
          <a:lstStyle/>
          <a:p>
            <a:r>
              <a:rPr lang="en-AU" dirty="0"/>
              <a:t>GLOPOOL Update – Timeline &amp; Considerations</a:t>
            </a: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672075"/>
            <a:ext cx="10255425" cy="5662677"/>
          </a:xfrm>
        </p:spPr>
        <p:txBody>
          <a:bodyPr vert="horz" lIns="91440" tIns="45720" rIns="91440" bIns="45720" rtlCol="0" anchor="t">
            <a:normAutofit/>
          </a:bodyPr>
          <a:lstStyle/>
          <a:p>
            <a:pPr marL="200025" indent="-200025"/>
            <a:r>
              <a:rPr lang="en-AU" sz="2751" dirty="0"/>
              <a:t>High Level Timeline </a:t>
            </a:r>
            <a:endParaRPr lang="en-US"/>
          </a:p>
          <a:p>
            <a:pPr marL="601345" lvl="1" indent="-200025"/>
            <a:r>
              <a:rPr lang="en-AU" sz="2400" dirty="0"/>
              <a:t>List Validation:</a:t>
            </a:r>
            <a:endParaRPr lang="en-AU" sz="2400" dirty="0">
              <a:cs typeface="Segoe UI Semilight"/>
            </a:endParaRPr>
          </a:p>
          <a:p>
            <a:pPr marL="1002030" lvl="2" indent="-200025"/>
            <a:r>
              <a:rPr lang="en-AU" sz="2049" dirty="0"/>
              <a:t>List to be provide to FRMP/LR participant by 25 April 2022</a:t>
            </a:r>
            <a:endParaRPr lang="en-AU" sz="2049" dirty="0">
              <a:cs typeface="Segoe UI Semilight"/>
            </a:endParaRPr>
          </a:p>
          <a:p>
            <a:pPr marL="1002030" lvl="2" indent="-200025"/>
            <a:r>
              <a:rPr lang="en-AU" sz="2000" dirty="0"/>
              <a:t>Lists to be validated and returned by 28 April 2022</a:t>
            </a:r>
            <a:endParaRPr lang="en-AU" sz="2000" dirty="0">
              <a:cs typeface="Segoe UI Semilight"/>
            </a:endParaRPr>
          </a:p>
          <a:p>
            <a:pPr marL="1403350" lvl="3" indent="-200025"/>
            <a:r>
              <a:rPr lang="en-GB" sz="1800" dirty="0"/>
              <a:t>List provided to FRMPs will be used if validated list is not returned.</a:t>
            </a:r>
            <a:endParaRPr lang="en-AU" sz="1874" dirty="0">
              <a:cs typeface="Segoe UI Semilight"/>
            </a:endParaRPr>
          </a:p>
          <a:p>
            <a:pPr marL="601345" lvl="1" indent="-200025"/>
            <a:r>
              <a:rPr lang="en-AU" sz="2400" dirty="0"/>
              <a:t>Update process:</a:t>
            </a:r>
            <a:endParaRPr lang="en-AU" sz="2400" dirty="0">
              <a:cs typeface="Segoe UI Semilight"/>
            </a:endParaRPr>
          </a:p>
          <a:p>
            <a:pPr marL="1002030" lvl="2" indent="-200025"/>
            <a:r>
              <a:rPr lang="en-AU" sz="2049" dirty="0"/>
              <a:t>Update will be processed into MSATS on 2 May 2022 with an effective date of 1 May 2022.</a:t>
            </a:r>
            <a:endParaRPr lang="en-AU" sz="2049" dirty="0">
              <a:cs typeface="Segoe UI Semilight"/>
            </a:endParaRPr>
          </a:p>
          <a:p>
            <a:pPr marL="601345" lvl="1" indent="-200025"/>
            <a:r>
              <a:rPr lang="en-AU" sz="2400" dirty="0"/>
              <a:t>Reconciliation reports:</a:t>
            </a:r>
            <a:endParaRPr lang="en-AU" sz="2400" dirty="0">
              <a:cs typeface="Segoe UI Semilight"/>
            </a:endParaRPr>
          </a:p>
          <a:p>
            <a:pPr marL="1002030" lvl="2" indent="-200025"/>
            <a:r>
              <a:rPr lang="en-AU" sz="2049" dirty="0"/>
              <a:t>Reconciliation reports will be available for Participants by 6 May 2022</a:t>
            </a:r>
            <a:endParaRPr lang="en-AU" sz="2049" dirty="0">
              <a:cs typeface="Segoe UI Semilight"/>
            </a:endParaRPr>
          </a:p>
          <a:p>
            <a:pPr marL="200025" indent="-200025"/>
            <a:r>
              <a:rPr lang="en-AU" sz="2751" dirty="0"/>
              <a:t>Considerations</a:t>
            </a:r>
            <a:endParaRPr lang="en-AU" sz="2751" dirty="0">
              <a:cs typeface="Segoe UI Semilight"/>
            </a:endParaRPr>
          </a:p>
          <a:p>
            <a:pPr marL="601345" lvl="1" indent="-200025"/>
            <a:r>
              <a:rPr lang="en-AU" sz="2400" dirty="0"/>
              <a:t>Pre-Conversion:</a:t>
            </a:r>
            <a:endParaRPr lang="en-AU" sz="2400" dirty="0">
              <a:cs typeface="Segoe UI Semilight"/>
            </a:endParaRPr>
          </a:p>
          <a:p>
            <a:pPr marL="1002030" lvl="2" indent="-200025"/>
            <a:r>
              <a:rPr lang="en-AU" sz="2049" dirty="0"/>
              <a:t>To ensure no LR changes are inflight for GS update the following is requested</a:t>
            </a:r>
            <a:endParaRPr lang="en-AU" sz="2049" dirty="0">
              <a:cs typeface="Segoe UI Semilight"/>
            </a:endParaRPr>
          </a:p>
          <a:p>
            <a:pPr marL="1403350" lvl="3" indent="-200025"/>
            <a:r>
              <a:rPr lang="en-AU" sz="1874" dirty="0"/>
              <a:t>Ensure no new NMI create CRs are active at time of update</a:t>
            </a:r>
            <a:endParaRPr lang="en-AU" sz="1874" dirty="0">
              <a:cs typeface="Segoe UI Semilight"/>
            </a:endParaRPr>
          </a:p>
          <a:p>
            <a:pPr marL="1403350" lvl="3" indent="-200025"/>
            <a:r>
              <a:rPr lang="en-AU" sz="1874" dirty="0"/>
              <a:t>Ensure no new LR update CRs are active at time of update</a:t>
            </a:r>
            <a:endParaRPr lang="en-AU" sz="1874" dirty="0">
              <a:cs typeface="Segoe UI Semilight"/>
            </a:endParaRPr>
          </a:p>
          <a:p>
            <a:pPr marL="1403350" lvl="3" indent="-200025"/>
            <a:r>
              <a:rPr lang="en-AU" sz="1874" dirty="0"/>
              <a:t>AEMO will Cancel any CRs that include LR changes during update process</a:t>
            </a:r>
            <a:endParaRPr lang="en-AU" sz="1874" dirty="0">
              <a:cs typeface="Segoe UI Semilight"/>
            </a:endParaRPr>
          </a:p>
          <a:p>
            <a:pPr marL="601345" lvl="1" indent="-200025"/>
            <a:endParaRPr lang="en-AU" sz="2400" dirty="0">
              <a:cs typeface="Segoe UI Semilight"/>
            </a:endParaRPr>
          </a:p>
          <a:p>
            <a:pPr marL="1002030" lvl="2" indent="-200025"/>
            <a:endParaRPr lang="en-AU" sz="2049" dirty="0">
              <a:cs typeface="Segoe UI Semilight"/>
            </a:endParaRPr>
          </a:p>
          <a:p>
            <a:pPr marL="1002030" lvl="2" indent="-200025"/>
            <a:endParaRPr lang="en-AU" sz="2049" dirty="0">
              <a:cs typeface="Segoe UI Semilight"/>
            </a:endParaRPr>
          </a:p>
          <a:p>
            <a:pPr marL="1002030" lvl="2" indent="-200025"/>
            <a:endParaRPr lang="en-AU" sz="2049" dirty="0">
              <a:cs typeface="Segoe UI Semilight"/>
            </a:endParaRPr>
          </a:p>
          <a:p>
            <a:pPr marL="1002030" lvl="2" indent="-200025"/>
            <a:endParaRPr lang="en-AU" sz="1923" dirty="0">
              <a:cs typeface="Segoe UI Semilight"/>
            </a:endParaRPr>
          </a:p>
          <a:p>
            <a:pPr marL="1002030" lvl="2" indent="-200025"/>
            <a:endParaRPr lang="en-AU" sz="2049" dirty="0">
              <a:cs typeface="Segoe UI Semilight"/>
            </a:endParaRPr>
          </a:p>
          <a:p>
            <a:pPr marL="601345" lvl="1" indent="-200025"/>
            <a:endParaRPr lang="en-AU" sz="2225" dirty="0">
              <a:cs typeface="Segoe UI Semilight"/>
            </a:endParaRPr>
          </a:p>
          <a:p>
            <a:pPr mar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21</a:t>
            </a:fld>
            <a:endParaRPr lang="en-AU" dirty="0"/>
          </a:p>
        </p:txBody>
      </p:sp>
    </p:spTree>
    <p:extLst>
      <p:ext uri="{BB962C8B-B14F-4D97-AF65-F5344CB8AC3E}">
        <p14:creationId xmlns:p14="http://schemas.microsoft.com/office/powerpoint/2010/main" val="19917866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a:xfrm>
            <a:off x="729493" y="1884670"/>
            <a:ext cx="9399245" cy="3144614"/>
          </a:xfrm>
        </p:spPr>
        <p:txBody>
          <a:bodyPr/>
          <a:lstStyle/>
          <a:p>
            <a:r>
              <a:rPr lang="en-AU" dirty="0"/>
              <a:t>Cross boundary guidelines </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b="1" dirty="0"/>
              <a:t>David Ripper</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22</a:t>
            </a:fld>
            <a:endParaRPr lang="en-AU" dirty="0"/>
          </a:p>
        </p:txBody>
      </p:sp>
    </p:spTree>
    <p:extLst>
      <p:ext uri="{BB962C8B-B14F-4D97-AF65-F5344CB8AC3E}">
        <p14:creationId xmlns:p14="http://schemas.microsoft.com/office/powerpoint/2010/main" val="21248978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p:txBody>
          <a:bodyPr/>
          <a:lstStyle/>
          <a:p>
            <a:r>
              <a:rPr lang="fr-FR" dirty="0"/>
              <a:t>Cross </a:t>
            </a:r>
            <a:r>
              <a:rPr lang="en-AU" dirty="0"/>
              <a:t>Boundary</a:t>
            </a:r>
            <a:r>
              <a:rPr lang="fr-FR" dirty="0"/>
              <a:t> </a:t>
            </a:r>
            <a:r>
              <a:rPr lang="fr-FR" dirty="0" err="1"/>
              <a:t>Categories</a:t>
            </a:r>
            <a:r>
              <a:rPr lang="fr-FR" dirty="0">
                <a:solidFill>
                  <a:srgbClr val="FF0000"/>
                </a:solidFill>
              </a:rPr>
              <a:t> </a:t>
            </a:r>
            <a:endParaRPr lang="en-AU" dirty="0"/>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a:normAutofit/>
          </a:bodyPr>
          <a:lstStyle/>
          <a:p>
            <a:pPr marL="0" indent="0">
              <a:buNone/>
            </a:pPr>
            <a:r>
              <a:rPr lang="en-AU" sz="2800" b="1" dirty="0"/>
              <a:t>Cross Boundary Supply Categories</a:t>
            </a:r>
          </a:p>
          <a:p>
            <a:endParaRPr lang="en-AU" sz="2800" dirty="0"/>
          </a:p>
          <a:p>
            <a:pPr lvl="0"/>
            <a:r>
              <a:rPr lang="en-AU" sz="2800" dirty="0"/>
              <a:t>Cross Boundary connection points in regular use</a:t>
            </a:r>
          </a:p>
          <a:p>
            <a:pPr lvl="1"/>
            <a:r>
              <a:rPr lang="en-AU" sz="2449" dirty="0"/>
              <a:t>Circuit connecting supply DB’s distribution network to receiving DB’s distribution network</a:t>
            </a:r>
          </a:p>
          <a:p>
            <a:pPr lvl="1"/>
            <a:r>
              <a:rPr lang="en-AU" sz="2449" dirty="0"/>
              <a:t>Service connecting end user connection point in receiving DB’s Local Area to supply DB’s distribution network</a:t>
            </a:r>
          </a:p>
          <a:p>
            <a:endParaRPr lang="en-AU" sz="2800" dirty="0"/>
          </a:p>
          <a:p>
            <a:r>
              <a:rPr lang="en-AU" sz="2751" dirty="0"/>
              <a:t>Cross Boundary circuit connecting supply and receiving distribution networks, used infrequently under emergency conditions</a:t>
            </a:r>
          </a:p>
          <a:p>
            <a:pPr mar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23</a:t>
            </a:fld>
            <a:endParaRPr lang="en-AU" dirty="0"/>
          </a:p>
        </p:txBody>
      </p:sp>
    </p:spTree>
    <p:extLst>
      <p:ext uri="{BB962C8B-B14F-4D97-AF65-F5344CB8AC3E}">
        <p14:creationId xmlns:p14="http://schemas.microsoft.com/office/powerpoint/2010/main" val="33899300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p:txBody>
          <a:bodyPr/>
          <a:lstStyle/>
          <a:p>
            <a:r>
              <a:rPr lang="fr-FR" dirty="0"/>
              <a:t>Cross </a:t>
            </a:r>
            <a:r>
              <a:rPr lang="en-AU" dirty="0"/>
              <a:t>Boundary</a:t>
            </a:r>
            <a:r>
              <a:rPr lang="fr-FR" dirty="0"/>
              <a:t> conditions and Requirements</a:t>
            </a:r>
            <a:endParaRPr lang="en-AU" dirty="0"/>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a:normAutofit/>
          </a:bodyPr>
          <a:lstStyle/>
          <a:p>
            <a:pPr marL="0" indent="0">
              <a:buNone/>
            </a:pPr>
            <a:r>
              <a:rPr lang="en-AU" sz="2800" b="1" dirty="0"/>
              <a:t>Cross Boundary circuit connecting supply and receiving distribution networks</a:t>
            </a:r>
          </a:p>
          <a:p>
            <a:pPr marL="0" indent="0">
              <a:buNone/>
            </a:pPr>
            <a:r>
              <a:rPr lang="en-AU" dirty="0"/>
              <a:t> </a:t>
            </a:r>
          </a:p>
          <a:p>
            <a:pPr lvl="0"/>
            <a:r>
              <a:rPr lang="en-AU" dirty="0"/>
              <a:t>DNSPs, in consultation with AEMO, will create Cross Boundary NMI</a:t>
            </a:r>
          </a:p>
          <a:p>
            <a:pPr lvl="0"/>
            <a:r>
              <a:rPr lang="en-AU" dirty="0"/>
              <a:t>LNSP = Supply DB Participant ID</a:t>
            </a:r>
          </a:p>
          <a:p>
            <a:pPr lvl="0"/>
            <a:r>
              <a:rPr lang="en-AU" dirty="0"/>
              <a:t>TNI = Supply DB TNI</a:t>
            </a:r>
          </a:p>
          <a:p>
            <a:pPr lvl="0"/>
            <a:r>
              <a:rPr lang="en-AU" dirty="0"/>
              <a:t>NSP2 = Receiving DB Participant ID – populated by AEMO</a:t>
            </a:r>
          </a:p>
          <a:p>
            <a:pPr lvl="0"/>
            <a:r>
              <a:rPr lang="en-AU" dirty="0"/>
              <a:t>TNI2 populated by AEMO</a:t>
            </a:r>
          </a:p>
          <a:p>
            <a:endParaRPr lang="en-AU" dirty="0"/>
          </a:p>
          <a:p>
            <a:pPr marL="0" indent="0">
              <a:buNone/>
            </a:pPr>
            <a:r>
              <a:rPr lang="en-AU" dirty="0"/>
              <a:t> Where a Cross Boundary circuit supplies a singe distribution substation only, NER compliant metering at the distribution substation may be used.</a:t>
            </a:r>
          </a:p>
          <a:p>
            <a:pPr mar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24</a:t>
            </a:fld>
            <a:endParaRPr lang="en-AU" dirty="0"/>
          </a:p>
        </p:txBody>
      </p:sp>
    </p:spTree>
    <p:extLst>
      <p:ext uri="{BB962C8B-B14F-4D97-AF65-F5344CB8AC3E}">
        <p14:creationId xmlns:p14="http://schemas.microsoft.com/office/powerpoint/2010/main" val="28452760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p:txBody>
          <a:bodyPr/>
          <a:lstStyle/>
          <a:p>
            <a:r>
              <a:rPr lang="fr-FR" dirty="0"/>
              <a:t>Cross </a:t>
            </a:r>
            <a:r>
              <a:rPr lang="en-AU" dirty="0"/>
              <a:t>Boundary</a:t>
            </a:r>
            <a:r>
              <a:rPr lang="fr-FR" dirty="0"/>
              <a:t> conditions and Requirements</a:t>
            </a:r>
            <a:endParaRPr lang="en-AU" dirty="0"/>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a:normAutofit/>
          </a:bodyPr>
          <a:lstStyle/>
          <a:p>
            <a:pPr marL="0" indent="0">
              <a:buNone/>
            </a:pPr>
            <a:r>
              <a:rPr lang="en-AU" sz="2800" b="1" dirty="0"/>
              <a:t>Cross Boundary service connecting end user connection point in receiving DB’s Local Area to supply DB’s distribution network</a:t>
            </a:r>
          </a:p>
          <a:p>
            <a:pPr marL="0" indent="0">
              <a:buNone/>
            </a:pPr>
            <a:endParaRPr lang="en-AU" b="1" dirty="0"/>
          </a:p>
          <a:p>
            <a:pPr lvl="0"/>
            <a:r>
              <a:rPr lang="en-AU" dirty="0"/>
              <a:t>DNSPs must provide AEMO with End User NMIs</a:t>
            </a:r>
          </a:p>
          <a:p>
            <a:pPr lvl="0"/>
            <a:r>
              <a:rPr lang="en-AU" dirty="0"/>
              <a:t>End User connection point must have remotely read interval meter (can be 5, 15 or 30-minute)</a:t>
            </a:r>
          </a:p>
          <a:p>
            <a:pPr lvl="0"/>
            <a:r>
              <a:rPr lang="en-AU" dirty="0"/>
              <a:t>DNSPs, in consultation with AEMO, will create/maintain </a:t>
            </a:r>
            <a:r>
              <a:rPr lang="en-AU" i="1" dirty="0"/>
              <a:t>“Cross Boundary NMI”</a:t>
            </a:r>
          </a:p>
          <a:p>
            <a:pPr lvl="0"/>
            <a:r>
              <a:rPr lang="en-AU" dirty="0"/>
              <a:t>LNSP = Receiving DB Participant ID</a:t>
            </a:r>
          </a:p>
          <a:p>
            <a:pPr lvl="0"/>
            <a:r>
              <a:rPr lang="en-AU" dirty="0"/>
              <a:t>TNI = Supply DB TNI</a:t>
            </a:r>
          </a:p>
          <a:p>
            <a:pPr lvl="0"/>
            <a:r>
              <a:rPr lang="en-AU" dirty="0"/>
              <a:t>NSP2 = Supply DB Participant ID – populated by LNSP (new CR6xxx)</a:t>
            </a:r>
          </a:p>
          <a:p>
            <a:pPr mar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25</a:t>
            </a:fld>
            <a:endParaRPr lang="en-AU" dirty="0"/>
          </a:p>
        </p:txBody>
      </p:sp>
    </p:spTree>
    <p:extLst>
      <p:ext uri="{BB962C8B-B14F-4D97-AF65-F5344CB8AC3E}">
        <p14:creationId xmlns:p14="http://schemas.microsoft.com/office/powerpoint/2010/main" val="38105468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p:txBody>
          <a:bodyPr/>
          <a:lstStyle/>
          <a:p>
            <a:r>
              <a:rPr lang="fr-FR" dirty="0"/>
              <a:t>Cross </a:t>
            </a:r>
            <a:r>
              <a:rPr lang="en-AU" dirty="0"/>
              <a:t>Boundary</a:t>
            </a:r>
            <a:r>
              <a:rPr lang="fr-FR" dirty="0"/>
              <a:t> conditions and Requirements</a:t>
            </a:r>
            <a:endParaRPr lang="en-AU" dirty="0"/>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a:normAutofit fontScale="92500" lnSpcReduction="20000"/>
          </a:bodyPr>
          <a:lstStyle/>
          <a:p>
            <a:pPr marL="0" indent="0">
              <a:buNone/>
            </a:pPr>
            <a:r>
              <a:rPr lang="en-AU" sz="3000" b="1" dirty="0"/>
              <a:t>Cross Boundary – emergency conditions </a:t>
            </a:r>
          </a:p>
          <a:p>
            <a:r>
              <a:rPr lang="en-AU" sz="2500" dirty="0"/>
              <a:t>Cross Boundary circuit connecting supply and receiving distribution networks, used infrequently under emergency conditions</a:t>
            </a:r>
          </a:p>
          <a:p>
            <a:pPr lvl="0"/>
            <a:r>
              <a:rPr lang="en-AU" dirty="0"/>
              <a:t>Approval must be obtained from AEMO</a:t>
            </a:r>
          </a:p>
          <a:p>
            <a:pPr lvl="0"/>
            <a:r>
              <a:rPr lang="en-AU" dirty="0"/>
              <a:t>AEMO, in consultation with DNSPs, will determine the “metering” arrangements for the Cross Boundary Supply</a:t>
            </a:r>
          </a:p>
          <a:p>
            <a:pPr marL="0" indent="0">
              <a:buNone/>
            </a:pPr>
            <a:endParaRPr lang="en-AU" sz="2400" b="1" dirty="0"/>
          </a:p>
          <a:p>
            <a:pPr marL="0" indent="0">
              <a:buNone/>
            </a:pPr>
            <a:r>
              <a:rPr lang="en-AU" sz="2400" b="1" dirty="0"/>
              <a:t>As there are a number of scenarios related to determination and provision of metering data for emergency Cross Boundary supplies, further analysis is still required</a:t>
            </a:r>
            <a:endParaRPr lang="en-AU" b="1" dirty="0"/>
          </a:p>
          <a:p>
            <a:r>
              <a:rPr lang="en-AU" dirty="0"/>
              <a:t>Energy volume assessment methodology</a:t>
            </a:r>
          </a:p>
          <a:p>
            <a:r>
              <a:rPr lang="en-AU" dirty="0"/>
              <a:t>MDPs to collate metering data into 5-minute trading intervals</a:t>
            </a:r>
          </a:p>
          <a:p>
            <a:r>
              <a:rPr lang="en-AU" dirty="0"/>
              <a:t>Identification of time period the Unmetered Cross Boundary Supply was in use</a:t>
            </a:r>
          </a:p>
          <a:p>
            <a:r>
              <a:rPr lang="en-AU" dirty="0"/>
              <a:t>NMI and datastream activation process</a:t>
            </a:r>
          </a:p>
          <a:p>
            <a:r>
              <a:rPr lang="en-AU" dirty="0"/>
              <a:t>Provision to AEMO of details of the form in which information related to each use of an Unmetered Cross Boundary Supply</a:t>
            </a:r>
          </a:p>
          <a:p>
            <a:pPr marL="0" indent="0">
              <a:buNone/>
            </a:pPr>
            <a:endParaRPr lang="en-AU" dirty="0"/>
          </a:p>
          <a:p>
            <a:pPr mar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26</a:t>
            </a:fld>
            <a:endParaRPr lang="en-AU" dirty="0"/>
          </a:p>
        </p:txBody>
      </p:sp>
    </p:spTree>
    <p:extLst>
      <p:ext uri="{BB962C8B-B14F-4D97-AF65-F5344CB8AC3E}">
        <p14:creationId xmlns:p14="http://schemas.microsoft.com/office/powerpoint/2010/main" val="6438421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p:txBody>
          <a:bodyPr/>
          <a:lstStyle/>
          <a:p>
            <a:r>
              <a:rPr lang="fr-FR" dirty="0"/>
              <a:t>Cross </a:t>
            </a:r>
            <a:r>
              <a:rPr lang="en-AU" dirty="0"/>
              <a:t>Boundary</a:t>
            </a:r>
            <a:r>
              <a:rPr lang="fr-FR" dirty="0"/>
              <a:t> conditions and Requirements</a:t>
            </a:r>
            <a:endParaRPr lang="en-AU" dirty="0"/>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a:normAutofit/>
          </a:bodyPr>
          <a:lstStyle/>
          <a:p>
            <a:pPr marL="0" indent="0">
              <a:buNone/>
            </a:pPr>
            <a:r>
              <a:rPr lang="en-AU" sz="2800" b="1" dirty="0"/>
              <a:t>Cross Boundary – emergency conditions</a:t>
            </a:r>
          </a:p>
          <a:p>
            <a:pPr marL="0" indent="0">
              <a:buNone/>
            </a:pPr>
            <a:endParaRPr lang="en-AU" b="1" dirty="0"/>
          </a:p>
          <a:p>
            <a:pPr marL="0" indent="0">
              <a:buNone/>
            </a:pPr>
            <a:r>
              <a:rPr lang="en-AU" b="1" dirty="0"/>
              <a:t>Emergency </a:t>
            </a:r>
            <a:r>
              <a:rPr lang="en-AU" b="1"/>
              <a:t>Cross Boundary NMIs</a:t>
            </a:r>
            <a:endParaRPr lang="en-AU" b="1" dirty="0"/>
          </a:p>
          <a:p>
            <a:pPr lvl="0"/>
            <a:r>
              <a:rPr lang="en-AU" dirty="0"/>
              <a:t>DNSPs, in consultation with AEMO, will create Cross Boundary NMI</a:t>
            </a:r>
          </a:p>
          <a:p>
            <a:pPr lvl="0"/>
            <a:r>
              <a:rPr lang="en-AU" dirty="0"/>
              <a:t>LNSP = Supply DB Participant ID</a:t>
            </a:r>
          </a:p>
          <a:p>
            <a:pPr lvl="0"/>
            <a:r>
              <a:rPr lang="en-AU" dirty="0"/>
              <a:t>TNI = Supply DB TNI</a:t>
            </a:r>
          </a:p>
          <a:p>
            <a:pPr lvl="0"/>
            <a:r>
              <a:rPr lang="en-AU" dirty="0"/>
              <a:t>NSP2 = Receiving DB Participant ID – populated by AEMO</a:t>
            </a:r>
          </a:p>
          <a:p>
            <a:pPr lvl="0"/>
            <a:r>
              <a:rPr lang="en-AU" dirty="0"/>
              <a:t>TNI2 populated by AEMO</a:t>
            </a:r>
          </a:p>
          <a:p>
            <a:pPr lvl="0"/>
            <a:r>
              <a:rPr lang="en-AU" dirty="0"/>
              <a:t>Emergency Cross Boundary </a:t>
            </a:r>
            <a:r>
              <a:rPr lang="en-AU" dirty="0" err="1"/>
              <a:t>datastream</a:t>
            </a:r>
            <a:r>
              <a:rPr lang="en-AU" dirty="0"/>
              <a:t> activation to be determined</a:t>
            </a:r>
          </a:p>
          <a:p>
            <a:pPr mar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27</a:t>
            </a:fld>
            <a:endParaRPr lang="en-AU" dirty="0"/>
          </a:p>
        </p:txBody>
      </p:sp>
    </p:spTree>
    <p:extLst>
      <p:ext uri="{BB962C8B-B14F-4D97-AF65-F5344CB8AC3E}">
        <p14:creationId xmlns:p14="http://schemas.microsoft.com/office/powerpoint/2010/main" val="19090947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Next steps and general business</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t>Greg Minney</a:t>
            </a:r>
            <a:endParaRPr lang="en-AU" dirty="0">
              <a:latin typeface="Arial" panose="020B0604020202020204" pitchFamily="34" charset="0"/>
              <a:cs typeface="Arial" panose="020B0604020202020204" pitchFamily="34" charset="0"/>
            </a:endParaRPr>
          </a:p>
        </p:txBody>
      </p:sp>
      <p:sp>
        <p:nvSpPr>
          <p:cNvPr id="4" name="Slide Number Placeholder 5">
            <a:extLst>
              <a:ext uri="{FF2B5EF4-FFF2-40B4-BE49-F238E27FC236}">
                <a16:creationId xmlns:a16="http://schemas.microsoft.com/office/drawing/2014/main" id="{AF05FD86-41F3-47F6-8D42-A9C87160FC9A}"/>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6422759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036FB-68AB-42D2-854F-411C00C1495F}"/>
              </a:ext>
            </a:extLst>
          </p:cNvPr>
          <p:cNvSpPr>
            <a:spLocks noGrp="1"/>
          </p:cNvSpPr>
          <p:nvPr>
            <p:ph type="title"/>
          </p:nvPr>
        </p:nvSpPr>
        <p:spPr>
          <a:xfrm>
            <a:off x="206547" y="150494"/>
            <a:ext cx="7894138" cy="1310695"/>
          </a:xfrm>
        </p:spPr>
        <p:txBody>
          <a:bodyPr anchor="b">
            <a:normAutofit/>
          </a:bodyPr>
          <a:lstStyle/>
          <a:p>
            <a:r>
              <a:rPr lang="en-AU" dirty="0"/>
              <a:t>Next steps &amp; general business</a:t>
            </a:r>
          </a:p>
        </p:txBody>
      </p:sp>
      <p:sp>
        <p:nvSpPr>
          <p:cNvPr id="3" name="Content Placeholder 2">
            <a:extLst>
              <a:ext uri="{FF2B5EF4-FFF2-40B4-BE49-F238E27FC236}">
                <a16:creationId xmlns:a16="http://schemas.microsoft.com/office/drawing/2014/main" id="{D7586C48-3689-47D4-8867-D788646D9250}"/>
              </a:ext>
            </a:extLst>
          </p:cNvPr>
          <p:cNvSpPr>
            <a:spLocks noGrp="1"/>
          </p:cNvSpPr>
          <p:nvPr>
            <p:ph sz="quarter" idx="4"/>
          </p:nvPr>
        </p:nvSpPr>
        <p:spPr>
          <a:xfrm>
            <a:off x="294144" y="1899138"/>
            <a:ext cx="10172994" cy="4923819"/>
          </a:xfrm>
        </p:spPr>
        <p:txBody>
          <a:bodyPr vert="horz" lIns="91440" tIns="45720" rIns="91440" bIns="45720" rtlCol="0" anchor="t">
            <a:normAutofit/>
          </a:bodyPr>
          <a:lstStyle/>
          <a:p>
            <a:pPr marL="200025" indent="-200025"/>
            <a:r>
              <a:rPr lang="en-AU" dirty="0"/>
              <a:t>Participants to consider: </a:t>
            </a:r>
            <a:endParaRPr lang="en-US"/>
          </a:p>
          <a:p>
            <a:pPr marL="601345" lvl="1" indent="-200025"/>
            <a:r>
              <a:rPr lang="en-AU" sz="2100"/>
              <a:t>What additional engagement will be required with other Participants to complete impact </a:t>
            </a:r>
            <a:r>
              <a:rPr lang="en-AU" sz="2100" dirty="0"/>
              <a:t>assessments and planning</a:t>
            </a:r>
            <a:endParaRPr lang="en-AU" sz="2100" dirty="0">
              <a:cs typeface="Segoe UI Semilight"/>
            </a:endParaRPr>
          </a:p>
          <a:p>
            <a:pPr marL="601345" lvl="1" indent="-200025"/>
            <a:r>
              <a:rPr lang="en-AU" dirty="0"/>
              <a:t>Potential bulk capability requirements</a:t>
            </a:r>
            <a:endParaRPr lang="en-AU" dirty="0">
              <a:cs typeface="Segoe UI Semilight"/>
            </a:endParaRPr>
          </a:p>
          <a:p>
            <a:pPr marL="601345" lvl="1" indent="-200025"/>
            <a:r>
              <a:rPr lang="en-AU" dirty="0"/>
              <a:t>Potential alternative management options</a:t>
            </a:r>
            <a:endParaRPr lang="en-AU" dirty="0">
              <a:cs typeface="Segoe UI Semilight"/>
            </a:endParaRPr>
          </a:p>
          <a:p>
            <a:pPr marL="200025" indent="-200025"/>
            <a:endParaRPr lang="en-AU" dirty="0">
              <a:cs typeface="Segoe UI Semilight"/>
            </a:endParaRPr>
          </a:p>
          <a:p>
            <a:pPr marL="200025" indent="-200025"/>
            <a:r>
              <a:rPr lang="en-AU" sz="2450"/>
              <a:t>Next TFG </a:t>
            </a:r>
            <a:r>
              <a:rPr lang="en-AU" sz="2450">
                <a:ea typeface="+mn-lt"/>
                <a:cs typeface="+mn-lt"/>
              </a:rPr>
              <a:t>(14 Jan 2021)</a:t>
            </a:r>
            <a:r>
              <a:rPr lang="en-AU" sz="2450"/>
              <a:t> agenda items</a:t>
            </a:r>
            <a:endParaRPr lang="en-AU" sz="2450">
              <a:cs typeface="Segoe UI Semilight"/>
            </a:endParaRPr>
          </a:p>
        </p:txBody>
      </p:sp>
      <p:sp>
        <p:nvSpPr>
          <p:cNvPr id="4" name="Slide Number Placeholder 3">
            <a:extLst>
              <a:ext uri="{FF2B5EF4-FFF2-40B4-BE49-F238E27FC236}">
                <a16:creationId xmlns:a16="http://schemas.microsoft.com/office/drawing/2014/main" id="{D4C9155D-941D-47B3-A634-A455B11CAA35}"/>
              </a:ext>
            </a:extLst>
          </p:cNvPr>
          <p:cNvSpPr>
            <a:spLocks noGrp="1"/>
          </p:cNvSpPr>
          <p:nvPr>
            <p:ph type="sldNum" sz="quarter" idx="12"/>
          </p:nvPr>
        </p:nvSpPr>
        <p:spPr>
          <a:xfrm>
            <a:off x="9956751" y="7006699"/>
            <a:ext cx="505220" cy="402483"/>
          </a:xfrm>
        </p:spPr>
        <p:txBody>
          <a:bodyPr anchor="ctr">
            <a:normAutofit/>
          </a:bodyPr>
          <a:lstStyle/>
          <a:p>
            <a:pPr>
              <a:spcAft>
                <a:spcPts val="600"/>
              </a:spcAft>
            </a:pPr>
            <a:fld id="{4EC81F68-4976-451A-B2E9-79BCBD2F70CC}" type="slidenum">
              <a:rPr lang="en-AU" smtClean="0"/>
              <a:pPr>
                <a:spcAft>
                  <a:spcPts val="600"/>
                </a:spcAft>
              </a:pPr>
              <a:t>29</a:t>
            </a:fld>
            <a:endParaRPr lang="en-AU" dirty="0"/>
          </a:p>
        </p:txBody>
      </p:sp>
    </p:spTree>
    <p:extLst>
      <p:ext uri="{BB962C8B-B14F-4D97-AF65-F5344CB8AC3E}">
        <p14:creationId xmlns:p14="http://schemas.microsoft.com/office/powerpoint/2010/main" val="1736492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a:xfrm>
            <a:off x="206547" y="4190"/>
            <a:ext cx="10485266" cy="1310695"/>
          </a:xfrm>
        </p:spPr>
        <p:txBody>
          <a:bodyPr>
            <a:normAutofit fontScale="90000"/>
          </a:bodyPr>
          <a:lstStyle/>
          <a:p>
            <a:r>
              <a:rPr lang="en-AU" dirty="0">
                <a:latin typeface="Arial" panose="020B0604020202020204" pitchFamily="34" charset="0"/>
                <a:cs typeface="Arial" panose="020B0604020202020204" pitchFamily="34" charset="0"/>
              </a:rPr>
              <a:t>Agenda</a:t>
            </a:r>
            <a:br>
              <a:rPr lang="en-AU" dirty="0">
                <a:latin typeface="Arial" panose="020B0604020202020204" pitchFamily="34" charset="0"/>
                <a:cs typeface="Arial" panose="020B0604020202020204" pitchFamily="34" charset="0"/>
              </a:rPr>
            </a:br>
            <a:r>
              <a:rPr lang="en-AU" sz="2700" b="1" dirty="0">
                <a:solidFill>
                  <a:srgbClr val="FFFF00"/>
                </a:solidFill>
                <a:latin typeface="Arial" panose="020B0604020202020204" pitchFamily="34" charset="0"/>
                <a:cs typeface="Arial" panose="020B0604020202020204" pitchFamily="34" charset="0"/>
              </a:rPr>
              <a:t>**Please disconnect from your workplace VPN for the WebEx call**</a:t>
            </a:r>
            <a:endParaRPr lang="en-AU"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3</a:t>
            </a:fld>
            <a:endParaRPr lang="en-AU" dirty="0"/>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graphicFrame>
        <p:nvGraphicFramePr>
          <p:cNvPr id="3" name="Table 2">
            <a:extLst>
              <a:ext uri="{FF2B5EF4-FFF2-40B4-BE49-F238E27FC236}">
                <a16:creationId xmlns:a16="http://schemas.microsoft.com/office/drawing/2014/main" id="{62711CFE-9D89-4F3F-8EF2-82FDD5EC0D46}"/>
              </a:ext>
            </a:extLst>
          </p:cNvPr>
          <p:cNvGraphicFramePr>
            <a:graphicFrameLocks noGrp="1"/>
          </p:cNvGraphicFramePr>
          <p:nvPr>
            <p:extLst>
              <p:ext uri="{D42A27DB-BD31-4B8C-83A1-F6EECF244321}">
                <p14:modId xmlns:p14="http://schemas.microsoft.com/office/powerpoint/2010/main" val="2519589108"/>
              </p:ext>
            </p:extLst>
          </p:nvPr>
        </p:nvGraphicFramePr>
        <p:xfrm>
          <a:off x="345107" y="1850700"/>
          <a:ext cx="10001597" cy="3004280"/>
        </p:xfrm>
        <a:graphic>
          <a:graphicData uri="http://schemas.openxmlformats.org/drawingml/2006/table">
            <a:tbl>
              <a:tblPr firstRow="1" firstCol="1" bandRow="1">
                <a:tableStyleId>{5C22544A-7EE6-4342-B048-85BDC9FD1C3A}</a:tableStyleId>
              </a:tblPr>
              <a:tblGrid>
                <a:gridCol w="582553">
                  <a:extLst>
                    <a:ext uri="{9D8B030D-6E8A-4147-A177-3AD203B41FA5}">
                      <a16:colId xmlns:a16="http://schemas.microsoft.com/office/drawing/2014/main" val="538271126"/>
                    </a:ext>
                  </a:extLst>
                </a:gridCol>
                <a:gridCol w="1239609">
                  <a:extLst>
                    <a:ext uri="{9D8B030D-6E8A-4147-A177-3AD203B41FA5}">
                      <a16:colId xmlns:a16="http://schemas.microsoft.com/office/drawing/2014/main" val="1740697902"/>
                    </a:ext>
                  </a:extLst>
                </a:gridCol>
                <a:gridCol w="6111516">
                  <a:extLst>
                    <a:ext uri="{9D8B030D-6E8A-4147-A177-3AD203B41FA5}">
                      <a16:colId xmlns:a16="http://schemas.microsoft.com/office/drawing/2014/main" val="659629278"/>
                    </a:ext>
                  </a:extLst>
                </a:gridCol>
                <a:gridCol w="2067919">
                  <a:extLst>
                    <a:ext uri="{9D8B030D-6E8A-4147-A177-3AD203B41FA5}">
                      <a16:colId xmlns:a16="http://schemas.microsoft.com/office/drawing/2014/main" val="2467962161"/>
                    </a:ext>
                  </a:extLst>
                </a:gridCol>
              </a:tblGrid>
              <a:tr h="352997">
                <a:tc>
                  <a:txBody>
                    <a:bodyPr/>
                    <a:lstStyle/>
                    <a:p>
                      <a:pPr algn="ctr">
                        <a:spcBef>
                          <a:spcPts val="100"/>
                        </a:spcBef>
                        <a:spcAft>
                          <a:spcPts val="100"/>
                        </a:spcAft>
                        <a:tabLst>
                          <a:tab pos="252095" algn="l"/>
                          <a:tab pos="504190" algn="l"/>
                          <a:tab pos="756285" algn="l"/>
                        </a:tabLst>
                      </a:pPr>
                      <a:r>
                        <a:rPr lang="en-AU" sz="1600" cap="all" dirty="0">
                          <a:effectLst/>
                          <a:latin typeface="+mn-lt"/>
                          <a:cs typeface="Arial" panose="020B0604020202020204" pitchFamily="34" charset="0"/>
                        </a:rPr>
                        <a:t>NO</a:t>
                      </a:r>
                      <a:endParaRPr lang="en-AU" sz="1600" b="1" dirty="0">
                        <a:solidFill>
                          <a:srgbClr val="2E74B5"/>
                        </a:solidFill>
                        <a:effectLst/>
                        <a:latin typeface="+mn-lt"/>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600" cap="all" dirty="0">
                          <a:effectLst/>
                          <a:latin typeface="+mn-lt"/>
                          <a:cs typeface="Arial" panose="020B0604020202020204" pitchFamily="34" charset="0"/>
                        </a:rPr>
                        <a:t>Time</a:t>
                      </a:r>
                      <a:endParaRPr lang="en-AU" sz="1600" b="1" dirty="0">
                        <a:solidFill>
                          <a:srgbClr val="2E74B5"/>
                        </a:solidFill>
                        <a:effectLst/>
                        <a:latin typeface="+mn-lt"/>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600" cap="all" dirty="0">
                          <a:effectLst/>
                          <a:latin typeface="+mn-lt"/>
                          <a:cs typeface="Arial" panose="020B0604020202020204" pitchFamily="34" charset="0"/>
                        </a:rPr>
                        <a:t>AGENDA ITEM</a:t>
                      </a:r>
                      <a:endParaRPr lang="en-AU" sz="1600" b="1" dirty="0">
                        <a:solidFill>
                          <a:srgbClr val="2E74B5"/>
                        </a:solidFill>
                        <a:effectLst/>
                        <a:latin typeface="+mn-lt"/>
                        <a:ea typeface="Times New Roman" panose="02020603050405020304" pitchFamily="18" charset="0"/>
                        <a:cs typeface="Arial" panose="020B0604020202020204" pitchFamily="34" charset="0"/>
                      </a:endParaRPr>
                    </a:p>
                  </a:txBody>
                  <a:tcPr marL="68580" marR="68580" marT="0" marB="0" anchor="ctr"/>
                </a:tc>
                <a:tc>
                  <a:txBody>
                    <a:bodyPr/>
                    <a:lstStyle/>
                    <a:p>
                      <a:r>
                        <a:rPr lang="en-AU" sz="1600" cap="all" dirty="0">
                          <a:effectLst/>
                          <a:latin typeface="+mn-lt"/>
                          <a:cs typeface="Arial" panose="020B0604020202020204" pitchFamily="34" charset="0"/>
                        </a:rPr>
                        <a:t>Responsible</a:t>
                      </a:r>
                      <a:endParaRPr lang="en-AU" sz="1800" dirty="0"/>
                    </a:p>
                  </a:txBody>
                  <a:tcPr marL="68580" marR="68580" marT="0" marB="0" anchor="ctr"/>
                </a:tc>
                <a:extLst>
                  <a:ext uri="{0D108BD9-81ED-4DB2-BD59-A6C34878D82A}">
                    <a16:rowId xmlns:a16="http://schemas.microsoft.com/office/drawing/2014/main" val="2054372720"/>
                  </a:ext>
                </a:extLst>
              </a:tr>
              <a:tr h="528396">
                <a:tc>
                  <a:txBody>
                    <a:bodyPr/>
                    <a:lstStyle/>
                    <a:p>
                      <a:pPr algn="ct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Arial" panose="020B0604020202020204" pitchFamily="34" charset="0"/>
                        </a:rPr>
                        <a:t>1</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600" kern="1200" dirty="0">
                          <a:solidFill>
                            <a:schemeClr val="dk1"/>
                          </a:solidFill>
                          <a:latin typeface="+mn-lt"/>
                          <a:ea typeface="+mn-ea"/>
                          <a:cs typeface="+mn-cs"/>
                        </a:rPr>
                        <a:t>10:00 - 10:10</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600" dirty="0">
                          <a:effectLst/>
                          <a:latin typeface="+mn-lt"/>
                          <a:cs typeface="Arial" panose="020B0604020202020204" pitchFamily="34" charset="0"/>
                        </a:rPr>
                        <a:t>Welcome and introduction</a:t>
                      </a:r>
                      <a:endParaRPr lang="en-AU" sz="1600" kern="1200" dirty="0">
                        <a:solidFill>
                          <a:schemeClr val="dk1"/>
                        </a:solidFill>
                        <a:latin typeface="+mn-lt"/>
                        <a:ea typeface="+mn-ea"/>
                        <a:cs typeface="+mn-cs"/>
                      </a:endParaRP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600" b="0" kern="1200" dirty="0">
                          <a:solidFill>
                            <a:schemeClr val="tx1"/>
                          </a:solidFill>
                          <a:effectLst/>
                          <a:latin typeface="+mn-lt"/>
                          <a:ea typeface="+mn-ea"/>
                          <a:cs typeface="Arial" panose="020B0604020202020204" pitchFamily="34" charset="0"/>
                        </a:rPr>
                        <a:t>Greg Minney</a:t>
                      </a:r>
                      <a:endParaRPr lang="en-AU" sz="1600" kern="1200" dirty="0">
                        <a:solidFill>
                          <a:schemeClr val="dk1"/>
                        </a:solidFill>
                        <a:latin typeface="+mn-lt"/>
                        <a:ea typeface="+mn-ea"/>
                        <a:cs typeface="+mn-cs"/>
                      </a:endParaRPr>
                    </a:p>
                  </a:txBody>
                  <a:tcPr marL="68580" marR="68580" marT="0" marB="0" anchor="ctr"/>
                </a:tc>
                <a:extLst>
                  <a:ext uri="{0D108BD9-81ED-4DB2-BD59-A6C34878D82A}">
                    <a16:rowId xmlns:a16="http://schemas.microsoft.com/office/drawing/2014/main" val="1102688441"/>
                  </a:ext>
                </a:extLst>
              </a:tr>
              <a:tr h="337754">
                <a:tc>
                  <a:txBody>
                    <a:bodyPr/>
                    <a:lstStyle/>
                    <a:p>
                      <a:pPr algn="ct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Arial" panose="020B0604020202020204" pitchFamily="34" charset="0"/>
                        </a:rPr>
                        <a:t>2</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600" b="0" kern="1200" dirty="0">
                          <a:solidFill>
                            <a:schemeClr val="tx1"/>
                          </a:solidFill>
                          <a:latin typeface="+mn-lt"/>
                          <a:ea typeface="+mn-ea"/>
                          <a:cs typeface="+mn-cs"/>
                        </a:rPr>
                        <a:t>10:10 – 10:40</a:t>
                      </a:r>
                    </a:p>
                  </a:txBody>
                  <a:tcPr marL="68580" marR="68580" marT="0" marB="0" anchor="ctr"/>
                </a:tc>
                <a:tc>
                  <a:txBody>
                    <a:bodyPr/>
                    <a:lstStyle/>
                    <a:p>
                      <a:r>
                        <a:rPr lang="fr-FR" sz="1600" dirty="0"/>
                        <a:t>MTP CATS transaction volume management </a:t>
                      </a:r>
                      <a:endParaRPr lang="en-AU" sz="1600" dirty="0"/>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600" b="0" kern="1200" dirty="0">
                          <a:solidFill>
                            <a:schemeClr val="tx1"/>
                          </a:solidFill>
                          <a:effectLst/>
                          <a:latin typeface="+mn-lt"/>
                          <a:ea typeface="+mn-ea"/>
                          <a:cs typeface="Arial" panose="020B0604020202020204" pitchFamily="34" charset="0"/>
                        </a:rPr>
                        <a:t>Blaine Miner/ </a:t>
                      </a:r>
                    </a:p>
                    <a:p>
                      <a:pPr marL="0" algn="l" defTabSz="801929" rtl="0" eaLnBrk="1" latinLnBrk="0" hangingPunct="1">
                        <a:spcBef>
                          <a:spcPts val="100"/>
                        </a:spcBef>
                        <a:spcAft>
                          <a:spcPts val="100"/>
                        </a:spcAft>
                        <a:tabLst>
                          <a:tab pos="504190" algn="l"/>
                          <a:tab pos="756285" algn="l"/>
                        </a:tabLst>
                      </a:pPr>
                      <a:r>
                        <a:rPr lang="en-AU" sz="1600" b="0" kern="1200" dirty="0">
                          <a:solidFill>
                            <a:schemeClr val="tx1"/>
                          </a:solidFill>
                          <a:effectLst/>
                          <a:latin typeface="+mn-lt"/>
                          <a:ea typeface="+mn-ea"/>
                          <a:cs typeface="Arial" panose="020B0604020202020204" pitchFamily="34" charset="0"/>
                        </a:rPr>
                        <a:t>Paul Lyttle</a:t>
                      </a:r>
                      <a:endParaRPr lang="en-AU" sz="1600" b="0" kern="1200" dirty="0">
                        <a:solidFill>
                          <a:schemeClr val="tx1"/>
                        </a:solidFill>
                        <a:latin typeface="+mn-lt"/>
                        <a:ea typeface="+mn-ea"/>
                        <a:cs typeface="+mn-cs"/>
                      </a:endParaRPr>
                    </a:p>
                  </a:txBody>
                  <a:tcPr marL="68580" marR="68580" marT="0" marB="0" anchor="ctr"/>
                </a:tc>
                <a:extLst>
                  <a:ext uri="{0D108BD9-81ED-4DB2-BD59-A6C34878D82A}">
                    <a16:rowId xmlns:a16="http://schemas.microsoft.com/office/drawing/2014/main" val="4179191662"/>
                  </a:ext>
                </a:extLst>
              </a:tr>
              <a:tr h="466515">
                <a:tc>
                  <a:txBody>
                    <a:bodyPr/>
                    <a:lstStyle/>
                    <a:p>
                      <a:pPr algn="ct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Arial" panose="020B0604020202020204" pitchFamily="34" charset="0"/>
                        </a:rPr>
                        <a:t>3</a:t>
                      </a:r>
                    </a:p>
                  </a:txBody>
                  <a:tcPr marL="68580" marR="68580" marT="0" marB="0" anchor="ctr"/>
                </a:tc>
                <a:tc>
                  <a:txBody>
                    <a:bodyPr/>
                    <a:lstStyle/>
                    <a:p>
                      <a:r>
                        <a:rPr lang="en-AU" sz="1600" dirty="0"/>
                        <a:t>10:40 – 11:10</a:t>
                      </a:r>
                    </a:p>
                  </a:txBody>
                  <a:tcPr marL="68580" marR="68580" marT="0" marB="0" anchor="ctr"/>
                </a:tc>
                <a:tc>
                  <a:txBody>
                    <a:bodyPr/>
                    <a:lstStyle/>
                    <a:p>
                      <a:r>
                        <a:rPr lang="fr-FR" sz="1600" dirty="0" err="1"/>
                        <a:t>Upcoming</a:t>
                      </a:r>
                      <a:r>
                        <a:rPr lang="fr-FR" sz="1600" dirty="0"/>
                        <a:t> MTP </a:t>
                      </a:r>
                      <a:r>
                        <a:rPr lang="fr-FR" sz="1600" dirty="0" err="1"/>
                        <a:t>Activities</a:t>
                      </a:r>
                      <a:endParaRPr lang="en-AU" sz="1600" dirty="0"/>
                    </a:p>
                  </a:txBody>
                  <a:tcPr marL="68580" marR="68580" marT="0" marB="0" anchor="ctr"/>
                </a:tc>
                <a:tc>
                  <a:txBody>
                    <a:bodyPr/>
                    <a:lstStyle/>
                    <a:p>
                      <a:r>
                        <a:rPr lang="en-AU" sz="1600" dirty="0"/>
                        <a:t>Blaine Miner</a:t>
                      </a:r>
                    </a:p>
                  </a:txBody>
                  <a:tcPr marL="68580" marR="68580" marT="0" marB="0" anchor="ctr"/>
                </a:tc>
                <a:extLst>
                  <a:ext uri="{0D108BD9-81ED-4DB2-BD59-A6C34878D82A}">
                    <a16:rowId xmlns:a16="http://schemas.microsoft.com/office/drawing/2014/main" val="1838701171"/>
                  </a:ext>
                </a:extLst>
              </a:tr>
              <a:tr h="313786">
                <a:tc>
                  <a:txBody>
                    <a:bodyPr/>
                    <a:lstStyle/>
                    <a:p>
                      <a:pPr algn="ct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Arial" panose="020B0604020202020204" pitchFamily="34" charset="0"/>
                        </a:rPr>
                        <a:t>4</a:t>
                      </a:r>
                    </a:p>
                  </a:txBody>
                  <a:tcPr marL="68580" marR="68580" marT="0" marB="0" anchor="ctr"/>
                </a:tc>
                <a:tc>
                  <a:txBody>
                    <a:bodyPr/>
                    <a:lstStyle/>
                    <a:p>
                      <a:r>
                        <a:rPr lang="en-AU" sz="1600" dirty="0"/>
                        <a:t>11:10 – 11:30</a:t>
                      </a:r>
                    </a:p>
                  </a:txBody>
                  <a:tcPr marL="68580" marR="68580" marT="0" marB="0" anchor="ct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600" dirty="0"/>
                        <a:t>GLOPOOL Update</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600" b="0" kern="1200" dirty="0">
                          <a:solidFill>
                            <a:schemeClr val="tx1"/>
                          </a:solidFill>
                          <a:effectLst/>
                          <a:latin typeface="+mn-lt"/>
                          <a:ea typeface="+mn-ea"/>
                          <a:cs typeface="Arial" panose="020B0604020202020204" pitchFamily="34" charset="0"/>
                        </a:rPr>
                        <a:t>Paul Lyttle</a:t>
                      </a:r>
                      <a:endParaRPr lang="en-AU" sz="1600" b="0" kern="1200" dirty="0">
                        <a:solidFill>
                          <a:schemeClr val="tx1"/>
                        </a:solidFill>
                        <a:latin typeface="+mn-lt"/>
                        <a:ea typeface="+mn-ea"/>
                        <a:cs typeface="+mn-cs"/>
                      </a:endParaRPr>
                    </a:p>
                  </a:txBody>
                  <a:tcPr marL="68580" marR="68580" marT="0" marB="0" anchor="ctr"/>
                </a:tc>
                <a:extLst>
                  <a:ext uri="{0D108BD9-81ED-4DB2-BD59-A6C34878D82A}">
                    <a16:rowId xmlns:a16="http://schemas.microsoft.com/office/drawing/2014/main" val="3739041783"/>
                  </a:ext>
                </a:extLst>
              </a:tr>
              <a:tr h="414753">
                <a:tc>
                  <a:txBody>
                    <a:bodyPr/>
                    <a:lstStyle/>
                    <a:p>
                      <a:pPr algn="ct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Arial" panose="020B0604020202020204" pitchFamily="34" charset="0"/>
                        </a:rPr>
                        <a:t>5</a:t>
                      </a:r>
                    </a:p>
                  </a:txBody>
                  <a:tcPr marL="68580" marR="68580" marT="0" marB="0" anchor="ctr"/>
                </a:tc>
                <a:tc>
                  <a:txBody>
                    <a:bodyPr/>
                    <a:lstStyle/>
                    <a:p>
                      <a:r>
                        <a:rPr lang="en-AU" sz="1600" dirty="0"/>
                        <a:t>11:30 – 11:45</a:t>
                      </a:r>
                    </a:p>
                  </a:txBody>
                  <a:tcPr marL="68580" marR="68580" marT="0" marB="0" anchor="ctr"/>
                </a:tc>
                <a:tc>
                  <a:txBody>
                    <a:bodyPr/>
                    <a:lstStyle/>
                    <a:p>
                      <a:r>
                        <a:rPr lang="en-AU" sz="1600" dirty="0"/>
                        <a:t>Cross boundary guidelines </a:t>
                      </a:r>
                    </a:p>
                  </a:txBody>
                  <a:tcPr marL="68580" marR="68580" marT="0" marB="0" anchor="ctr"/>
                </a:tc>
                <a:tc>
                  <a:txBody>
                    <a:bodyPr/>
                    <a:lstStyle/>
                    <a:p>
                      <a:r>
                        <a:rPr lang="en-AU" sz="1600" dirty="0"/>
                        <a:t>David Ripper</a:t>
                      </a:r>
                    </a:p>
                  </a:txBody>
                  <a:tcPr marL="68580" marR="68580" marT="0" marB="0" anchor="ctr"/>
                </a:tc>
                <a:extLst>
                  <a:ext uri="{0D108BD9-81ED-4DB2-BD59-A6C34878D82A}">
                    <a16:rowId xmlns:a16="http://schemas.microsoft.com/office/drawing/2014/main" val="750078487"/>
                  </a:ext>
                </a:extLst>
              </a:tr>
              <a:tr h="414753">
                <a:tc>
                  <a:txBody>
                    <a:bodyPr/>
                    <a:lstStyle/>
                    <a:p>
                      <a:pPr algn="ct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Arial" panose="020B0604020202020204" pitchFamily="34" charset="0"/>
                        </a:rPr>
                        <a:t>6</a:t>
                      </a:r>
                    </a:p>
                  </a:txBody>
                  <a:tcPr marL="68580" marR="68580" marT="0" marB="0" anchor="ctr"/>
                </a:tc>
                <a:tc>
                  <a:txBody>
                    <a:bodyPr/>
                    <a:lstStyle/>
                    <a:p>
                      <a:r>
                        <a:rPr lang="en-AU" sz="1600" dirty="0"/>
                        <a:t>11:45 – 12:00</a:t>
                      </a:r>
                    </a:p>
                  </a:txBody>
                  <a:tcPr marL="68580" marR="68580" marT="0" marB="0" anchor="ctr"/>
                </a:tc>
                <a:tc>
                  <a:txBody>
                    <a:bodyPr/>
                    <a:lstStyle/>
                    <a:p>
                      <a:r>
                        <a:rPr lang="en-AU" sz="1600" b="0" kern="1200" dirty="0">
                          <a:solidFill>
                            <a:schemeClr val="tx1"/>
                          </a:solidFill>
                          <a:effectLst/>
                          <a:latin typeface="+mn-lt"/>
                          <a:ea typeface="+mn-ea"/>
                          <a:cs typeface="Arial" panose="020B0604020202020204" pitchFamily="34" charset="0"/>
                        </a:rPr>
                        <a:t>Next steps and general business</a:t>
                      </a:r>
                      <a:endParaRPr lang="en-AU" sz="1600" dirty="0"/>
                    </a:p>
                  </a:txBody>
                  <a:tcPr marL="68580" marR="68580" marT="0" marB="0" anchor="ctr"/>
                </a:tc>
                <a:tc>
                  <a:txBody>
                    <a:bodyPr/>
                    <a:lstStyle/>
                    <a:p>
                      <a:r>
                        <a:rPr lang="en-AU" sz="1600" b="0" kern="1200" dirty="0">
                          <a:solidFill>
                            <a:schemeClr val="tx1"/>
                          </a:solidFill>
                          <a:effectLst/>
                          <a:latin typeface="+mn-lt"/>
                          <a:cs typeface="Arial" panose="020B0604020202020204" pitchFamily="34" charset="0"/>
                        </a:rPr>
                        <a:t>Greg Minney</a:t>
                      </a:r>
                      <a:endParaRPr lang="en-AU" sz="1600" dirty="0"/>
                    </a:p>
                  </a:txBody>
                  <a:tcPr marL="68580" marR="68580" marT="0" marB="0" anchor="ctr"/>
                </a:tc>
                <a:extLst>
                  <a:ext uri="{0D108BD9-81ED-4DB2-BD59-A6C34878D82A}">
                    <a16:rowId xmlns:a16="http://schemas.microsoft.com/office/drawing/2014/main" val="3817438379"/>
                  </a:ext>
                </a:extLst>
              </a:tr>
            </a:tbl>
          </a:graphicData>
        </a:graphic>
      </p:graphicFrame>
    </p:spTree>
    <p:extLst>
      <p:ext uri="{BB962C8B-B14F-4D97-AF65-F5344CB8AC3E}">
        <p14:creationId xmlns:p14="http://schemas.microsoft.com/office/powerpoint/2010/main" val="37505938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35062" y="921509"/>
            <a:ext cx="9221689" cy="3144614"/>
          </a:xfrm>
        </p:spPr>
        <p:txBody>
          <a:bodyPr/>
          <a:lstStyle/>
          <a:p>
            <a:pPr algn="ctr"/>
            <a:r>
              <a:rPr lang="en-AU" dirty="0">
                <a:latin typeface="Arial" panose="020B0604020202020204" pitchFamily="34" charset="0"/>
                <a:cs typeface="Arial" panose="020B0604020202020204" pitchFamily="34" charset="0"/>
              </a:rPr>
              <a:t>Thank you for your attendance and participation!</a:t>
            </a:r>
          </a:p>
        </p:txBody>
      </p:sp>
      <p:sp>
        <p:nvSpPr>
          <p:cNvPr id="4" name="Slide Number Placeholder 5">
            <a:extLst>
              <a:ext uri="{FF2B5EF4-FFF2-40B4-BE49-F238E27FC236}">
                <a16:creationId xmlns:a16="http://schemas.microsoft.com/office/drawing/2014/main" id="{AF05FD86-41F3-47F6-8D42-A9C87160FC9A}"/>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42772679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1469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p:txBody>
          <a:bodyPr/>
          <a:lstStyle/>
          <a:p>
            <a:r>
              <a:rPr lang="fr-FR" dirty="0"/>
              <a:t>MTP CATS transaction volume management </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dirty="0"/>
              <a:t>Blaine Miner/Paul Lyttle</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4</a:t>
            </a:fld>
            <a:endParaRPr lang="en-AU" dirty="0"/>
          </a:p>
        </p:txBody>
      </p:sp>
    </p:spTree>
    <p:extLst>
      <p:ext uri="{BB962C8B-B14F-4D97-AF65-F5344CB8AC3E}">
        <p14:creationId xmlns:p14="http://schemas.microsoft.com/office/powerpoint/2010/main" val="3167653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9046158" cy="1310695"/>
          </a:xfrm>
        </p:spPr>
        <p:txBody>
          <a:bodyPr/>
          <a:lstStyle/>
          <a:p>
            <a:r>
              <a:rPr lang="fr-FR" dirty="0"/>
              <a:t>Objective</a:t>
            </a:r>
            <a:endParaRPr lang="en-AU" dirty="0">
              <a:solidFill>
                <a:srgbClr val="FF0000"/>
              </a:solidFill>
              <a:highlight>
                <a:srgbClr val="FFFF00"/>
              </a:highlight>
            </a:endParaRP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vert="horz" lIns="91440" tIns="45720" rIns="91440" bIns="45720" rtlCol="0" anchor="t">
            <a:normAutofit/>
          </a:bodyPr>
          <a:lstStyle/>
          <a:p>
            <a:pPr marL="200025" indent="-200025"/>
            <a:r>
              <a:rPr lang="en-AU" sz="2400" dirty="0"/>
              <a:t>The objective of the analysis is to create a consolidated Industry view of indicative transaction volumes relating to the MTP activities</a:t>
            </a:r>
          </a:p>
          <a:p>
            <a:pPr marL="601345" lvl="1" indent="-200025">
              <a:spcBef>
                <a:spcPts val="438"/>
              </a:spcBef>
              <a:buFont typeface="Arial"/>
              <a:buChar char="•"/>
            </a:pPr>
            <a:r>
              <a:rPr lang="en-AU" sz="2000" dirty="0">
                <a:ea typeface="+mn-lt"/>
                <a:cs typeface="+mn-lt"/>
              </a:rPr>
              <a:t>Detailed at</a:t>
            </a:r>
            <a:r>
              <a:rPr lang="en-AU" sz="2000" dirty="0"/>
              <a:t> a monthly level </a:t>
            </a:r>
            <a:endParaRPr lang="en-AU" sz="2000" dirty="0">
              <a:cs typeface="Segoe UI Semilight"/>
            </a:endParaRPr>
          </a:p>
          <a:p>
            <a:pPr marL="601345" lvl="1" indent="-200025">
              <a:spcBef>
                <a:spcPts val="438"/>
              </a:spcBef>
            </a:pPr>
            <a:r>
              <a:rPr lang="en-AU" sz="2000" dirty="0">
                <a:cs typeface="Segoe UI Semilight"/>
              </a:rPr>
              <a:t>Spanning from today to Dec 2022</a:t>
            </a:r>
          </a:p>
          <a:p>
            <a:pPr marL="200025" indent="-200025"/>
            <a:endParaRPr lang="en-AU" sz="2400" dirty="0"/>
          </a:p>
          <a:p>
            <a:pPr marL="200025" indent="-200025"/>
            <a:r>
              <a:rPr lang="en-AU" sz="2400" dirty="0"/>
              <a:t>The analysis is being performed to:</a:t>
            </a:r>
          </a:p>
          <a:p>
            <a:pPr marL="600710" lvl="1" indent="-200025"/>
            <a:r>
              <a:rPr lang="en-AU" sz="2049" dirty="0"/>
              <a:t>Support Participant and AEMO system and general business impact assessments</a:t>
            </a:r>
            <a:endParaRPr lang="en-AU" sz="2049" dirty="0">
              <a:cs typeface="Segoe UI Semilight"/>
            </a:endParaRPr>
          </a:p>
          <a:p>
            <a:pPr marL="600710" lvl="1" indent="-200025"/>
            <a:r>
              <a:rPr lang="en-AU" sz="2049" dirty="0"/>
              <a:t>Facilitate Participant to Participant engagements</a:t>
            </a:r>
            <a:endParaRPr lang="en-AU" sz="2049" dirty="0">
              <a:cs typeface="Segoe UI Semilight"/>
            </a:endParaRPr>
          </a:p>
          <a:p>
            <a:pPr marL="600710" lvl="1" indent="-200025"/>
            <a:r>
              <a:rPr lang="en-AU" sz="2049" dirty="0"/>
              <a:t>Create appropriate inputs into the MSDR Data Transition working group</a:t>
            </a:r>
          </a:p>
          <a:p>
            <a:pPr marL="600710" lvl="1" indent="-200025">
              <a:spcBef>
                <a:spcPts val="438"/>
              </a:spcBef>
            </a:pPr>
            <a:endParaRPr lang="en-AU" sz="2000" dirty="0">
              <a:cs typeface="Segoe UI Semilight"/>
            </a:endParaRPr>
          </a:p>
          <a:p>
            <a:pPr marL="199390" indent="-200025"/>
            <a:r>
              <a:rPr lang="en-AU" sz="2350" dirty="0">
                <a:cs typeface="Segoe UI Semilight"/>
              </a:rPr>
              <a:t>Questions:</a:t>
            </a:r>
          </a:p>
          <a:p>
            <a:pPr marL="600710" lvl="1" indent="-200025">
              <a:spcBef>
                <a:spcPts val="438"/>
              </a:spcBef>
            </a:pPr>
            <a:r>
              <a:rPr lang="en-AU" sz="2000" dirty="0">
                <a:cs typeface="Segoe UI Semilight"/>
              </a:rPr>
              <a:t>What level should this analysis be performed at for industry overview: CR transaction, notification, acknowledgement?</a:t>
            </a:r>
          </a:p>
          <a:p>
            <a:pPr marL="600710" lvl="1" indent="-200025">
              <a:spcBef>
                <a:spcPts val="438"/>
              </a:spcBef>
            </a:pPr>
            <a:r>
              <a:rPr lang="en-AU" sz="2000" dirty="0">
                <a:cs typeface="Segoe UI Semilight"/>
              </a:rPr>
              <a:t>Do MDPs intend to convert </a:t>
            </a:r>
            <a:r>
              <a:rPr lang="en-AU" sz="2000" dirty="0" err="1">
                <a:cs typeface="Segoe UI Semilight"/>
              </a:rPr>
              <a:t>datastreams</a:t>
            </a:r>
            <a:r>
              <a:rPr lang="en-AU" sz="2000" dirty="0">
                <a:cs typeface="Segoe UI Semilight"/>
              </a:rPr>
              <a:t> to register level as they convert metering data delivery to 5min for type 4, 4A and </a:t>
            </a:r>
            <a:r>
              <a:rPr lang="en-AU" sz="2000" dirty="0" err="1">
                <a:cs typeface="Segoe UI Semilight"/>
              </a:rPr>
              <a:t>VicAMI</a:t>
            </a:r>
            <a:r>
              <a:rPr lang="en-AU" sz="2000" dirty="0">
                <a:cs typeface="Segoe UI Semilight"/>
              </a:rPr>
              <a:t> meters?</a:t>
            </a: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5</a:t>
            </a:fld>
            <a:endParaRPr lang="en-AU" dirty="0"/>
          </a:p>
        </p:txBody>
      </p:sp>
    </p:spTree>
    <p:extLst>
      <p:ext uri="{BB962C8B-B14F-4D97-AF65-F5344CB8AC3E}">
        <p14:creationId xmlns:p14="http://schemas.microsoft.com/office/powerpoint/2010/main" val="2488765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9046158" cy="1310695"/>
          </a:xfrm>
        </p:spPr>
        <p:txBody>
          <a:bodyPr/>
          <a:lstStyle/>
          <a:p>
            <a:r>
              <a:rPr lang="fr-FR" dirty="0"/>
              <a:t>Scope</a:t>
            </a:r>
            <a:endParaRPr lang="en-AU" dirty="0">
              <a:solidFill>
                <a:srgbClr val="FF0000"/>
              </a:solidFill>
              <a:highlight>
                <a:srgbClr val="FFFF00"/>
              </a:highlight>
            </a:endParaRP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vert="horz" lIns="91440" tIns="45720" rIns="91440" bIns="45720" rtlCol="0" anchor="t">
            <a:normAutofit/>
          </a:bodyPr>
          <a:lstStyle/>
          <a:p>
            <a:r>
              <a:rPr lang="en-AU" sz="2049" dirty="0"/>
              <a:t>In-scope considerations:</a:t>
            </a:r>
          </a:p>
          <a:p>
            <a:pPr lvl="1"/>
            <a:r>
              <a:rPr lang="en-AU" sz="1698" dirty="0"/>
              <a:t>By 31 Aug 2021</a:t>
            </a:r>
          </a:p>
          <a:p>
            <a:pPr lvl="2"/>
            <a:r>
              <a:rPr lang="en-AU" sz="1400" dirty="0"/>
              <a:t>Convert type 1-3, subset type 4, type 7 and existing cross boundary datastreams to register level</a:t>
            </a:r>
          </a:p>
          <a:p>
            <a:pPr lvl="2"/>
            <a:r>
              <a:rPr lang="en-AU" sz="1400" dirty="0"/>
              <a:t>Update type 1-3, subset type 4, type 7 and existing cross boundary </a:t>
            </a:r>
            <a:r>
              <a:rPr lang="en-AU" sz="1400" dirty="0" err="1"/>
              <a:t>ReadTypeCodes</a:t>
            </a:r>
            <a:r>
              <a:rPr lang="en-AU" sz="1400" dirty="0"/>
              <a:t> to ‘A’, where required</a:t>
            </a:r>
          </a:p>
          <a:p>
            <a:pPr lvl="2"/>
            <a:r>
              <a:rPr lang="en-AU" sz="1400" dirty="0"/>
              <a:t>Create NCONUML and ‘new’ Cross boundary NMIs, Registers and Datastreams</a:t>
            </a:r>
          </a:p>
          <a:p>
            <a:pPr lvl="2"/>
            <a:r>
              <a:rPr lang="en-AU" sz="1400" dirty="0"/>
              <a:t>Update NMI Classification codes, where required</a:t>
            </a:r>
          </a:p>
          <a:p>
            <a:pPr lvl="2"/>
            <a:r>
              <a:rPr lang="en-AU" sz="1400" dirty="0"/>
              <a:t>Create/activate Basic meter 1st tier datastreams</a:t>
            </a:r>
          </a:p>
          <a:p>
            <a:pPr lvl="2"/>
            <a:r>
              <a:rPr lang="en-AU" sz="1400" dirty="0"/>
              <a:t>Update VIC TUoS datastreams from 1-4 to ‘N’</a:t>
            </a:r>
          </a:p>
          <a:p>
            <a:pPr lvl="1"/>
            <a:r>
              <a:rPr lang="en-AU" sz="1698" dirty="0"/>
              <a:t>By 30 Nov 2022</a:t>
            </a:r>
          </a:p>
          <a:p>
            <a:pPr lvl="2"/>
            <a:r>
              <a:rPr lang="en-AU" sz="1400" dirty="0"/>
              <a:t>Update new and replacement type 4, 4A and VIC AMI meter </a:t>
            </a:r>
            <a:r>
              <a:rPr lang="en-AU" sz="1400" dirty="0" err="1"/>
              <a:t>ReadTypeCodes</a:t>
            </a:r>
            <a:r>
              <a:rPr lang="en-AU" sz="1400" dirty="0"/>
              <a:t> to ‘A’, where applicable</a:t>
            </a:r>
          </a:p>
          <a:p>
            <a:endParaRPr lang="en-AU" sz="2102" dirty="0"/>
          </a:p>
          <a:p>
            <a:r>
              <a:rPr lang="en-AU" sz="2102" dirty="0"/>
              <a:t>Out-of-scope items:</a:t>
            </a:r>
          </a:p>
          <a:p>
            <a:pPr lvl="1"/>
            <a:r>
              <a:rPr lang="en-AU" sz="1700" dirty="0"/>
              <a:t>MSDR standing data updates</a:t>
            </a:r>
          </a:p>
          <a:p>
            <a:pPr lvl="1"/>
            <a:r>
              <a:rPr lang="en-AU" sz="1700" dirty="0"/>
              <a:t>Other standing data updates associated to:</a:t>
            </a:r>
          </a:p>
          <a:p>
            <a:pPr lvl="2"/>
            <a:r>
              <a:rPr lang="en-AU" sz="1349" dirty="0"/>
              <a:t>Market reform initiatives</a:t>
            </a:r>
          </a:p>
          <a:p>
            <a:pPr lvl="2"/>
            <a:r>
              <a:rPr lang="en-AU" sz="1349" dirty="0"/>
              <a:t>Non-market based initiatives</a:t>
            </a:r>
          </a:p>
          <a:p>
            <a:pPr lvl="3"/>
            <a:r>
              <a:rPr lang="en-AU" sz="1225" dirty="0"/>
              <a:t>E.g. Participant based activities/initiatives</a:t>
            </a:r>
          </a:p>
          <a:p>
            <a:pPr lvl="1"/>
            <a:endParaRPr lang="en-AU" sz="1751" dirty="0"/>
          </a:p>
          <a:p>
            <a:pPr lvl="1"/>
            <a:endParaRPr lang="en-AU" sz="1698" dirty="0"/>
          </a:p>
          <a:p>
            <a:pPr marL="0" indent="0">
              <a:buNone/>
            </a:pPr>
            <a:endParaRPr lang="en-AU" sz="2049"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6</a:t>
            </a:fld>
            <a:endParaRPr lang="en-AU" dirty="0"/>
          </a:p>
        </p:txBody>
      </p:sp>
    </p:spTree>
    <p:extLst>
      <p:ext uri="{BB962C8B-B14F-4D97-AF65-F5344CB8AC3E}">
        <p14:creationId xmlns:p14="http://schemas.microsoft.com/office/powerpoint/2010/main" val="2975514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9046158" cy="1310695"/>
          </a:xfrm>
        </p:spPr>
        <p:txBody>
          <a:bodyPr/>
          <a:lstStyle/>
          <a:p>
            <a:r>
              <a:rPr lang="fr-FR" dirty="0" err="1"/>
              <a:t>Required</a:t>
            </a:r>
            <a:r>
              <a:rPr lang="fr-FR" dirty="0"/>
              <a:t> Participant Inputs</a:t>
            </a:r>
            <a:endParaRPr lang="en-AU" dirty="0">
              <a:solidFill>
                <a:srgbClr val="FF0000"/>
              </a:solidFill>
              <a:highlight>
                <a:srgbClr val="FFFF00"/>
              </a:highlight>
            </a:endParaRP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vert="horz" lIns="91440" tIns="45720" rIns="91440" bIns="45720" rtlCol="0" anchor="t">
            <a:normAutofit/>
          </a:bodyPr>
          <a:lstStyle/>
          <a:p>
            <a:endParaRPr lang="en-AU" sz="2102" dirty="0"/>
          </a:p>
          <a:p>
            <a:pPr lvl="1"/>
            <a:endParaRPr lang="en-AU" sz="1751" dirty="0"/>
          </a:p>
          <a:p>
            <a:pPr lvl="1"/>
            <a:endParaRPr lang="en-AU" sz="1698" dirty="0"/>
          </a:p>
          <a:p>
            <a:pPr marL="0" indent="0">
              <a:buNone/>
            </a:pPr>
            <a:endParaRPr lang="en-AU" sz="2049"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7</a:t>
            </a:fld>
            <a:endParaRPr lang="en-AU" dirty="0"/>
          </a:p>
        </p:txBody>
      </p:sp>
      <p:graphicFrame>
        <p:nvGraphicFramePr>
          <p:cNvPr id="5" name="Table 5">
            <a:extLst>
              <a:ext uri="{FF2B5EF4-FFF2-40B4-BE49-F238E27FC236}">
                <a16:creationId xmlns:a16="http://schemas.microsoft.com/office/drawing/2014/main" id="{188BC983-7A70-437D-9AC6-F04A8E747950}"/>
              </a:ext>
            </a:extLst>
          </p:cNvPr>
          <p:cNvGraphicFramePr>
            <a:graphicFrameLocks noGrp="1"/>
          </p:cNvGraphicFramePr>
          <p:nvPr>
            <p:extLst>
              <p:ext uri="{D42A27DB-BD31-4B8C-83A1-F6EECF244321}">
                <p14:modId xmlns:p14="http://schemas.microsoft.com/office/powerpoint/2010/main" val="2761596142"/>
              </p:ext>
            </p:extLst>
          </p:nvPr>
        </p:nvGraphicFramePr>
        <p:xfrm>
          <a:off x="229842" y="1640472"/>
          <a:ext cx="10186645" cy="4692650"/>
        </p:xfrm>
        <a:graphic>
          <a:graphicData uri="http://schemas.openxmlformats.org/drawingml/2006/table">
            <a:tbl>
              <a:tblPr firstRow="1" bandRow="1">
                <a:tableStyleId>{5C22544A-7EE6-4342-B048-85BDC9FD1C3A}</a:tableStyleId>
              </a:tblPr>
              <a:tblGrid>
                <a:gridCol w="4473697">
                  <a:extLst>
                    <a:ext uri="{9D8B030D-6E8A-4147-A177-3AD203B41FA5}">
                      <a16:colId xmlns:a16="http://schemas.microsoft.com/office/drawing/2014/main" val="1895177369"/>
                    </a:ext>
                  </a:extLst>
                </a:gridCol>
                <a:gridCol w="2205868">
                  <a:extLst>
                    <a:ext uri="{9D8B030D-6E8A-4147-A177-3AD203B41FA5}">
                      <a16:colId xmlns:a16="http://schemas.microsoft.com/office/drawing/2014/main" val="3700460494"/>
                    </a:ext>
                  </a:extLst>
                </a:gridCol>
                <a:gridCol w="3507080">
                  <a:extLst>
                    <a:ext uri="{9D8B030D-6E8A-4147-A177-3AD203B41FA5}">
                      <a16:colId xmlns:a16="http://schemas.microsoft.com/office/drawing/2014/main" val="2237998605"/>
                    </a:ext>
                  </a:extLst>
                </a:gridCol>
              </a:tblGrid>
              <a:tr h="370840">
                <a:tc>
                  <a:txBody>
                    <a:bodyPr/>
                    <a:lstStyle/>
                    <a:p>
                      <a:r>
                        <a:rPr lang="en-AU" dirty="0"/>
                        <a:t>In-scope Item</a:t>
                      </a:r>
                    </a:p>
                  </a:txBody>
                  <a:tcPr/>
                </a:tc>
                <a:tc>
                  <a:txBody>
                    <a:bodyPr/>
                    <a:lstStyle/>
                    <a:p>
                      <a:r>
                        <a:rPr lang="en-AU" dirty="0"/>
                        <a:t>Inputs Currently Being Received</a:t>
                      </a:r>
                    </a:p>
                  </a:txBody>
                  <a:tcPr/>
                </a:tc>
                <a:tc>
                  <a:txBody>
                    <a:bodyPr/>
                    <a:lstStyle/>
                    <a:p>
                      <a:r>
                        <a:rPr lang="en-AU" dirty="0"/>
                        <a:t>Additional Inputs Required</a:t>
                      </a:r>
                    </a:p>
                  </a:txBody>
                  <a:tcPr/>
                </a:tc>
                <a:extLst>
                  <a:ext uri="{0D108BD9-81ED-4DB2-BD59-A6C34878D82A}">
                    <a16:rowId xmlns:a16="http://schemas.microsoft.com/office/drawing/2014/main" val="2028360171"/>
                  </a:ext>
                </a:extLst>
              </a:tr>
              <a:tr h="370840">
                <a:tc>
                  <a:txBody>
                    <a:bodyPr/>
                    <a:lstStyle/>
                    <a:p>
                      <a:r>
                        <a:rPr lang="en-AU" sz="1400" dirty="0"/>
                        <a:t>Convert type 1-3, subset type 4, type 7 and existing cross boundary datastreams to register level</a:t>
                      </a:r>
                    </a:p>
                  </a:txBody>
                  <a:tcPr/>
                </a:tc>
                <a:tc>
                  <a:txBody>
                    <a:bodyPr/>
                    <a:lstStyle/>
                    <a:p>
                      <a:endParaRPr lang="en-AU" sz="1400" dirty="0"/>
                    </a:p>
                  </a:txBody>
                  <a:tcPr/>
                </a:tc>
                <a:tc>
                  <a:txBody>
                    <a:bodyPr/>
                    <a:lstStyle/>
                    <a:p>
                      <a:r>
                        <a:rPr lang="en-AU" sz="1400" dirty="0"/>
                        <a:t>MDP conversion plans for Type 1-3, subset type 4, type 7 and existing cross boundary datastreams to register level</a:t>
                      </a:r>
                    </a:p>
                    <a:p>
                      <a:endParaRPr lang="en-AU" sz="1400" dirty="0"/>
                    </a:p>
                  </a:txBody>
                  <a:tcPr/>
                </a:tc>
                <a:extLst>
                  <a:ext uri="{0D108BD9-81ED-4DB2-BD59-A6C34878D82A}">
                    <a16:rowId xmlns:a16="http://schemas.microsoft.com/office/drawing/2014/main" val="2366308665"/>
                  </a:ext>
                </a:extLst>
              </a:tr>
              <a:tr h="370840">
                <a:tc>
                  <a:txBody>
                    <a:bodyPr/>
                    <a:lstStyle/>
                    <a:p>
                      <a:r>
                        <a:rPr lang="en-AU" sz="1400" dirty="0"/>
                        <a:t>Update type 1-3, subset type 4, type 7 and existing cross boundary </a:t>
                      </a:r>
                      <a:r>
                        <a:rPr lang="en-AU" sz="1400" dirty="0" err="1"/>
                        <a:t>ReadTypeCodes</a:t>
                      </a:r>
                      <a:r>
                        <a:rPr lang="en-AU" sz="1400" dirty="0"/>
                        <a:t> to ‘A’, where required</a:t>
                      </a:r>
                    </a:p>
                  </a:txBody>
                  <a:tcPr/>
                </a:tc>
                <a:tc>
                  <a:txBody>
                    <a:bodyPr/>
                    <a:lstStyle/>
                    <a:p>
                      <a:r>
                        <a:rPr lang="en-AU" sz="1400" dirty="0"/>
                        <a:t>MP Type 1-3 reconfiguration plans</a:t>
                      </a:r>
                    </a:p>
                  </a:txBody>
                  <a:tcPr/>
                </a:tc>
                <a:tc>
                  <a:txBody>
                    <a:bodyPr/>
                    <a:lstStyle/>
                    <a:p>
                      <a:r>
                        <a:rPr lang="en-AU" sz="1400" dirty="0"/>
                        <a:t>MP Reconfiguration plans to also include subset type 4, type 7 and existing cross boundary</a:t>
                      </a:r>
                    </a:p>
                  </a:txBody>
                  <a:tcPr/>
                </a:tc>
                <a:extLst>
                  <a:ext uri="{0D108BD9-81ED-4DB2-BD59-A6C34878D82A}">
                    <a16:rowId xmlns:a16="http://schemas.microsoft.com/office/drawing/2014/main" val="236711640"/>
                  </a:ext>
                </a:extLst>
              </a:tr>
              <a:tr h="370840">
                <a:tc>
                  <a:txBody>
                    <a:bodyPr/>
                    <a:lstStyle/>
                    <a:p>
                      <a:r>
                        <a:rPr lang="en-AU" sz="1400" dirty="0"/>
                        <a:t>Create NCONUML and ‘new’ Cross boundary NMIs, Registers and Datastreams</a:t>
                      </a:r>
                    </a:p>
                  </a:txBody>
                  <a:tcPr/>
                </a:tc>
                <a:tc>
                  <a:txBody>
                    <a:bodyPr/>
                    <a:lstStyle/>
                    <a:p>
                      <a:endParaRPr lang="en-AU" sz="1400" dirty="0"/>
                    </a:p>
                  </a:txBody>
                  <a:tcPr/>
                </a:tc>
                <a:tc>
                  <a:txBody>
                    <a:bodyPr/>
                    <a:lstStyle/>
                    <a:p>
                      <a:r>
                        <a:rPr lang="en-AU" sz="1400" dirty="0"/>
                        <a:t>LNSP NCONUML and cross boundary NMI creation plans</a:t>
                      </a:r>
                    </a:p>
                  </a:txBody>
                  <a:tcPr/>
                </a:tc>
                <a:extLst>
                  <a:ext uri="{0D108BD9-81ED-4DB2-BD59-A6C34878D82A}">
                    <a16:rowId xmlns:a16="http://schemas.microsoft.com/office/drawing/2014/main" val="3448069930"/>
                  </a:ext>
                </a:extLst>
              </a:tr>
              <a:tr h="370840">
                <a:tc>
                  <a:txBody>
                    <a:bodyPr/>
                    <a:lstStyle/>
                    <a:p>
                      <a:r>
                        <a:rPr lang="en-AU" sz="1400" dirty="0"/>
                        <a:t>Update NMI Classification codes, where required</a:t>
                      </a:r>
                    </a:p>
                  </a:txBody>
                  <a:tcPr/>
                </a:tc>
                <a:tc>
                  <a:txBody>
                    <a:bodyPr/>
                    <a:lstStyle/>
                    <a:p>
                      <a:endParaRPr lang="en-AU" sz="1400" dirty="0"/>
                    </a:p>
                  </a:txBody>
                  <a:tcPr/>
                </a:tc>
                <a:tc>
                  <a:txBody>
                    <a:bodyPr/>
                    <a:lstStyle/>
                    <a:p>
                      <a:r>
                        <a:rPr lang="en-AU" sz="1400" dirty="0"/>
                        <a:t>TBD</a:t>
                      </a:r>
                    </a:p>
                  </a:txBody>
                  <a:tcPr/>
                </a:tc>
                <a:extLst>
                  <a:ext uri="{0D108BD9-81ED-4DB2-BD59-A6C34878D82A}">
                    <a16:rowId xmlns:a16="http://schemas.microsoft.com/office/drawing/2014/main" val="1476073003"/>
                  </a:ext>
                </a:extLst>
              </a:tr>
              <a:tr h="370840">
                <a:tc>
                  <a:txBody>
                    <a:bodyPr/>
                    <a:lstStyle/>
                    <a:p>
                      <a:r>
                        <a:rPr lang="en-AU" sz="1400" dirty="0"/>
                        <a:t>Create/activate basic meter 1st tier datastreams</a:t>
                      </a:r>
                    </a:p>
                  </a:txBody>
                  <a:tcPr/>
                </a:tc>
                <a:tc>
                  <a:txBody>
                    <a:bodyPr/>
                    <a:lstStyle/>
                    <a:p>
                      <a:r>
                        <a:rPr lang="en-AU" sz="1400" dirty="0"/>
                        <a:t>Participant information as requested</a:t>
                      </a:r>
                    </a:p>
                  </a:txBody>
                  <a:tcPr/>
                </a:tc>
                <a:tc>
                  <a:txBody>
                    <a:bodyPr/>
                    <a:lstStyle/>
                    <a:p>
                      <a:endParaRPr lang="en-AU" sz="1400" dirty="0"/>
                    </a:p>
                  </a:txBody>
                  <a:tcPr/>
                </a:tc>
                <a:extLst>
                  <a:ext uri="{0D108BD9-81ED-4DB2-BD59-A6C34878D82A}">
                    <a16:rowId xmlns:a16="http://schemas.microsoft.com/office/drawing/2014/main" val="76118663"/>
                  </a:ext>
                </a:extLst>
              </a:tr>
              <a:tr h="370840">
                <a:tc>
                  <a:txBody>
                    <a:bodyPr/>
                    <a:lstStyle/>
                    <a:p>
                      <a:r>
                        <a:rPr lang="en-AU" sz="1400" dirty="0"/>
                        <a:t>Update VIC TUoS datastreams from 1-4 to ‘N’</a:t>
                      </a:r>
                    </a:p>
                  </a:txBody>
                  <a:tcPr/>
                </a:tc>
                <a:tc>
                  <a:txBody>
                    <a:bodyPr/>
                    <a:lstStyle/>
                    <a:p>
                      <a:r>
                        <a:rPr lang="en-AU" sz="1400" dirty="0"/>
                        <a:t>MDP Type 4, 4A and VIC AMI rollout plans</a:t>
                      </a:r>
                    </a:p>
                  </a:txBody>
                  <a:tcPr/>
                </a:tc>
                <a:tc>
                  <a:txBody>
                    <a:bodyPr/>
                    <a:lstStyle/>
                    <a:p>
                      <a:endParaRPr lang="en-AU" sz="1400" dirty="0"/>
                    </a:p>
                  </a:txBody>
                  <a:tcPr/>
                </a:tc>
                <a:extLst>
                  <a:ext uri="{0D108BD9-81ED-4DB2-BD59-A6C34878D82A}">
                    <a16:rowId xmlns:a16="http://schemas.microsoft.com/office/drawing/2014/main" val="2562164451"/>
                  </a:ext>
                </a:extLst>
              </a:tr>
              <a:tr h="370840">
                <a:tc>
                  <a:txBody>
                    <a:bodyPr/>
                    <a:lstStyle/>
                    <a:p>
                      <a:r>
                        <a:rPr lang="en-AU" sz="1400" dirty="0"/>
                        <a:t>Update new and replacement type 4, 4A and VIC AMI meter </a:t>
                      </a:r>
                      <a:r>
                        <a:rPr lang="en-AU" sz="1400" dirty="0" err="1"/>
                        <a:t>ReadTypeCodes</a:t>
                      </a:r>
                      <a:r>
                        <a:rPr lang="en-AU" sz="1400" dirty="0"/>
                        <a:t> to ‘A’, where applicable</a:t>
                      </a:r>
                    </a:p>
                  </a:txBody>
                  <a:tcPr/>
                </a:tc>
                <a:tc>
                  <a:txBody>
                    <a:bodyPr/>
                    <a:lstStyle/>
                    <a:p>
                      <a:r>
                        <a:rPr lang="en-AU" sz="1400" dirty="0"/>
                        <a:t>MDP Type 4, 4A and VIC AMI rollout plans</a:t>
                      </a:r>
                    </a:p>
                  </a:txBody>
                  <a:tcPr/>
                </a:tc>
                <a:tc>
                  <a:txBody>
                    <a:bodyPr/>
                    <a:lstStyle/>
                    <a:p>
                      <a:endParaRPr lang="en-AU" sz="1400" dirty="0"/>
                    </a:p>
                  </a:txBody>
                  <a:tcPr/>
                </a:tc>
                <a:extLst>
                  <a:ext uri="{0D108BD9-81ED-4DB2-BD59-A6C34878D82A}">
                    <a16:rowId xmlns:a16="http://schemas.microsoft.com/office/drawing/2014/main" val="3183090876"/>
                  </a:ext>
                </a:extLst>
              </a:tr>
            </a:tbl>
          </a:graphicData>
        </a:graphic>
      </p:graphicFrame>
    </p:spTree>
    <p:extLst>
      <p:ext uri="{BB962C8B-B14F-4D97-AF65-F5344CB8AC3E}">
        <p14:creationId xmlns:p14="http://schemas.microsoft.com/office/powerpoint/2010/main" val="3910548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9046158" cy="1310695"/>
          </a:xfrm>
        </p:spPr>
        <p:txBody>
          <a:bodyPr/>
          <a:lstStyle/>
          <a:p>
            <a:r>
              <a:rPr lang="fr-FR" dirty="0"/>
              <a:t>MTP CATS transaction volume management</a:t>
            </a:r>
            <a:endParaRPr lang="en-AU" dirty="0">
              <a:solidFill>
                <a:srgbClr val="FF0000"/>
              </a:solidFill>
              <a:highlight>
                <a:srgbClr val="FFFF00"/>
              </a:highlight>
            </a:endParaRP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vert="horz" lIns="91440" tIns="45720" rIns="91440" bIns="45720" rtlCol="0" anchor="t">
            <a:normAutofit lnSpcReduction="10000"/>
          </a:bodyPr>
          <a:lstStyle/>
          <a:p>
            <a:pPr marL="200025" indent="-200025"/>
            <a:r>
              <a:rPr lang="en-AU" sz="2400" dirty="0"/>
              <a:t>Graphs have been updated</a:t>
            </a:r>
            <a:endParaRPr lang="en-US"/>
          </a:p>
          <a:p>
            <a:pPr marL="601345" lvl="1" indent="-200025"/>
            <a:r>
              <a:rPr lang="en-AU" sz="2000" dirty="0"/>
              <a:t>A large number of Basic meter datastream updates were completed in October</a:t>
            </a:r>
            <a:endParaRPr lang="en-AU" sz="2000" dirty="0">
              <a:cs typeface="Segoe UI Semilight"/>
            </a:endParaRPr>
          </a:p>
          <a:p>
            <a:pPr marL="601345" lvl="1" indent="-200025"/>
            <a:r>
              <a:rPr lang="en-AU" sz="2000" dirty="0"/>
              <a:t>Due to variable notification per Change Request we have removed notification assumptions graphs (emphasis at the transaction level)</a:t>
            </a:r>
            <a:endParaRPr lang="en-AU" sz="2000" dirty="0">
              <a:cs typeface="Segoe UI Semilight"/>
            </a:endParaRPr>
          </a:p>
          <a:p>
            <a:pPr marL="601345" lvl="1" indent="-200025"/>
            <a:endParaRPr lang="en-AU" sz="2000" dirty="0">
              <a:cs typeface="Segoe UI Semilight"/>
            </a:endParaRPr>
          </a:p>
          <a:p>
            <a:pPr marL="200025" indent="-200025"/>
            <a:r>
              <a:rPr lang="en-AU" sz="2400" dirty="0"/>
              <a:t>Participant will need to conduct impact assessments</a:t>
            </a:r>
            <a:endParaRPr lang="en-AU" sz="2400" dirty="0">
              <a:cs typeface="Segoe UI Semilight"/>
            </a:endParaRPr>
          </a:p>
          <a:p>
            <a:pPr marL="601345" lvl="1" indent="-200025"/>
            <a:r>
              <a:rPr lang="en-AU" sz="2000" dirty="0"/>
              <a:t>What do you need and from who?</a:t>
            </a:r>
            <a:endParaRPr lang="en-AU" sz="2000" dirty="0">
              <a:cs typeface="Segoe UI Semilight"/>
            </a:endParaRPr>
          </a:p>
          <a:p>
            <a:pPr marL="601345" lvl="1" indent="-200025"/>
            <a:endParaRPr lang="en-AU" sz="2400" dirty="0">
              <a:cs typeface="Segoe UI Semilight"/>
            </a:endParaRPr>
          </a:p>
          <a:p>
            <a:pPr marL="200025" indent="-200025"/>
            <a:r>
              <a:rPr lang="en-AU" sz="2400" dirty="0"/>
              <a:t>Other considerations</a:t>
            </a:r>
            <a:endParaRPr lang="en-AU" sz="2400" dirty="0">
              <a:cs typeface="Segoe UI Semilight"/>
            </a:endParaRPr>
          </a:p>
          <a:p>
            <a:pPr marL="601345" lvl="1" indent="-200025"/>
            <a:r>
              <a:rPr lang="en-AU" sz="2000" dirty="0"/>
              <a:t>MSDR – Proposed updated required as part of the review.</a:t>
            </a:r>
            <a:endParaRPr lang="en-AU" sz="2000" dirty="0">
              <a:cs typeface="Segoe UI Semilight"/>
            </a:endParaRPr>
          </a:p>
          <a:p>
            <a:pPr marL="1002030" lvl="2" indent="-200025"/>
            <a:r>
              <a:rPr lang="en-AU" sz="1800" dirty="0"/>
              <a:t>Focus group commencing early next year</a:t>
            </a:r>
            <a:endParaRPr lang="en-AU" sz="1800" dirty="0">
              <a:cs typeface="Segoe UI Semilight"/>
            </a:endParaRPr>
          </a:p>
          <a:p>
            <a:pPr marL="1002030" lvl="2" indent="-200025"/>
            <a:r>
              <a:rPr lang="en-AU" sz="1800" dirty="0"/>
              <a:t>How will MTP activities be considered as part of this focus group</a:t>
            </a:r>
            <a:endParaRPr lang="en-AU" sz="1800" dirty="0">
              <a:cs typeface="Segoe UI Semilight"/>
            </a:endParaRPr>
          </a:p>
          <a:p>
            <a:pPr marL="1002030" lvl="2" indent="-200025"/>
            <a:r>
              <a:rPr lang="en-AU" sz="1800" dirty="0"/>
              <a:t>Additional Change Request daily limits</a:t>
            </a:r>
            <a:endParaRPr lang="en-AU" sz="1800" dirty="0">
              <a:cs typeface="Segoe UI Semilight"/>
            </a:endParaRPr>
          </a:p>
          <a:p>
            <a:pPr marL="1002030" lvl="2" indent="-200025"/>
            <a:endParaRPr lang="en-AU" sz="2400" dirty="0">
              <a:cs typeface="Segoe UI Semilight"/>
            </a:endParaRPr>
          </a:p>
          <a:p>
            <a:pPr marL="200025" indent="-200025">
              <a:lnSpc>
                <a:spcPct val="100000"/>
              </a:lnSpc>
            </a:pPr>
            <a:r>
              <a:rPr lang="en-AU" sz="1400" dirty="0"/>
              <a:t>MDSR – MSATS Standing Data Review</a:t>
            </a:r>
            <a:endParaRPr lang="en-AU" sz="1400" dirty="0">
              <a:cs typeface="Segoe UI Semilight"/>
            </a:endParaRPr>
          </a:p>
          <a:p>
            <a:pPr marL="200025" indent="-200025">
              <a:lnSpc>
                <a:spcPct val="100000"/>
              </a:lnSpc>
            </a:pPr>
            <a:r>
              <a:rPr lang="en-AU" sz="1400" dirty="0"/>
              <a:t>MTP – Metering Transition Plan</a:t>
            </a:r>
            <a:endParaRPr lang="en-AU" sz="1400" dirty="0">
              <a:cs typeface="Segoe UI Semilight"/>
            </a:endParaRP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8</a:t>
            </a:fld>
            <a:endParaRPr lang="en-AU" dirty="0"/>
          </a:p>
        </p:txBody>
      </p:sp>
    </p:spTree>
    <p:extLst>
      <p:ext uri="{BB962C8B-B14F-4D97-AF65-F5344CB8AC3E}">
        <p14:creationId xmlns:p14="http://schemas.microsoft.com/office/powerpoint/2010/main" val="2840985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8662494" cy="1310695"/>
          </a:xfrm>
        </p:spPr>
        <p:txBody>
          <a:bodyPr/>
          <a:lstStyle/>
          <a:p>
            <a:r>
              <a:rPr lang="fr-FR" dirty="0"/>
              <a:t>Pre 5MS Go Live</a:t>
            </a:r>
            <a:br>
              <a:rPr lang="fr-FR" dirty="0"/>
            </a:br>
            <a:r>
              <a:rPr lang="fr-FR" dirty="0"/>
              <a:t>CATS Transaction Volume </a:t>
            </a:r>
            <a:r>
              <a:rPr lang="en-AU" dirty="0"/>
              <a:t>Estimates</a:t>
            </a: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29842" y="1648315"/>
            <a:ext cx="10255425" cy="1792483"/>
          </a:xfrm>
        </p:spPr>
        <p:txBody>
          <a:bodyPr>
            <a:normAutofit/>
          </a:bodyPr>
          <a:lstStyle/>
          <a:p>
            <a:pPr>
              <a:lnSpc>
                <a:spcPct val="100000"/>
              </a:lnSpc>
            </a:pPr>
            <a:r>
              <a:rPr lang="en-AU" sz="2000" dirty="0"/>
              <a:t>Tranche 1 updates:</a:t>
            </a:r>
          </a:p>
          <a:p>
            <a:pPr lvl="1">
              <a:lnSpc>
                <a:spcPct val="100000"/>
              </a:lnSpc>
            </a:pPr>
            <a:r>
              <a:rPr lang="en-AU" sz="1800" dirty="0"/>
              <a:t>Large number of updates in October – 425,000</a:t>
            </a:r>
          </a:p>
          <a:p>
            <a:pPr lvl="1">
              <a:lnSpc>
                <a:spcPct val="100000"/>
              </a:lnSpc>
            </a:pPr>
            <a:r>
              <a:rPr lang="en-AU" sz="1800" dirty="0"/>
              <a:t>Participant impacts ?</a:t>
            </a:r>
          </a:p>
          <a:p>
            <a:pPr>
              <a:lnSpc>
                <a:spcPct val="100000"/>
              </a:lnSpc>
            </a:pPr>
            <a:r>
              <a:rPr lang="en-AU" sz="2000" dirty="0"/>
              <a:t>Reduces the expected peak to 180,000+ month for April &amp; May 2021.</a:t>
            </a:r>
          </a:p>
          <a:p>
            <a:pPr lvl="1">
              <a:lnSpc>
                <a:spcPct val="100000"/>
              </a:lnSpc>
            </a:pPr>
            <a:r>
              <a:rPr lang="en-AU" sz="1800" dirty="0"/>
              <a:t>Majority of changes related to Tier 1 Basic Meter Datastream activation</a:t>
            </a:r>
          </a:p>
          <a:p>
            <a:pPr marL="0" indent="0">
              <a:lnSpc>
                <a:spcPct val="100000"/>
              </a:lnSpc>
              <a:buNone/>
            </a:pPr>
            <a:endParaRPr lang="en-AU" sz="1800" dirty="0"/>
          </a:p>
          <a:p>
            <a:pPr marL="0" lvl="0" indent="0">
              <a:lnSpc>
                <a:spcPct val="100000"/>
              </a:lnSpc>
              <a:buNone/>
            </a:pPr>
            <a:endParaRPr lang="en-AU" sz="2400" dirty="0"/>
          </a:p>
          <a:p>
            <a:pPr marL="0" lvl="0" indent="0">
              <a:lnSpc>
                <a:spcPct val="100000"/>
              </a:lnSpc>
              <a:buNone/>
            </a:pPr>
            <a:endParaRPr lang="en-AU" sz="2400" dirty="0"/>
          </a:p>
          <a:p>
            <a:pPr marL="0" lvl="0" indent="0">
              <a:lnSpc>
                <a:spcPct val="100000"/>
              </a:lnSpc>
              <a:buNone/>
            </a:pPr>
            <a:endParaRPr lang="en-AU" sz="2400" dirty="0"/>
          </a:p>
          <a:p>
            <a:pPr marL="0" lv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9</a:t>
            </a:fld>
            <a:endParaRPr lang="en-AU" dirty="0"/>
          </a:p>
        </p:txBody>
      </p:sp>
      <p:pic>
        <p:nvPicPr>
          <p:cNvPr id="6" name="Picture 5">
            <a:extLst>
              <a:ext uri="{FF2B5EF4-FFF2-40B4-BE49-F238E27FC236}">
                <a16:creationId xmlns:a16="http://schemas.microsoft.com/office/drawing/2014/main" id="{49898619-2CFE-4D33-918E-980CC68D02AD}"/>
              </a:ext>
            </a:extLst>
          </p:cNvPr>
          <p:cNvPicPr>
            <a:picLocks noChangeAspect="1"/>
          </p:cNvPicPr>
          <p:nvPr/>
        </p:nvPicPr>
        <p:blipFill>
          <a:blip r:embed="rId2"/>
          <a:stretch>
            <a:fillRect/>
          </a:stretch>
        </p:blipFill>
        <p:spPr>
          <a:xfrm>
            <a:off x="450464" y="3440798"/>
            <a:ext cx="9814180" cy="3289608"/>
          </a:xfrm>
          <a:prstGeom prst="rect">
            <a:avLst/>
          </a:prstGeom>
        </p:spPr>
      </p:pic>
      <p:sp>
        <p:nvSpPr>
          <p:cNvPr id="7" name="Content Placeholder 2">
            <a:extLst>
              <a:ext uri="{FF2B5EF4-FFF2-40B4-BE49-F238E27FC236}">
                <a16:creationId xmlns:a16="http://schemas.microsoft.com/office/drawing/2014/main" id="{5EEEE699-0A9F-4AA7-9940-9EE981002B5E}"/>
              </a:ext>
            </a:extLst>
          </p:cNvPr>
          <p:cNvSpPr txBox="1">
            <a:spLocks/>
          </p:cNvSpPr>
          <p:nvPr/>
        </p:nvSpPr>
        <p:spPr>
          <a:xfrm>
            <a:off x="2307265" y="6730406"/>
            <a:ext cx="7649485" cy="678775"/>
          </a:xfrm>
          <a:prstGeom prst="rect">
            <a:avLst/>
          </a:prstGeom>
        </p:spPr>
        <p:txBody>
          <a:bodyPr vert="horz" lIns="91440" tIns="45720" rIns="91440" bIns="45720" rtlCol="0">
            <a:normAutofit/>
          </a:bodyPr>
          <a:lst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a:lstStyle>
          <a:p>
            <a:pPr marL="0" indent="0">
              <a:lnSpc>
                <a:spcPct val="100000"/>
              </a:lnSpc>
              <a:buNone/>
            </a:pPr>
            <a:r>
              <a:rPr lang="en-AU" sz="2000" dirty="0">
                <a:solidFill>
                  <a:srgbClr val="FF0000"/>
                </a:solidFill>
              </a:rPr>
              <a:t>Red</a:t>
            </a:r>
            <a:r>
              <a:rPr lang="en-AU" sz="2000" dirty="0"/>
              <a:t> line current date				</a:t>
            </a:r>
            <a:r>
              <a:rPr lang="en-AU" sz="2000" dirty="0">
                <a:solidFill>
                  <a:srgbClr val="00B050"/>
                </a:solidFill>
              </a:rPr>
              <a:t>Green</a:t>
            </a:r>
            <a:r>
              <a:rPr lang="en-AU" sz="2000" dirty="0"/>
              <a:t> line 5MS go live </a:t>
            </a:r>
            <a:endParaRPr lang="en-AU" sz="1800" dirty="0"/>
          </a:p>
          <a:p>
            <a:pPr marL="0" indent="0">
              <a:lnSpc>
                <a:spcPct val="100000"/>
              </a:lnSpc>
              <a:buFont typeface="Arial" panose="020B0604020202020204" pitchFamily="34" charset="0"/>
              <a:buNone/>
            </a:pPr>
            <a:endParaRPr lang="en-AU" sz="1800" dirty="0"/>
          </a:p>
          <a:p>
            <a:pPr marL="0" indent="0">
              <a:lnSpc>
                <a:spcPct val="100000"/>
              </a:lnSpc>
              <a:buFont typeface="Arial" panose="020B0604020202020204" pitchFamily="34" charset="0"/>
              <a:buNone/>
            </a:pPr>
            <a:endParaRPr lang="en-AU" sz="2400" dirty="0"/>
          </a:p>
          <a:p>
            <a:pPr marL="0" indent="0">
              <a:lnSpc>
                <a:spcPct val="100000"/>
              </a:lnSpc>
              <a:buFont typeface="Arial" panose="020B0604020202020204" pitchFamily="34" charset="0"/>
              <a:buNone/>
            </a:pPr>
            <a:endParaRPr lang="en-AU" sz="2400" dirty="0"/>
          </a:p>
          <a:p>
            <a:pPr marL="0" indent="0">
              <a:lnSpc>
                <a:spcPct val="100000"/>
              </a:lnSpc>
              <a:buFont typeface="Arial" panose="020B0604020202020204" pitchFamily="34" charset="0"/>
              <a:buNone/>
            </a:pPr>
            <a:endParaRPr lang="en-AU" sz="2400" dirty="0"/>
          </a:p>
          <a:p>
            <a:pPr marL="0" indent="0">
              <a:lnSpc>
                <a:spcPct val="100000"/>
              </a:lnSpc>
              <a:buFont typeface="Arial" panose="020B0604020202020204" pitchFamily="34" charset="0"/>
              <a:buNone/>
            </a:pPr>
            <a:endParaRPr lang="en-AU" sz="2400" dirty="0"/>
          </a:p>
        </p:txBody>
      </p:sp>
    </p:spTree>
    <p:extLst>
      <p:ext uri="{BB962C8B-B14F-4D97-AF65-F5344CB8AC3E}">
        <p14:creationId xmlns:p14="http://schemas.microsoft.com/office/powerpoint/2010/main" val="3061924267"/>
      </p:ext>
    </p:extLst>
  </p:cSld>
  <p:clrMapOvr>
    <a:masterClrMapping/>
  </p:clrMapOvr>
</p:sld>
</file>

<file path=ppt/theme/theme1.xml><?xml version="1.0" encoding="utf-8"?>
<a:theme xmlns:a="http://schemas.openxmlformats.org/drawingml/2006/main" name="AEMO 2018 A4 landscap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AEMO TW Segoe">
      <a:majorFont>
        <a:latin typeface="Century Gothic"/>
        <a:ea typeface=""/>
        <a:cs typeface=""/>
      </a:majorFont>
      <a:minorFont>
        <a:latin typeface="Segoe UI Semi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EMO 2018 A4 landscape" id="{22A54129-71AA-4D41-B9F4-2AC7F2F42010}" vid="{06A90869-5A30-4725-8A1A-F8FF7B8EB7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ate xmlns="99eba8f5-7fec-4c00-afe1-f2f2944c28a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0E2964DDED0EC4A8D459028649F1056" ma:contentTypeVersion="13" ma:contentTypeDescription="Create a new document." ma:contentTypeScope="" ma:versionID="ee8aba6cab5b99e025c02aced6e13774">
  <xsd:schema xmlns:xsd="http://www.w3.org/2001/XMLSchema" xmlns:xs="http://www.w3.org/2001/XMLSchema" xmlns:p="http://schemas.microsoft.com/office/2006/metadata/properties" xmlns:ns2="99eba8f5-7fec-4c00-afe1-f2f2944c28a7" xmlns:ns3="ff08f022-2cdc-49e5-914c-f7e666dadb4c" targetNamespace="http://schemas.microsoft.com/office/2006/metadata/properties" ma:root="true" ma:fieldsID="a272ee55274d59add8dca59113327f00" ns2:_="" ns3:_="">
    <xsd:import namespace="99eba8f5-7fec-4c00-afe1-f2f2944c28a7"/>
    <xsd:import namespace="ff08f022-2cdc-49e5-914c-f7e666dadb4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eba8f5-7fec-4c00-afe1-f2f2944c28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Date" ma:index="20" nillable="true" ma:displayName="Date" ma:format="DateOnly" ma:internalNam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ff08f022-2cdc-49e5-914c-f7e666dadb4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8FDC2A-7B43-4B2F-889D-ACA4642F1F92}">
  <ds:schemaRef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ff08f022-2cdc-49e5-914c-f7e666dadb4c"/>
    <ds:schemaRef ds:uri="99eba8f5-7fec-4c00-afe1-f2f2944c28a7"/>
    <ds:schemaRef ds:uri="http://www.w3.org/XML/1998/namespace"/>
  </ds:schemaRefs>
</ds:datastoreItem>
</file>

<file path=customXml/itemProps2.xml><?xml version="1.0" encoding="utf-8"?>
<ds:datastoreItem xmlns:ds="http://schemas.openxmlformats.org/officeDocument/2006/customXml" ds:itemID="{2DC9CFB4-326B-4456-8819-8C43F9CE49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eba8f5-7fec-4c00-afe1-f2f2944c28a7"/>
    <ds:schemaRef ds:uri="ff08f022-2cdc-49e5-914c-f7e666dadb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E403FD8-9B32-4D52-AE9D-8F35D29AF3D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3756</Words>
  <Application>Microsoft Office PowerPoint</Application>
  <PresentationFormat>Custom</PresentationFormat>
  <Paragraphs>728</Paragraphs>
  <Slides>31</Slides>
  <Notes>2</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AEMO 2018 A4 landscape</vt:lpstr>
      <vt:lpstr>5MS/GS Transition Focus Group #10: </vt:lpstr>
      <vt:lpstr>AEMO Competition Law  Meeting Protocol</vt:lpstr>
      <vt:lpstr>Agenda **Please disconnect from your workplace VPN for the WebEx call**</vt:lpstr>
      <vt:lpstr>MTP CATS transaction volume management </vt:lpstr>
      <vt:lpstr>Objective</vt:lpstr>
      <vt:lpstr>Scope</vt:lpstr>
      <vt:lpstr>Required Participant Inputs</vt:lpstr>
      <vt:lpstr>MTP CATS transaction volume management</vt:lpstr>
      <vt:lpstr>Pre 5MS Go Live CATS Transaction Volume Estimates</vt:lpstr>
      <vt:lpstr>Pre 5MS Go Live CATS Transaction Volume Estimates</vt:lpstr>
      <vt:lpstr>Pre 5MS Go Live CATS Transaction Volume Estimates</vt:lpstr>
      <vt:lpstr>Applicable MTP Activities</vt:lpstr>
      <vt:lpstr>Applicable MTP Activities</vt:lpstr>
      <vt:lpstr>Applicable MTP Activities</vt:lpstr>
      <vt:lpstr>Upcoming MTP Activities</vt:lpstr>
      <vt:lpstr>Upcoming MTP Activities</vt:lpstr>
      <vt:lpstr>GLOPOOL Update</vt:lpstr>
      <vt:lpstr>GLOPOOL Update – FRMP</vt:lpstr>
      <vt:lpstr>GLOPOOL Update – LR</vt:lpstr>
      <vt:lpstr>GLOPOOL Update – LR Reconciliation</vt:lpstr>
      <vt:lpstr>GLOPOOL Update – Timeline &amp; Considerations</vt:lpstr>
      <vt:lpstr>Cross boundary guidelines </vt:lpstr>
      <vt:lpstr>Cross Boundary Categories </vt:lpstr>
      <vt:lpstr>Cross Boundary conditions and Requirements</vt:lpstr>
      <vt:lpstr>Cross Boundary conditions and Requirements</vt:lpstr>
      <vt:lpstr>Cross Boundary conditions and Requirements</vt:lpstr>
      <vt:lpstr>Cross Boundary conditions and Requirements</vt:lpstr>
      <vt:lpstr>Next steps and general business</vt:lpstr>
      <vt:lpstr>Next steps &amp; general business</vt:lpstr>
      <vt:lpstr>Thank you for your attendance and participation!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5MS/GS Transition Focus Group #9:</dc:title>
  <dc:creator/>
  <cp:lastModifiedBy/>
  <cp:revision>134</cp:revision>
  <dcterms:created xsi:type="dcterms:W3CDTF">2020-07-22T00:49:48Z</dcterms:created>
  <dcterms:modified xsi:type="dcterms:W3CDTF">2021-01-11T23:21:38Z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EMODocumentType">
    <vt:lpwstr>1;#Operational Record|859762f2-4462-42eb-9744-c955c7e2c540</vt:lpwstr>
  </property>
  <property fmtid="{D5CDD505-2E9C-101B-9397-08002B2CF9AE}" pid="3" name="ContentTypeId">
    <vt:lpwstr>0x010100A0E2964DDED0EC4A8D459028649F1056</vt:lpwstr>
  </property>
  <property fmtid="{D5CDD505-2E9C-101B-9397-08002B2CF9AE}" pid="4" name="AEMOKeywords">
    <vt:lpwstr/>
  </property>
  <property fmtid="{D5CDD505-2E9C-101B-9397-08002B2CF9AE}" pid="5" name="_dlc_DocIdItemGuid">
    <vt:lpwstr>e32b781f-3140-40ab-a4cf-ae3cf7be3eb2</vt:lpwstr>
  </property>
</Properties>
</file>